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8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6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fr-FR" sz="1800" b="0" strike="noStrike" spc="-1">
                <a:solidFill>
                  <a:srgbClr val="000000"/>
                </a:solidFill>
                <a:latin typeface="Arial"/>
              </a:rPr>
              <a:t>Cliquez pour déplacer la diapo</a:t>
            </a:r>
          </a:p>
        </p:txBody>
      </p:sp>
      <p:sp>
        <p:nvSpPr>
          <p:cNvPr id="7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fr-FR" sz="2000" b="0" strike="noStrike" spc="-1">
                <a:solidFill>
                  <a:srgbClr val="000000"/>
                </a:solidFill>
                <a:latin typeface="Arial"/>
              </a:rPr>
              <a:t>Cliquez pour modifier le format des notes</a:t>
            </a:r>
          </a:p>
        </p:txBody>
      </p:sp>
      <p:sp>
        <p:nvSpPr>
          <p:cNvPr id="7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&lt;en-tête&gt;</a:t>
            </a:r>
          </a:p>
        </p:txBody>
      </p:sp>
      <p:sp>
        <p:nvSpPr>
          <p:cNvPr id="79"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&lt;date/heure&gt;</a:t>
            </a:r>
          </a:p>
        </p:txBody>
      </p:sp>
      <p:sp>
        <p:nvSpPr>
          <p:cNvPr id="80"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&lt;pied de page&gt;</a:t>
            </a:r>
          </a:p>
        </p:txBody>
      </p:sp>
      <p:sp>
        <p:nvSpPr>
          <p:cNvPr id="81"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B49081E2-2D69-4244-AC33-9F958B7FA4CC}" type="slidenum">
              <a:rPr lang="fr-FR" sz="1400" b="0" strike="noStrike" spc="-1">
                <a:solidFill>
                  <a:srgbClr val="000000"/>
                </a:solidFill>
                <a:latin typeface="Times New Roman"/>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ile:///\\wiki\Programme_Apollo"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file:///\\wiki\Saturn_V" TargetMode="External"/><Relationship Id="rId4" Type="http://schemas.openxmlformats.org/officeDocument/2006/relationships/hyperlink" Target="file:///\\wiki\Orbit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fr.wikipedia.org/wiki/Manteau_(g&#233;ologie)" TargetMode="External"/><Relationship Id="rId13" Type="http://schemas.openxmlformats.org/officeDocument/2006/relationships/hyperlink" Target="https://fr.wikipedia.org/wiki/Hypoth&#232;se_de_l'impact_g&#233;ant#cite_note-4" TargetMode="External"/><Relationship Id="rId18" Type="http://schemas.openxmlformats.org/officeDocument/2006/relationships/hyperlink" Target="https://fr.wikipedia.org/wiki/Universit&#233;_du_Colorado_&#224;_Boulder" TargetMode="External"/><Relationship Id="rId3" Type="http://schemas.openxmlformats.org/officeDocument/2006/relationships/hyperlink" Target="https://fr.wikipedia.org/wiki/Terre" TargetMode="External"/><Relationship Id="rId21" Type="http://schemas.openxmlformats.org/officeDocument/2006/relationships/hyperlink" Target="https://fr.wikipedia.org/wiki/G&#233;ochimie" TargetMode="External"/><Relationship Id="rId7" Type="http://schemas.openxmlformats.org/officeDocument/2006/relationships/hyperlink" Target="https://fr.wikipedia.org/wiki/Impacteur" TargetMode="External"/><Relationship Id="rId12" Type="http://schemas.openxmlformats.org/officeDocument/2006/relationships/hyperlink" Target="https://fr.wikipedia.org/wiki/Hypoth&#232;se_de_l'impact_g&#233;ant#cite_note-3" TargetMode="External"/><Relationship Id="rId17" Type="http://schemas.openxmlformats.org/officeDocument/2006/relationships/hyperlink" Target="https://en.wikipedia.org/wiki/Robin_M._Canup" TargetMode="External"/><Relationship Id="rId2" Type="http://schemas.openxmlformats.org/officeDocument/2006/relationships/slide" Target="../slides/slide17.xml"/><Relationship Id="rId16" Type="http://schemas.openxmlformats.org/officeDocument/2006/relationships/hyperlink" Target="https://fr.wikipedia.org/w/index.php?title=Robin_M._Canup&amp;action=edit&amp;redlink=1" TargetMode="External"/><Relationship Id="rId20" Type="http://schemas.openxmlformats.org/officeDocument/2006/relationships/hyperlink" Target="https://fr.wikipedia.org/wiki/Syst&#232;me_Terre-Lune" TargetMode="External"/><Relationship Id="rId1" Type="http://schemas.openxmlformats.org/officeDocument/2006/relationships/notesMaster" Target="../notesMasters/notesMaster1.xml"/><Relationship Id="rId6" Type="http://schemas.openxmlformats.org/officeDocument/2006/relationships/hyperlink" Target="https://fr.wiktionary.org/wiki/oblique" TargetMode="External"/><Relationship Id="rId11" Type="http://schemas.openxmlformats.org/officeDocument/2006/relationships/hyperlink" Target="https://fr.wikipedia.org/wiki/Simulation_informatique" TargetMode="External"/><Relationship Id="rId5" Type="http://schemas.openxmlformats.org/officeDocument/2006/relationships/hyperlink" Target="https://fr.wikipedia.org/wiki/Mars_(plan&#232;te)" TargetMode="External"/><Relationship Id="rId15" Type="http://schemas.openxmlformats.org/officeDocument/2006/relationships/hyperlink" Target="https://fr.wikipedia.org/wiki/Accr&#233;tion" TargetMode="External"/><Relationship Id="rId10" Type="http://schemas.openxmlformats.org/officeDocument/2006/relationships/hyperlink" Target="https://fr.wikipedia.org/wiki/Lune" TargetMode="External"/><Relationship Id="rId19" Type="http://schemas.openxmlformats.org/officeDocument/2006/relationships/hyperlink" Target="https://fr.wikipedia.org/wiki/&#201;tats-Unis" TargetMode="External"/><Relationship Id="rId4" Type="http://schemas.openxmlformats.org/officeDocument/2006/relationships/hyperlink" Target="https://fr.wikipedia.org/wiki/Th&#233;ia_(impacteur)" TargetMode="External"/><Relationship Id="rId9" Type="http://schemas.openxmlformats.org/officeDocument/2006/relationships/hyperlink" Target="https://fr.wikipedia.org/wiki/Espace_(cosmologie)" TargetMode="External"/><Relationship Id="rId14" Type="http://schemas.openxmlformats.org/officeDocument/2006/relationships/hyperlink" Target="https://fr.wikipedia.org/wiki/Orbite" TargetMode="External"/><Relationship Id="rId22" Type="http://schemas.openxmlformats.org/officeDocument/2006/relationships/hyperlink" Target="https://fr.wikipedia.org/wiki/Objet_c&#233;lest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fr.m.wikipedia.org/wiki/Monts_Apennins" TargetMode="External"/><Relationship Id="rId3" Type="http://schemas.openxmlformats.org/officeDocument/2006/relationships/hyperlink" Target="https://fr.m.wikipedia.org/wiki/David_Scott" TargetMode="External"/><Relationship Id="rId7" Type="http://schemas.openxmlformats.org/officeDocument/2006/relationships/hyperlink" Target="https://fr.m.wikipedia.org/wiki/Mont_Hadley" TargetMode="External"/><Relationship Id="rId12" Type="http://schemas.openxmlformats.org/officeDocument/2006/relationships/hyperlink" Target="https://fr.m.wikipedia.org/wiki/ALSEP"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fr.m.wikipedia.org/wiki/Module_lunaire_Apollo" TargetMode="External"/><Relationship Id="rId11" Type="http://schemas.openxmlformats.org/officeDocument/2006/relationships/hyperlink" Target="https://fr.m.wikipedia.org/wiki/Roches_lunaires" TargetMode="External"/><Relationship Id="rId5" Type="http://schemas.openxmlformats.org/officeDocument/2006/relationships/hyperlink" Target="https://fr.m.wikipedia.org/wiki/Alfred_Worden" TargetMode="External"/><Relationship Id="rId10" Type="http://schemas.openxmlformats.org/officeDocument/2006/relationships/hyperlink" Target="https://fr.m.wikipedia.org/wiki/Sorties_extrav&#233;hiculaires" TargetMode="External"/><Relationship Id="rId4" Type="http://schemas.openxmlformats.org/officeDocument/2006/relationships/hyperlink" Target="https://fr.m.wikipedia.org/wiki/James_Irwin" TargetMode="External"/><Relationship Id="rId9" Type="http://schemas.openxmlformats.org/officeDocument/2006/relationships/hyperlink" Target="https://fr.m.wikipedia.org/wiki/Mer_des_Plui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futura-sciences.com/magazines/matiere/infos/dico/d/physique-lumiere-326/"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www.futura-sciences.com/magazines/espace/infos/dico/d/univers-unite-astronomique-63/" TargetMode="External"/><Relationship Id="rId4" Type="http://schemas.openxmlformats.org/officeDocument/2006/relationships/hyperlink" Target="http://www.futura-sciences.com/magazines/espace/infos/dico/d/univers-parsec-55/"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cosmovisions.com/ion.htm" TargetMode="External"/><Relationship Id="rId3" Type="http://schemas.openxmlformats.org/officeDocument/2006/relationships/hyperlink" Target="http://www.cosmovisions.com/Terre.htm" TargetMode="External"/><Relationship Id="rId7" Type="http://schemas.openxmlformats.org/officeDocument/2006/relationships/hyperlink" Target="http://www.cosmovisions.com/gaz.htm"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www.cosmovisions.com/plasma.htm" TargetMode="External"/><Relationship Id="rId5" Type="http://schemas.openxmlformats.org/officeDocument/2006/relationships/hyperlink" Target="http://www.cosmovisions.com/air.htm" TargetMode="External"/><Relationship Id="rId4" Type="http://schemas.openxmlformats.org/officeDocument/2006/relationships/hyperlink" Target="http://www.cosmovisions.com/atmosphere.htm" TargetMode="External"/><Relationship Id="rId9" Type="http://schemas.openxmlformats.org/officeDocument/2006/relationships/hyperlink" Target="http://www.cosmovisions.com/meteorites.htm"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fr.wikipedia.org/wiki/Bor&#233;e#cite_note-Agard1966.241-14" TargetMode="External"/><Relationship Id="rId3" Type="http://schemas.openxmlformats.org/officeDocument/2006/relationships/hyperlink" Target="https://fr.wikipedia.org/wiki/Xerx&#232;s_Ier" TargetMode="External"/><Relationship Id="rId7" Type="http://schemas.openxmlformats.org/officeDocument/2006/relationships/hyperlink" Target="https://fr.wikipedia.org/wiki/Ilissos"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fr.wikipedia.org/wiki/Bor&#233;e#cite_note-13" TargetMode="External"/><Relationship Id="rId11" Type="http://schemas.openxmlformats.org/officeDocument/2006/relationships/hyperlink" Target="https://fr.wikipedia.org/wiki/Union_astronomique_internationale" TargetMode="External"/><Relationship Id="rId5" Type="http://schemas.openxmlformats.org/officeDocument/2006/relationships/hyperlink" Target="https://fr.wikipedia.org/wiki/Oracle_de_Delphes" TargetMode="External"/><Relationship Id="rId10" Type="http://schemas.openxmlformats.org/officeDocument/2006/relationships/hyperlink" Target="https://fr.wikipedia.org/wiki/Eug&#232;ne_Joseph_Delporte" TargetMode="External"/><Relationship Id="rId4" Type="http://schemas.openxmlformats.org/officeDocument/2006/relationships/hyperlink" Target="https://fr.wikipedia.org/wiki/Magn&#233;sie_du_M&#233;andre" TargetMode="External"/><Relationship Id="rId9" Type="http://schemas.openxmlformats.org/officeDocument/2006/relationships/hyperlink" Target="https://fr.wikipedia.org/wiki/Ast&#233;risme"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messier.obspm.fr/xtra/history/CMessier.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messier.obspm.fr/xtra/history/m-comets.html" TargetMode="External"/><Relationship Id="rId5" Type="http://schemas.openxmlformats.org/officeDocument/2006/relationships/hyperlink" Target="http://messier.obspm.fr/xtra/history/m-cat.html" TargetMode="External"/><Relationship Id="rId4" Type="http://schemas.openxmlformats.org/officeDocument/2006/relationships/hyperlink" Target="http://messier.obspm.fr/xtra/history/biograph.html"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fr.wikipedia.org/wiki/N&#233;buleuse_diffuse" TargetMode="External"/><Relationship Id="rId13" Type="http://schemas.openxmlformats.org/officeDocument/2006/relationships/hyperlink" Target="https://fr.wikipedia.org/wiki/Nuage_interstellaire" TargetMode="External"/><Relationship Id="rId18" Type="http://schemas.openxmlformats.org/officeDocument/2006/relationships/hyperlink" Target="https://fr.wikipedia.org/wiki/Terre" TargetMode="External"/><Relationship Id="rId3" Type="http://schemas.openxmlformats.org/officeDocument/2006/relationships/hyperlink" Target="https://fr.wikipedia.org/wiki/New_General_Catalogue" TargetMode="External"/><Relationship Id="rId7" Type="http://schemas.openxmlformats.org/officeDocument/2006/relationships/hyperlink" Target="https://fr.wikipedia.org/wiki/Orion_(constellation)" TargetMode="External"/><Relationship Id="rId12" Type="http://schemas.openxmlformats.org/officeDocument/2006/relationships/hyperlink" Target="https://fr.wikipedia.org/wiki/Pleine_lune" TargetMode="External"/><Relationship Id="rId17" Type="http://schemas.openxmlformats.org/officeDocument/2006/relationships/hyperlink" Target="https://fr.wikipedia.org/wiki/Ann&#233;e-lumi&#232;re" TargetMode="External"/><Relationship Id="rId2" Type="http://schemas.openxmlformats.org/officeDocument/2006/relationships/slide" Target="../slides/slide62.xml"/><Relationship Id="rId16" Type="http://schemas.openxmlformats.org/officeDocument/2006/relationships/hyperlink" Target="https://fr.wikipedia.org/wiki/N&#233;buleuse_de_la_T&#234;te_de_Cheval" TargetMode="External"/><Relationship Id="rId20" Type="http://schemas.openxmlformats.org/officeDocument/2006/relationships/hyperlink" Target="https://fr.wikipedia.org/wiki/&#201;toile" TargetMode="External"/><Relationship Id="rId1" Type="http://schemas.openxmlformats.org/officeDocument/2006/relationships/notesMaster" Target="../notesMasters/notesMaster1.xml"/><Relationship Id="rId6" Type="http://schemas.openxmlformats.org/officeDocument/2006/relationships/hyperlink" Target="https://fr.wikipedia.org/wiki/N&#233;buleuse_par_r&#233;flexion" TargetMode="External"/><Relationship Id="rId11" Type="http://schemas.openxmlformats.org/officeDocument/2006/relationships/hyperlink" Target="https://fr.wikipedia.org/wiki/Minute_d'arc" TargetMode="External"/><Relationship Id="rId5" Type="http://schemas.openxmlformats.org/officeDocument/2006/relationships/hyperlink" Target="https://fr.wikipedia.org/wiki/N&#233;buleuse_en_&#233;mission" TargetMode="External"/><Relationship Id="rId15" Type="http://schemas.openxmlformats.org/officeDocument/2006/relationships/hyperlink" Target="https://fr.wikipedia.org/wiki/Boucle_de_Barnard" TargetMode="External"/><Relationship Id="rId10" Type="http://schemas.openxmlformats.org/officeDocument/2006/relationships/hyperlink" Target="https://fr.wikipedia.org/wiki/Jumelles" TargetMode="External"/><Relationship Id="rId19" Type="http://schemas.openxmlformats.org/officeDocument/2006/relationships/hyperlink" Target="https://fr.wikipedia.org/wiki/Amas_ouvert" TargetMode="External"/><Relationship Id="rId4" Type="http://schemas.openxmlformats.org/officeDocument/2006/relationships/hyperlink" Target="https://fr.wikipedia.org/wiki/N&#233;buleuse" TargetMode="External"/><Relationship Id="rId9" Type="http://schemas.openxmlformats.org/officeDocument/2006/relationships/hyperlink" Target="https://fr.wikipedia.org/wiki/Pollution_lumineuse" TargetMode="External"/><Relationship Id="rId14" Type="http://schemas.openxmlformats.org/officeDocument/2006/relationships/hyperlink" Target="https://fr.wikipedia.org/wiki/Nuage_d'Orion"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astronomes.com/la-fin-des-etoiles-massives/supernova/"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fr.wikipedia.org/wiki/1er_juin" TargetMode="External"/><Relationship Id="rId13" Type="http://schemas.openxmlformats.org/officeDocument/2006/relationships/hyperlink" Target="https://fr.wikipedia.org/wiki/Vitesse_angulaire" TargetMode="External"/><Relationship Id="rId18" Type="http://schemas.openxmlformats.org/officeDocument/2006/relationships/hyperlink" Target="https://fr.wikipedia.org/wiki/SETI" TargetMode="External"/><Relationship Id="rId26" Type="http://schemas.openxmlformats.org/officeDocument/2006/relationships/hyperlink" Target="https://fr.wikipedia.org/wiki/Terre" TargetMode="External"/><Relationship Id="rId3" Type="http://schemas.openxmlformats.org/officeDocument/2006/relationships/hyperlink" Target="https://fr.wikipedia.org/wiki/Amas_globulaire" TargetMode="External"/><Relationship Id="rId21" Type="http://schemas.openxmlformats.org/officeDocument/2006/relationships/hyperlink" Target="https://fr.wikipedia.org/wiki/Carbone" TargetMode="External"/><Relationship Id="rId7" Type="http://schemas.openxmlformats.org/officeDocument/2006/relationships/hyperlink" Target="https://fr.wikipedia.org/wiki/Charles_Messier" TargetMode="External"/><Relationship Id="rId12" Type="http://schemas.openxmlformats.org/officeDocument/2006/relationships/hyperlink" Target="https://fr.wikipedia.org/wiki/Ann&#233;e-lumi&#232;re" TargetMode="External"/><Relationship Id="rId17" Type="http://schemas.openxmlformats.org/officeDocument/2006/relationships/hyperlink" Target="https://fr.wikipedia.org/wiki/Radiot&#233;lescope_d'Arecibo" TargetMode="External"/><Relationship Id="rId25" Type="http://schemas.openxmlformats.org/officeDocument/2006/relationships/hyperlink" Target="https://fr.wikipedia.org/wiki/Acide_d&#233;soxyribo-nucl&#233;ique" TargetMode="External"/><Relationship Id="rId2" Type="http://schemas.openxmlformats.org/officeDocument/2006/relationships/slide" Target="../slides/slide69.xml"/><Relationship Id="rId16" Type="http://schemas.openxmlformats.org/officeDocument/2006/relationships/hyperlink" Target="https://fr.wikipedia.org/wiki/Message_d'Arecibo" TargetMode="External"/><Relationship Id="rId20" Type="http://schemas.openxmlformats.org/officeDocument/2006/relationships/hyperlink" Target="https://fr.wikipedia.org/wiki/Hydrog&#232;ne" TargetMode="External"/><Relationship Id="rId1" Type="http://schemas.openxmlformats.org/officeDocument/2006/relationships/notesMaster" Target="../notesMasters/notesMaster1.xml"/><Relationship Id="rId6" Type="http://schemas.openxmlformats.org/officeDocument/2006/relationships/hyperlink" Target="https://fr.wikipedia.org/wiki/1714" TargetMode="External"/><Relationship Id="rId11" Type="http://schemas.openxmlformats.org/officeDocument/2006/relationships/hyperlink" Target="https://fr.wikipedia.org/wiki/Minute_d'arc" TargetMode="External"/><Relationship Id="rId24" Type="http://schemas.openxmlformats.org/officeDocument/2006/relationships/hyperlink" Target="https://fr.wikipedia.org/wiki/Phosphore" TargetMode="External"/><Relationship Id="rId5" Type="http://schemas.openxmlformats.org/officeDocument/2006/relationships/hyperlink" Target="https://fr.wikipedia.org/wiki/Edmond_Halley" TargetMode="External"/><Relationship Id="rId15" Type="http://schemas.openxmlformats.org/officeDocument/2006/relationships/hyperlink" Target="https://fr.wikipedia.org/wiki/16_novembre" TargetMode="External"/><Relationship Id="rId23" Type="http://schemas.openxmlformats.org/officeDocument/2006/relationships/hyperlink" Target="https://fr.wikipedia.org/wiki/Oxyg&#232;ne" TargetMode="External"/><Relationship Id="rId10" Type="http://schemas.openxmlformats.org/officeDocument/2006/relationships/hyperlink" Target="https://fr.wikipedia.org/wiki/&#201;toile" TargetMode="External"/><Relationship Id="rId19" Type="http://schemas.openxmlformats.org/officeDocument/2006/relationships/hyperlink" Target="https://fr.wikipedia.org/wiki/Num&#233;ro_atomique" TargetMode="External"/><Relationship Id="rId4" Type="http://schemas.openxmlformats.org/officeDocument/2006/relationships/hyperlink" Target="https://fr.wikipedia.org/wiki/Catalogue_Messier" TargetMode="External"/><Relationship Id="rId9" Type="http://schemas.openxmlformats.org/officeDocument/2006/relationships/hyperlink" Target="https://fr.wikipedia.org/wiki/1764" TargetMode="External"/><Relationship Id="rId14" Type="http://schemas.openxmlformats.org/officeDocument/2006/relationships/hyperlink" Target="https://fr.wikipedia.org/wiki/1974" TargetMode="External"/><Relationship Id="rId22" Type="http://schemas.openxmlformats.org/officeDocument/2006/relationships/hyperlink" Target="https://fr.wikipedia.org/wiki/Azote" TargetMode="External"/><Relationship Id="rId27" Type="http://schemas.openxmlformats.org/officeDocument/2006/relationships/hyperlink" Target="https://fr.wikipedia.org/wiki/Syst&#232;me_solair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fr.wikipedia.org/wiki/Androm&#232;de_(constellation)" TargetMode="External"/><Relationship Id="rId13" Type="http://schemas.openxmlformats.org/officeDocument/2006/relationships/hyperlink" Target="https://fr.wikipedia.org/wiki/Hubble_(t&#233;lescope_spatial)" TargetMode="External"/><Relationship Id="rId3" Type="http://schemas.openxmlformats.org/officeDocument/2006/relationships/hyperlink" Target="https://fr.wikipedia.org/wiki/Galaxie_en_interaction" TargetMode="External"/><Relationship Id="rId7" Type="http://schemas.openxmlformats.org/officeDocument/2006/relationships/hyperlink" Target="https://fr.wikipedia.org/wiki/Constellation" TargetMode="External"/><Relationship Id="rId12" Type="http://schemas.openxmlformats.org/officeDocument/2006/relationships/hyperlink" Target="https://fr.wikipedia.org/wiki/Arp_273#cite_note-3"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fr.wikipedia.org/wiki/Terre" TargetMode="External"/><Relationship Id="rId11" Type="http://schemas.openxmlformats.org/officeDocument/2006/relationships/hyperlink" Target="https://fr.wikipedia.org/wiki/Halton_Arp" TargetMode="External"/><Relationship Id="rId5" Type="http://schemas.openxmlformats.org/officeDocument/2006/relationships/hyperlink" Target="https://fr.wikipedia.org/wiki/Ann&#233;e-lumi&#232;re" TargetMode="External"/><Relationship Id="rId15" Type="http://schemas.openxmlformats.org/officeDocument/2006/relationships/hyperlink" Target="https://fr.wikipedia.org/wiki/Uppsala_General_Catalogue" TargetMode="External"/><Relationship Id="rId10" Type="http://schemas.openxmlformats.org/officeDocument/2006/relationships/hyperlink" Target="https://fr.wikipedia.org/wiki/Atlas_of_Peculiar_Galaxies" TargetMode="External"/><Relationship Id="rId4" Type="http://schemas.openxmlformats.org/officeDocument/2006/relationships/hyperlink" Target="https://fr.wikipedia.org/wiki/Galaxie_spirale" TargetMode="External"/><Relationship Id="rId9" Type="http://schemas.openxmlformats.org/officeDocument/2006/relationships/hyperlink" Target="https://fr.wikipedia.org/wiki/Arp_273#cite_note-cdh-1" TargetMode="External"/><Relationship Id="rId14" Type="http://schemas.openxmlformats.org/officeDocument/2006/relationships/hyperlink" Target="https://fr.wikipedia.org/wiki/Rose_(fleur)"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fr.wikipedia.org/wiki/Big_Bang" TargetMode="External"/><Relationship Id="rId13" Type="http://schemas.openxmlformats.org/officeDocument/2006/relationships/hyperlink" Target="https://fr.wikipedia.org/wiki/Micro-onde" TargetMode="External"/><Relationship Id="rId18" Type="http://schemas.openxmlformats.org/officeDocument/2006/relationships/hyperlink" Target="https://fr.wikipedia.org/wiki/Gigahertz" TargetMode="External"/><Relationship Id="rId3" Type="http://schemas.openxmlformats.org/officeDocument/2006/relationships/hyperlink" Target="https://media4.obspm.fr/public/AMC/pages_amc/glossaire.html#corps_noir" TargetMode="External"/><Relationship Id="rId7" Type="http://schemas.openxmlformats.org/officeDocument/2006/relationships/hyperlink" Target="https://fr.wikipedia.org/wiki/Univers" TargetMode="External"/><Relationship Id="rId12" Type="http://schemas.openxmlformats.org/officeDocument/2006/relationships/hyperlink" Target="https://fr.wikipedia.org/wiki/Longueur_d'onde" TargetMode="External"/><Relationship Id="rId17" Type="http://schemas.openxmlformats.org/officeDocument/2006/relationships/hyperlink" Target="https://fr.wikipedia.org/wiki/Millim&#232;tre" TargetMode="External"/><Relationship Id="rId2" Type="http://schemas.openxmlformats.org/officeDocument/2006/relationships/slide" Target="../slides/slide82.xml"/><Relationship Id="rId16" Type="http://schemas.openxmlformats.org/officeDocument/2006/relationships/hyperlink" Target="https://fr.wikipedia.org/wiki/Fr&#233;quence" TargetMode="External"/><Relationship Id="rId1" Type="http://schemas.openxmlformats.org/officeDocument/2006/relationships/notesMaster" Target="../notesMasters/notesMaster1.xml"/><Relationship Id="rId6" Type="http://schemas.openxmlformats.org/officeDocument/2006/relationships/hyperlink" Target="https://fr.wikipedia.org/wiki/Mod&#232;le_standard_de_la_cosmologie" TargetMode="External"/><Relationship Id="rId11" Type="http://schemas.openxmlformats.org/officeDocument/2006/relationships/hyperlink" Target="https://fr.wikipedia.org/wiki/Kelvin" TargetMode="External"/><Relationship Id="rId5" Type="http://schemas.openxmlformats.org/officeDocument/2006/relationships/hyperlink" Target="https://fr.wikipedia.org/wiki/Rayonnement_&#233;lectromagn&#233;tique" TargetMode="External"/><Relationship Id="rId15" Type="http://schemas.openxmlformats.org/officeDocument/2006/relationships/hyperlink" Target="https://fr.wikipedia.org/wiki/Onde_radio" TargetMode="External"/><Relationship Id="rId10" Type="http://schemas.openxmlformats.org/officeDocument/2006/relationships/hyperlink" Target="https://fr.wikipedia.org/wiki/Temp&#233;rature" TargetMode="External"/><Relationship Id="rId19" Type="http://schemas.openxmlformats.org/officeDocument/2006/relationships/hyperlink" Target="https://fr.wikipedia.org/wiki/Prix_Nobel" TargetMode="External"/><Relationship Id="rId4" Type="http://schemas.openxmlformats.org/officeDocument/2006/relationships/hyperlink" Target="https://fr.wikipedia.org/wiki/Fond_diffus_cosmologique#cite_note-1"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Infrarouge" TargetMode="Externa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fr.wikipedia.org/wiki/Anglais" TargetMode="External"/><Relationship Id="rId13" Type="http://schemas.openxmlformats.org/officeDocument/2006/relationships/hyperlink" Target="https://fr.wikipedia.org/wiki/Hubble_(t&#233;lescope_spatial)" TargetMode="External"/><Relationship Id="rId18" Type="http://schemas.openxmlformats.org/officeDocument/2006/relationships/hyperlink" Target="https://fr.wikipedia.org/wiki/Very_Large_Telescope" TargetMode="External"/><Relationship Id="rId3" Type="http://schemas.openxmlformats.org/officeDocument/2006/relationships/hyperlink" Target="https://fr.wikipedia.org/wiki/T&#233;lescope_g&#233;ant_europ&#233;en#cite_note-ESO_E-ELT-1" TargetMode="External"/><Relationship Id="rId7" Type="http://schemas.openxmlformats.org/officeDocument/2006/relationships/hyperlink" Target="https://fr.wikipedia.org/wiki/T&#233;lescope_g&#233;ant_europ&#233;en#cite_note-5" TargetMode="External"/><Relationship Id="rId12" Type="http://schemas.openxmlformats.org/officeDocument/2006/relationships/hyperlink" Target="https://fr.wikipedia.org/wiki/Miroir_primaire" TargetMode="External"/><Relationship Id="rId17" Type="http://schemas.openxmlformats.org/officeDocument/2006/relationships/hyperlink" Target="https://fr.wikipedia.org/wiki/Cerro_Paranal" TargetMode="External"/><Relationship Id="rId2" Type="http://schemas.openxmlformats.org/officeDocument/2006/relationships/slide" Target="../slides/slide83.xml"/><Relationship Id="rId16" Type="http://schemas.openxmlformats.org/officeDocument/2006/relationships/hyperlink" Target="https://fr.wikipedia.org/wiki/Cordill&#232;re_de_la_Costa_(Andes_centrales)" TargetMode="External"/><Relationship Id="rId1" Type="http://schemas.openxmlformats.org/officeDocument/2006/relationships/notesMaster" Target="../notesMasters/notesMaster1.xml"/><Relationship Id="rId6" Type="http://schemas.openxmlformats.org/officeDocument/2006/relationships/hyperlink" Target="https://fr.wikipedia.org/wiki/T&#233;lescope_g&#233;ant_europ&#233;en#cite_note-Le_Figaro-4" TargetMode="External"/><Relationship Id="rId11" Type="http://schemas.openxmlformats.org/officeDocument/2006/relationships/hyperlink" Target="https://fr.wikipedia.org/wiki/Observatoire_europ&#233;en_austral" TargetMode="External"/><Relationship Id="rId5" Type="http://schemas.openxmlformats.org/officeDocument/2006/relationships/hyperlink" Target="https://fr.wikipedia.org/wiki/T&#233;lescope_g&#233;ant_europ&#233;en#cite_note-Le_Temps-3" TargetMode="External"/><Relationship Id="rId15" Type="http://schemas.openxmlformats.org/officeDocument/2006/relationships/hyperlink" Target="https://fr.wikipedia.org/wiki/Cerro_Armazones" TargetMode="External"/><Relationship Id="rId10" Type="http://schemas.openxmlformats.org/officeDocument/2006/relationships/hyperlink" Target="https://fr.wikipedia.org/wiki/T&#233;lescope_g&#233;ant" TargetMode="External"/><Relationship Id="rId4" Type="http://schemas.openxmlformats.org/officeDocument/2006/relationships/hyperlink" Target="https://fr.wikipedia.org/wiki/T&#233;lescope_g&#233;ant_europ&#233;en#cite_note-ESA_E-ELT-2" TargetMode="External"/><Relationship Id="rId9" Type="http://schemas.openxmlformats.org/officeDocument/2006/relationships/hyperlink" Target="https://fr.wikipedia.org/wiki/T&#233;lescope" TargetMode="External"/><Relationship Id="rId14" Type="http://schemas.openxmlformats.org/officeDocument/2006/relationships/hyperlink" Target="https://fr.wikipedia.org/wiki/Chili"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lemonde.fr/sciences/article/2022/07/12/les-premieres-images-du-telescope-spatial-james-webb-devoilees_6134533_1650684.htm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PlaceHolder 1"/>
          <p:cNvSpPr>
            <a:spLocks noGrp="1"/>
          </p:cNvSpPr>
          <p:nvPr>
            <p:ph type="sldNum" idx="4"/>
          </p:nvPr>
        </p:nvSpPr>
        <p:spPr>
          <a:xfrm>
            <a:off x="3884760" y="8685360"/>
            <a:ext cx="2971080" cy="457920"/>
          </a:xfrm>
          <a:prstGeom prst="rect">
            <a:avLst/>
          </a:prstGeom>
          <a:noFill/>
          <a:ln w="0">
            <a:noFill/>
          </a:ln>
        </p:spPr>
        <p:txBody>
          <a:bodyPr lIns="90000" tIns="45000" rIns="90000" bIns="45000" anchor="t">
            <a:noAutofit/>
          </a:bodyPr>
          <a:lstStyle>
            <a:lvl1pPr indent="0" algn="r">
              <a:lnSpc>
                <a:spcPct val="100000"/>
              </a:lnSpc>
              <a:buNone/>
              <a:tabLst>
                <a:tab pos="0" algn="l"/>
              </a:tabLst>
              <a:defRPr lang="fr-FR" sz="2400" b="0" strike="noStrike" spc="-1">
                <a:solidFill>
                  <a:srgbClr val="000000"/>
                </a:solidFill>
                <a:latin typeface="Times New Roman"/>
                <a:ea typeface="+mn-ea"/>
              </a:defRPr>
            </a:lvl1pPr>
          </a:lstStyle>
          <a:p>
            <a:pPr indent="0" algn="r">
              <a:lnSpc>
                <a:spcPct val="100000"/>
              </a:lnSpc>
              <a:buNone/>
              <a:tabLst>
                <a:tab pos="0" algn="l"/>
              </a:tabLst>
            </a:pPr>
            <a:fld id="{C7123CE8-DBDC-4939-B715-B27582673593}" type="slidenum">
              <a:rPr lang="fr-FR" sz="2400" b="0" strike="noStrike" spc="-1">
                <a:solidFill>
                  <a:srgbClr val="000000"/>
                </a:solidFill>
                <a:latin typeface="Times New Roman"/>
                <a:ea typeface="+mn-ea"/>
              </a:rPr>
              <a:t>1</a:t>
            </a:fld>
            <a:endParaRPr lang="fr-FR" sz="2400" b="0" strike="noStrike" spc="-1">
              <a:solidFill>
                <a:srgbClr val="000000"/>
              </a:solidFill>
              <a:latin typeface="Times New Roman"/>
            </a:endParaRPr>
          </a:p>
        </p:txBody>
      </p:sp>
      <p:sp>
        <p:nvSpPr>
          <p:cNvPr id="874" name="PlaceHolder 2"/>
          <p:cNvSpPr>
            <a:spLocks noGrp="1" noRot="1" noChangeAspect="1"/>
          </p:cNvSpPr>
          <p:nvPr>
            <p:ph type="sldImg"/>
          </p:nvPr>
        </p:nvSpPr>
        <p:spPr>
          <a:xfrm>
            <a:off x="1168560" y="838080"/>
            <a:ext cx="5283000" cy="3962160"/>
          </a:xfrm>
          <a:prstGeom prst="rect">
            <a:avLst/>
          </a:prstGeom>
          <a:ln w="0">
            <a:noFill/>
          </a:ln>
        </p:spPr>
      </p:sp>
      <p:sp>
        <p:nvSpPr>
          <p:cNvPr id="875" name="PlaceHolder 3"/>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buNone/>
            </a:pPr>
            <a:endParaRPr lang="fr-FR" sz="1800" b="0" strike="noStrike" spc="-1">
              <a:solidFill>
                <a:srgbClr val="000000"/>
              </a:solid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PlaceHolder 1"/>
          <p:cNvSpPr>
            <a:spLocks noGrp="1" noRot="1" noChangeAspect="1"/>
          </p:cNvSpPr>
          <p:nvPr>
            <p:ph type="sldImg"/>
          </p:nvPr>
        </p:nvSpPr>
        <p:spPr>
          <a:xfrm>
            <a:off x="1312920" y="1027080"/>
            <a:ext cx="4933440" cy="3700080"/>
          </a:xfrm>
          <a:prstGeom prst="rect">
            <a:avLst/>
          </a:prstGeom>
          <a:ln w="0">
            <a:noFill/>
          </a:ln>
        </p:spPr>
      </p:sp>
      <p:sp>
        <p:nvSpPr>
          <p:cNvPr id="899" name="PlaceHolder 2"/>
          <p:cNvSpPr>
            <a:spLocks noGrp="1"/>
          </p:cNvSpPr>
          <p:nvPr>
            <p:ph type="body"/>
          </p:nvPr>
        </p:nvSpPr>
        <p:spPr>
          <a:xfrm>
            <a:off x="1170000" y="5086440"/>
            <a:ext cx="5225400" cy="4106160"/>
          </a:xfrm>
          <a:prstGeom prst="rect">
            <a:avLst/>
          </a:prstGeom>
          <a:noFill/>
          <a:ln w="0">
            <a:noFill/>
          </a:ln>
        </p:spPr>
        <p:txBody>
          <a:bodyPr lIns="0" tIns="11520" rIns="0" bIns="0" numCol="1" spcCol="0" anchor="t">
            <a:noAutofit/>
          </a:bodyPr>
          <a:lstStyle/>
          <a:p>
            <a:pPr marL="216000" indent="0">
              <a:lnSpc>
                <a:spcPct val="95000"/>
              </a:lnSpc>
              <a:buNone/>
              <a:tabLst>
                <a:tab pos="0" algn="l"/>
              </a:tabLst>
            </a:pPr>
            <a:r>
              <a:rPr lang="fr-FR" sz="1800" b="1" strike="noStrike" spc="-1">
                <a:solidFill>
                  <a:srgbClr val="000000"/>
                </a:solidFill>
                <a:latin typeface="Arial"/>
              </a:rPr>
              <a:t>Apollo 8</a:t>
            </a:r>
            <a:r>
              <a:rPr lang="fr-FR" sz="1800" b="0" strike="noStrike" spc="-1">
                <a:solidFill>
                  <a:srgbClr val="000000"/>
                </a:solidFill>
                <a:latin typeface="Arial"/>
              </a:rPr>
              <a:t> est le nom de la seconde mission habitée du </a:t>
            </a:r>
            <a:r>
              <a:rPr lang="fr-FR" sz="1800" b="0" u="sng" strike="noStrike" spc="-1">
                <a:solidFill>
                  <a:srgbClr val="000000"/>
                </a:solidFill>
                <a:uFillTx/>
                <a:latin typeface="Arial"/>
                <a:hlinkClick r:id="rId3"/>
              </a:rPr>
              <a:t>programme spatial Apollo</a:t>
            </a:r>
            <a:r>
              <a:rPr lang="fr-FR" sz="1800" b="0" strike="noStrike" spc="-1">
                <a:solidFill>
                  <a:srgbClr val="000000"/>
                </a:solidFill>
                <a:latin typeface="Arial"/>
              </a:rPr>
              <a:t>. Elle est la première mission à avoir transporté des hommes au-delà de l</a:t>
            </a:r>
            <a:r>
              <a:rPr lang="fr-FR" sz="1800" b="0" u="sng" strike="noStrike" spc="-1">
                <a:solidFill>
                  <a:srgbClr val="000000"/>
                </a:solidFill>
                <a:uFillTx/>
                <a:latin typeface="Arial"/>
                <a:hlinkClick r:id="rId4"/>
              </a:rPr>
              <a:t>‘</a:t>
            </a:r>
            <a:r>
              <a:rPr lang="fr-FR" sz="1800" b="0" strike="noStrike" spc="-1">
                <a:solidFill>
                  <a:srgbClr val="000000"/>
                </a:solidFill>
                <a:latin typeface="Arial"/>
              </a:rPr>
              <a:t>orbite terrestre</a:t>
            </a:r>
            <a:r>
              <a:rPr lang="fr-FR" sz="1800" b="0" u="sng" strike="noStrike" spc="-1">
                <a:solidFill>
                  <a:srgbClr val="000000"/>
                </a:solidFill>
                <a:uFillTx/>
                <a:latin typeface="Arial"/>
                <a:hlinkClick r:id="rId5"/>
              </a:rPr>
              <a:t>V</a:t>
            </a:r>
            <a:r>
              <a:rPr lang="fr-FR" sz="1800" b="0" strike="noStrike" spc="-1">
                <a:solidFill>
                  <a:srgbClr val="000000"/>
                </a:solidFill>
                <a:latin typeface="Arial"/>
              </a:rPr>
              <a:t>.</a:t>
            </a:r>
          </a:p>
          <a:p>
            <a:pPr marL="216000" indent="0">
              <a:lnSpc>
                <a:spcPct val="95000"/>
              </a:lnSpc>
              <a:buNone/>
              <a:tabLst>
                <a:tab pos="0" algn="l"/>
              </a:tabLst>
            </a:pPr>
            <a:r>
              <a:rPr lang="fr-FR" sz="1800" b="0" strike="noStrike" spc="-1">
                <a:solidFill>
                  <a:srgbClr val="000000"/>
                </a:solidFill>
                <a:latin typeface="Arial"/>
              </a:rPr>
              <a:t> </a:t>
            </a:r>
          </a:p>
          <a:p>
            <a:pPr marL="216000" indent="0">
              <a:lnSpc>
                <a:spcPct val="95000"/>
              </a:lnSpc>
              <a:buNone/>
              <a:tabLst>
                <a:tab pos="0" algn="l"/>
              </a:tabLst>
            </a:pPr>
            <a:r>
              <a:rPr lang="fr-FR" sz="1800" b="0" strike="noStrike" spc="-1">
                <a:solidFill>
                  <a:srgbClr val="000000"/>
                </a:solidFill>
                <a:latin typeface="Arial"/>
              </a:rPr>
              <a:t>Frank Bormann William Anders et James Lowell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PlaceHolder 1"/>
          <p:cNvSpPr>
            <a:spLocks noGrp="1" noRot="1" noChangeAspect="1"/>
          </p:cNvSpPr>
          <p:nvPr>
            <p:ph type="sldImg"/>
          </p:nvPr>
        </p:nvSpPr>
        <p:spPr>
          <a:xfrm>
            <a:off x="1312920" y="1027080"/>
            <a:ext cx="4933440" cy="3700080"/>
          </a:xfrm>
          <a:prstGeom prst="rect">
            <a:avLst/>
          </a:prstGeom>
          <a:ln w="0">
            <a:noFill/>
          </a:ln>
        </p:spPr>
      </p:sp>
      <p:sp>
        <p:nvSpPr>
          <p:cNvPr id="901" name="PlaceHolder 2"/>
          <p:cNvSpPr>
            <a:spLocks noGrp="1"/>
          </p:cNvSpPr>
          <p:nvPr>
            <p:ph type="body"/>
          </p:nvPr>
        </p:nvSpPr>
        <p:spPr>
          <a:xfrm>
            <a:off x="-2413080" y="577836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400" b="0" strike="noStrike" spc="-1">
                <a:solidFill>
                  <a:srgbClr val="000000"/>
                </a:solidFill>
                <a:latin typeface="Arial"/>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PlaceHolder 1"/>
          <p:cNvSpPr>
            <a:spLocks noGrp="1" noRot="1" noChangeAspect="1"/>
          </p:cNvSpPr>
          <p:nvPr>
            <p:ph type="sldImg"/>
          </p:nvPr>
        </p:nvSpPr>
        <p:spPr>
          <a:xfrm>
            <a:off x="3348000" y="1380960"/>
            <a:ext cx="4933440" cy="3700080"/>
          </a:xfrm>
          <a:prstGeom prst="rect">
            <a:avLst/>
          </a:prstGeom>
          <a:ln w="0">
            <a:noFill/>
          </a:ln>
        </p:spPr>
      </p:sp>
      <p:sp>
        <p:nvSpPr>
          <p:cNvPr id="903" name="Rectangle 1"/>
          <p:cNvSpPr/>
          <p:nvPr/>
        </p:nvSpPr>
        <p:spPr>
          <a:xfrm>
            <a:off x="-1692720" y="5706000"/>
            <a:ext cx="1231272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202122"/>
                </a:solidFill>
                <a:latin typeface="Arial"/>
                <a:ea typeface="+mn-ea"/>
              </a:rPr>
              <a:t>Il y a 4,468 milliards d'années — soit environ 100 millions d'années après la formation de la </a:t>
            </a:r>
            <a:r>
              <a:rPr lang="fr-FR" sz="1800" b="0" u="sng" strike="noStrike" spc="-1">
                <a:solidFill>
                  <a:srgbClr val="000000"/>
                </a:solidFill>
                <a:uFillTx/>
                <a:latin typeface="Arial"/>
                <a:ea typeface="+mn-ea"/>
                <a:hlinkClick r:id="rId3"/>
              </a:rPr>
              <a:t>Terre</a:t>
            </a:r>
            <a:r>
              <a:rPr lang="fr-FR" sz="1800" b="0" strike="noStrike" spc="-1">
                <a:solidFill>
                  <a:srgbClr val="202122"/>
                </a:solidFill>
                <a:latin typeface="Arial"/>
                <a:ea typeface="+mn-ea"/>
              </a:rPr>
              <a:t> — le planétoïde </a:t>
            </a:r>
            <a:r>
              <a:rPr lang="fr-FR" sz="1800" b="0" u="sng" strike="noStrike" spc="-1">
                <a:solidFill>
                  <a:srgbClr val="000000"/>
                </a:solidFill>
                <a:uFillTx/>
                <a:latin typeface="Arial"/>
                <a:ea typeface="+mn-ea"/>
                <a:hlinkClick r:id="rId4"/>
              </a:rPr>
              <a:t>Théia</a:t>
            </a:r>
            <a:r>
              <a:rPr lang="fr-FR" sz="1800" b="0" strike="noStrike" spc="-1">
                <a:solidFill>
                  <a:srgbClr val="202122"/>
                </a:solidFill>
                <a:latin typeface="Arial"/>
                <a:ea typeface="+mn-ea"/>
              </a:rPr>
              <a:t>, de la taille de </a:t>
            </a:r>
            <a:r>
              <a:rPr lang="fr-FR" sz="1800" b="0" u="sng" strike="noStrike" spc="-1">
                <a:solidFill>
                  <a:srgbClr val="000000"/>
                </a:solidFill>
                <a:uFillTx/>
                <a:latin typeface="Arial"/>
                <a:ea typeface="+mn-ea"/>
                <a:hlinkClick r:id="rId5"/>
              </a:rPr>
              <a:t>Mars</a:t>
            </a:r>
            <a:r>
              <a:rPr lang="fr-FR" sz="1800" b="0" strike="noStrike" spc="-1">
                <a:solidFill>
                  <a:srgbClr val="202122"/>
                </a:solidFill>
                <a:latin typeface="Arial"/>
                <a:ea typeface="+mn-ea"/>
              </a:rPr>
              <a:t> soit 6 500 kilomètres de diamètre, aurait heurté la Terre à la vitesse de 40 000 kilomètres par heure sous un angle </a:t>
            </a:r>
            <a:r>
              <a:rPr lang="fr-FR" sz="1800" b="0" u="sng" strike="noStrike" spc="-1">
                <a:solidFill>
                  <a:srgbClr val="000000"/>
                </a:solidFill>
                <a:uFillTx/>
                <a:latin typeface="Arial"/>
                <a:ea typeface="+mn-ea"/>
                <a:hlinkClick r:id="rId6"/>
              </a:rPr>
              <a:t>oblique</a:t>
            </a:r>
            <a:r>
              <a:rPr lang="fr-FR" sz="1800" b="0" strike="noStrike" spc="-1">
                <a:solidFill>
                  <a:srgbClr val="202122"/>
                </a:solidFill>
                <a:latin typeface="Arial"/>
                <a:ea typeface="+mn-ea"/>
              </a:rPr>
              <a:t>, détruisant l'</a:t>
            </a:r>
            <a:r>
              <a:rPr lang="fr-FR" sz="1800" b="0" u="sng" strike="noStrike" spc="-1">
                <a:solidFill>
                  <a:srgbClr val="000000"/>
                </a:solidFill>
                <a:uFillTx/>
                <a:latin typeface="Arial"/>
                <a:ea typeface="+mn-ea"/>
                <a:hlinkClick r:id="rId7"/>
              </a:rPr>
              <a:t>impacteur</a:t>
            </a:r>
            <a:r>
              <a:rPr lang="fr-FR" sz="1800" b="0" strike="noStrike" spc="-1">
                <a:solidFill>
                  <a:srgbClr val="202122"/>
                </a:solidFill>
                <a:latin typeface="Arial"/>
                <a:ea typeface="+mn-ea"/>
              </a:rPr>
              <a:t> et éjectant ce dernier ainsi qu'une portion du </a:t>
            </a:r>
            <a:r>
              <a:rPr lang="fr-FR" sz="1800" b="0" u="sng" strike="noStrike" spc="-1">
                <a:solidFill>
                  <a:srgbClr val="000000"/>
                </a:solidFill>
                <a:uFillTx/>
                <a:latin typeface="Arial"/>
                <a:ea typeface="+mn-ea"/>
                <a:hlinkClick r:id="rId8"/>
              </a:rPr>
              <a:t>manteau terrestre</a:t>
            </a:r>
            <a:r>
              <a:rPr lang="fr-FR" sz="1800" b="0" strike="noStrike" spc="-1">
                <a:solidFill>
                  <a:srgbClr val="202122"/>
                </a:solidFill>
                <a:latin typeface="Arial"/>
                <a:ea typeface="+mn-ea"/>
              </a:rPr>
              <a:t> dans l'</a:t>
            </a:r>
            <a:r>
              <a:rPr lang="fr-FR" sz="1800" b="0" u="sng" strike="noStrike" spc="-1">
                <a:solidFill>
                  <a:srgbClr val="000000"/>
                </a:solidFill>
                <a:uFillTx/>
                <a:latin typeface="Arial"/>
                <a:ea typeface="+mn-ea"/>
                <a:hlinkClick r:id="rId9"/>
              </a:rPr>
              <a:t>espace</a:t>
            </a:r>
            <a:r>
              <a:rPr lang="fr-FR" sz="1800" b="0" strike="noStrike" spc="-1">
                <a:solidFill>
                  <a:srgbClr val="202122"/>
                </a:solidFill>
                <a:latin typeface="Arial"/>
                <a:ea typeface="+mn-ea"/>
              </a:rPr>
              <a:t>, en orbite autour de la Terre, avant de s'agglomérer pour donner naissance à la </a:t>
            </a:r>
            <a:r>
              <a:rPr lang="fr-FR" sz="1800" b="0" u="sng" strike="noStrike" spc="-1">
                <a:solidFill>
                  <a:srgbClr val="000000"/>
                </a:solidFill>
                <a:uFillTx/>
                <a:latin typeface="Arial"/>
                <a:ea typeface="+mn-ea"/>
                <a:hlinkClick r:id="rId10"/>
              </a:rPr>
              <a:t>Lune</a:t>
            </a:r>
            <a:r>
              <a:rPr lang="fr-FR" sz="1800" b="0" strike="noStrike" spc="-1">
                <a:solidFill>
                  <a:srgbClr val="202122"/>
                </a:solidFill>
                <a:latin typeface="Arial"/>
                <a:ea typeface="+mn-ea"/>
              </a:rPr>
              <a:t>. Des </a:t>
            </a:r>
            <a:r>
              <a:rPr lang="fr-FR" sz="1800" b="0" u="sng" strike="noStrike" spc="-1">
                <a:solidFill>
                  <a:srgbClr val="000000"/>
                </a:solidFill>
                <a:uFillTx/>
                <a:latin typeface="Arial"/>
                <a:ea typeface="+mn-ea"/>
                <a:hlinkClick r:id="rId11"/>
              </a:rPr>
              <a:t>simulations informatiques</a:t>
            </a:r>
            <a:r>
              <a:rPr lang="fr-FR" sz="1800" b="0" strike="noStrike" spc="-1">
                <a:solidFill>
                  <a:srgbClr val="202122"/>
                </a:solidFill>
                <a:latin typeface="Arial"/>
                <a:ea typeface="+mn-ea"/>
              </a:rPr>
              <a:t> d'un tel événement</a:t>
            </a:r>
            <a:r>
              <a:rPr lang="fr-FR" sz="1800" b="0" u="sng" strike="noStrike" spc="-1" baseline="30000">
                <a:solidFill>
                  <a:srgbClr val="000000"/>
                </a:solidFill>
                <a:uFillTx/>
                <a:latin typeface="Arial"/>
                <a:ea typeface="+mn-ea"/>
                <a:hlinkClick r:id="rId12"/>
              </a:rPr>
              <a:t>3</a:t>
            </a:r>
            <a:r>
              <a:rPr lang="fr-FR" sz="1800" b="0" strike="noStrike" spc="-1" baseline="30000">
                <a:solidFill>
                  <a:srgbClr val="202122"/>
                </a:solidFill>
                <a:latin typeface="Arial"/>
                <a:ea typeface="+mn-ea"/>
              </a:rPr>
              <a:t>,</a:t>
            </a:r>
            <a:r>
              <a:rPr lang="fr-FR" sz="1800" b="0" u="sng" strike="noStrike" spc="-1" baseline="30000">
                <a:solidFill>
                  <a:srgbClr val="000000"/>
                </a:solidFill>
                <a:uFillTx/>
                <a:latin typeface="Arial"/>
                <a:ea typeface="+mn-ea"/>
                <a:hlinkClick r:id="rId13"/>
              </a:rPr>
              <a:t>4</a:t>
            </a:r>
            <a:r>
              <a:rPr lang="fr-FR" sz="1800" b="0" strike="noStrike" spc="-1">
                <a:solidFill>
                  <a:srgbClr val="202122"/>
                </a:solidFill>
                <a:latin typeface="Arial"/>
                <a:ea typeface="+mn-ea"/>
              </a:rPr>
              <a:t> ont suggéré qu'environ 2 % de la masse originelle de l'impacteur aurait produit un anneau de débris en </a:t>
            </a:r>
            <a:r>
              <a:rPr lang="fr-FR" sz="1800" b="0" u="sng" strike="noStrike" spc="-1">
                <a:solidFill>
                  <a:srgbClr val="000000"/>
                </a:solidFill>
                <a:uFillTx/>
                <a:latin typeface="Arial"/>
                <a:ea typeface="+mn-ea"/>
                <a:hlinkClick r:id="rId14"/>
              </a:rPr>
              <a:t>orbite</a:t>
            </a:r>
            <a:r>
              <a:rPr lang="fr-FR" sz="1800" b="0" strike="noStrike" spc="-1">
                <a:solidFill>
                  <a:srgbClr val="202122"/>
                </a:solidFill>
                <a:latin typeface="Arial"/>
                <a:ea typeface="+mn-ea"/>
              </a:rPr>
              <a:t>. Par </a:t>
            </a:r>
            <a:r>
              <a:rPr lang="fr-FR" sz="1800" b="0" u="sng" strike="noStrike" spc="-1">
                <a:solidFill>
                  <a:srgbClr val="000000"/>
                </a:solidFill>
                <a:uFillTx/>
                <a:latin typeface="Arial"/>
                <a:ea typeface="+mn-ea"/>
                <a:hlinkClick r:id="rId15"/>
              </a:rPr>
              <a:t>accrétion</a:t>
            </a:r>
            <a:r>
              <a:rPr lang="fr-FR" sz="1800" b="0" strike="noStrike" spc="-1">
                <a:solidFill>
                  <a:srgbClr val="202122"/>
                </a:solidFill>
                <a:latin typeface="Arial"/>
                <a:ea typeface="+mn-ea"/>
              </a:rPr>
              <a:t>, entre un et cent ans après l'impact, la moitié de ces débris aurait donné naissance à la </a:t>
            </a:r>
            <a:r>
              <a:rPr lang="fr-FR" sz="1800" b="0" u="sng" strike="noStrike" spc="-1">
                <a:solidFill>
                  <a:srgbClr val="000000"/>
                </a:solidFill>
                <a:uFillTx/>
                <a:latin typeface="Arial"/>
                <a:ea typeface="+mn-ea"/>
                <a:hlinkClick r:id="rId10"/>
              </a:rPr>
              <a:t>Lune</a:t>
            </a:r>
            <a:r>
              <a:rPr lang="fr-FR" sz="1800" b="0" strike="noStrike" spc="-1">
                <a:solidFill>
                  <a:srgbClr val="202122"/>
                </a:solidFill>
                <a:latin typeface="Arial"/>
                <a:ea typeface="+mn-ea"/>
              </a:rPr>
              <a:t>.</a:t>
            </a:r>
            <a:endParaRPr lang="fr-FR" sz="1800" b="0" strike="noStrike" spc="-1">
              <a:solidFill>
                <a:srgbClr val="000000"/>
              </a:solidFill>
              <a:latin typeface="Arial"/>
            </a:endParaRPr>
          </a:p>
          <a:p>
            <a:pPr>
              <a:lnSpc>
                <a:spcPct val="100000"/>
              </a:lnSpc>
            </a:pPr>
            <a:r>
              <a:rPr lang="fr-FR" sz="1800" b="0" strike="noStrike" spc="-1">
                <a:solidFill>
                  <a:srgbClr val="202122"/>
                </a:solidFill>
                <a:latin typeface="Arial"/>
                <a:ea typeface="+mn-ea"/>
              </a:rPr>
              <a:t>L'hypothèse de l'impact géant a été confortée en 2004 grâce à des simulations numériques réalisées par </a:t>
            </a:r>
            <a:r>
              <a:rPr lang="fr-FR" sz="1800" b="0" u="sng" strike="noStrike" spc="-1">
                <a:solidFill>
                  <a:srgbClr val="000000"/>
                </a:solidFill>
                <a:uFillTx/>
                <a:latin typeface="Arial"/>
                <a:ea typeface="+mn-ea"/>
                <a:hlinkClick r:id="rId16"/>
              </a:rPr>
              <a:t>Robin M. Canup</a:t>
            </a:r>
            <a:r>
              <a:rPr lang="fr-FR" sz="1800" b="0" strike="noStrike" spc="-1">
                <a:solidFill>
                  <a:srgbClr val="202122"/>
                </a:solidFill>
                <a:latin typeface="Arial"/>
                <a:ea typeface="+mn-ea"/>
              </a:rPr>
              <a:t> </a:t>
            </a:r>
            <a:r>
              <a:rPr lang="fr-FR" sz="1800" b="1" u="sng" strike="noStrike" spc="-1">
                <a:solidFill>
                  <a:srgbClr val="000000"/>
                </a:solidFill>
                <a:uFillTx/>
                <a:latin typeface="Courier New"/>
                <a:ea typeface="+mn-ea"/>
                <a:hlinkClick r:id="rId17"/>
              </a:rPr>
              <a:t>(en)</a:t>
            </a:r>
            <a:r>
              <a:rPr lang="fr-FR" sz="1800" b="0" strike="noStrike" spc="-1">
                <a:solidFill>
                  <a:srgbClr val="202122"/>
                </a:solidFill>
                <a:latin typeface="Arial"/>
                <a:ea typeface="+mn-ea"/>
              </a:rPr>
              <a:t>, de l'</a:t>
            </a:r>
            <a:r>
              <a:rPr lang="fr-FR" sz="1800" b="0" u="sng" strike="noStrike" spc="-1">
                <a:solidFill>
                  <a:srgbClr val="000000"/>
                </a:solidFill>
                <a:uFillTx/>
                <a:latin typeface="Arial"/>
                <a:ea typeface="+mn-ea"/>
                <a:hlinkClick r:id="rId18"/>
              </a:rPr>
              <a:t>Université du Colorado à Boulder</a:t>
            </a:r>
            <a:r>
              <a:rPr lang="fr-FR" sz="1800" b="0" strike="noStrike" spc="-1">
                <a:solidFill>
                  <a:srgbClr val="202122"/>
                </a:solidFill>
                <a:latin typeface="Arial"/>
                <a:ea typeface="+mn-ea"/>
              </a:rPr>
              <a:t> (</a:t>
            </a:r>
            <a:r>
              <a:rPr lang="fr-FR" sz="1800" b="0" u="sng" strike="noStrike" spc="-1">
                <a:solidFill>
                  <a:srgbClr val="000000"/>
                </a:solidFill>
                <a:uFillTx/>
                <a:latin typeface="Arial"/>
                <a:ea typeface="+mn-ea"/>
                <a:hlinkClick r:id="rId19"/>
              </a:rPr>
              <a:t>États-Unis</a:t>
            </a:r>
            <a:r>
              <a:rPr lang="fr-FR" sz="1800" b="0" strike="noStrike" spc="-1">
                <a:solidFill>
                  <a:srgbClr val="202122"/>
                </a:solidFill>
                <a:latin typeface="Arial"/>
                <a:ea typeface="+mn-ea"/>
              </a:rPr>
              <a:t>), et est la seule capable de rendre compte de la dynamique du </a:t>
            </a:r>
            <a:r>
              <a:rPr lang="fr-FR" sz="1800" b="0" u="sng" strike="noStrike" spc="-1">
                <a:solidFill>
                  <a:srgbClr val="000000"/>
                </a:solidFill>
                <a:uFillTx/>
                <a:latin typeface="Arial"/>
                <a:ea typeface="+mn-ea"/>
                <a:hlinkClick r:id="rId20"/>
              </a:rPr>
              <a:t>système Terre-Lune</a:t>
            </a:r>
            <a:r>
              <a:rPr lang="fr-FR" sz="1800" b="0" strike="noStrike" spc="-1">
                <a:solidFill>
                  <a:srgbClr val="202122"/>
                </a:solidFill>
                <a:latin typeface="Arial"/>
                <a:ea typeface="+mn-ea"/>
              </a:rPr>
              <a:t>. Mais ce scénario implique que la Lune devrait être composée d'un mélange de 80 % de l'impacteur </a:t>
            </a:r>
            <a:r>
              <a:rPr lang="fr-FR" sz="1800" b="0" u="sng" strike="noStrike" spc="-1">
                <a:solidFill>
                  <a:srgbClr val="000000"/>
                </a:solidFill>
                <a:uFillTx/>
                <a:latin typeface="Arial"/>
                <a:ea typeface="+mn-ea"/>
                <a:hlinkClick r:id="rId4"/>
              </a:rPr>
              <a:t>Théia</a:t>
            </a:r>
            <a:r>
              <a:rPr lang="fr-FR" sz="1800" b="0" strike="noStrike" spc="-1">
                <a:solidFill>
                  <a:srgbClr val="202122"/>
                </a:solidFill>
                <a:latin typeface="Arial"/>
                <a:ea typeface="+mn-ea"/>
              </a:rPr>
              <a:t> et de 20 % du manteau terrestre, or il existe une stricte similitude </a:t>
            </a:r>
            <a:r>
              <a:rPr lang="fr-FR" sz="1800" b="0" u="sng" strike="noStrike" spc="-1">
                <a:solidFill>
                  <a:srgbClr val="000000"/>
                </a:solidFill>
                <a:uFillTx/>
                <a:latin typeface="Arial"/>
                <a:ea typeface="+mn-ea"/>
                <a:hlinkClick r:id="rId21"/>
              </a:rPr>
              <a:t>géochimique</a:t>
            </a:r>
            <a:r>
              <a:rPr lang="fr-FR" sz="1800" b="0" strike="noStrike" spc="-1">
                <a:solidFill>
                  <a:srgbClr val="202122"/>
                </a:solidFill>
                <a:latin typeface="Arial"/>
                <a:ea typeface="+mn-ea"/>
              </a:rPr>
              <a:t> entre les deux </a:t>
            </a:r>
            <a:r>
              <a:rPr lang="fr-FR" sz="1800" b="0" u="sng" strike="noStrike" spc="-1">
                <a:solidFill>
                  <a:srgbClr val="000000"/>
                </a:solidFill>
                <a:uFillTx/>
                <a:latin typeface="Arial"/>
                <a:ea typeface="+mn-ea"/>
                <a:hlinkClick r:id="rId22"/>
              </a:rPr>
              <a:t>astres</a:t>
            </a:r>
            <a:endParaRPr lang="fr-FR" sz="1800" b="0" strike="noStrike" spc="-1">
              <a:solidFill>
                <a:srgbClr val="000000"/>
              </a:solidFill>
              <a:latin typeface="Arial"/>
            </a:endParaRPr>
          </a:p>
        </p:txBody>
      </p:sp>
      <p:sp>
        <p:nvSpPr>
          <p:cNvPr id="904" name="Rectangle 2"/>
          <p:cNvSpPr/>
          <p:nvPr/>
        </p:nvSpPr>
        <p:spPr>
          <a:xfrm>
            <a:off x="-7453440" y="315360"/>
            <a:ext cx="10241280" cy="5301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666666"/>
                </a:solidFill>
                <a:latin typeface="Verdana"/>
                <a:ea typeface="+mn-ea"/>
              </a:rPr>
              <a:t>Le théorie officielle dit que la Lune s'est formée suite à l'impact d'un corps massif (de la taille de Mars) avec la Terre.</a:t>
            </a:r>
            <a:br>
              <a:rPr sz="1800"/>
            </a:br>
            <a:r>
              <a:rPr lang="fr-FR" sz="1800" b="0" strike="noStrike" spc="-1">
                <a:solidFill>
                  <a:srgbClr val="666666"/>
                </a:solidFill>
                <a:latin typeface="Verdana"/>
                <a:ea typeface="+mn-ea"/>
              </a:rPr>
              <a:t>Notre Lune est une "exception" (ou "rareté") dans le système solaire à cause du rapport masse de la Lune/masse de la Terre. En gros, elle est très grosse comparé à notre planète. C'est la raison pour laquelle toute hypothèse de capture de la Lune (comme la capture vraisemblable d’astéroïdes qui forment les 2 lunes de Mars) est écartée: l'attraction de la Terre n'est pas suffisante pour capturer en orbite un corps gros comme la Lune.</a:t>
            </a:r>
            <a:br>
              <a:rPr sz="1800"/>
            </a:br>
            <a:br>
              <a:rPr sz="1800"/>
            </a:br>
            <a:r>
              <a:rPr lang="fr-FR" sz="1800" b="0" strike="noStrike" spc="-1">
                <a:solidFill>
                  <a:srgbClr val="666666"/>
                </a:solidFill>
                <a:latin typeface="Verdana"/>
                <a:ea typeface="+mn-ea"/>
              </a:rPr>
              <a:t>Ensuite, c'est les missions Apollo qui ont rapporté le reste des preuves avec le retour des roches lunaires sur Terre. Grâce à diverses techniques et en particulier la datation radiométrique, on a pu déterminer que certaines des composants de la Lune et de la Terre sont identiques (en gros), ce qui renforce la théorie officielle. Et c'est donc aussi grâce à ça qu'on a déterminé l'âge de la Lune avec précision. Mais on a trouvé aussi des pierres d’origines inconnues probablement de Théia </a:t>
            </a:r>
            <a:br>
              <a:rPr sz="1800"/>
            </a:br>
            <a:br>
              <a:rPr sz="1800"/>
            </a:br>
            <a:r>
              <a:rPr lang="fr-FR" sz="1800" b="0" strike="noStrike" spc="-1">
                <a:solidFill>
                  <a:srgbClr val="666666"/>
                </a:solidFill>
                <a:latin typeface="Verdana"/>
                <a:ea typeface="+mn-ea"/>
              </a:rPr>
              <a:t>Mais plus simplement, ça c'est passé comme ça: l'impact de ce corps massif à projeté beaucoup de matière dans l'orbite terrestre, qui s'est ensuite rassemblée pour former la Lune.</a:t>
            </a:r>
            <a:endParaRPr lang="fr-FR" sz="1800" b="0" strike="noStrike" spc="-1">
              <a:solidFill>
                <a:srgbClr val="000000"/>
              </a:solidFill>
              <a:latin typeface="Arial"/>
            </a:endParaRPr>
          </a:p>
        </p:txBody>
      </p:sp>
      <p:sp>
        <p:nvSpPr>
          <p:cNvPr id="905" name="Rectangle 1"/>
          <p:cNvSpPr/>
          <p:nvPr/>
        </p:nvSpPr>
        <p:spPr>
          <a:xfrm>
            <a:off x="6215760" y="677160"/>
            <a:ext cx="10972440" cy="699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a:lnSpc>
                <a:spcPct val="100000"/>
              </a:lnSpc>
              <a:tabLst>
                <a:tab pos="0" algn="l"/>
              </a:tabLst>
            </a:pPr>
            <a:r>
              <a:rPr lang="fr-FR" sz="2000" b="0" strike="noStrike" spc="-1">
                <a:solidFill>
                  <a:srgbClr val="202122"/>
                </a:solidFill>
                <a:latin typeface="-apple-system"/>
                <a:ea typeface="+mn-ea"/>
              </a:rPr>
              <a:t>Les astronautes des missions Apollo ont ramené 385 </a:t>
            </a:r>
            <a:r>
              <a:rPr lang="fr-FR" sz="2000" b="0" strike="noStrike" spc="-1">
                <a:solidFill>
                  <a:srgbClr val="000000"/>
                </a:solidFill>
                <a:latin typeface="Arial"/>
                <a:ea typeface="+mn-ea"/>
              </a:rPr>
              <a:t>kg</a:t>
            </a:r>
            <a:r>
              <a:rPr lang="fr-FR" sz="2000" b="0" strike="noStrike" spc="-1">
                <a:solidFill>
                  <a:srgbClr val="202122"/>
                </a:solidFill>
                <a:latin typeface="-apple-system"/>
                <a:ea typeface="+mn-ea"/>
              </a:rPr>
              <a:t> de matériau lunaire, formés </a:t>
            </a:r>
            <a:endParaRPr lang="fr-FR" sz="2000" b="0" strike="noStrike" spc="-1">
              <a:solidFill>
                <a:srgbClr val="000000"/>
              </a:solidFill>
              <a:latin typeface="Arial"/>
            </a:endParaRPr>
          </a:p>
          <a:p>
            <a:pPr>
              <a:lnSpc>
                <a:spcPct val="100000"/>
              </a:lnSpc>
              <a:tabLst>
                <a:tab pos="0" algn="l"/>
              </a:tabLst>
            </a:pPr>
            <a:r>
              <a:rPr lang="fr-FR" sz="2000" b="0" strike="noStrike" spc="-1">
                <a:solidFill>
                  <a:srgbClr val="202122"/>
                </a:solidFill>
                <a:latin typeface="-apple-system"/>
                <a:ea typeface="+mn-ea"/>
              </a:rPr>
              <a:t>de 2 200 échantillons de sol et de roches distincts.</a:t>
            </a:r>
            <a:r>
              <a:rPr lang="fr-FR" sz="2000" b="0" strike="noStrike" spc="-1">
                <a:solidFill>
                  <a:srgbClr val="000000"/>
                </a:solidFill>
                <a:latin typeface="Arial"/>
                <a:ea typeface="+mn-ea"/>
              </a:rPr>
              <a:t> </a:t>
            </a:r>
            <a:endParaRPr lang="fr-FR" sz="2000" b="0" strike="noStrike" spc="-1">
              <a:solidFill>
                <a:srgbClr val="000000"/>
              </a:solid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noRot="1" noChangeAspect="1"/>
          </p:cNvSpPr>
          <p:nvPr>
            <p:ph type="sldImg"/>
          </p:nvPr>
        </p:nvSpPr>
        <p:spPr>
          <a:xfrm>
            <a:off x="1312920" y="1027080"/>
            <a:ext cx="4933440" cy="3700080"/>
          </a:xfrm>
          <a:prstGeom prst="rect">
            <a:avLst/>
          </a:prstGeom>
          <a:ln w="0">
            <a:noFill/>
          </a:ln>
        </p:spPr>
      </p:sp>
      <p:sp>
        <p:nvSpPr>
          <p:cNvPr id="907" name="PlaceHolder 2"/>
          <p:cNvSpPr>
            <a:spLocks noGrp="1"/>
          </p:cNvSpPr>
          <p:nvPr>
            <p:ph type="body"/>
          </p:nvPr>
        </p:nvSpPr>
        <p:spPr>
          <a:xfrm>
            <a:off x="-2413080" y="577836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400" b="0" strike="noStrike" spc="-1">
                <a:solidFill>
                  <a:srgbClr val="000000"/>
                </a:solidFill>
                <a:latin typeface="Arial"/>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laceHolder 1"/>
          <p:cNvSpPr>
            <a:spLocks noGrp="1" noRot="1" noChangeAspect="1"/>
          </p:cNvSpPr>
          <p:nvPr>
            <p:ph type="sldImg"/>
          </p:nvPr>
        </p:nvSpPr>
        <p:spPr>
          <a:xfrm>
            <a:off x="1547640" y="1386000"/>
            <a:ext cx="4932000" cy="3698640"/>
          </a:xfrm>
          <a:prstGeom prst="rect">
            <a:avLst/>
          </a:prstGeom>
          <a:ln w="0">
            <a:noFill/>
          </a:ln>
        </p:spPr>
      </p:sp>
      <p:sp>
        <p:nvSpPr>
          <p:cNvPr id="909" name="Espace réservé du numéro de diapositive 3"/>
          <p:cNvSpPr/>
          <p:nvPr/>
        </p:nvSpPr>
        <p:spPr>
          <a:xfrm>
            <a:off x="3884760" y="8685360"/>
            <a:ext cx="2971080" cy="45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C92D5E4-BE6B-4857-B706-985FFC085915}" type="slidenum">
              <a:rPr lang="fr-FR" sz="1800" b="0" strike="noStrike" spc="-1">
                <a:solidFill>
                  <a:srgbClr val="000000"/>
                </a:solidFill>
                <a:latin typeface="Calibri"/>
                <a:ea typeface="+mn-ea"/>
              </a:rPr>
              <a:t>19</a:t>
            </a:fld>
            <a:endParaRPr lang="fr-FR" sz="1800" b="0" strike="noStrike" spc="-1">
              <a:solidFill>
                <a:srgbClr val="000000"/>
              </a:solidFill>
              <a:latin typeface="Arial"/>
            </a:endParaRPr>
          </a:p>
        </p:txBody>
      </p:sp>
      <p:sp>
        <p:nvSpPr>
          <p:cNvPr id="910" name="Rectangle 1"/>
          <p:cNvSpPr/>
          <p:nvPr/>
        </p:nvSpPr>
        <p:spPr>
          <a:xfrm>
            <a:off x="-2412720" y="6834240"/>
            <a:ext cx="1238472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000000"/>
                </a:solidFill>
                <a:latin typeface="Arial"/>
                <a:ea typeface="+mn-ea"/>
              </a:rPr>
              <a:t>Pourquoi la Lune nous présente la même face ?</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Arial"/>
                <a:ea typeface="+mn-ea"/>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lang="fr-FR" sz="2400" b="0" strike="noStrike" spc="-1">
              <a:solidFill>
                <a:srgbClr val="000000"/>
              </a:solid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PlaceHolder 1"/>
          <p:cNvSpPr>
            <a:spLocks noGrp="1" noRot="1" noChangeAspect="1"/>
          </p:cNvSpPr>
          <p:nvPr>
            <p:ph type="sldImg"/>
          </p:nvPr>
        </p:nvSpPr>
        <p:spPr>
          <a:xfrm>
            <a:off x="1312920" y="1027080"/>
            <a:ext cx="4933440" cy="3700080"/>
          </a:xfrm>
          <a:prstGeom prst="rect">
            <a:avLst/>
          </a:prstGeom>
          <a:ln w="0">
            <a:noFill/>
          </a:ln>
        </p:spPr>
      </p:sp>
      <p:sp>
        <p:nvSpPr>
          <p:cNvPr id="912" name="PlaceHolder 2"/>
          <p:cNvSpPr>
            <a:spLocks noGrp="1"/>
          </p:cNvSpPr>
          <p:nvPr>
            <p:ph type="body"/>
          </p:nvPr>
        </p:nvSpPr>
        <p:spPr>
          <a:xfrm>
            <a:off x="250920" y="3402000"/>
            <a:ext cx="90180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1800" b="0" strike="noStrike" spc="-1">
                <a:solidFill>
                  <a:srgbClr val="000000"/>
                </a:solidFill>
                <a:latin typeface="Arial"/>
              </a:rPr>
              <a:t>Le </a:t>
            </a:r>
            <a:r>
              <a:rPr lang="fr-FR" sz="1800" b="1" strike="noStrike" spc="-1">
                <a:solidFill>
                  <a:srgbClr val="000000"/>
                </a:solidFill>
                <a:latin typeface="Arial"/>
              </a:rPr>
              <a:t>terminateur</a:t>
            </a:r>
            <a:r>
              <a:rPr lang="fr-FR" sz="1800" b="0" strike="noStrike" spc="-1">
                <a:solidFill>
                  <a:srgbClr val="000000"/>
                </a:solidFill>
                <a:latin typeface="Arial"/>
              </a:rPr>
              <a:t> est une ligne fictive qui sépare les faces éclairées et non éclairées d'une planète.</a:t>
            </a:r>
          </a:p>
          <a:p>
            <a:pPr marL="216000" indent="0">
              <a:lnSpc>
                <a:spcPct val="100000"/>
              </a:lnSpc>
              <a:buNone/>
              <a:tabLst>
                <a:tab pos="0" algn="l"/>
              </a:tabLst>
            </a:pPr>
            <a:endParaRPr lang="fr-FR" sz="1800" b="0" strike="noStrike" spc="-1">
              <a:solidFill>
                <a:srgbClr val="000000"/>
              </a:solidFill>
              <a:latin typeface="Arial"/>
            </a:endParaRPr>
          </a:p>
          <a:p>
            <a:pPr marL="216000" indent="0">
              <a:lnSpc>
                <a:spcPct val="100000"/>
              </a:lnSpc>
              <a:buNone/>
              <a:tabLst>
                <a:tab pos="0" algn="l"/>
              </a:tabLst>
            </a:pPr>
            <a:r>
              <a:rPr lang="fr-FR" sz="2000" b="0" strike="noStrike" spc="-1">
                <a:solidFill>
                  <a:srgbClr val="000000"/>
                </a:solidFill>
                <a:latin typeface="Arial"/>
              </a:rPr>
              <a:t> </a:t>
            </a:r>
          </a:p>
        </p:txBody>
      </p:sp>
      <p:pic>
        <p:nvPicPr>
          <p:cNvPr id="913" name="Picture 5" descr="structure de la Lune"/>
          <p:cNvPicPr/>
          <p:nvPr/>
        </p:nvPicPr>
        <p:blipFill>
          <a:blip r:embed="rId3"/>
          <a:stretch/>
        </p:blipFill>
        <p:spPr>
          <a:xfrm>
            <a:off x="3059280" y="5543640"/>
            <a:ext cx="1904400" cy="1494720"/>
          </a:xfrm>
          <a:prstGeom prst="rect">
            <a:avLst/>
          </a:prstGeom>
          <a:ln w="0">
            <a:noFill/>
          </a:ln>
        </p:spPr>
      </p:pic>
      <p:sp>
        <p:nvSpPr>
          <p:cNvPr id="914" name="Rectangle 1"/>
          <p:cNvSpPr/>
          <p:nvPr/>
        </p:nvSpPr>
        <p:spPr>
          <a:xfrm>
            <a:off x="268200" y="7201080"/>
            <a:ext cx="764784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1" strike="noStrike" spc="-1">
                <a:solidFill>
                  <a:srgbClr val="000000"/>
                </a:solidFill>
                <a:latin typeface="Arial"/>
                <a:ea typeface="+mn-ea"/>
              </a:rPr>
              <a:t>Pourquoi la Lune nous présente la même face ?</a:t>
            </a:r>
            <a:endParaRPr lang="fr-FR" sz="2000" b="0" strike="noStrike" spc="-1">
              <a:solidFill>
                <a:srgbClr val="000000"/>
              </a:solidFill>
              <a:latin typeface="Arial"/>
            </a:endParaRPr>
          </a:p>
          <a:p>
            <a:pPr>
              <a:lnSpc>
                <a:spcPct val="100000"/>
              </a:lnSpc>
            </a:pPr>
            <a:r>
              <a:rPr lang="fr-FR" sz="2000" b="0" strike="noStrike" spc="-1">
                <a:solidFill>
                  <a:srgbClr val="000000"/>
                </a:solidFill>
                <a:latin typeface="Arial"/>
                <a:ea typeface="+mn-ea"/>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lang="fr-FR" sz="2000" b="0" strike="noStrike" spc="-1">
              <a:solidFill>
                <a:srgbClr val="000000"/>
              </a:solid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PlaceHolder 1"/>
          <p:cNvSpPr>
            <a:spLocks noGrp="1" noRot="1" noChangeAspect="1"/>
          </p:cNvSpPr>
          <p:nvPr>
            <p:ph type="sldImg"/>
          </p:nvPr>
        </p:nvSpPr>
        <p:spPr>
          <a:xfrm>
            <a:off x="1312920" y="1027080"/>
            <a:ext cx="4933440" cy="3700080"/>
          </a:xfrm>
          <a:prstGeom prst="rect">
            <a:avLst/>
          </a:prstGeom>
          <a:ln w="0">
            <a:noFill/>
          </a:ln>
        </p:spPr>
      </p:sp>
      <p:sp>
        <p:nvSpPr>
          <p:cNvPr id="916" name="PlaceHolder 2"/>
          <p:cNvSpPr>
            <a:spLocks noGrp="1"/>
          </p:cNvSpPr>
          <p:nvPr>
            <p:ph type="body"/>
          </p:nvPr>
        </p:nvSpPr>
        <p:spPr>
          <a:xfrm>
            <a:off x="900000" y="606600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0" strike="noStrike" spc="-1">
                <a:solidFill>
                  <a:srgbClr val="000000"/>
                </a:solidFill>
                <a:latin typeface="Arial"/>
              </a:rPr>
              <a:t>Le seul détail supplémentaire à prendre en compte est que, comme illustré ci-contre, </a:t>
            </a:r>
          </a:p>
          <a:p>
            <a:pPr marL="216000" indent="0">
              <a:lnSpc>
                <a:spcPct val="100000"/>
              </a:lnSpc>
              <a:buNone/>
              <a:tabLst>
                <a:tab pos="0" algn="l"/>
              </a:tabLst>
            </a:pPr>
            <a:r>
              <a:rPr lang="fr-FR" sz="2000" b="0" strike="noStrike" spc="-1">
                <a:solidFill>
                  <a:srgbClr val="000000"/>
                </a:solidFill>
                <a:latin typeface="Arial"/>
              </a:rPr>
              <a:t>le grand axe de ce bourrelet est un peu en avance sur la direction Terre-Lune.</a:t>
            </a:r>
          </a:p>
          <a:p>
            <a:pPr marL="216000" indent="0">
              <a:lnSpc>
                <a:spcPct val="100000"/>
              </a:lnSpc>
              <a:buNone/>
              <a:tabLst>
                <a:tab pos="0" algn="l"/>
              </a:tabLst>
            </a:pPr>
            <a:r>
              <a:rPr lang="fr-FR" sz="2000" b="0" strike="noStrike" spc="-1">
                <a:solidFill>
                  <a:srgbClr val="000000"/>
                </a:solidFill>
                <a:latin typeface="Arial"/>
              </a:rPr>
              <a:t> Pourquoi ça? Parce que la Terre tourne plus vite sur elle-même (24h) que la Lune autour de la Terre (près d'un mois). </a:t>
            </a:r>
          </a:p>
          <a:p>
            <a:pPr marL="216000" indent="0">
              <a:lnSpc>
                <a:spcPct val="100000"/>
              </a:lnSpc>
              <a:buNone/>
              <a:tabLst>
                <a:tab pos="0" algn="l"/>
              </a:tabLst>
            </a:pPr>
            <a:r>
              <a:rPr lang="fr-FR" sz="2000" b="0" strike="noStrike" spc="-1">
                <a:solidFill>
                  <a:srgbClr val="000000"/>
                </a:solidFill>
                <a:latin typeface="Arial"/>
              </a:rPr>
              <a:t>Elle entraîne donc avec elle cette ellipse de marée. La Lune tire sur le bourrelet, </a:t>
            </a:r>
          </a:p>
          <a:p>
            <a:pPr marL="216000" indent="0">
              <a:lnSpc>
                <a:spcPct val="100000"/>
              </a:lnSpc>
              <a:buNone/>
              <a:tabLst>
                <a:tab pos="0" algn="l"/>
              </a:tabLst>
            </a:pPr>
            <a:r>
              <a:rPr lang="fr-FR" sz="2000" b="0" strike="noStrike" spc="-1">
                <a:solidFill>
                  <a:srgbClr val="000000"/>
                </a:solidFill>
                <a:latin typeface="Arial"/>
              </a:rPr>
              <a:t>et de ce fait ralentit la vitesse de rotation terrestre. En échange, le bourrelet tire sur la Lune,</a:t>
            </a:r>
          </a:p>
          <a:p>
            <a:pPr marL="216000" indent="0">
              <a:lnSpc>
                <a:spcPct val="100000"/>
              </a:lnSpc>
              <a:buNone/>
              <a:tabLst>
                <a:tab pos="0" algn="l"/>
              </a:tabLst>
            </a:pPr>
            <a:r>
              <a:rPr lang="fr-FR" sz="2000" b="0" strike="noStrike" spc="-1">
                <a:solidFill>
                  <a:srgbClr val="000000"/>
                </a:solidFill>
                <a:latin typeface="Arial"/>
              </a:rPr>
              <a:t> l'accélère, et donc l'éloigne de la Terre.</a:t>
            </a:r>
          </a:p>
          <a:p>
            <a:pPr marL="216000" indent="0">
              <a:lnSpc>
                <a:spcPct val="100000"/>
              </a:lnSpc>
              <a:buNone/>
              <a:tabLst>
                <a:tab pos="0" algn="l"/>
              </a:tabLst>
            </a:pPr>
            <a:endParaRPr lang="fr-FR" sz="2000" b="0" strike="noStrike" spc="-1">
              <a:solidFill>
                <a:srgbClr val="000000"/>
              </a:solidFill>
              <a:latin typeface="Arial"/>
            </a:endParaRPr>
          </a:p>
        </p:txBody>
      </p:sp>
      <p:pic>
        <p:nvPicPr>
          <p:cNvPr id="917" name="Image 1"/>
          <p:cNvPicPr/>
          <p:nvPr/>
        </p:nvPicPr>
        <p:blipFill>
          <a:blip r:embed="rId3"/>
          <a:stretch/>
        </p:blipFill>
        <p:spPr>
          <a:xfrm>
            <a:off x="2050920" y="4986360"/>
            <a:ext cx="3809160" cy="1828080"/>
          </a:xfrm>
          <a:prstGeom prst="rect">
            <a:avLst/>
          </a:prstGeom>
          <a:ln w="0">
            <a:noFill/>
          </a:ln>
        </p:spPr>
      </p:pic>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PlaceHolder 1"/>
          <p:cNvSpPr>
            <a:spLocks noGrp="1" noRot="1" noChangeAspect="1"/>
          </p:cNvSpPr>
          <p:nvPr>
            <p:ph type="sldImg"/>
          </p:nvPr>
        </p:nvSpPr>
        <p:spPr>
          <a:xfrm>
            <a:off x="1312920" y="1027080"/>
            <a:ext cx="4933440" cy="3700080"/>
          </a:xfrm>
          <a:prstGeom prst="rect">
            <a:avLst/>
          </a:prstGeom>
          <a:ln w="0">
            <a:noFill/>
          </a:ln>
        </p:spPr>
      </p:sp>
      <p:sp>
        <p:nvSpPr>
          <p:cNvPr id="919" name="ZoneTexte 1"/>
          <p:cNvSpPr/>
          <p:nvPr/>
        </p:nvSpPr>
        <p:spPr>
          <a:xfrm>
            <a:off x="-7813440" y="5490000"/>
            <a:ext cx="14328720" cy="41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Comment on mesure les altitudes sur la Lune ?</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Pour les montagnes par rapport à la vallée grâce aux ombres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Pour les altitudes stellites américains et canadiens grâce à des satellites en orbite autour de la Lune qui mesurent l’attraction lunaire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On calcule ainsi l’altitude moyenne de la Lune ainsi que les altitudes ponctuelles par rapport à cette altitude moyenne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Le point le plus haut est un plateau face caché: altitude de 10 km</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La sonde reconnaissance orbiter (2009) en orbite lunaire 50 km d’altitude est équipé d’un altimètre laser très précis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Les altitudes varient de + 10786 m à – 6800 m par rapport au diamètre moyen de la Lune</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p:txBody>
      </p:sp>
      <p:sp>
        <p:nvSpPr>
          <p:cNvPr id="920" name="Rectangle 2"/>
          <p:cNvSpPr/>
          <p:nvPr/>
        </p:nvSpPr>
        <p:spPr>
          <a:xfrm>
            <a:off x="9401760" y="2327040"/>
            <a:ext cx="3777480" cy="777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000000"/>
                </a:solidFill>
                <a:latin typeface="Times New Roman"/>
                <a:ea typeface="+mn-ea"/>
              </a:rPr>
              <a:t>Le point culminant de la Lune est une plaine sur la face cachée</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Son altitude, mesurée avec précision par l'altimètre laser de la sonde</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 Lunar Reconnaissance Orbiter, atteint 10.786 m au-dessus du niveau moyen.</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Contrairement à l'Everest sur Terre, le "toit de la Lune" n'est pas une montagne</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 mais un amas d'éjectas datant de 4 milliards d'années. </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Situé en bordure du cratère Engel'gardt, sur la face cachée, il reste inobservable au télescope.</a:t>
            </a:r>
            <a:endParaRPr lang="fr-FR" sz="2400" b="0" strike="noStrike" spc="-1">
              <a:solidFill>
                <a:srgbClr val="000000"/>
              </a:solidFill>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noRot="1" noChangeAspect="1"/>
          </p:cNvSpPr>
          <p:nvPr>
            <p:ph type="sldImg"/>
          </p:nvPr>
        </p:nvSpPr>
        <p:spPr>
          <a:xfrm>
            <a:off x="1312920" y="1027080"/>
            <a:ext cx="4933440" cy="3700080"/>
          </a:xfrm>
          <a:prstGeom prst="rect">
            <a:avLst/>
          </a:prstGeom>
          <a:ln w="0">
            <a:noFill/>
          </a:ln>
        </p:spPr>
      </p:sp>
      <p:sp>
        <p:nvSpPr>
          <p:cNvPr id="922" name="Rectangle 1"/>
          <p:cNvSpPr/>
          <p:nvPr/>
        </p:nvSpPr>
        <p:spPr>
          <a:xfrm>
            <a:off x="-2052720" y="7258680"/>
            <a:ext cx="1209672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1656D8"/>
                </a:solidFill>
                <a:latin typeface="Verdana"/>
                <a:ea typeface="+mn-ea"/>
              </a:rPr>
              <a:t>Mais la plus connue de ces rainures est la rainure d'Hadley (</a:t>
            </a:r>
            <a:r>
              <a:rPr lang="fr-FR" sz="2400" b="1" strike="noStrike" spc="-1">
                <a:solidFill>
                  <a:srgbClr val="1656D8"/>
                </a:solidFill>
                <a:latin typeface="Verdana"/>
                <a:ea typeface="+mn-ea"/>
              </a:rPr>
              <a:t>10</a:t>
            </a:r>
            <a:r>
              <a:rPr lang="fr-FR" sz="2400" b="0" strike="noStrike" spc="-1">
                <a:solidFill>
                  <a:srgbClr val="1656D8"/>
                </a:solidFill>
                <a:latin typeface="Verdana"/>
                <a:ea typeface="+mn-ea"/>
              </a:rPr>
              <a:t>)</a:t>
            </a:r>
            <a:r>
              <a:rPr lang="fr-FR" sz="2400" b="1" strike="noStrike" spc="-1">
                <a:solidFill>
                  <a:srgbClr val="1656D8"/>
                </a:solidFill>
                <a:latin typeface="Verdana"/>
                <a:ea typeface="+mn-ea"/>
              </a:rPr>
              <a:t>, </a:t>
            </a:r>
            <a:r>
              <a:rPr lang="fr-FR" sz="2400" b="0" strike="noStrike" spc="-1">
                <a:solidFill>
                  <a:srgbClr val="1656D8"/>
                </a:solidFill>
                <a:latin typeface="Verdana"/>
                <a:ea typeface="+mn-ea"/>
              </a:rPr>
              <a:t>qui fut visitée par les astronautes d'Apollo 15 (</a:t>
            </a:r>
            <a:r>
              <a:rPr lang="fr-FR" sz="2400" b="1" strike="noStrike" spc="-1">
                <a:solidFill>
                  <a:srgbClr val="1656D8"/>
                </a:solidFill>
                <a:latin typeface="Verdana"/>
                <a:ea typeface="+mn-ea"/>
              </a:rPr>
              <a:t>11</a:t>
            </a:r>
            <a:r>
              <a:rPr lang="fr-FR" sz="2400" b="0" strike="noStrike" spc="-1">
                <a:solidFill>
                  <a:srgbClr val="1656D8"/>
                </a:solidFill>
                <a:latin typeface="Verdana"/>
                <a:ea typeface="+mn-ea"/>
              </a:rPr>
              <a:t>). Cette rainure sinueuse est longue de 80 km et large de 2 km en moyenne. Elle comporte un coude à 90° à son extrémité nord et longe le craterlet Hadley C en son centre. Sa nature semble différente de la rainure de Bradley. Il s'agit sans doute d'un ancien tunnel de circulation de lave dont la voûte se serait effondrée. La mission Apollo 15 a montré que les parties internes de la rainure sont inclinées à 45° et présentent de curieuses strates à l'origine mystérieuse.</a:t>
            </a:r>
            <a:br>
              <a:rPr sz="2400"/>
            </a:br>
            <a:endParaRPr lang="fr-FR" sz="2400" b="0" strike="noStrike" spc="-1">
              <a:solidFill>
                <a:srgbClr val="000000"/>
              </a:solidFill>
              <a:latin typeface="Arial"/>
            </a:endParaRPr>
          </a:p>
        </p:txBody>
      </p:sp>
      <p:sp>
        <p:nvSpPr>
          <p:cNvPr id="923" name="Rectangle 2"/>
          <p:cNvSpPr/>
          <p:nvPr/>
        </p:nvSpPr>
        <p:spPr>
          <a:xfrm>
            <a:off x="-8281080" y="2903040"/>
            <a:ext cx="781164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1" strike="noStrike" spc="-1">
                <a:solidFill>
                  <a:srgbClr val="000000"/>
                </a:solidFill>
                <a:latin typeface="Arial"/>
                <a:ea typeface="+mn-ea"/>
              </a:rPr>
              <a:t>Les rainures</a:t>
            </a:r>
            <a:r>
              <a:rPr lang="fr-FR" sz="1800" b="0" strike="noStrike" spc="-1">
                <a:solidFill>
                  <a:srgbClr val="54595D"/>
                </a:solidFill>
                <a:latin typeface="Arial"/>
                <a:ea typeface="+mn-ea"/>
              </a:rPr>
              <a:t>]</a:t>
            </a:r>
            <a:endParaRPr lang="fr-FR" sz="1800" b="0" strike="noStrike" spc="-1">
              <a:solidFill>
                <a:srgbClr val="000000"/>
              </a:solidFill>
              <a:latin typeface="Arial"/>
            </a:endParaRPr>
          </a:p>
          <a:p>
            <a:pPr>
              <a:lnSpc>
                <a:spcPct val="100000"/>
              </a:lnSpc>
            </a:pPr>
            <a:r>
              <a:rPr lang="fr-FR" sz="1800" b="0" strike="noStrike" spc="-1">
                <a:solidFill>
                  <a:srgbClr val="202122"/>
                </a:solidFill>
                <a:latin typeface="Arial"/>
                <a:ea typeface="+mn-ea"/>
              </a:rPr>
              <a:t>On trouve aussi des espèces de canaux, appelés </a:t>
            </a:r>
            <a:r>
              <a:rPr lang="fr-FR" sz="1800" b="1" strike="noStrike" spc="-1">
                <a:solidFill>
                  <a:srgbClr val="202122"/>
                </a:solidFill>
                <a:latin typeface="Arial"/>
                <a:ea typeface="+mn-ea"/>
              </a:rPr>
              <a:t>rainures sinueuses</a:t>
            </a:r>
            <a:r>
              <a:rPr lang="fr-FR" sz="1800" b="0" strike="noStrike" spc="-1">
                <a:solidFill>
                  <a:srgbClr val="202122"/>
                </a:solidFill>
                <a:latin typeface="Arial"/>
                <a:ea typeface="+mn-ea"/>
              </a:rPr>
              <a:t>, ou encore </a:t>
            </a:r>
            <a:r>
              <a:rPr lang="fr-FR" sz="1800" b="1" i="1" strike="noStrike" spc="-1">
                <a:solidFill>
                  <a:srgbClr val="202122"/>
                </a:solidFill>
                <a:latin typeface="Arial"/>
                <a:ea typeface="+mn-ea"/>
              </a:rPr>
              <a:t>rilles</a:t>
            </a:r>
            <a:r>
              <a:rPr lang="fr-FR" sz="1800" b="0" strike="noStrike" spc="-1">
                <a:solidFill>
                  <a:srgbClr val="202122"/>
                </a:solidFill>
                <a:latin typeface="Arial"/>
                <a:ea typeface="+mn-ea"/>
              </a:rPr>
              <a:t>. Elles forment des canaux qui serpentent sur la surface de la lune. La plupart sont des coulées de lave solidifiées. D'autres sont des vestiges de tunnels de lave solidifiés : ce sont les rilles sinueuses. Elles commencent généralement à un cratère d'impact ou un petit édifice volcanique qui fait saillie à la surface de la croûte. Le meilleur exemple est la Vallis Schröteri, montrée sur cette image provenant d'Apollo 15.</a:t>
            </a:r>
            <a:endParaRPr lang="fr-FR" sz="1800" b="0" strike="noStrike" spc="-1">
              <a:solidFill>
                <a:srgbClr val="000000"/>
              </a:solidFill>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Rectangle 1"/>
          <p:cNvSpPr/>
          <p:nvPr/>
        </p:nvSpPr>
        <p:spPr>
          <a:xfrm>
            <a:off x="-6229440" y="3977640"/>
            <a:ext cx="10097280" cy="6884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202122"/>
                </a:solidFill>
                <a:latin typeface="-apple-system"/>
                <a:ea typeface="+mn-ea"/>
              </a:rPr>
              <a:t>L'équipage d'Apollo 15 est composé de </a:t>
            </a:r>
            <a:r>
              <a:rPr lang="fr-FR" sz="2400" b="1" u="sng" strike="noStrike" spc="-1">
                <a:solidFill>
                  <a:srgbClr val="000000"/>
                </a:solidFill>
                <a:uFillTx/>
                <a:latin typeface="-apple-system"/>
                <a:ea typeface="+mn-ea"/>
                <a:hlinkClick r:id="rId3"/>
              </a:rPr>
              <a:t>David R. Scott</a:t>
            </a:r>
            <a:r>
              <a:rPr lang="fr-FR" sz="2400" b="1" strike="noStrike" spc="-1">
                <a:solidFill>
                  <a:srgbClr val="202122"/>
                </a:solidFill>
                <a:latin typeface="-apple-system"/>
                <a:ea typeface="+mn-ea"/>
              </a:rPr>
              <a:t> (né en 1932), commandant, </a:t>
            </a:r>
            <a:r>
              <a:rPr lang="fr-FR" sz="2400" b="1" u="sng" strike="noStrike" spc="-1">
                <a:solidFill>
                  <a:srgbClr val="000000"/>
                </a:solidFill>
                <a:uFillTx/>
                <a:latin typeface="-apple-system"/>
                <a:ea typeface="+mn-ea"/>
                <a:hlinkClick r:id="rId4"/>
              </a:rPr>
              <a:t>James B. Irwin</a:t>
            </a:r>
            <a:r>
              <a:rPr lang="fr-FR" sz="2400" b="1" strike="noStrike" spc="-1">
                <a:solidFill>
                  <a:srgbClr val="202122"/>
                </a:solidFill>
                <a:latin typeface="-apple-system"/>
                <a:ea typeface="+mn-ea"/>
              </a:rPr>
              <a:t> (1930-1991) et </a:t>
            </a:r>
            <a:r>
              <a:rPr lang="fr-FR" sz="2400" b="1" u="sng" strike="noStrike" spc="-1">
                <a:solidFill>
                  <a:srgbClr val="000000"/>
                </a:solidFill>
                <a:uFillTx/>
                <a:latin typeface="-apple-system"/>
                <a:ea typeface="+mn-ea"/>
                <a:hlinkClick r:id="rId5"/>
              </a:rPr>
              <a:t>Alfred M. Worden</a:t>
            </a:r>
            <a:r>
              <a:rPr lang="fr-FR" sz="2400" b="1" strike="noStrike" spc="-1">
                <a:solidFill>
                  <a:srgbClr val="202122"/>
                </a:solidFill>
                <a:latin typeface="-apple-system"/>
                <a:ea typeface="+mn-ea"/>
              </a:rPr>
              <a:t> (1932-2020), resté en orbite lunaire. Scott et Irwin posent le </a:t>
            </a:r>
            <a:r>
              <a:rPr lang="fr-FR" sz="2400" b="1" u="sng" strike="noStrike" spc="-1">
                <a:solidFill>
                  <a:srgbClr val="000000"/>
                </a:solidFill>
                <a:uFillTx/>
                <a:latin typeface="-apple-system"/>
                <a:ea typeface="+mn-ea"/>
                <a:hlinkClick r:id="rId6"/>
              </a:rPr>
              <a:t>module lunaire Apollo</a:t>
            </a:r>
            <a:r>
              <a:rPr lang="fr-FR" sz="2400" b="1" strike="noStrike" spc="-1">
                <a:solidFill>
                  <a:srgbClr val="202122"/>
                </a:solidFill>
                <a:latin typeface="-apple-system"/>
                <a:ea typeface="+mn-ea"/>
              </a:rPr>
              <a:t> le </a:t>
            </a:r>
            <a:r>
              <a:rPr lang="fr-FR" sz="2400" b="1" strike="noStrike" spc="-1">
                <a:solidFill>
                  <a:srgbClr val="000000"/>
                </a:solidFill>
                <a:latin typeface="Times New Roman"/>
                <a:ea typeface="+mn-ea"/>
              </a:rPr>
              <a:t>30 juillet 1971</a:t>
            </a:r>
            <a:r>
              <a:rPr lang="fr-FR" sz="2400" b="1" strike="noStrike" spc="-1">
                <a:solidFill>
                  <a:srgbClr val="202122"/>
                </a:solidFill>
                <a:latin typeface="-apple-system"/>
                <a:ea typeface="+mn-ea"/>
              </a:rPr>
              <a:t> près du </a:t>
            </a:r>
            <a:r>
              <a:rPr lang="fr-FR" sz="2400" b="1" u="sng" strike="noStrike" spc="-1">
                <a:solidFill>
                  <a:srgbClr val="000000"/>
                </a:solidFill>
                <a:uFillTx/>
                <a:latin typeface="-apple-system"/>
                <a:ea typeface="+mn-ea"/>
                <a:hlinkClick r:id="rId7"/>
              </a:rPr>
              <a:t>Mont Hadley</a:t>
            </a:r>
            <a:r>
              <a:rPr lang="fr-FR" sz="2400" b="1" strike="noStrike" spc="-1">
                <a:solidFill>
                  <a:srgbClr val="202122"/>
                </a:solidFill>
                <a:latin typeface="-apple-system"/>
                <a:ea typeface="+mn-ea"/>
              </a:rPr>
              <a:t> dans les </a:t>
            </a:r>
            <a:r>
              <a:rPr lang="fr-FR" sz="2400" b="1" u="sng" strike="noStrike" spc="-1">
                <a:solidFill>
                  <a:srgbClr val="000000"/>
                </a:solidFill>
                <a:uFillTx/>
                <a:latin typeface="-apple-system"/>
                <a:ea typeface="+mn-ea"/>
                <a:hlinkClick r:id="rId8"/>
              </a:rPr>
              <a:t>Monts Apennins</a:t>
            </a:r>
            <a:r>
              <a:rPr lang="fr-FR" sz="2400" b="1" strike="noStrike" spc="-1">
                <a:solidFill>
                  <a:srgbClr val="202122"/>
                </a:solidFill>
                <a:latin typeface="-apple-system"/>
                <a:ea typeface="+mn-ea"/>
              </a:rPr>
              <a:t> au sud-ouest de la </a:t>
            </a:r>
            <a:r>
              <a:rPr lang="fr-FR" sz="2400" b="1" u="sng" strike="noStrike" spc="-1">
                <a:solidFill>
                  <a:srgbClr val="000000"/>
                </a:solidFill>
                <a:uFillTx/>
                <a:latin typeface="-apple-system"/>
                <a:ea typeface="+mn-ea"/>
                <a:hlinkClick r:id="rId9"/>
              </a:rPr>
              <a:t>mer des Pluies</a:t>
            </a:r>
            <a:r>
              <a:rPr lang="fr-FR" sz="2400" b="1" strike="noStrike" spc="-1">
                <a:solidFill>
                  <a:srgbClr val="202122"/>
                </a:solidFill>
                <a:latin typeface="-apple-system"/>
                <a:ea typeface="+mn-ea"/>
              </a:rPr>
              <a:t>. Au cours de leur séjour dans cette région au relief spectaculaire, ils effectuent trois </a:t>
            </a:r>
            <a:r>
              <a:rPr lang="fr-FR" sz="2400" b="1" u="sng" strike="noStrike" spc="-1">
                <a:solidFill>
                  <a:srgbClr val="000000"/>
                </a:solidFill>
                <a:uFillTx/>
                <a:latin typeface="-apple-system"/>
                <a:ea typeface="+mn-ea"/>
                <a:hlinkClick r:id="rId10"/>
              </a:rPr>
              <a:t>sorties extravéhiculaires</a:t>
            </a:r>
            <a:r>
              <a:rPr lang="fr-FR" sz="2400" b="1" strike="noStrike" spc="-1">
                <a:solidFill>
                  <a:srgbClr val="202122"/>
                </a:solidFill>
                <a:latin typeface="-apple-system"/>
                <a:ea typeface="+mn-ea"/>
              </a:rPr>
              <a:t> d'une durée totale de 19 heures durant lesquelles ils parcourent 28 kilomètres et récoltent 77 kilogrammes de </a:t>
            </a:r>
            <a:r>
              <a:rPr lang="fr-FR" sz="2400" b="1" u="sng" strike="noStrike" spc="-1">
                <a:solidFill>
                  <a:srgbClr val="000000"/>
                </a:solidFill>
                <a:uFillTx/>
                <a:latin typeface="-apple-system"/>
                <a:ea typeface="+mn-ea"/>
                <a:hlinkClick r:id="rId11"/>
              </a:rPr>
              <a:t>roches lunaires</a:t>
            </a:r>
            <a:r>
              <a:rPr lang="fr-FR" sz="2400" b="1" strike="noStrike" spc="-1">
                <a:solidFill>
                  <a:srgbClr val="202122"/>
                </a:solidFill>
                <a:latin typeface="-apple-system"/>
                <a:ea typeface="+mn-ea"/>
              </a:rPr>
              <a:t>. Comme les équipages précédents ils installent près de leur site d'atterrissage un ensemble d'instruments </a:t>
            </a:r>
            <a:r>
              <a:rPr lang="fr-FR" sz="2400" b="1" u="sng" strike="noStrike" spc="-1">
                <a:solidFill>
                  <a:srgbClr val="000000"/>
                </a:solidFill>
                <a:uFillTx/>
                <a:latin typeface="-apple-system"/>
                <a:ea typeface="+mn-ea"/>
                <a:hlinkClick r:id="rId12"/>
              </a:rPr>
              <a:t>ALSEP</a:t>
            </a:r>
            <a:r>
              <a:rPr lang="fr-FR" sz="2400" b="1" strike="noStrike" spc="-1">
                <a:solidFill>
                  <a:srgbClr val="202122"/>
                </a:solidFill>
                <a:latin typeface="-apple-system"/>
                <a:ea typeface="+mn-ea"/>
              </a:rPr>
              <a:t>. Revenus en orbite lunaire, les astronautes libèrent un petit satellite scientifique et Worden effectue une sortie extravéhiculaire pour récupérer les films des instruments situés dans le module de service. La mission Apollo 15 remplit tous ses objectifs scientifiques et l'intérêt du rover lunaire est confirmé.</a:t>
            </a:r>
            <a:endParaRPr lang="fr-FR" sz="2400" b="0" strike="noStrike" spc="-1">
              <a:solidFill>
                <a:srgbClr val="000000"/>
              </a:solid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PlaceHolder 1"/>
          <p:cNvSpPr>
            <a:spLocks noGrp="1" noRot="1" noChangeAspect="1"/>
          </p:cNvSpPr>
          <p:nvPr>
            <p:ph type="sldImg"/>
          </p:nvPr>
        </p:nvSpPr>
        <p:spPr>
          <a:xfrm>
            <a:off x="1168560" y="838080"/>
            <a:ext cx="5283000" cy="3962160"/>
          </a:xfrm>
          <a:prstGeom prst="rect">
            <a:avLst/>
          </a:prstGeom>
          <a:ln w="0">
            <a:noFill/>
          </a:ln>
        </p:spPr>
      </p:sp>
      <p:sp>
        <p:nvSpPr>
          <p:cNvPr id="877"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buNone/>
            </a:pPr>
            <a:endParaRPr lang="fr-FR" sz="1800" b="0" strike="noStrike" spc="-1">
              <a:solidFill>
                <a:srgbClr val="000000"/>
              </a:solidFill>
              <a:latin typeface="Arial"/>
            </a:endParaRPr>
          </a:p>
        </p:txBody>
      </p:sp>
      <p:sp>
        <p:nvSpPr>
          <p:cNvPr id="878" name="Espace réservé du numéro de diapositive 3"/>
          <p:cNvSpPr/>
          <p:nvPr/>
        </p:nvSpPr>
        <p:spPr>
          <a:xfrm>
            <a:off x="3884760" y="8685360"/>
            <a:ext cx="2971080" cy="45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5765D00-5A8B-4AFA-8589-C2823D0A0E23}" type="slidenum">
              <a:rPr lang="en-GB" sz="1800" b="0" strike="noStrike" spc="-1">
                <a:solidFill>
                  <a:srgbClr val="000000"/>
                </a:solidFill>
                <a:latin typeface="Times New Roman"/>
                <a:ea typeface="+mn-ea"/>
              </a:rPr>
              <a:t>2</a:t>
            </a:fld>
            <a:endParaRPr lang="fr-FR" sz="1800" b="0" strike="noStrike" spc="-1">
              <a:solidFill>
                <a:srgbClr val="000000"/>
              </a:solidFill>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PlaceHolder 1"/>
          <p:cNvSpPr>
            <a:spLocks noGrp="1" noRot="1" noChangeAspect="1"/>
          </p:cNvSpPr>
          <p:nvPr>
            <p:ph type="sldImg"/>
          </p:nvPr>
        </p:nvSpPr>
        <p:spPr>
          <a:xfrm>
            <a:off x="1312920" y="1027080"/>
            <a:ext cx="4933440" cy="3700080"/>
          </a:xfrm>
          <a:prstGeom prst="rect">
            <a:avLst/>
          </a:prstGeom>
          <a:ln w="0">
            <a:noFill/>
          </a:ln>
        </p:spPr>
      </p:sp>
      <p:sp>
        <p:nvSpPr>
          <p:cNvPr id="926" name="PlaceHolder 2"/>
          <p:cNvSpPr>
            <a:spLocks noGrp="1"/>
          </p:cNvSpPr>
          <p:nvPr>
            <p:ph type="body"/>
          </p:nvPr>
        </p:nvSpPr>
        <p:spPr>
          <a:xfrm>
            <a:off x="250920" y="3402000"/>
            <a:ext cx="90180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1800" b="0" strike="noStrike" spc="-1">
                <a:solidFill>
                  <a:srgbClr val="000000"/>
                </a:solidFill>
                <a:latin typeface="Arial"/>
              </a:rPr>
              <a:t>Le </a:t>
            </a:r>
            <a:r>
              <a:rPr lang="fr-FR" sz="1800" b="1" strike="noStrike" spc="-1">
                <a:solidFill>
                  <a:srgbClr val="000000"/>
                </a:solidFill>
                <a:latin typeface="Arial"/>
              </a:rPr>
              <a:t>terminateur</a:t>
            </a:r>
            <a:r>
              <a:rPr lang="fr-FR" sz="1800" b="0" strike="noStrike" spc="-1">
                <a:solidFill>
                  <a:srgbClr val="000000"/>
                </a:solidFill>
                <a:latin typeface="Arial"/>
              </a:rPr>
              <a:t> est une ligne fictive qui sépare les faces éclairées et non éclairées d'une planète.</a:t>
            </a:r>
          </a:p>
          <a:p>
            <a:pPr marL="216000" indent="0">
              <a:lnSpc>
                <a:spcPct val="100000"/>
              </a:lnSpc>
              <a:buNone/>
              <a:tabLst>
                <a:tab pos="0" algn="l"/>
              </a:tabLst>
            </a:pPr>
            <a:endParaRPr lang="fr-FR" sz="1800" b="0" strike="noStrike" spc="-1">
              <a:solidFill>
                <a:srgbClr val="000000"/>
              </a:solidFill>
              <a:latin typeface="Arial"/>
            </a:endParaRPr>
          </a:p>
          <a:p>
            <a:pPr marL="216000" indent="0">
              <a:lnSpc>
                <a:spcPct val="100000"/>
              </a:lnSpc>
              <a:buNone/>
              <a:tabLst>
                <a:tab pos="0" algn="l"/>
              </a:tabLst>
            </a:pPr>
            <a:r>
              <a:rPr lang="fr-FR" sz="2000" b="0" strike="noStrike" spc="-1">
                <a:solidFill>
                  <a:srgbClr val="000000"/>
                </a:solidFill>
                <a:latin typeface="Arial"/>
              </a:rPr>
              <a:t> </a:t>
            </a:r>
          </a:p>
        </p:txBody>
      </p:sp>
      <p:pic>
        <p:nvPicPr>
          <p:cNvPr id="927" name="Picture 5" descr="structure de la Lune"/>
          <p:cNvPicPr/>
          <p:nvPr/>
        </p:nvPicPr>
        <p:blipFill>
          <a:blip r:embed="rId3"/>
          <a:stretch/>
        </p:blipFill>
        <p:spPr>
          <a:xfrm>
            <a:off x="3059280" y="5543640"/>
            <a:ext cx="1904400" cy="1494720"/>
          </a:xfrm>
          <a:prstGeom prst="rect">
            <a:avLst/>
          </a:prstGeom>
          <a:ln w="0">
            <a:noFill/>
          </a:ln>
        </p:spPr>
      </p:pic>
      <p:sp>
        <p:nvSpPr>
          <p:cNvPr id="928" name="Rectangle 1"/>
          <p:cNvSpPr/>
          <p:nvPr/>
        </p:nvSpPr>
        <p:spPr>
          <a:xfrm>
            <a:off x="268200" y="7201080"/>
            <a:ext cx="764784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1" strike="noStrike" spc="-1">
                <a:solidFill>
                  <a:srgbClr val="000000"/>
                </a:solidFill>
                <a:latin typeface="Arial"/>
                <a:ea typeface="+mn-ea"/>
              </a:rPr>
              <a:t>Pourquoi la Lune nous présente la même face ?</a:t>
            </a:r>
            <a:endParaRPr lang="fr-FR" sz="2000" b="0" strike="noStrike" spc="-1">
              <a:solidFill>
                <a:srgbClr val="000000"/>
              </a:solidFill>
              <a:latin typeface="Arial"/>
            </a:endParaRPr>
          </a:p>
          <a:p>
            <a:pPr>
              <a:lnSpc>
                <a:spcPct val="100000"/>
              </a:lnSpc>
            </a:pPr>
            <a:r>
              <a:rPr lang="fr-FR" sz="2000" b="0" strike="noStrike" spc="-1">
                <a:solidFill>
                  <a:srgbClr val="000000"/>
                </a:solidFill>
                <a:latin typeface="Arial"/>
                <a:ea typeface="+mn-ea"/>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lang="fr-FR" sz="2000" b="0" strike="noStrike" spc="-1">
              <a:solidFill>
                <a:srgbClr val="000000"/>
              </a:solidFill>
              <a:latin typeface="Arial"/>
            </a:endParaRPr>
          </a:p>
        </p:txBody>
      </p:sp>
      <p:sp>
        <p:nvSpPr>
          <p:cNvPr id="929" name="Rectangle 1"/>
          <p:cNvSpPr/>
          <p:nvPr/>
        </p:nvSpPr>
        <p:spPr>
          <a:xfrm>
            <a:off x="8100360" y="920520"/>
            <a:ext cx="626400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444A4D"/>
              </a:buClr>
              <a:buFont typeface="Arial"/>
              <a:buChar char="•"/>
            </a:pPr>
            <a:r>
              <a:rPr lang="fr-FR" sz="2400" b="0" strike="noStrike" spc="-1">
                <a:solidFill>
                  <a:srgbClr val="444A4D"/>
                </a:solidFill>
                <a:latin typeface="FiraSans Regular"/>
                <a:ea typeface="+mn-ea"/>
              </a:rPr>
              <a:t>Qui a la forme d'une bosse : </a:t>
            </a:r>
            <a:r>
              <a:rPr lang="fr-FR" sz="2400" b="0" strike="noStrike" spc="-1">
                <a:solidFill>
                  <a:srgbClr val="566BB3"/>
                </a:solidFill>
                <a:latin typeface="FiraSans Regular"/>
                <a:ea typeface="+mn-ea"/>
              </a:rPr>
              <a:t>Dos gibbeux.</a:t>
            </a:r>
            <a:endParaRPr lang="fr-FR" sz="2400" b="0" strike="noStrike" spc="-1">
              <a:solidFill>
                <a:srgbClr val="000000"/>
              </a:solidFill>
              <a:latin typeface="Arial"/>
            </a:endParaRPr>
          </a:p>
          <a:p>
            <a:pPr marL="216000" indent="-216000">
              <a:lnSpc>
                <a:spcPct val="100000"/>
              </a:lnSpc>
              <a:buClr>
                <a:srgbClr val="444A4D"/>
              </a:buClr>
              <a:buFont typeface="Arial"/>
              <a:buChar char="•"/>
            </a:pPr>
            <a:r>
              <a:rPr lang="fr-FR" sz="2400" b="0" strike="noStrike" spc="-1">
                <a:solidFill>
                  <a:srgbClr val="444A4D"/>
                </a:solidFill>
                <a:latin typeface="FiraSans Regular"/>
                <a:ea typeface="+mn-ea"/>
              </a:rPr>
              <a:t>Se dit de l'aspect d'un astre à diamètre apparent sensible dont la surface éclairée visible occupe plus de la moitié du disque. (La Lune apparaît gibbeuse entre le premier quartier et la pleine lune et entre la pleine lune et le dernier quartier.)</a:t>
            </a:r>
            <a:endParaRPr lang="fr-FR" sz="2400" b="0" strike="noStrike" spc="-1">
              <a:solidFill>
                <a:srgbClr val="000000"/>
              </a:solidFill>
              <a:latin typeface="Arial"/>
            </a:endParaRPr>
          </a:p>
          <a:p>
            <a:pPr marL="216000" indent="-216000">
              <a:lnSpc>
                <a:spcPct val="100000"/>
              </a:lnSpc>
              <a:buClr>
                <a:srgbClr val="444A4D"/>
              </a:buClr>
              <a:buFont typeface="Arial"/>
              <a:buChar char="•"/>
            </a:pPr>
            <a:r>
              <a:rPr lang="fr-FR" sz="2400" b="0" strike="noStrike" spc="-1">
                <a:solidFill>
                  <a:srgbClr val="444A4D"/>
                </a:solidFill>
                <a:latin typeface="FiraSans Regular"/>
                <a:ea typeface="+mn-ea"/>
              </a:rPr>
              <a:t>Se dit d'un organe portant une ou plusieurs bosses.</a:t>
            </a:r>
            <a:endParaRPr lang="fr-FR" sz="2400" b="0" strike="noStrike" spc="-1">
              <a:solidFill>
                <a:srgbClr val="000000"/>
              </a:solidFill>
              <a:latin typeface="Arial"/>
            </a:endParaRPr>
          </a:p>
        </p:txBody>
      </p:sp>
      <p:sp>
        <p:nvSpPr>
          <p:cNvPr id="930" name="Rectangle 2"/>
          <p:cNvSpPr/>
          <p:nvPr/>
        </p:nvSpPr>
        <p:spPr>
          <a:xfrm>
            <a:off x="-3694680" y="3019320"/>
            <a:ext cx="3777480" cy="41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apple-system"/>
                <a:ea typeface="+mn-ea"/>
              </a:rPr>
              <a:t>observez plusieurs jours de suite la Lune à la même heure. Vous verrez qu’elle se décale de jour en jour vers l’est : un mouvement qui fait qu’elle se lève en moyenne chaque jour 50 minutes plus tard que la veille.</a:t>
            </a:r>
            <a:endParaRPr lang="fr-FR" sz="2400" b="0" strike="noStrike" spc="-1">
              <a:solidFill>
                <a:srgbClr val="000000"/>
              </a:solidFill>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PlaceHolder 1"/>
          <p:cNvSpPr>
            <a:spLocks noGrp="1" noRot="1" noChangeAspect="1"/>
          </p:cNvSpPr>
          <p:nvPr>
            <p:ph type="sldImg"/>
          </p:nvPr>
        </p:nvSpPr>
        <p:spPr>
          <a:xfrm>
            <a:off x="1168560" y="838080"/>
            <a:ext cx="5283000" cy="3962160"/>
          </a:xfrm>
          <a:prstGeom prst="rect">
            <a:avLst/>
          </a:prstGeom>
          <a:ln w="0">
            <a:noFill/>
          </a:ln>
        </p:spPr>
      </p:sp>
      <p:sp>
        <p:nvSpPr>
          <p:cNvPr id="932"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buNone/>
            </a:pPr>
            <a:endParaRPr lang="fr-FR" sz="1800" b="0" strike="noStrike" spc="-1">
              <a:solidFill>
                <a:srgbClr val="000000"/>
              </a:solidFill>
              <a:latin typeface="Arial"/>
            </a:endParaRPr>
          </a:p>
        </p:txBody>
      </p:sp>
      <p:sp>
        <p:nvSpPr>
          <p:cNvPr id="933" name="Espace réservé du numéro de diapositive 3"/>
          <p:cNvSpPr/>
          <p:nvPr/>
        </p:nvSpPr>
        <p:spPr>
          <a:xfrm>
            <a:off x="3884760" y="8685360"/>
            <a:ext cx="2971080" cy="45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BF720FD-6434-40DB-AFE8-F9CC32069B6F}" type="slidenum">
              <a:rPr lang="fr-FR" sz="1800" b="0" strike="noStrike" spc="-1">
                <a:solidFill>
                  <a:srgbClr val="000000"/>
                </a:solidFill>
                <a:latin typeface="Times New Roman"/>
                <a:ea typeface="+mn-ea"/>
              </a:rPr>
              <a:t>28</a:t>
            </a:fld>
            <a:endParaRPr lang="fr-FR" sz="1800" b="0" strike="noStrike" spc="-1">
              <a:solidFill>
                <a:srgbClr val="000000"/>
              </a:solidFill>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PlaceHolder 1"/>
          <p:cNvSpPr>
            <a:spLocks noGrp="1" noRot="1" noChangeAspect="1"/>
          </p:cNvSpPr>
          <p:nvPr>
            <p:ph type="sldImg"/>
          </p:nvPr>
        </p:nvSpPr>
        <p:spPr>
          <a:xfrm>
            <a:off x="1312920" y="1027080"/>
            <a:ext cx="4933440" cy="3700080"/>
          </a:xfrm>
          <a:prstGeom prst="rect">
            <a:avLst/>
          </a:prstGeom>
          <a:ln w="0">
            <a:noFill/>
          </a:ln>
        </p:spPr>
      </p:sp>
      <p:sp>
        <p:nvSpPr>
          <p:cNvPr id="935" name="PlaceHolder 2"/>
          <p:cNvSpPr>
            <a:spLocks noGrp="1"/>
          </p:cNvSpPr>
          <p:nvPr>
            <p:ph type="body"/>
          </p:nvPr>
        </p:nvSpPr>
        <p:spPr>
          <a:xfrm>
            <a:off x="1170000" y="508644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0" strike="noStrike" spc="-1">
                <a:solidFill>
                  <a:srgbClr val="000000"/>
                </a:solidFill>
                <a:latin typeface="Arial"/>
              </a:rPr>
              <a:t>Distance Soleil 1,53 UA</a:t>
            </a:r>
          </a:p>
          <a:p>
            <a:pPr marL="216000" indent="0">
              <a:lnSpc>
                <a:spcPct val="100000"/>
              </a:lnSpc>
              <a:buNone/>
              <a:tabLst>
                <a:tab pos="0" algn="l"/>
              </a:tabLst>
            </a:pPr>
            <a:r>
              <a:rPr lang="fr-FR" sz="2000" b="0" strike="noStrike" spc="-1">
                <a:solidFill>
                  <a:srgbClr val="000000"/>
                </a:solidFill>
                <a:latin typeface="Arial"/>
              </a:rPr>
              <a:t>Orbite 687 jours</a:t>
            </a:r>
          </a:p>
          <a:p>
            <a:pPr marL="216000" indent="0">
              <a:lnSpc>
                <a:spcPct val="100000"/>
              </a:lnSpc>
              <a:buNone/>
              <a:tabLst>
                <a:tab pos="0" algn="l"/>
              </a:tabLst>
            </a:pPr>
            <a:r>
              <a:rPr lang="fr-FR" sz="2000" b="0" strike="noStrike" spc="-1">
                <a:solidFill>
                  <a:srgbClr val="000000"/>
                </a:solidFill>
                <a:latin typeface="Arial"/>
              </a:rPr>
              <a:t>Rotation 24,62 h</a:t>
            </a:r>
          </a:p>
          <a:p>
            <a:pPr marL="216000" indent="0">
              <a:lnSpc>
                <a:spcPct val="100000"/>
              </a:lnSpc>
              <a:buNone/>
              <a:tabLst>
                <a:tab pos="0" algn="l"/>
              </a:tabLst>
            </a:pPr>
            <a:r>
              <a:rPr lang="fr-FR" sz="2000" b="0" strike="noStrike" spc="-1">
                <a:solidFill>
                  <a:srgbClr val="000000"/>
                </a:solidFill>
                <a:latin typeface="Arial"/>
              </a:rPr>
              <a:t>2 satellites Phobos et Déimos</a:t>
            </a:r>
          </a:p>
          <a:p>
            <a:pPr marL="216000" indent="0">
              <a:lnSpc>
                <a:spcPct val="100000"/>
              </a:lnSpc>
              <a:buNone/>
              <a:tabLst>
                <a:tab pos="0" algn="l"/>
              </a:tabLst>
            </a:pPr>
            <a:r>
              <a:rPr lang="fr-FR" sz="2000" b="0" strike="noStrike" spc="-1">
                <a:solidFill>
                  <a:srgbClr val="000000"/>
                </a:solidFill>
                <a:latin typeface="Arial"/>
              </a:rPr>
              <a:t>Température moyenne –63°</a:t>
            </a:r>
          </a:p>
          <a:p>
            <a:pPr marL="216000" indent="0">
              <a:lnSpc>
                <a:spcPct val="100000"/>
              </a:lnSpc>
              <a:buNone/>
              <a:tabLst>
                <a:tab pos="0" algn="l"/>
              </a:tabLst>
            </a:pPr>
            <a:r>
              <a:rPr lang="fr-FR" sz="2000" b="0" strike="noStrike" spc="-1">
                <a:solidFill>
                  <a:srgbClr val="000000"/>
                </a:solidFill>
                <a:latin typeface="Arial"/>
              </a:rPr>
              <a:t>Sa pression atmosphérique basse (5 millibar) ne permet pas à l’eau d’être liquide</a:t>
            </a:r>
          </a:p>
          <a:p>
            <a:pPr marL="216000" indent="0">
              <a:lnSpc>
                <a:spcPct val="100000"/>
              </a:lnSpc>
              <a:buNone/>
              <a:tabLst>
                <a:tab pos="0" algn="l"/>
              </a:tabLst>
            </a:pPr>
            <a:r>
              <a:rPr lang="fr-FR" sz="2000" b="0" strike="noStrike" spc="-1">
                <a:solidFill>
                  <a:srgbClr val="000000"/>
                </a:solidFill>
                <a:latin typeface="Arial"/>
              </a:rPr>
              <a:t>Ses volcans sont très massifs pour 3 raisons : pas de tectonique des plaques, faible gravitation, pas d’érosion car atmosphère quasi nulle</a:t>
            </a:r>
          </a:p>
          <a:p>
            <a:pPr marL="216000" indent="0">
              <a:lnSpc>
                <a:spcPct val="100000"/>
              </a:lnSpc>
              <a:buNone/>
              <a:tabLst>
                <a:tab pos="0" algn="l"/>
              </a:tabLst>
            </a:pPr>
            <a:r>
              <a:rPr lang="fr-FR" sz="2000" b="0" strike="noStrike" spc="-1">
                <a:solidFill>
                  <a:srgbClr val="000000"/>
                </a:solidFill>
                <a:latin typeface="Arial"/>
              </a:rPr>
              <a:t>Traces indiquant que l’eau à coulé sur cette planète</a:t>
            </a:r>
          </a:p>
          <a:p>
            <a:pPr marL="216000" indent="0">
              <a:lnSpc>
                <a:spcPct val="100000"/>
              </a:lnSpc>
              <a:buNone/>
              <a:tabLst>
                <a:tab pos="0" algn="l"/>
              </a:tabLst>
            </a:pPr>
            <a:r>
              <a:rPr lang="fr-FR" sz="2000" b="0" strike="noStrike" spc="-1">
                <a:solidFill>
                  <a:srgbClr val="000000"/>
                </a:solidFill>
                <a:latin typeface="Arial"/>
              </a:rPr>
              <a:t>Couleur rougeâtre car oxyde de fer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PlaceHolder 1"/>
          <p:cNvSpPr>
            <a:spLocks noGrp="1" noRot="1" noChangeAspect="1"/>
          </p:cNvSpPr>
          <p:nvPr>
            <p:ph type="sldImg"/>
          </p:nvPr>
        </p:nvSpPr>
        <p:spPr>
          <a:xfrm>
            <a:off x="1106640" y="812880"/>
            <a:ext cx="5343120" cy="4006440"/>
          </a:xfrm>
          <a:prstGeom prst="rect">
            <a:avLst/>
          </a:prstGeom>
          <a:ln w="0">
            <a:noFill/>
          </a:ln>
        </p:spPr>
      </p:sp>
      <p:sp>
        <p:nvSpPr>
          <p:cNvPr id="937" name="PlaceHolder 2"/>
          <p:cNvSpPr>
            <a:spLocks noGrp="1"/>
          </p:cNvSpPr>
          <p:nvPr>
            <p:ph type="body"/>
          </p:nvPr>
        </p:nvSpPr>
        <p:spPr>
          <a:xfrm>
            <a:off x="-324720" y="5130000"/>
            <a:ext cx="856872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95000"/>
              </a:lnSpc>
              <a:buNone/>
              <a:tabLst>
                <a:tab pos="0" algn="l"/>
              </a:tabLst>
            </a:pPr>
            <a:r>
              <a:rPr lang="fr-FR" sz="2000" b="1" strike="noStrike" spc="-1">
                <a:solidFill>
                  <a:srgbClr val="000000"/>
                </a:solidFill>
                <a:latin typeface="Arial"/>
              </a:rPr>
              <a:t>Fin 2005, plus de 100 000 astéroïdes portant un numéro (sur environ 120 000) appartenaient à la ceinture d'astéroïdes. 200 000 autres étaient recensés, mais pas numérotés. On estimait que plus de 500 000 étaient détectables visuellement avec les moyens de l'époque[réf. nécessaire].</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Arial"/>
              </a:rPr>
              <a:t>En 2007, on connaissait plus de 200 astéroïdes de plus de 100 km[2] tandis qu'une étude systématique de la ceinture dans les infrarouges a estimé entre 700 000 et 1 700 000 le nombre d'astéroïdes plus grands qu'un km</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Arial"/>
              </a:rPr>
              <a:t>Contrairement à une idée courante, et malgré le nombre d'astéroïdes qui la composent, la ceinture d'astéroïdes reste essentiellement vide et la grande majorité de chaque astéroïde est séparé du plus proche par au moins plusieurs millions de kilomètres</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Arial"/>
              </a:rPr>
              <a:t>Cérès, avec un diamètre de 930 km, est le plus gros astéroïde connu et le premier à avoir été découvert, en 1801; c’est une planéte naine</a:t>
            </a:r>
            <a:endParaRPr lang="fr-FR" sz="2000" b="0" strike="noStrike" spc="-1">
              <a:solidFill>
                <a:srgbClr val="000000"/>
              </a:solidFill>
              <a:latin typeface="Arial"/>
            </a:endParaRPr>
          </a:p>
          <a:p>
            <a:pPr marL="216000" indent="0">
              <a:lnSpc>
                <a:spcPct val="95000"/>
              </a:lnSpc>
              <a:buNone/>
              <a:tabLst>
                <a:tab pos="0" algn="l"/>
              </a:tabLst>
            </a:pPr>
            <a:r>
              <a:rPr lang="fr-FR" sz="3200" b="1" strike="noStrike" spc="-1">
                <a:solidFill>
                  <a:srgbClr val="000000"/>
                </a:solidFill>
                <a:latin typeface="Arial"/>
              </a:rPr>
              <a:t>Masse totale ceinture  ¼ masse de la Lune</a:t>
            </a:r>
            <a:endParaRPr lang="fr-FR" sz="3200" b="0" strike="noStrike" spc="-1">
              <a:solidFill>
                <a:srgbClr val="000000"/>
              </a:solidFill>
              <a:latin typeface="Arial"/>
            </a:endParaRPr>
          </a:p>
          <a:p>
            <a:pPr marL="216000" indent="0">
              <a:lnSpc>
                <a:spcPct val="95000"/>
              </a:lnSpc>
              <a:buNone/>
              <a:tabLst>
                <a:tab pos="0" algn="l"/>
              </a:tabLst>
            </a:pPr>
            <a:r>
              <a:rPr lang="fr-FR" sz="2800" b="1" strike="noStrike" spc="-1">
                <a:solidFill>
                  <a:srgbClr val="000000"/>
                </a:solidFill>
                <a:latin typeface="Arial"/>
              </a:rPr>
              <a:t>Observatoire de Paris </a:t>
            </a:r>
            <a:r>
              <a:rPr lang="fr-FR" sz="2800" b="0" strike="noStrike" spc="-1">
                <a:solidFill>
                  <a:srgbClr val="000000"/>
                </a:solidFill>
                <a:latin typeface="Arial"/>
              </a:rPr>
              <a:t>annonc</a:t>
            </a:r>
            <a:r>
              <a:rPr lang="fr-FR" sz="2800" b="1" strike="noStrike" spc="-1">
                <a:solidFill>
                  <a:srgbClr val="000000"/>
                </a:solidFill>
                <a:latin typeface="Arial"/>
              </a:rPr>
              <a:t>e 1/1000</a:t>
            </a:r>
            <a:r>
              <a:rPr lang="fr-FR" sz="2800" b="1" strike="noStrike" spc="-1" baseline="30000">
                <a:solidFill>
                  <a:srgbClr val="000000"/>
                </a:solidFill>
                <a:latin typeface="Arial"/>
              </a:rPr>
              <a:t>ème</a:t>
            </a:r>
            <a:r>
              <a:rPr lang="fr-FR" sz="2800" b="1" strike="noStrike" spc="-1">
                <a:solidFill>
                  <a:srgbClr val="000000"/>
                </a:solidFill>
                <a:latin typeface="Arial"/>
              </a:rPr>
              <a:t> de la masse de laTerre en 2014</a:t>
            </a:r>
            <a:endParaRPr lang="fr-FR" sz="2800" b="0" strike="noStrike" spc="-1">
              <a:solidFill>
                <a:srgbClr val="000000"/>
              </a:solidFill>
              <a:latin typeface="Arial"/>
            </a:endParaRPr>
          </a:p>
          <a:p>
            <a:pPr marL="216000" indent="0">
              <a:lnSpc>
                <a:spcPct val="100000"/>
              </a:lnSpc>
              <a:buNone/>
              <a:tabLst>
                <a:tab pos="0" algn="l"/>
              </a:tabLst>
            </a:pPr>
            <a:endParaRPr lang="fr-FR" sz="2800" b="0" strike="noStrike" spc="-1">
              <a:solidFill>
                <a:srgbClr val="000000"/>
              </a:solidFill>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PlaceHolder 1"/>
          <p:cNvSpPr>
            <a:spLocks noGrp="1" noRot="1" noChangeAspect="1"/>
          </p:cNvSpPr>
          <p:nvPr>
            <p:ph type="sldImg"/>
          </p:nvPr>
        </p:nvSpPr>
        <p:spPr>
          <a:xfrm>
            <a:off x="1168560" y="838080"/>
            <a:ext cx="5283000" cy="3962160"/>
          </a:xfrm>
          <a:prstGeom prst="rect">
            <a:avLst/>
          </a:prstGeom>
          <a:ln w="0">
            <a:noFill/>
          </a:ln>
        </p:spPr>
      </p:sp>
      <p:sp>
        <p:nvSpPr>
          <p:cNvPr id="939"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400" b="1" strike="noStrike" spc="-1">
                <a:solidFill>
                  <a:srgbClr val="000000"/>
                </a:solidFill>
                <a:latin typeface="Arial"/>
              </a:rPr>
              <a:t>Distance Soleil 5,2 UA</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Orbite 11,86 ans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Satellites connus 79</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Température moyenne –120°</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70% de la masse totale des </a:t>
            </a:r>
            <a:r>
              <a:rPr lang="fr-FR" sz="2400" b="1" strike="noStrike" spc="-1">
                <a:solidFill>
                  <a:srgbClr val="000000"/>
                </a:solidFill>
                <a:latin typeface="Lucida Sans Unicode"/>
              </a:rPr>
              <a:t>planètes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318 fois la masse de la Terre</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satellites joviens découverts par Galilée en 1610</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Du fait de sa vitesse de rotation D à l'équateur + 10% par rapport aux pôles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Les bandes claires sont des courants ascendants, les sombres des courants descendants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Tache rouge découverte par Cassini en 1665,elle tourne à l'inverse des aiguilles d'une montre en 6 jours</a:t>
            </a:r>
            <a:endParaRPr lang="fr-FR" sz="24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Lucida Sans Unicode"/>
              </a:rPr>
              <a:t>Les planètes gazeuses sont surtout composées d’hydrogène et d’hélium</a:t>
            </a:r>
            <a:endParaRPr lang="fr-FR" sz="20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p:txBody>
      </p:sp>
      <p:sp>
        <p:nvSpPr>
          <p:cNvPr id="940" name="Text Box 3"/>
          <p:cNvSpPr/>
          <p:nvPr/>
        </p:nvSpPr>
        <p:spPr>
          <a:xfrm>
            <a:off x="7812000" y="3689280"/>
            <a:ext cx="6031800" cy="1736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70% de la masse totale des planètes</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satellites joviens découverts par Galilée en 1610</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Du fait de sa vitesse de rotation D à l'équateur + 10% par rapport aux pôles</a:t>
            </a:r>
            <a:endParaRPr lang="fr-FR" sz="2400" b="0" strike="noStrike" spc="-1">
              <a:solidFill>
                <a:srgbClr val="000000"/>
              </a:solidFill>
              <a:latin typeface="Arial"/>
            </a:endParaRPr>
          </a:p>
        </p:txBody>
      </p:sp>
      <p:pic>
        <p:nvPicPr>
          <p:cNvPr id="941" name="Image 1"/>
          <p:cNvPicPr/>
          <p:nvPr/>
        </p:nvPicPr>
        <p:blipFill>
          <a:blip r:embed="rId3"/>
          <a:stretch/>
        </p:blipFill>
        <p:spPr>
          <a:xfrm>
            <a:off x="-8461440" y="981000"/>
            <a:ext cx="8090640" cy="7638480"/>
          </a:xfrm>
          <a:prstGeom prst="rect">
            <a:avLst/>
          </a:prstGeom>
          <a:ln w="0">
            <a:noFill/>
          </a:ln>
        </p:spPr>
      </p:pic>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1168560" y="838080"/>
            <a:ext cx="5283000" cy="3962160"/>
          </a:xfrm>
          <a:prstGeom prst="rect">
            <a:avLst/>
          </a:prstGeom>
          <a:ln w="0">
            <a:noFill/>
          </a:ln>
        </p:spPr>
      </p:sp>
      <p:sp>
        <p:nvSpPr>
          <p:cNvPr id="943"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400" b="1" strike="noStrike" spc="-1">
                <a:solidFill>
                  <a:srgbClr val="000000"/>
                </a:solidFill>
                <a:latin typeface="Arial"/>
              </a:rPr>
              <a:t>Distance Soleil 5,2 UA</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Orbite 11,86 ans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Satellites connus 95</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Température moyenne –120°</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70% de la masse totale des </a:t>
            </a:r>
            <a:r>
              <a:rPr lang="fr-FR" sz="2400" b="1" strike="noStrike" spc="-1">
                <a:solidFill>
                  <a:srgbClr val="000000"/>
                </a:solidFill>
                <a:latin typeface="Lucida Sans Unicode"/>
              </a:rPr>
              <a:t>planètes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318 fois la masse de la Terre</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satellites joviens découverts par Galilée en 1610</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Du fait de sa vitesse de rotation D à l'équateur + 10% par rapport aux pôles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Les bandes claires sont des courants ascendants, les sombres des courants descendants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Tache rouge découverte par Cassini en 1665,elle tourne à l'inverse des aiguilles d'une montre en 6 jours</a:t>
            </a:r>
            <a:endParaRPr lang="fr-FR" sz="24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Lucida Sans Unicode"/>
              </a:rPr>
              <a:t>Les planètes gazeuses sont surtout composées d’hydrogène et d’hélium</a:t>
            </a:r>
            <a:endParaRPr lang="fr-FR" sz="20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p:txBody>
      </p:sp>
      <p:sp>
        <p:nvSpPr>
          <p:cNvPr id="944" name="Text Box 3"/>
          <p:cNvSpPr/>
          <p:nvPr/>
        </p:nvSpPr>
        <p:spPr>
          <a:xfrm>
            <a:off x="8245080" y="5346000"/>
            <a:ext cx="6031800" cy="1736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70% de la masse totale des planètes</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satellites joviens découverts par Galilée en 1610</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Du fait de sa vitesse de rotation D à l'équateur + 10% par rapport aux pôles</a:t>
            </a:r>
            <a:endParaRPr lang="fr-FR" sz="2400" b="0" strike="noStrike" spc="-1">
              <a:solidFill>
                <a:srgbClr val="000000"/>
              </a:solidFill>
              <a:latin typeface="Arial"/>
            </a:endParaRPr>
          </a:p>
        </p:txBody>
      </p:sp>
      <p:pic>
        <p:nvPicPr>
          <p:cNvPr id="945" name="Image 1"/>
          <p:cNvPicPr/>
          <p:nvPr/>
        </p:nvPicPr>
        <p:blipFill>
          <a:blip r:embed="rId3"/>
          <a:stretch/>
        </p:blipFill>
        <p:spPr>
          <a:xfrm>
            <a:off x="-8461440" y="981000"/>
            <a:ext cx="8090640" cy="7638480"/>
          </a:xfrm>
          <a:prstGeom prst="rect">
            <a:avLst/>
          </a:prstGeom>
          <a:ln w="0">
            <a:noFill/>
          </a:ln>
        </p:spPr>
      </p:pic>
      <p:sp>
        <p:nvSpPr>
          <p:cNvPr id="946" name="ZoneTexte 1"/>
          <p:cNvSpPr/>
          <p:nvPr/>
        </p:nvSpPr>
        <p:spPr>
          <a:xfrm>
            <a:off x="7164360" y="1390680"/>
            <a:ext cx="71125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Satellite juno de la NASA depuis 2011 fin 2025</a:t>
            </a:r>
            <a:endParaRPr lang="fr-FR" sz="2400" b="0" strike="noStrike" spc="-1">
              <a:solidFill>
                <a:srgbClr val="000000"/>
              </a:solidFill>
              <a:latin typeface="Arial"/>
            </a:endParaRPr>
          </a:p>
        </p:txBody>
      </p:sp>
      <p:sp>
        <p:nvSpPr>
          <p:cNvPr id="947" name="ZoneTexte 3"/>
          <p:cNvSpPr/>
          <p:nvPr/>
        </p:nvSpPr>
        <p:spPr>
          <a:xfrm>
            <a:off x="6536880" y="2058480"/>
            <a:ext cx="9072360" cy="301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Un cyclone se développe dans une zone de basse pression car si l’air se réchauffe il va monter et en dessous il y aura moins de pression qui amènera du mauvais temps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Un anti cyclone se développe dans une zone de haute pression car si l’air se refroidit les molécules se rapprochent l’air devient plus lourd donc la pression va monter et va chasser les nuages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Pour les sens de rotation ce sont les courants de coriolis</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1168560" y="838080"/>
            <a:ext cx="5283000" cy="3962160"/>
          </a:xfrm>
          <a:prstGeom prst="rect">
            <a:avLst/>
          </a:prstGeom>
          <a:ln w="0">
            <a:noFill/>
          </a:ln>
        </p:spPr>
      </p:sp>
      <p:sp>
        <p:nvSpPr>
          <p:cNvPr id="949"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ctr">
            <a:noAutofit/>
          </a:bodyPr>
          <a:lstStyle/>
          <a:p>
            <a:pPr marL="216000" indent="0">
              <a:buNone/>
            </a:pPr>
            <a:endParaRPr lang="fr-FR" sz="1800" b="0" strike="noStrike" spc="-1">
              <a:solidFill>
                <a:srgbClr val="000000"/>
              </a:solidFill>
              <a:latin typeface="Arial"/>
            </a:endParaRPr>
          </a:p>
        </p:txBody>
      </p:sp>
      <p:sp>
        <p:nvSpPr>
          <p:cNvPr id="950" name="Text Box 3"/>
          <p:cNvSpPr/>
          <p:nvPr/>
        </p:nvSpPr>
        <p:spPr>
          <a:xfrm>
            <a:off x="1331640" y="5621400"/>
            <a:ext cx="5119200" cy="138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rgbClr val="000000"/>
                </a:solidFill>
                <a:latin typeface="Times New Roman"/>
                <a:ea typeface="+mn-ea"/>
              </a:rPr>
              <a:t>Anneaux vus pour la première fois par Galilée en 1610 en image floue</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rgbClr val="000000"/>
                </a:solidFill>
                <a:latin typeface="Times New Roman"/>
                <a:ea typeface="+mn-ea"/>
              </a:rPr>
              <a:t>Orbite 30 ans, bascule tout les 15 ans, cycle 30 ans</a:t>
            </a:r>
            <a:endParaRPr lang="fr-FR" sz="2400" b="0" strike="noStrike" spc="-1">
              <a:solidFill>
                <a:srgbClr val="000000"/>
              </a:solidFill>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1312920" y="1027080"/>
            <a:ext cx="4933440" cy="3700080"/>
          </a:xfrm>
          <a:prstGeom prst="rect">
            <a:avLst/>
          </a:prstGeom>
          <a:ln w="0">
            <a:noFill/>
          </a:ln>
        </p:spPr>
      </p:sp>
      <p:sp>
        <p:nvSpPr>
          <p:cNvPr id="952" name="PlaceHolder 2"/>
          <p:cNvSpPr>
            <a:spLocks noGrp="1"/>
          </p:cNvSpPr>
          <p:nvPr>
            <p:ph type="body"/>
          </p:nvPr>
        </p:nvSpPr>
        <p:spPr>
          <a:xfrm>
            <a:off x="1170000" y="5086440"/>
            <a:ext cx="5225400" cy="4106160"/>
          </a:xfrm>
          <a:prstGeom prst="rect">
            <a:avLst/>
          </a:prstGeom>
          <a:noFill/>
          <a:ln w="0">
            <a:noFill/>
          </a:ln>
        </p:spPr>
        <p:txBody>
          <a:bodyPr lIns="0" tIns="0" rIns="0" bIns="0" numCol="1" spcCol="0" anchor="ctr">
            <a:noAutofit/>
          </a:bodyPr>
          <a:lstStyle/>
          <a:p>
            <a:pPr marL="216000" indent="0">
              <a:buNone/>
            </a:pPr>
            <a:endParaRPr lang="fr-FR" sz="1800" b="0" strike="noStrike" spc="-1">
              <a:solidFill>
                <a:srgbClr val="000000"/>
              </a:solidFill>
              <a:latin typeface="Arial"/>
            </a:endParaRPr>
          </a:p>
        </p:txBody>
      </p:sp>
      <p:sp>
        <p:nvSpPr>
          <p:cNvPr id="953" name="Text Box 1028"/>
          <p:cNvSpPr/>
          <p:nvPr/>
        </p:nvSpPr>
        <p:spPr>
          <a:xfrm>
            <a:off x="263520" y="5610240"/>
            <a:ext cx="7295400" cy="68652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5000"/>
              </a:lnSpc>
              <a:tabLst>
                <a:tab pos="723960" algn="l"/>
                <a:tab pos="1447920" algn="l"/>
                <a:tab pos="2171880" algn="l"/>
                <a:tab pos="2895480" algn="l"/>
                <a:tab pos="3619440" algn="l"/>
                <a:tab pos="4343400" algn="l"/>
                <a:tab pos="5067360" algn="l"/>
                <a:tab pos="5791320" algn="l"/>
                <a:tab pos="6515280" algn="l"/>
                <a:tab pos="7238880" algn="l"/>
              </a:tabLst>
            </a:pPr>
            <a:r>
              <a:rPr lang="fr-FR" sz="2400" b="0" strike="noStrike" spc="-1">
                <a:solidFill>
                  <a:srgbClr val="000000"/>
                </a:solidFill>
                <a:latin typeface="Times New Roman"/>
                <a:ea typeface="+mn-ea"/>
              </a:rPr>
              <a:t>Division de Cassini découverte par l'Italien Cassini en 1675</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 pos="7238880" algn="l"/>
              </a:tabLst>
            </a:pPr>
            <a:r>
              <a:rPr lang="fr-FR" sz="2400" b="0" strike="noStrike" spc="-1">
                <a:solidFill>
                  <a:srgbClr val="000000"/>
                </a:solidFill>
                <a:latin typeface="Times New Roman"/>
                <a:ea typeface="+mn-ea"/>
              </a:rPr>
              <a:t>Encke découvre un 2° anneaux en 1837</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 pos="7238880" algn="l"/>
              </a:tabLst>
            </a:pP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 pos="7238880" algn="l"/>
              </a:tabLst>
            </a:pPr>
            <a:r>
              <a:rPr lang="fr-FR" sz="2400" b="0" strike="noStrike" spc="-1">
                <a:solidFill>
                  <a:srgbClr val="000000"/>
                </a:solidFill>
                <a:latin typeface="Times New Roman"/>
                <a:ea typeface="+mn-ea"/>
              </a:rPr>
              <a:t>Saturne possède 145 satellites</a:t>
            </a:r>
            <a:endParaRPr lang="fr-FR" sz="2400" b="0" strike="noStrike" spc="-1">
              <a:solidFill>
                <a:srgbClr val="000000"/>
              </a:solidFill>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PlaceHolder 1"/>
          <p:cNvSpPr>
            <a:spLocks noGrp="1" noRot="1" noChangeAspect="1"/>
          </p:cNvSpPr>
          <p:nvPr>
            <p:ph type="sldImg"/>
          </p:nvPr>
        </p:nvSpPr>
        <p:spPr>
          <a:xfrm>
            <a:off x="150840" y="900000"/>
            <a:ext cx="4930560" cy="3698640"/>
          </a:xfrm>
          <a:prstGeom prst="rect">
            <a:avLst/>
          </a:prstGeom>
          <a:ln w="0">
            <a:noFill/>
          </a:ln>
        </p:spPr>
      </p:sp>
      <p:sp>
        <p:nvSpPr>
          <p:cNvPr id="955" name="Espace réservé du numéro de diapositive 3"/>
          <p:cNvSpPr/>
          <p:nvPr/>
        </p:nvSpPr>
        <p:spPr>
          <a:xfrm>
            <a:off x="3884760" y="8685360"/>
            <a:ext cx="2971080" cy="45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645E171-1E61-498D-B8D2-33F147034E8B}" type="slidenum">
              <a:rPr lang="en-GB" sz="1800" b="0" strike="noStrike" spc="-1">
                <a:solidFill>
                  <a:srgbClr val="000000"/>
                </a:solidFill>
                <a:latin typeface="Times New Roman"/>
                <a:ea typeface="+mn-ea"/>
              </a:rPr>
              <a:t>36</a:t>
            </a:fld>
            <a:endParaRPr lang="fr-FR" sz="1800" b="0" strike="noStrike" spc="-1">
              <a:solidFill>
                <a:srgbClr val="000000"/>
              </a:solidFill>
              <a:latin typeface="Arial"/>
            </a:endParaRPr>
          </a:p>
        </p:txBody>
      </p:sp>
      <p:sp>
        <p:nvSpPr>
          <p:cNvPr id="956" name="AutoShape 2"/>
          <p:cNvSpPr/>
          <p:nvPr/>
        </p:nvSpPr>
        <p:spPr>
          <a:xfrm>
            <a:off x="7772400" y="0"/>
            <a:ext cx="8640" cy="8640"/>
          </a:xfrm>
          <a:prstGeom prst="rect">
            <a:avLst/>
          </a:prstGeom>
          <a:noFill/>
          <a:ln w="0">
            <a:noFill/>
          </a:ln>
        </p:spPr>
        <p:style>
          <a:lnRef idx="0">
            <a:scrgbClr r="0" g="0" b="0"/>
          </a:lnRef>
          <a:fillRef idx="0">
            <a:scrgbClr r="0" g="0" b="0"/>
          </a:fillRef>
          <a:effectRef idx="0">
            <a:scrgbClr r="0" g="0" b="0"/>
          </a:effectRef>
          <a:fontRef idx="minor"/>
        </p:style>
        <p:txBody>
          <a:bodyPr lIns="90000" tIns="-35640" rIns="90000" bIns="-35640" anchor="t">
            <a:noAutofit/>
          </a:bodyPr>
          <a:lstStyle/>
          <a:p>
            <a:pPr>
              <a:lnSpc>
                <a:spcPct val="100000"/>
              </a:lnSpc>
            </a:pPr>
            <a:endParaRPr lang="fr-FR" sz="1800" b="0" strike="noStrike" spc="-1">
              <a:solidFill>
                <a:srgbClr val="000000"/>
              </a:solidFill>
              <a:latin typeface="Calibri"/>
              <a:ea typeface="+mn-ea"/>
            </a:endParaRPr>
          </a:p>
        </p:txBody>
      </p:sp>
      <p:sp>
        <p:nvSpPr>
          <p:cNvPr id="957" name="PlaceHolder 2"/>
          <p:cNvSpPr>
            <a:spLocks noGrp="1"/>
          </p:cNvSpPr>
          <p:nvPr>
            <p:ph type="body"/>
          </p:nvPr>
        </p:nvSpPr>
        <p:spPr>
          <a:xfrm>
            <a:off x="-2754360" y="4343400"/>
            <a:ext cx="10740240" cy="4114080"/>
          </a:xfrm>
          <a:prstGeom prst="rect">
            <a:avLst/>
          </a:prstGeom>
          <a:noFill/>
          <a:ln w="0">
            <a:noFill/>
          </a:ln>
        </p:spPr>
        <p:txBody>
          <a:bodyPr lIns="0" tIns="0" rIns="0" bIns="0" numCol="1" spcCol="0" anchor="t">
            <a:noAutofit/>
          </a:bodyPr>
          <a:lstStyle/>
          <a:p>
            <a:pPr marL="216000" indent="0">
              <a:buNone/>
            </a:pPr>
            <a:endParaRPr lang="fr-FR" sz="1800" b="0" strike="noStrike" spc="-1">
              <a:solidFill>
                <a:srgbClr val="000000"/>
              </a:solidFill>
              <a:latin typeface="Arial"/>
            </a:endParaRPr>
          </a:p>
        </p:txBody>
      </p:sp>
      <p:sp>
        <p:nvSpPr>
          <p:cNvPr id="958" name="ZoneTexte 1"/>
          <p:cNvSpPr/>
          <p:nvPr/>
        </p:nvSpPr>
        <p:spPr>
          <a:xfrm>
            <a:off x="8316360" y="1097280"/>
            <a:ext cx="7704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 cassini huygens en orbite de 2004 à 2017 soit13 ans</a:t>
            </a:r>
            <a:endParaRPr lang="fr-FR" sz="2400" b="0" strike="noStrike" spc="-1">
              <a:solidFill>
                <a:srgbClr val="000000"/>
              </a:solidFill>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PlaceHolder 1"/>
          <p:cNvSpPr>
            <a:spLocks noGrp="1" noRot="1" noChangeAspect="1"/>
          </p:cNvSpPr>
          <p:nvPr>
            <p:ph type="sldImg"/>
          </p:nvPr>
        </p:nvSpPr>
        <p:spPr>
          <a:xfrm>
            <a:off x="1168560" y="838080"/>
            <a:ext cx="5283000" cy="3962160"/>
          </a:xfrm>
          <a:prstGeom prst="rect">
            <a:avLst/>
          </a:prstGeom>
          <a:ln w="0">
            <a:noFill/>
          </a:ln>
        </p:spPr>
      </p:sp>
      <p:sp>
        <p:nvSpPr>
          <p:cNvPr id="960" name="PlaceHolder 2"/>
          <p:cNvSpPr>
            <a:spLocks noGrp="1"/>
          </p:cNvSpPr>
          <p:nvPr>
            <p:ph type="body"/>
          </p:nvPr>
        </p:nvSpPr>
        <p:spPr>
          <a:xfrm>
            <a:off x="-252360" y="5562720"/>
            <a:ext cx="556200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400" b="1" strike="noStrike" spc="-1">
                <a:solidFill>
                  <a:srgbClr val="000000"/>
                </a:solidFill>
                <a:latin typeface="Arial"/>
              </a:rPr>
              <a:t>1° planète découverte en 1781 après l'invention </a:t>
            </a:r>
            <a:r>
              <a:rPr lang="fr-FR" sz="2400" b="1" strike="noStrike" spc="-1">
                <a:solidFill>
                  <a:srgbClr val="000000"/>
                </a:solidFill>
                <a:latin typeface="Lucida Sans Unicode"/>
              </a:rPr>
              <a:t>de la lunette</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 par William Herschel musicien allemand naturalisé Anglais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Elle roule sur son orbite</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Distance Soleil 19,2 UA</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Orbite 84 ans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Température moyenne –193°</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Rotation 17h14</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Masse 14,5 Terres</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Lucida Sans Unicode"/>
              </a:rPr>
              <a:t>Satellites connus 27</a:t>
            </a:r>
            <a:endParaRPr lang="fr-FR" sz="24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PlaceHolder 1"/>
          <p:cNvSpPr>
            <a:spLocks noGrp="1"/>
          </p:cNvSpPr>
          <p:nvPr>
            <p:ph type="sldNum" idx="5"/>
          </p:nvPr>
        </p:nvSpPr>
        <p:spPr>
          <a:xfrm>
            <a:off x="3884760" y="8685360"/>
            <a:ext cx="2971080" cy="457920"/>
          </a:xfrm>
          <a:prstGeom prst="rect">
            <a:avLst/>
          </a:prstGeom>
          <a:noFill/>
          <a:ln w="0">
            <a:noFill/>
          </a:ln>
        </p:spPr>
        <p:txBody>
          <a:bodyPr lIns="90000" tIns="45000" rIns="90000" bIns="45000" anchor="t">
            <a:noAutofit/>
          </a:bodyPr>
          <a:lstStyle>
            <a:lvl1pPr indent="0" algn="r">
              <a:lnSpc>
                <a:spcPct val="100000"/>
              </a:lnSpc>
              <a:buNone/>
              <a:tabLst>
                <a:tab pos="0" algn="l"/>
              </a:tabLst>
              <a:defRPr lang="fr-FR" sz="2400" b="0" strike="noStrike" spc="-1">
                <a:solidFill>
                  <a:srgbClr val="000000"/>
                </a:solidFill>
                <a:latin typeface="Times New Roman"/>
                <a:ea typeface="+mn-ea"/>
              </a:defRPr>
            </a:lvl1pPr>
          </a:lstStyle>
          <a:p>
            <a:pPr indent="0" algn="r">
              <a:lnSpc>
                <a:spcPct val="100000"/>
              </a:lnSpc>
              <a:buNone/>
              <a:tabLst>
                <a:tab pos="0" algn="l"/>
              </a:tabLst>
            </a:pPr>
            <a:fld id="{21C152E2-1D44-4604-B9DF-1AE239C25390}" type="slidenum">
              <a:rPr lang="fr-FR" sz="2400" b="0" strike="noStrike" spc="-1">
                <a:solidFill>
                  <a:srgbClr val="000000"/>
                </a:solidFill>
                <a:latin typeface="Times New Roman"/>
                <a:ea typeface="+mn-ea"/>
              </a:rPr>
              <a:t>3</a:t>
            </a:fld>
            <a:endParaRPr lang="fr-FR" sz="2400" b="0" strike="noStrike" spc="-1">
              <a:solidFill>
                <a:srgbClr val="000000"/>
              </a:solidFill>
              <a:latin typeface="Times New Roman"/>
            </a:endParaRPr>
          </a:p>
        </p:txBody>
      </p:sp>
      <p:sp>
        <p:nvSpPr>
          <p:cNvPr id="880" name="PlaceHolder 2"/>
          <p:cNvSpPr>
            <a:spLocks noGrp="1" noRot="1" noChangeAspect="1"/>
          </p:cNvSpPr>
          <p:nvPr>
            <p:ph type="sldImg"/>
          </p:nvPr>
        </p:nvSpPr>
        <p:spPr>
          <a:xfrm>
            <a:off x="1168560" y="838080"/>
            <a:ext cx="5283000" cy="3962160"/>
          </a:xfrm>
          <a:prstGeom prst="rect">
            <a:avLst/>
          </a:prstGeom>
          <a:ln w="0">
            <a:noFill/>
          </a:ln>
        </p:spPr>
      </p:sp>
      <p:sp>
        <p:nvSpPr>
          <p:cNvPr id="881" name="PlaceHolder 3"/>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buNone/>
            </a:pPr>
            <a:endParaRPr lang="fr-FR" sz="1800" b="0" strike="noStrike" spc="-1">
              <a:solidFill>
                <a:srgbClr val="000000"/>
              </a:solid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PlaceHolder 1"/>
          <p:cNvSpPr>
            <a:spLocks noGrp="1" noRot="1" noChangeAspect="1"/>
          </p:cNvSpPr>
          <p:nvPr>
            <p:ph type="sldImg"/>
          </p:nvPr>
        </p:nvSpPr>
        <p:spPr>
          <a:xfrm>
            <a:off x="1168560" y="838080"/>
            <a:ext cx="5283000" cy="3962160"/>
          </a:xfrm>
          <a:prstGeom prst="rect">
            <a:avLst/>
          </a:prstGeom>
          <a:ln w="0">
            <a:noFill/>
          </a:ln>
        </p:spPr>
      </p:sp>
      <p:sp>
        <p:nvSpPr>
          <p:cNvPr id="962"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1" strike="noStrike" spc="-1">
                <a:solidFill>
                  <a:srgbClr val="FFFFFF"/>
                </a:solidFill>
                <a:latin typeface="Arial"/>
              </a:rPr>
              <a:t>Distance Soleil 30,14 UA</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Orbite 165,5 ans</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Rotation 19h</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Température moyenne –152°</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Masse 17,1 fois la Terre</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Satellites connu 13</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Couleur bleue : forte teneur en méthane</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1°planète découverte par des équations mathématiques en 1846 par l'Allemand Galle</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d'après les indications du Français Le Verrier</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Le Britanique Adams l'avait découvert peu avant mais sans suites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En effet, se tournant vers James Challis, directeur de l'observatoire de Cambridge, celui-ci le renvoya à l'astronome royal Sir George Biddell Airy. Adams transmit ses résultats à Airy par courrier le 21 octobre 1845, et obtint une réponse le 5 du mois suivant. Airy émit des doutes sur les travaux de son jeune collègue. Découragé par le comportement d'Airy, Adams ne lui répondra qu'un an après.</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L'existence des anneaux de Neptune( Il y a en tout 5 anneaux)  fut détectée</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 sur Terre en 1984 par André Brahic L'un d'entre eux, l'anneau Adams </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comporte plusieurs arcs :</a:t>
            </a:r>
            <a:endParaRPr lang="fr-FR" sz="2400" b="0" strike="noStrike" spc="-1">
              <a:solidFill>
                <a:srgbClr val="000000"/>
              </a:solidFill>
              <a:latin typeface="Arial"/>
            </a:endParaRPr>
          </a:p>
          <a:p>
            <a:pPr marL="216000" indent="0">
              <a:lnSpc>
                <a:spcPct val="100000"/>
              </a:lnSpc>
              <a:buNone/>
              <a:tabLst>
                <a:tab pos="0" algn="l"/>
              </a:tabLst>
            </a:pPr>
            <a:r>
              <a:rPr lang="fr-FR" sz="2400" b="1" strike="noStrike" spc="-1">
                <a:solidFill>
                  <a:srgbClr val="000000"/>
                </a:solidFill>
                <a:latin typeface="Arial"/>
              </a:rPr>
              <a:t> « Courage », « Liberté », « Égalité 1 », « Égalité 2 » et « Fraternité ».</a:t>
            </a:r>
            <a:endParaRPr lang="fr-FR" sz="24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p:txBody>
      </p:sp>
      <p:sp>
        <p:nvSpPr>
          <p:cNvPr id="963" name="Text Box 3"/>
          <p:cNvSpPr/>
          <p:nvPr/>
        </p:nvSpPr>
        <p:spPr>
          <a:xfrm>
            <a:off x="990720" y="5397480"/>
            <a:ext cx="6649200" cy="1389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Couleur bleue : forte teneur en méthane</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1°planète découverte par des équations mathématiques en 1846 par l'AllemandGalle</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1" strike="noStrike" spc="-1">
                <a:solidFill>
                  <a:srgbClr val="000000"/>
                </a:solidFill>
                <a:latin typeface="Times New Roman"/>
                <a:ea typeface="+mn-ea"/>
              </a:rPr>
              <a:t>d'aprés les indications du Français Le Verrier</a:t>
            </a:r>
            <a:endParaRPr lang="fr-FR" sz="2400" b="0" strike="noStrike" spc="-1">
              <a:solidFill>
                <a:srgbClr val="000000"/>
              </a:solidFill>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PlaceHolder 1"/>
          <p:cNvSpPr>
            <a:spLocks noGrp="1" noRot="1" noChangeAspect="1"/>
          </p:cNvSpPr>
          <p:nvPr>
            <p:ph type="sldImg"/>
          </p:nvPr>
        </p:nvSpPr>
        <p:spPr>
          <a:xfrm>
            <a:off x="1106640" y="812880"/>
            <a:ext cx="5344920" cy="4008240"/>
          </a:xfrm>
          <a:prstGeom prst="rect">
            <a:avLst/>
          </a:prstGeom>
          <a:ln w="0">
            <a:noFill/>
          </a:ln>
        </p:spPr>
      </p:sp>
      <p:sp>
        <p:nvSpPr>
          <p:cNvPr id="965" name="PlaceHolder 2"/>
          <p:cNvSpPr>
            <a:spLocks noGrp="1"/>
          </p:cNvSpPr>
          <p:nvPr>
            <p:ph type="body"/>
          </p:nvPr>
        </p:nvSpPr>
        <p:spPr>
          <a:xfrm>
            <a:off x="-7957440" y="812880"/>
            <a:ext cx="11088360" cy="44319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1" strike="noStrike" spc="-1">
                <a:solidFill>
                  <a:srgbClr val="000000"/>
                </a:solidFill>
                <a:latin typeface="Arial"/>
              </a:rPr>
              <a:t>Le cœur</a:t>
            </a:r>
            <a:r>
              <a:rPr lang="fr-FR" sz="2000" b="0" strike="noStrike" spc="-1">
                <a:solidFill>
                  <a:srgbClr val="000000"/>
                </a:solidFill>
                <a:latin typeface="Arial"/>
              </a:rPr>
              <a:t> </a:t>
            </a:r>
          </a:p>
          <a:p>
            <a:pPr marL="216000" indent="0">
              <a:lnSpc>
                <a:spcPct val="100000"/>
              </a:lnSpc>
              <a:buNone/>
              <a:tabLst>
                <a:tab pos="0" algn="l"/>
              </a:tabLst>
            </a:pPr>
            <a:r>
              <a:rPr lang="fr-FR" sz="2000" b="1" strike="noStrike" spc="-1">
                <a:solidFill>
                  <a:srgbClr val="000000"/>
                </a:solidFill>
                <a:latin typeface="Arial"/>
              </a:rPr>
              <a:t>C'est la partie centrale du Soleil. Son rayon est 0,3 R , donc de l'ordre de 175.000 km.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Son volume est seulement 2,7 % du volume total du Soleil (0,3 à la puissance 3 donne 0,027).</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 Sa densité est très forte (160 g cm</a:t>
            </a:r>
            <a:r>
              <a:rPr lang="fr-FR" sz="2000" b="1" strike="noStrike" spc="-1" baseline="30000">
                <a:solidFill>
                  <a:srgbClr val="000000"/>
                </a:solidFill>
                <a:latin typeface="Arial"/>
              </a:rPr>
              <a:t>-3</a:t>
            </a:r>
            <a:r>
              <a:rPr lang="fr-FR" sz="2000" b="1" strike="noStrike" spc="-1">
                <a:solidFill>
                  <a:srgbClr val="000000"/>
                </a:solidFill>
                <a:latin typeface="Arial"/>
              </a:rPr>
              <a:t> = 160 fois celle de l'eau au centre, 10 g cm</a:t>
            </a:r>
            <a:r>
              <a:rPr lang="fr-FR" sz="2000" b="1" strike="noStrike" spc="-1" baseline="30000">
                <a:solidFill>
                  <a:srgbClr val="000000"/>
                </a:solidFill>
                <a:latin typeface="Arial"/>
              </a:rPr>
              <a:t>-3</a:t>
            </a:r>
            <a:r>
              <a:rPr lang="fr-FR" sz="2000" b="1" strike="noStrike" spc="-1">
                <a:solidFill>
                  <a:srgbClr val="000000"/>
                </a:solidFill>
                <a:latin typeface="Arial"/>
              </a:rPr>
              <a:t> à la périphérie...),</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 ce qui fait que le cœur contient 40 % de la masse du Soleil...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La température au centre est voisine de 15 millions de degrés,</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 assez pour déclencher les réactions nucléaires de fusion de l'hydrogène.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C'est dans le cœur, et dans le cœur seulement, qu'est produite l'énergie du Soleil.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Cette énergie traverse le cœur par diffusion radiative pour atteindre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la seconde zone. Les réactions qui se produisent modifient la composition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chimique du cœur : l'hydrogène est transformé en hélium, donc il y a</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 de moins en moins d'hydrogène et de plus en plus d'hélium.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Lors de la formation du Soleil, la composition chimique de l'astre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était la même en tout point. Elle était celle de la nébuleuse qui lui a</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 donné naissance. Depuis, l'hydrogène central seul s'est transformé </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en hélium, et donc la composition chimique du centre a évolué, alors</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 que dans les autres parties elle est restée inchangée</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Arial"/>
              </a:rPr>
              <a:t>g</a:t>
            </a:r>
            <a:endParaRPr lang="fr-FR" sz="2000" b="0" strike="noStrike" spc="-1">
              <a:solidFill>
                <a:srgbClr val="000000"/>
              </a:solidFill>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PlaceHolder 1"/>
          <p:cNvSpPr>
            <a:spLocks noGrp="1"/>
          </p:cNvSpPr>
          <p:nvPr>
            <p:ph type="body"/>
          </p:nvPr>
        </p:nvSpPr>
        <p:spPr>
          <a:xfrm>
            <a:off x="4923000" y="584640"/>
            <a:ext cx="10026000" cy="410472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fr-FR" sz="2400" b="0" strike="noStrike" spc="-1">
                <a:solidFill>
                  <a:srgbClr val="000000"/>
                </a:solidFill>
                <a:latin typeface="Arial"/>
              </a:rPr>
              <a:t>Après l’avancée d’Edmund Halley, </a:t>
            </a:r>
            <a:r>
              <a:rPr lang="fr-FR" sz="2400" b="1" strike="noStrike" spc="-1">
                <a:solidFill>
                  <a:srgbClr val="000000"/>
                </a:solidFill>
                <a:latin typeface="Arial"/>
              </a:rPr>
              <a:t>il faut plus de deux siècles et la découverte de nombreuses comètes</a:t>
            </a:r>
            <a:r>
              <a:rPr lang="fr-FR" sz="2400" b="0" strike="noStrike" spc="-1">
                <a:solidFill>
                  <a:srgbClr val="000000"/>
                </a:solidFill>
                <a:latin typeface="Arial"/>
              </a:rPr>
              <a:t>, périodiques ou non, pour que la lente maturation des idées scientifiques et l’étude des orbites de tous ces corps amènent </a:t>
            </a:r>
            <a:r>
              <a:rPr lang="fr-FR" sz="2400" b="1" strike="noStrike" spc="-1">
                <a:solidFill>
                  <a:srgbClr val="000000"/>
                </a:solidFill>
                <a:latin typeface="Arial"/>
              </a:rPr>
              <a:t>l’astronome néerlandais Jan Oort à formuler une nouvelle hypothèse</a:t>
            </a:r>
            <a:r>
              <a:rPr lang="fr-FR" sz="2400" b="0" strike="noStrike" spc="-1">
                <a:solidFill>
                  <a:srgbClr val="000000"/>
                </a:solidFill>
                <a:latin typeface="Arial"/>
              </a:rPr>
              <a:t> : les comètes proviendraient toutes d’</a:t>
            </a:r>
            <a:r>
              <a:rPr lang="fr-FR" sz="2400" b="1" strike="noStrike" spc="-1">
                <a:solidFill>
                  <a:srgbClr val="000000"/>
                </a:solidFill>
                <a:latin typeface="Arial"/>
              </a:rPr>
              <a:t>un gigantesque halo centré sur le Soleil</a:t>
            </a:r>
            <a:r>
              <a:rPr lang="fr-FR" sz="2400" b="0" strike="noStrike" spc="-1">
                <a:solidFill>
                  <a:srgbClr val="000000"/>
                </a:solidFill>
                <a:latin typeface="Arial"/>
              </a:rPr>
              <a:t>, comme une épaisse coquille de </a:t>
            </a:r>
            <a:r>
              <a:rPr lang="fr-FR" sz="2400" b="1" strike="noStrike" spc="-1">
                <a:solidFill>
                  <a:srgbClr val="000000"/>
                </a:solidFill>
                <a:latin typeface="Arial"/>
              </a:rPr>
              <a:t>plus de 50 000 unités astronomiques de rayon</a:t>
            </a:r>
            <a:r>
              <a:rPr lang="fr-FR" sz="2400" b="0" strike="noStrike" spc="-1">
                <a:solidFill>
                  <a:srgbClr val="000000"/>
                </a:solidFill>
                <a:latin typeface="Arial"/>
              </a:rPr>
              <a:t> qui contiendrait des milliards de noyaux cométaires.</a:t>
            </a:r>
          </a:p>
          <a:p>
            <a:pPr marL="216000" indent="0">
              <a:lnSpc>
                <a:spcPct val="100000"/>
              </a:lnSpc>
              <a:buNone/>
              <a:tabLst>
                <a:tab pos="0" algn="l"/>
              </a:tabLst>
            </a:pPr>
            <a:r>
              <a:rPr lang="fr-FR" sz="2400" b="0" strike="noStrike" spc="-1">
                <a:solidFill>
                  <a:srgbClr val="000000"/>
                </a:solidFill>
                <a:latin typeface="Arial"/>
              </a:rPr>
              <a:t>Proposée dans un article publié le 13 janvier 1950, </a:t>
            </a:r>
            <a:r>
              <a:rPr lang="fr-FR" sz="2400" b="1" strike="noStrike" spc="-1">
                <a:solidFill>
                  <a:srgbClr val="000000"/>
                </a:solidFill>
                <a:latin typeface="Arial"/>
              </a:rPr>
              <a:t>l’hypothèse du nuage d’Oort est celle qui prévaut aujourd’hui</a:t>
            </a:r>
            <a:r>
              <a:rPr lang="fr-FR" sz="2400" b="0" strike="noStrike" spc="-1">
                <a:solidFill>
                  <a:srgbClr val="000000"/>
                </a:solidFill>
                <a:latin typeface="Arial"/>
              </a:rPr>
              <a:t>.</a:t>
            </a:r>
          </a:p>
          <a:p>
            <a:pPr marL="216000" indent="0">
              <a:lnSpc>
                <a:spcPct val="100000"/>
              </a:lnSpc>
              <a:buNone/>
              <a:tabLst>
                <a:tab pos="0" algn="l"/>
              </a:tabLst>
            </a:pPr>
            <a:endParaRPr lang="fr-FR" sz="2400" b="0" strike="noStrike" spc="-1">
              <a:solidFill>
                <a:srgbClr val="000000"/>
              </a:solidFill>
              <a:latin typeface="Arial"/>
            </a:endParaRPr>
          </a:p>
          <a:p>
            <a:pPr marL="216000" indent="0">
              <a:lnSpc>
                <a:spcPct val="100000"/>
              </a:lnSpc>
              <a:buNone/>
              <a:tabLst>
                <a:tab pos="0" algn="l"/>
              </a:tabLst>
            </a:pPr>
            <a:r>
              <a:rPr lang="fr-FR" sz="2400" b="0" strike="noStrike" spc="-1">
                <a:solidFill>
                  <a:srgbClr val="000000"/>
                </a:solidFill>
                <a:latin typeface="Arial"/>
              </a:rPr>
              <a:t>La distance parcourue par la </a:t>
            </a:r>
            <a:r>
              <a:rPr lang="fr-FR" sz="2400" b="0" u="sng" strike="noStrike" spc="-1">
                <a:solidFill>
                  <a:srgbClr val="000000"/>
                </a:solidFill>
                <a:uFillTx/>
                <a:latin typeface="Arial"/>
                <a:hlinkClick r:id="rId3"/>
              </a:rPr>
              <a:t>lumière</a:t>
            </a:r>
            <a:r>
              <a:rPr lang="fr-FR" sz="2400" b="0" strike="noStrike" spc="-1">
                <a:solidFill>
                  <a:srgbClr val="000000"/>
                </a:solidFill>
                <a:latin typeface="Arial"/>
              </a:rPr>
              <a:t> en une année. Elle vaut 0,3066 </a:t>
            </a:r>
            <a:r>
              <a:rPr lang="fr-FR" sz="2400" b="0" u="sng" strike="noStrike" spc="-1">
                <a:solidFill>
                  <a:srgbClr val="000000"/>
                </a:solidFill>
                <a:uFillTx/>
                <a:latin typeface="Arial"/>
                <a:hlinkClick r:id="rId4"/>
              </a:rPr>
              <a:t>parsecs</a:t>
            </a:r>
            <a:r>
              <a:rPr lang="fr-FR" sz="2400" b="0" strike="noStrike" spc="-1">
                <a:solidFill>
                  <a:srgbClr val="000000"/>
                </a:solidFill>
                <a:latin typeface="Arial"/>
              </a:rPr>
              <a:t> soit 9.461 milliards de km ou encore 63.240 </a:t>
            </a:r>
            <a:r>
              <a:rPr lang="fr-FR" sz="2400" b="0" u="sng" strike="noStrike" spc="-1">
                <a:solidFill>
                  <a:srgbClr val="000000"/>
                </a:solidFill>
                <a:uFillTx/>
                <a:latin typeface="Arial"/>
                <a:hlinkClick r:id="rId5"/>
              </a:rPr>
              <a:t>unités astronomiques</a:t>
            </a:r>
            <a:r>
              <a:rPr lang="fr-FR" sz="2400" b="0" strike="noStrike" spc="-1">
                <a:solidFill>
                  <a:srgbClr val="000000"/>
                </a:solidFill>
                <a:latin typeface="Arial"/>
              </a:rPr>
              <a:t>.</a:t>
            </a:r>
          </a:p>
          <a:p>
            <a:pPr marL="216000" indent="0">
              <a:lnSpc>
                <a:spcPct val="100000"/>
              </a:lnSpc>
              <a:buNone/>
              <a:tabLst>
                <a:tab pos="0" algn="l"/>
              </a:tabLst>
            </a:pPr>
            <a:r>
              <a:rPr lang="fr-FR" sz="2400" b="0" strike="noStrike" spc="-1">
                <a:solidFill>
                  <a:srgbClr val="000000"/>
                </a:solidFill>
                <a:latin typeface="Arial"/>
              </a:rPr>
              <a:t>Diamètre Oort 100 000 UA= 1,6 AL</a:t>
            </a:r>
          </a:p>
          <a:p>
            <a:pPr marL="216000" indent="0">
              <a:lnSpc>
                <a:spcPct val="100000"/>
              </a:lnSpc>
              <a:buNone/>
              <a:tabLst>
                <a:tab pos="0" algn="l"/>
              </a:tabLst>
            </a:pPr>
            <a:r>
              <a:rPr lang="fr-FR" sz="2400" b="0" strike="noStrike" spc="-1">
                <a:solidFill>
                  <a:srgbClr val="000000"/>
                </a:solidFill>
                <a:latin typeface="Arial"/>
              </a:rPr>
              <a:t>Rayon 50 000 UA= 0,8 AL</a:t>
            </a:r>
          </a:p>
        </p:txBody>
      </p:sp>
      <p:sp>
        <p:nvSpPr>
          <p:cNvPr id="967" name="Espace réservé du numéro de diapositive 3"/>
          <p:cNvSpPr/>
          <p:nvPr/>
        </p:nvSpPr>
        <p:spPr>
          <a:xfrm>
            <a:off x="3884760" y="8685360"/>
            <a:ext cx="2971080" cy="45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1EB1374-66DB-435E-9FD3-5D5E83A19AA1}" type="slidenum">
              <a:rPr lang="fr-FR" sz="1800" b="0" strike="noStrike" spc="-1">
                <a:solidFill>
                  <a:srgbClr val="000000"/>
                </a:solidFill>
                <a:latin typeface="Calibri"/>
                <a:ea typeface="+mn-ea"/>
              </a:rPr>
              <a:t>47</a:t>
            </a:fld>
            <a:endParaRPr lang="fr-FR" sz="1800" b="0" strike="noStrike" spc="-1">
              <a:solidFill>
                <a:srgbClr val="000000"/>
              </a:solidFill>
              <a:latin typeface="Arial"/>
            </a:endParaRPr>
          </a:p>
        </p:txBody>
      </p:sp>
      <p:sp>
        <p:nvSpPr>
          <p:cNvPr id="968" name="Rectangle 1"/>
          <p:cNvSpPr/>
          <p:nvPr/>
        </p:nvSpPr>
        <p:spPr>
          <a:xfrm>
            <a:off x="-1044720" y="-1495440"/>
            <a:ext cx="12002400" cy="1200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333333"/>
                </a:solidFill>
                <a:latin typeface="Verdana"/>
                <a:ea typeface="+mn-ea"/>
              </a:rPr>
              <a:t>La distance parcourue par la </a:t>
            </a:r>
            <a:r>
              <a:rPr lang="fr-FR" sz="2400" b="1" u="sng" strike="noStrike" spc="-1">
                <a:solidFill>
                  <a:srgbClr val="000000"/>
                </a:solidFill>
                <a:uFillTx/>
                <a:latin typeface="Verdana"/>
                <a:ea typeface="+mn-ea"/>
                <a:hlinkClick r:id="rId3"/>
              </a:rPr>
              <a:t>lumière</a:t>
            </a:r>
            <a:r>
              <a:rPr lang="fr-FR" sz="2400" b="1" strike="noStrike" spc="-1">
                <a:solidFill>
                  <a:srgbClr val="333333"/>
                </a:solidFill>
                <a:latin typeface="Verdana"/>
                <a:ea typeface="+mn-ea"/>
              </a:rPr>
              <a:t> en une année. Elle vaut 0,3066 </a:t>
            </a:r>
            <a:r>
              <a:rPr lang="fr-FR" sz="2400" b="1" u="sng" strike="noStrike" spc="-1">
                <a:solidFill>
                  <a:srgbClr val="000000"/>
                </a:solidFill>
                <a:uFillTx/>
                <a:latin typeface="Verdana"/>
                <a:ea typeface="+mn-ea"/>
                <a:hlinkClick r:id="rId4"/>
              </a:rPr>
              <a:t>parsecs</a:t>
            </a:r>
            <a:r>
              <a:rPr lang="fr-FR" sz="2400" b="1" strike="noStrike" spc="-1">
                <a:solidFill>
                  <a:srgbClr val="333333"/>
                </a:solidFill>
                <a:latin typeface="Verdana"/>
                <a:ea typeface="+mn-ea"/>
              </a:rPr>
              <a:t> soit 9.461 milliards de km ou encore 63.240 </a:t>
            </a:r>
            <a:r>
              <a:rPr lang="fr-FR" sz="2400" b="1" u="sng" strike="noStrike" spc="-1">
                <a:solidFill>
                  <a:srgbClr val="000000"/>
                </a:solidFill>
                <a:uFillTx/>
                <a:latin typeface="Verdana"/>
                <a:ea typeface="+mn-ea"/>
                <a:hlinkClick r:id="rId5"/>
              </a:rPr>
              <a:t>unités astronomiques</a:t>
            </a:r>
            <a:r>
              <a:rPr lang="fr-FR" sz="2400" b="1" strike="noStrike" spc="-1">
                <a:solidFill>
                  <a:srgbClr val="333333"/>
                </a:solidFill>
                <a:latin typeface="Verdana"/>
                <a:ea typeface="+mn-ea"/>
              </a:rPr>
              <a:t>.</a:t>
            </a:r>
            <a:endParaRPr lang="fr-FR" sz="2400" b="0" strike="noStrike" spc="-1">
              <a:solidFill>
                <a:srgbClr val="000000"/>
              </a:solidFill>
              <a:latin typeface="Arial"/>
            </a:endParaRPr>
          </a:p>
        </p:txBody>
      </p:sp>
      <p:sp>
        <p:nvSpPr>
          <p:cNvPr id="969" name="Rectangle 1"/>
          <p:cNvSpPr/>
          <p:nvPr/>
        </p:nvSpPr>
        <p:spPr>
          <a:xfrm flipH="1">
            <a:off x="-6878160" y="0"/>
            <a:ext cx="8191440" cy="661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Aft>
                <a:spcPts val="2115"/>
              </a:spcAft>
            </a:pPr>
            <a:r>
              <a:rPr lang="fr-FR" sz="2400" b="1" u="sng" strike="noStrike" spc="-1">
                <a:solidFill>
                  <a:srgbClr val="0070C0"/>
                </a:solidFill>
                <a:uFillTx/>
                <a:latin typeface="Calibri"/>
                <a:ea typeface="Times New Roman"/>
              </a:rPr>
              <a:t>Pourquoi le nuage d’Oort est </a:t>
            </a:r>
            <a:r>
              <a:rPr lang="fr-FR" sz="2400" b="1" u="sng" strike="noStrike" spc="-1">
                <a:solidFill>
                  <a:srgbClr val="000000"/>
                </a:solidFill>
                <a:uFillTx/>
                <a:latin typeface="Calibri"/>
                <a:ea typeface="Times New Roman"/>
              </a:rPr>
              <a:t>sphérique ?</a:t>
            </a:r>
            <a:endParaRPr lang="fr-FR" sz="2400" b="0" strike="noStrike" spc="-1">
              <a:solidFill>
                <a:srgbClr val="000000"/>
              </a:solidFill>
              <a:latin typeface="Arial"/>
            </a:endParaRPr>
          </a:p>
          <a:p>
            <a:pPr>
              <a:lnSpc>
                <a:spcPct val="107000"/>
              </a:lnSpc>
              <a:spcAft>
                <a:spcPts val="2115"/>
              </a:spcAft>
            </a:pPr>
            <a:r>
              <a:rPr lang="fr-FR" sz="2400" b="0" strike="noStrike" spc="-1">
                <a:solidFill>
                  <a:srgbClr val="000000"/>
                </a:solidFill>
                <a:latin typeface="Arial"/>
                <a:ea typeface="Calibri"/>
              </a:rPr>
              <a:t>C’est la question que j’ai posée au planétologue Alessandro Morbidelli en 2015 et voici sa réponse.</a:t>
            </a:r>
            <a:br>
              <a:rPr sz="2400"/>
            </a:br>
            <a:br>
              <a:rPr sz="2400"/>
            </a:br>
            <a:r>
              <a:rPr lang="fr-FR" sz="2400" b="0" strike="noStrike" spc="-1">
                <a:solidFill>
                  <a:srgbClr val="000000"/>
                </a:solidFill>
                <a:latin typeface="Arial"/>
                <a:ea typeface="Calibri"/>
              </a:rPr>
              <a:t>« Le caractère "sphérique" du nuage de Oort résulte des perturbations stellaires et du potentiel galactique tout entier (le plan de symétrie de la galaxie est incline' de 60 degrés par rapport au plan du système solaire).                                                                                                   Ces perturbations combinées mélangent les orbites et effacent la structure de disque que les comètes avaient lors de leur expulsion depuis la partie centrale du Système Solaire. »</a:t>
            </a:r>
            <a:br>
              <a:rPr sz="2400"/>
            </a:br>
            <a:br>
              <a:rPr sz="2400"/>
            </a:br>
            <a:r>
              <a:rPr lang="fr-FR" sz="2400" b="0" strike="noStrike" spc="-1">
                <a:solidFill>
                  <a:srgbClr val="000000"/>
                </a:solidFill>
                <a:latin typeface="Arial"/>
                <a:ea typeface="Times New Roman"/>
              </a:rPr>
              <a:t>    </a:t>
            </a:r>
            <a:r>
              <a:rPr lang="fr-FR" sz="2400" b="0" strike="noStrike" spc="-1">
                <a:solidFill>
                  <a:srgbClr val="000000"/>
                </a:solidFill>
                <a:latin typeface="Arial"/>
                <a:ea typeface="Calibri"/>
              </a:rPr>
              <a:t>’unité astronomique est définie comme valant exactement </a:t>
            </a:r>
            <a:r>
              <a:rPr lang="fr-FR" sz="2400" b="1" strike="noStrike" spc="-1">
                <a:solidFill>
                  <a:srgbClr val="000000"/>
                </a:solidFill>
                <a:latin typeface="Arial"/>
                <a:ea typeface="Calibri"/>
              </a:rPr>
              <a:t>149 597 870 700 mètres</a:t>
            </a:r>
            <a:r>
              <a:rPr lang="fr-FR" sz="2400" b="0" strike="noStrike" spc="-1">
                <a:solidFill>
                  <a:srgbClr val="000000"/>
                </a:solidFill>
                <a:latin typeface="Arial"/>
                <a:ea typeface="Times New Roman"/>
              </a:rPr>
              <a:t>                                                                    </a:t>
            </a:r>
            <a:endParaRPr lang="fr-FR" sz="2400" b="0" strike="noStrike" spc="-1">
              <a:solidFill>
                <a:srgbClr val="000000"/>
              </a:solidFill>
              <a:latin typeface="Arial"/>
            </a:endParaRPr>
          </a:p>
        </p:txBody>
      </p:sp>
      <p:sp>
        <p:nvSpPr>
          <p:cNvPr id="970" name="Rectangle 2"/>
          <p:cNvSpPr/>
          <p:nvPr/>
        </p:nvSpPr>
        <p:spPr>
          <a:xfrm>
            <a:off x="-7021440" y="6858000"/>
            <a:ext cx="11160360" cy="326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1324"/>
              </a:spcBef>
              <a:spcAft>
                <a:spcPts val="992"/>
              </a:spcAft>
            </a:pPr>
            <a:r>
              <a:rPr lang="fr-FR" sz="2400" b="0" strike="noStrike" spc="-1">
                <a:solidFill>
                  <a:srgbClr val="000000"/>
                </a:solidFill>
                <a:latin typeface="Arial"/>
                <a:ea typeface="Times New Roman"/>
              </a:rPr>
              <a:t>Les limites du système solaire</a:t>
            </a:r>
            <a:endParaRPr lang="fr-FR" sz="2400" b="0" strike="noStrike" spc="-1">
              <a:solidFill>
                <a:srgbClr val="000000"/>
              </a:solidFill>
              <a:latin typeface="Arial"/>
            </a:endParaRPr>
          </a:p>
          <a:p>
            <a:pPr algn="just">
              <a:lnSpc>
                <a:spcPts val="2480"/>
              </a:lnSpc>
              <a:spcAft>
                <a:spcPts val="992"/>
              </a:spcAft>
            </a:pPr>
            <a:r>
              <a:rPr lang="fr-FR" sz="2400" b="0" strike="noStrike" spc="-1">
                <a:solidFill>
                  <a:srgbClr val="000000"/>
                </a:solidFill>
                <a:latin typeface="Arial"/>
                <a:ea typeface="Times New Roman"/>
              </a:rPr>
              <a:t>Le système solaire n'a pas de limite précise.</a:t>
            </a:r>
            <a:endParaRPr lang="fr-FR" sz="2400" b="0" strike="noStrike" spc="-1">
              <a:solidFill>
                <a:srgbClr val="000000"/>
              </a:solidFill>
              <a:latin typeface="Arial"/>
            </a:endParaRPr>
          </a:p>
          <a:p>
            <a:pPr algn="just">
              <a:lnSpc>
                <a:spcPts val="2480"/>
              </a:lnSpc>
              <a:spcAft>
                <a:spcPts val="992"/>
              </a:spcAft>
            </a:pPr>
            <a:r>
              <a:rPr lang="fr-FR" sz="2400" b="0" strike="noStrike" spc="-1">
                <a:solidFill>
                  <a:srgbClr val="000000"/>
                </a:solidFill>
                <a:latin typeface="Arial"/>
                <a:ea typeface="Times New Roman"/>
              </a:rPr>
              <a:t>La zone d'influence gravitationnelle du Soleil s'étendrait jusqu'à 2 années lumière, soit la moitié de la distance entre le Soleil et l'étoile la plus proche, Alpha du Centaure.</a:t>
            </a:r>
            <a:endParaRPr lang="fr-FR" sz="2400" b="0" strike="noStrike" spc="-1">
              <a:solidFill>
                <a:srgbClr val="000000"/>
              </a:solidFill>
              <a:latin typeface="Arial"/>
            </a:endParaRPr>
          </a:p>
          <a:p>
            <a:pPr algn="just">
              <a:lnSpc>
                <a:spcPts val="2480"/>
              </a:lnSpc>
              <a:spcAft>
                <a:spcPts val="992"/>
              </a:spcAft>
            </a:pPr>
            <a:r>
              <a:rPr lang="fr-FR" sz="2400" b="0" strike="noStrike" spc="-1">
                <a:solidFill>
                  <a:srgbClr val="000000"/>
                </a:solidFill>
                <a:latin typeface="Arial"/>
                <a:ea typeface="Times New Roman"/>
              </a:rPr>
              <a:t>Cette limite serait donc à géométrie variable en fonction de la distance et de la répartition des objets massifs environnant le Soleil.</a:t>
            </a:r>
            <a:endParaRPr lang="fr-FR" sz="2400" b="0" strike="noStrike" spc="-1">
              <a:solidFill>
                <a:srgbClr val="000000"/>
              </a:solidFill>
              <a:latin typeface="Arial"/>
            </a:endParaRPr>
          </a:p>
          <a:p>
            <a:pPr>
              <a:lnSpc>
                <a:spcPct val="107000"/>
              </a:lnSpc>
              <a:spcAft>
                <a:spcPts val="882"/>
              </a:spcAft>
            </a:pPr>
            <a:r>
              <a:rPr lang="fr-FR" sz="2400" b="1" strike="noStrike" spc="-1">
                <a:solidFill>
                  <a:srgbClr val="000000"/>
                </a:solidFill>
                <a:latin typeface="Calibri"/>
                <a:ea typeface="Calibri"/>
              </a:rPr>
              <a:t> </a:t>
            </a:r>
            <a:endParaRPr lang="fr-FR" sz="2400" b="0" strike="noStrike" spc="-1">
              <a:solidFill>
                <a:srgbClr val="000000"/>
              </a:solidFill>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PlaceHolder 1"/>
          <p:cNvSpPr>
            <a:spLocks noGrp="1"/>
          </p:cNvSpPr>
          <p:nvPr>
            <p:ph type="sldNum" idx="6"/>
          </p:nvPr>
        </p:nvSpPr>
        <p:spPr>
          <a:xfrm>
            <a:off x="3884760" y="8685360"/>
            <a:ext cx="2971080" cy="457920"/>
          </a:xfrm>
          <a:prstGeom prst="rect">
            <a:avLst/>
          </a:prstGeom>
          <a:noFill/>
          <a:ln w="0">
            <a:noFill/>
          </a:ln>
        </p:spPr>
        <p:txBody>
          <a:bodyPr lIns="90000" tIns="45000" rIns="90000" bIns="45000" anchor="t">
            <a:noAutofit/>
          </a:bodyPr>
          <a:lstStyle>
            <a:lvl1pPr indent="0" algn="r">
              <a:lnSpc>
                <a:spcPct val="100000"/>
              </a:lnSpc>
              <a:buNone/>
              <a:tabLst>
                <a:tab pos="0" algn="l"/>
              </a:tabLst>
              <a:defRPr lang="fr-FR" sz="2400" b="0" strike="noStrike" spc="-1">
                <a:solidFill>
                  <a:srgbClr val="000000"/>
                </a:solidFill>
                <a:latin typeface="Times New Roman"/>
                <a:ea typeface="+mn-ea"/>
              </a:defRPr>
            </a:lvl1pPr>
          </a:lstStyle>
          <a:p>
            <a:pPr indent="0" algn="r">
              <a:lnSpc>
                <a:spcPct val="100000"/>
              </a:lnSpc>
              <a:buNone/>
              <a:tabLst>
                <a:tab pos="0" algn="l"/>
              </a:tabLst>
            </a:pPr>
            <a:fld id="{CD06F6FE-2F08-4E20-85B1-D3A1998743BF}" type="slidenum">
              <a:rPr lang="fr-FR" sz="2400" b="0" strike="noStrike" spc="-1">
                <a:solidFill>
                  <a:srgbClr val="000000"/>
                </a:solidFill>
                <a:latin typeface="Times New Roman"/>
                <a:ea typeface="+mn-ea"/>
              </a:rPr>
              <a:t>48</a:t>
            </a:fld>
            <a:endParaRPr lang="fr-FR" sz="2400" b="0" strike="noStrike" spc="-1">
              <a:solidFill>
                <a:srgbClr val="000000"/>
              </a:solidFill>
              <a:latin typeface="Times New Roman"/>
            </a:endParaRPr>
          </a:p>
        </p:txBody>
      </p:sp>
      <p:sp>
        <p:nvSpPr>
          <p:cNvPr id="972" name="PlaceHolder 2"/>
          <p:cNvSpPr>
            <a:spLocks noGrp="1" noRot="1" noChangeAspect="1"/>
          </p:cNvSpPr>
          <p:nvPr>
            <p:ph type="sldImg"/>
          </p:nvPr>
        </p:nvSpPr>
        <p:spPr>
          <a:xfrm>
            <a:off x="1168560" y="838080"/>
            <a:ext cx="5283000" cy="3962160"/>
          </a:xfrm>
          <a:prstGeom prst="rect">
            <a:avLst/>
          </a:prstGeom>
          <a:ln w="0">
            <a:noFill/>
          </a:ln>
        </p:spPr>
      </p:sp>
      <p:sp>
        <p:nvSpPr>
          <p:cNvPr id="973" name="PlaceHolder 3"/>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fr-FR" sz="2000" b="0" strike="noStrike" spc="-1">
                <a:solidFill>
                  <a:srgbClr val="000000"/>
                </a:solidFill>
                <a:latin typeface="Arial"/>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PlaceHolder 1"/>
          <p:cNvSpPr>
            <a:spLocks noGrp="1"/>
          </p:cNvSpPr>
          <p:nvPr>
            <p:ph type="sldNum" idx="7"/>
          </p:nvPr>
        </p:nvSpPr>
        <p:spPr>
          <a:xfrm>
            <a:off x="3884760" y="8685360"/>
            <a:ext cx="2971080" cy="457920"/>
          </a:xfrm>
          <a:prstGeom prst="rect">
            <a:avLst/>
          </a:prstGeom>
          <a:noFill/>
          <a:ln w="0">
            <a:noFill/>
          </a:ln>
        </p:spPr>
        <p:txBody>
          <a:bodyPr lIns="90000" tIns="45000" rIns="90000" bIns="45000" anchor="t">
            <a:noAutofit/>
          </a:bodyPr>
          <a:lstStyle>
            <a:lvl1pPr indent="0" algn="r">
              <a:lnSpc>
                <a:spcPct val="100000"/>
              </a:lnSpc>
              <a:buNone/>
              <a:tabLst>
                <a:tab pos="0" algn="l"/>
              </a:tabLst>
              <a:defRPr lang="fr-FR" sz="2400" b="0" strike="noStrike" spc="-1">
                <a:solidFill>
                  <a:srgbClr val="000000"/>
                </a:solidFill>
                <a:latin typeface="Times New Roman"/>
                <a:ea typeface="+mn-ea"/>
              </a:defRPr>
            </a:lvl1pPr>
          </a:lstStyle>
          <a:p>
            <a:pPr indent="0" algn="r">
              <a:lnSpc>
                <a:spcPct val="100000"/>
              </a:lnSpc>
              <a:buNone/>
              <a:tabLst>
                <a:tab pos="0" algn="l"/>
              </a:tabLst>
            </a:pPr>
            <a:fld id="{24175444-B416-473E-A126-BF56E2F92136}" type="slidenum">
              <a:rPr lang="fr-FR" sz="2400" b="0" strike="noStrike" spc="-1">
                <a:solidFill>
                  <a:srgbClr val="000000"/>
                </a:solidFill>
                <a:latin typeface="Times New Roman"/>
                <a:ea typeface="+mn-ea"/>
              </a:rPr>
              <a:t>49</a:t>
            </a:fld>
            <a:endParaRPr lang="fr-FR" sz="2400" b="0" strike="noStrike" spc="-1">
              <a:solidFill>
                <a:srgbClr val="000000"/>
              </a:solidFill>
              <a:latin typeface="Times New Roman"/>
            </a:endParaRPr>
          </a:p>
        </p:txBody>
      </p:sp>
      <p:sp>
        <p:nvSpPr>
          <p:cNvPr id="975" name="PlaceHolder 2"/>
          <p:cNvSpPr>
            <a:spLocks noGrp="1" noRot="1" noChangeAspect="1"/>
          </p:cNvSpPr>
          <p:nvPr>
            <p:ph type="sldImg"/>
          </p:nvPr>
        </p:nvSpPr>
        <p:spPr>
          <a:xfrm>
            <a:off x="1168560" y="838080"/>
            <a:ext cx="5283000" cy="3962160"/>
          </a:xfrm>
          <a:prstGeom prst="rect">
            <a:avLst/>
          </a:prstGeom>
          <a:ln w="0">
            <a:noFill/>
          </a:ln>
        </p:spPr>
      </p:sp>
      <p:sp>
        <p:nvSpPr>
          <p:cNvPr id="976" name="PlaceHolder 3"/>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buNone/>
            </a:pPr>
            <a:endParaRPr lang="fr-FR" sz="1800" b="0" strike="noStrike" spc="-1">
              <a:solidFill>
                <a:srgbClr val="000000"/>
              </a:solidFill>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PlaceHolder 1"/>
          <p:cNvSpPr>
            <a:spLocks noGrp="1" noRot="1" noChangeAspect="1"/>
          </p:cNvSpPr>
          <p:nvPr>
            <p:ph type="sldImg"/>
          </p:nvPr>
        </p:nvSpPr>
        <p:spPr>
          <a:xfrm>
            <a:off x="1106640" y="812880"/>
            <a:ext cx="5343120" cy="4006440"/>
          </a:xfrm>
          <a:prstGeom prst="rect">
            <a:avLst/>
          </a:prstGeom>
          <a:ln w="0">
            <a:noFill/>
          </a:ln>
        </p:spPr>
      </p:sp>
      <p:sp>
        <p:nvSpPr>
          <p:cNvPr id="978" name="PlaceHolder 2"/>
          <p:cNvSpPr>
            <a:spLocks noGrp="1"/>
          </p:cNvSpPr>
          <p:nvPr>
            <p:ph type="body"/>
          </p:nvPr>
        </p:nvSpPr>
        <p:spPr>
          <a:xfrm>
            <a:off x="-1142640" y="5562000"/>
            <a:ext cx="9840960" cy="359964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fr-FR" sz="2000" b="0" strike="noStrike" spc="-1">
                <a:solidFill>
                  <a:srgbClr val="000000"/>
                </a:solidFill>
                <a:latin typeface="Arial"/>
              </a:rPr>
              <a:t>Les étoiles filantes apparaissent à des altitudes de 120 km en moyenne et disparaissent vers 90 km. Certaines sont même  visibles à 400 ou 600 km au-dessus du sol. Ces phénomènes correspondent à la combustion de petits corps circulant dans l'espace à des vitesses de l'ordre de 70 km/s et dont l'orbite croise celle de la </a:t>
            </a:r>
            <a:r>
              <a:rPr lang="fr-FR" sz="2000" b="0" u="sng" strike="noStrike" spc="-1">
                <a:solidFill>
                  <a:srgbClr val="000000"/>
                </a:solidFill>
                <a:uFillTx/>
                <a:latin typeface="Arial"/>
                <a:hlinkClick r:id="rId3"/>
              </a:rPr>
              <a:t>Terre</a:t>
            </a:r>
            <a:r>
              <a:rPr lang="fr-FR" sz="2000" b="0" strike="noStrike" spc="-1">
                <a:solidFill>
                  <a:srgbClr val="000000"/>
                </a:solidFill>
                <a:latin typeface="Arial"/>
              </a:rPr>
              <a:t>. A leur entrée dans l'</a:t>
            </a:r>
            <a:r>
              <a:rPr lang="fr-FR" sz="2000" b="0" u="sng" strike="noStrike" spc="-1">
                <a:solidFill>
                  <a:srgbClr val="000000"/>
                </a:solidFill>
                <a:uFillTx/>
                <a:latin typeface="Arial"/>
                <a:hlinkClick r:id="rId4"/>
              </a:rPr>
              <a:t>atmosphère</a:t>
            </a:r>
            <a:r>
              <a:rPr lang="fr-FR" sz="2000" b="0" strike="noStrike" spc="-1">
                <a:solidFill>
                  <a:srgbClr val="000000"/>
                </a:solidFill>
                <a:latin typeface="Arial"/>
              </a:rPr>
              <a:t>, sous l'effet des pressions dues à leur traversé à très grande vitesse des couches d'</a:t>
            </a:r>
            <a:r>
              <a:rPr lang="fr-FR" sz="2000" b="0" u="sng" strike="noStrike" spc="-1">
                <a:solidFill>
                  <a:srgbClr val="000000"/>
                </a:solidFill>
                <a:uFillTx/>
                <a:latin typeface="Arial"/>
                <a:hlinkClick r:id="rId5"/>
              </a:rPr>
              <a:t>air</a:t>
            </a:r>
            <a:r>
              <a:rPr lang="fr-FR" sz="2000" b="0" strike="noStrike" spc="-1">
                <a:solidFill>
                  <a:srgbClr val="000000"/>
                </a:solidFill>
                <a:latin typeface="Arial"/>
              </a:rPr>
              <a:t>, ces corps s'échauffent dans des proportions importantes, au point de laisser derrière eux un sillage de </a:t>
            </a:r>
            <a:r>
              <a:rPr lang="fr-FR" sz="2000" b="0" u="sng" strike="noStrike" spc="-1">
                <a:solidFill>
                  <a:srgbClr val="000000"/>
                </a:solidFill>
                <a:uFillTx/>
                <a:latin typeface="Arial"/>
                <a:hlinkClick r:id="rId6"/>
              </a:rPr>
              <a:t>plasma</a:t>
            </a:r>
            <a:r>
              <a:rPr lang="fr-FR" sz="2000" b="0" strike="noStrike" spc="-1">
                <a:solidFill>
                  <a:srgbClr val="000000"/>
                </a:solidFill>
                <a:latin typeface="Arial"/>
              </a:rPr>
              <a:t> (</a:t>
            </a:r>
            <a:r>
              <a:rPr lang="fr-FR" sz="2000" b="0" u="sng" strike="noStrike" spc="-1">
                <a:solidFill>
                  <a:srgbClr val="000000"/>
                </a:solidFill>
                <a:uFillTx/>
                <a:latin typeface="Arial"/>
                <a:hlinkClick r:id="rId7"/>
              </a:rPr>
              <a:t>gaz</a:t>
            </a:r>
            <a:r>
              <a:rPr lang="fr-FR" sz="2000" b="0" strike="noStrike" spc="-1">
                <a:solidFill>
                  <a:srgbClr val="000000"/>
                </a:solidFill>
                <a:latin typeface="Arial"/>
              </a:rPr>
              <a:t>-</a:t>
            </a:r>
            <a:r>
              <a:rPr lang="fr-FR" sz="2000" b="0" u="sng" strike="noStrike" spc="-1">
                <a:solidFill>
                  <a:srgbClr val="000000"/>
                </a:solidFill>
                <a:uFillTx/>
                <a:latin typeface="Arial"/>
                <a:hlinkClick r:id="rId8"/>
              </a:rPr>
              <a:t>ionisé)</a:t>
            </a:r>
            <a:r>
              <a:rPr lang="fr-FR" sz="2000" b="0" strike="noStrike" spc="-1">
                <a:solidFill>
                  <a:srgbClr val="000000"/>
                </a:solidFill>
                <a:latin typeface="Arial"/>
              </a:rPr>
              <a:t>, qui correspond à la traînée lumineuse que l'on observe. Le plus souvent, ne sont impliquées que de très fines poussières, dont on compare souvent la consistance à celle de cendres de cigarettes. Cependant, les plus brillantes, celles en particulier qui se manifestent comme des bolides,  correspondent à des objets plus gros  pour lesquels la destruction n'est pas complète lors de leur passage dans l'atmosphère et qui atteignent le sol, où on les connaîtra sous le nom de </a:t>
            </a:r>
            <a:r>
              <a:rPr lang="fr-FR" sz="2000" b="0" u="sng" strike="noStrike" spc="-1">
                <a:solidFill>
                  <a:srgbClr val="000000"/>
                </a:solidFill>
                <a:uFillTx/>
                <a:latin typeface="Arial"/>
                <a:hlinkClick r:id="rId9"/>
              </a:rPr>
              <a:t>météorites</a:t>
            </a:r>
            <a:r>
              <a:rPr lang="fr-FR" sz="2000" b="0" strike="noStrike" spc="-1">
                <a:solidFill>
                  <a:srgbClr val="000000"/>
                </a:solidFill>
                <a:latin typeface="Arial"/>
              </a:rPr>
              <a:t>. </a:t>
            </a:r>
            <a:br>
              <a:rPr sz="2000"/>
            </a:br>
            <a:r>
              <a:rPr lang="fr-FR" sz="2000" b="0" strike="noStrike" spc="-1">
                <a:solidFill>
                  <a:srgbClr val="000000"/>
                </a:solidFill>
                <a:latin typeface="Arial"/>
              </a:rPr>
              <a:t>En savoir plus sur http://www.cosmovisions.com/CTetoilesfilantes.htm#GeZfoxgoGCPkVaw6.99</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PlaceHolder 1"/>
          <p:cNvSpPr>
            <a:spLocks noGrp="1"/>
          </p:cNvSpPr>
          <p:nvPr>
            <p:ph type="sldNum" idx="8"/>
          </p:nvPr>
        </p:nvSpPr>
        <p:spPr>
          <a:xfrm>
            <a:off x="3884760" y="8685360"/>
            <a:ext cx="2971080" cy="457920"/>
          </a:xfrm>
          <a:prstGeom prst="rect">
            <a:avLst/>
          </a:prstGeom>
          <a:noFill/>
          <a:ln w="0">
            <a:noFill/>
          </a:ln>
        </p:spPr>
        <p:txBody>
          <a:bodyPr lIns="90000" tIns="45000" rIns="90000" bIns="45000" anchor="t">
            <a:noAutofit/>
          </a:bodyPr>
          <a:lstStyle>
            <a:lvl1pPr indent="0" algn="r">
              <a:lnSpc>
                <a:spcPct val="100000"/>
              </a:lnSpc>
              <a:buNone/>
              <a:tabLst>
                <a:tab pos="0" algn="l"/>
              </a:tabLst>
              <a:defRPr lang="fr-FR" sz="2400" b="0" strike="noStrike" spc="-1">
                <a:solidFill>
                  <a:srgbClr val="000000"/>
                </a:solidFill>
                <a:latin typeface="Times New Roman"/>
                <a:ea typeface="+mn-ea"/>
              </a:defRPr>
            </a:lvl1pPr>
          </a:lstStyle>
          <a:p>
            <a:pPr indent="0" algn="r">
              <a:lnSpc>
                <a:spcPct val="100000"/>
              </a:lnSpc>
              <a:buNone/>
              <a:tabLst>
                <a:tab pos="0" algn="l"/>
              </a:tabLst>
            </a:pPr>
            <a:fld id="{E1238501-B4E0-41CA-9F14-4BCA92F508C5}" type="slidenum">
              <a:rPr lang="fr-FR" sz="2400" b="0" strike="noStrike" spc="-1">
                <a:solidFill>
                  <a:srgbClr val="000000"/>
                </a:solidFill>
                <a:latin typeface="Times New Roman"/>
                <a:ea typeface="+mn-ea"/>
              </a:rPr>
              <a:t>51</a:t>
            </a:fld>
            <a:endParaRPr lang="fr-FR" sz="2400" b="0" strike="noStrike" spc="-1">
              <a:solidFill>
                <a:srgbClr val="000000"/>
              </a:solidFill>
              <a:latin typeface="Times New Roman"/>
            </a:endParaRPr>
          </a:p>
        </p:txBody>
      </p:sp>
      <p:sp>
        <p:nvSpPr>
          <p:cNvPr id="980" name="PlaceHolder 2"/>
          <p:cNvSpPr>
            <a:spLocks noGrp="1" noRot="1" noChangeAspect="1"/>
          </p:cNvSpPr>
          <p:nvPr>
            <p:ph type="sldImg"/>
          </p:nvPr>
        </p:nvSpPr>
        <p:spPr>
          <a:xfrm>
            <a:off x="1168560" y="838080"/>
            <a:ext cx="5283000" cy="3962160"/>
          </a:xfrm>
          <a:prstGeom prst="rect">
            <a:avLst/>
          </a:prstGeom>
          <a:ln w="0">
            <a:noFill/>
          </a:ln>
        </p:spPr>
      </p:sp>
      <p:sp>
        <p:nvSpPr>
          <p:cNvPr id="981" name="PlaceHolder 3"/>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buNone/>
            </a:pPr>
            <a:endParaRPr lang="fr-FR" sz="1800" b="0" strike="noStrike" spc="-1">
              <a:solidFill>
                <a:srgbClr val="000000"/>
              </a:solidFill>
              <a:latin typeface="Arial"/>
            </a:endParaRPr>
          </a:p>
        </p:txBody>
      </p:sp>
      <p:sp>
        <p:nvSpPr>
          <p:cNvPr id="982" name="ZoneTexte 2"/>
          <p:cNvSpPr/>
          <p:nvPr/>
        </p:nvSpPr>
        <p:spPr>
          <a:xfrm>
            <a:off x="500400" y="5895000"/>
            <a:ext cx="676800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Les météorites permettent de dater l'âge de la Terre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En effet elles se sont formées en même temps que la Terre mais elles n’ont subi aucune modifications depuis leur formation, contrairement à la Terre (cratérisation et tectonique des plaques, </a:t>
            </a:r>
            <a:endParaRPr lang="fr-FR" sz="2400" b="0" strike="noStrike" spc="-1">
              <a:solidFill>
                <a:srgbClr val="000000"/>
              </a:solidFill>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PlaceHolder 1"/>
          <p:cNvSpPr>
            <a:spLocks noGrp="1" noRot="1" noChangeAspect="1"/>
          </p:cNvSpPr>
          <p:nvPr>
            <p:ph type="sldImg"/>
          </p:nvPr>
        </p:nvSpPr>
        <p:spPr>
          <a:xfrm>
            <a:off x="1312920" y="1027080"/>
            <a:ext cx="4933440" cy="3700080"/>
          </a:xfrm>
          <a:prstGeom prst="rect">
            <a:avLst/>
          </a:prstGeom>
          <a:ln w="0">
            <a:noFill/>
          </a:ln>
        </p:spPr>
      </p:sp>
      <p:sp>
        <p:nvSpPr>
          <p:cNvPr id="984" name="PlaceHolder 2"/>
          <p:cNvSpPr>
            <a:spLocks noGrp="1"/>
          </p:cNvSpPr>
          <p:nvPr>
            <p:ph type="body"/>
          </p:nvPr>
        </p:nvSpPr>
        <p:spPr>
          <a:xfrm>
            <a:off x="1170000" y="508644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1" strike="noStrike" spc="-1">
                <a:solidFill>
                  <a:srgbClr val="FFFFFF"/>
                </a:solidFill>
                <a:latin typeface="Arial"/>
              </a:rPr>
              <a:t>Le système solaire serait une pièce de 1 </a:t>
            </a:r>
            <a:r>
              <a:rPr lang="fr-FR" sz="2000" b="1" strike="noStrike" spc="-1">
                <a:solidFill>
                  <a:srgbClr val="FFFFFF"/>
                </a:solidFill>
                <a:latin typeface="Tahoma"/>
              </a:rPr>
              <a:t>Euro si notre galaxie était réduite à une surface comme la France</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La voie lactée est une galaxie spirale  barrée de 100.000 années lumière </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de diamètre et de 16. 000 années lumière d'épaisseur en son centre</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Elle est composée de 200 à 400 milliards d'étoiles</a:t>
            </a:r>
            <a:endParaRPr lang="fr-FR" sz="2000" b="0" strike="noStrike" spc="-1">
              <a:solidFill>
                <a:srgbClr val="000000"/>
              </a:solidFill>
              <a:latin typeface="Arial"/>
            </a:endParaRPr>
          </a:p>
          <a:p>
            <a:pPr marL="216000" indent="0">
              <a:lnSpc>
                <a:spcPct val="95000"/>
              </a:lnSpc>
              <a:buNone/>
              <a:tabLst>
                <a:tab pos="0" algn="l"/>
              </a:tabLst>
            </a:pP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Si le Soleil est une orange, proxima du centaure ( 4,22 AL ) est une balle de golf située à 2900 km</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p:txBody>
      </p:sp>
      <p:sp>
        <p:nvSpPr>
          <p:cNvPr id="985" name="Text Box 3"/>
          <p:cNvSpPr/>
          <p:nvPr/>
        </p:nvSpPr>
        <p:spPr>
          <a:xfrm>
            <a:off x="-2430720" y="5922000"/>
            <a:ext cx="12420360" cy="68832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Trou noir central 4 millions de fois la masse du soleil</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Vitesse Soleil 230 Km/s (vitesse d’équilibre 180 km/s) il a fait 20 fois le tour de la galaxie depuis sa naissance. C’est bien le Soleil qui se déplace </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Notre galaxie également tourne sur elle-même mais dans un temps beaucoup long</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Véra Rubin</a:t>
            </a:r>
            <a:endParaRPr lang="fr-FR" sz="2400" b="0" strike="noStrike" spc="-1">
              <a:solidFill>
                <a:srgbClr val="000000"/>
              </a:solidFill>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PlaceHolder 1"/>
          <p:cNvSpPr>
            <a:spLocks noGrp="1" noRot="1" noChangeAspect="1"/>
          </p:cNvSpPr>
          <p:nvPr>
            <p:ph type="sldImg"/>
          </p:nvPr>
        </p:nvSpPr>
        <p:spPr>
          <a:xfrm>
            <a:off x="1312920" y="1027080"/>
            <a:ext cx="4933440" cy="3700080"/>
          </a:xfrm>
          <a:prstGeom prst="rect">
            <a:avLst/>
          </a:prstGeom>
          <a:ln w="0">
            <a:noFill/>
          </a:ln>
        </p:spPr>
      </p:sp>
      <p:sp>
        <p:nvSpPr>
          <p:cNvPr id="987" name="PlaceHolder 2"/>
          <p:cNvSpPr>
            <a:spLocks noGrp="1"/>
          </p:cNvSpPr>
          <p:nvPr>
            <p:ph type="body"/>
          </p:nvPr>
        </p:nvSpPr>
        <p:spPr>
          <a:xfrm>
            <a:off x="1170000" y="508644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1" strike="noStrike" spc="-1">
                <a:solidFill>
                  <a:srgbClr val="FFFFFF"/>
                </a:solidFill>
                <a:latin typeface="Arial"/>
              </a:rPr>
              <a:t>Le système solaire serait une pièce de 1 </a:t>
            </a:r>
            <a:r>
              <a:rPr lang="fr-FR" sz="2000" b="1" strike="noStrike" spc="-1">
                <a:solidFill>
                  <a:srgbClr val="FFFFFF"/>
                </a:solidFill>
                <a:latin typeface="Tahoma"/>
              </a:rPr>
              <a:t>Euro si notre galaxie était réduite à une surface comme la France</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La voie lactée est une galaxie spirale  barrée de 100.000 années lumière </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de diamètre et de 16. 000 années lumière d'épaisseur en son centre</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Elle est composée de 200 à 400 milliards d'étoiles</a:t>
            </a:r>
            <a:endParaRPr lang="fr-FR" sz="2000" b="0" strike="noStrike" spc="-1">
              <a:solidFill>
                <a:srgbClr val="000000"/>
              </a:solidFill>
              <a:latin typeface="Arial"/>
            </a:endParaRPr>
          </a:p>
          <a:p>
            <a:pPr marL="216000" indent="0">
              <a:lnSpc>
                <a:spcPct val="95000"/>
              </a:lnSpc>
              <a:buNone/>
              <a:tabLst>
                <a:tab pos="0" algn="l"/>
              </a:tabLst>
            </a:pP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Si le Soleil est une orange, proxima du centaure ( 4,22 AL ) est une balle de golf située à 2900 km</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p:txBody>
      </p:sp>
      <p:sp>
        <p:nvSpPr>
          <p:cNvPr id="988" name="Text Box 3"/>
          <p:cNvSpPr/>
          <p:nvPr/>
        </p:nvSpPr>
        <p:spPr>
          <a:xfrm>
            <a:off x="-2430720" y="5922000"/>
            <a:ext cx="12420360" cy="68832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Trou noir central 4 millions de fois la masse du soleil</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Vitesse Soleil 230 Km/s (vitesse d’équilibre 180 km/s) il a fait 20 fois le tour de la galaxie depuis sa naissance. C’est bien le Soleil qui se déplace </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Notre galaxie également tourne sur elle-même mais dans un temps beaucoup long</a:t>
            </a:r>
            <a:endParaRPr lang="fr-FR" sz="2400" b="0" strike="noStrike" spc="-1">
              <a:solidFill>
                <a:srgbClr val="000000"/>
              </a:solidFill>
              <a:latin typeface="Arial"/>
            </a:endParaRPr>
          </a:p>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Véra Rubin</a:t>
            </a:r>
            <a:endParaRPr lang="fr-FR" sz="2400" b="0" strike="noStrike" spc="-1">
              <a:solidFill>
                <a:srgbClr val="000000"/>
              </a:solidFill>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Rectangle 7"/>
          <p:cNvSpPr/>
          <p:nvPr/>
        </p:nvSpPr>
        <p:spPr>
          <a:xfrm>
            <a:off x="4281480" y="10155240"/>
            <a:ext cx="3276000" cy="534240"/>
          </a:xfrm>
          <a:prstGeom prst="rect">
            <a:avLst/>
          </a:prstGeom>
          <a:noFill/>
          <a:ln w="0">
            <a:noFill/>
          </a:ln>
        </p:spPr>
        <p:style>
          <a:lnRef idx="0">
            <a:scrgbClr r="0" g="0" b="0"/>
          </a:lnRef>
          <a:fillRef idx="0">
            <a:scrgbClr r="0" g="0" b="0"/>
          </a:fillRef>
          <a:effectRef idx="0">
            <a:scrgbClr r="0" g="0" b="0"/>
          </a:effectRef>
          <a:fontRef idx="minor"/>
        </p:style>
        <p:txBody>
          <a:bodyPr lIns="99720" tIns="50040" rIns="99720" bIns="50040" anchor="b">
            <a:noAutofit/>
          </a:bodyPr>
          <a:lstStyle/>
          <a:p>
            <a:pPr algn="r">
              <a:lnSpc>
                <a:spcPct val="100000"/>
              </a:lnSpc>
            </a:pPr>
            <a:fld id="{385900E9-D9BC-4393-8FD2-E5746EC719E9}" type="slidenum">
              <a:rPr lang="fr-FR" sz="1300" b="0" strike="noStrike" spc="-1">
                <a:solidFill>
                  <a:srgbClr val="000000"/>
                </a:solidFill>
                <a:latin typeface="Arial"/>
                <a:ea typeface="+mn-ea"/>
              </a:rPr>
              <a:t>55</a:t>
            </a:fld>
            <a:endParaRPr lang="fr-FR" sz="1300" b="0" strike="noStrike" spc="-1">
              <a:solidFill>
                <a:srgbClr val="000000"/>
              </a:solidFill>
              <a:latin typeface="Arial"/>
            </a:endParaRPr>
          </a:p>
        </p:txBody>
      </p:sp>
      <p:sp>
        <p:nvSpPr>
          <p:cNvPr id="990" name="PlaceHolder 1"/>
          <p:cNvSpPr>
            <a:spLocks noGrp="1" noRot="1" noChangeAspect="1"/>
          </p:cNvSpPr>
          <p:nvPr>
            <p:ph type="sldImg"/>
          </p:nvPr>
        </p:nvSpPr>
        <p:spPr>
          <a:xfrm>
            <a:off x="1312920" y="1025640"/>
            <a:ext cx="4935240" cy="3701520"/>
          </a:xfrm>
          <a:prstGeom prst="rect">
            <a:avLst/>
          </a:prstGeom>
          <a:ln w="0">
            <a:noFill/>
          </a:ln>
        </p:spPr>
      </p:sp>
      <p:sp>
        <p:nvSpPr>
          <p:cNvPr id="991" name="PlaceHolder 2"/>
          <p:cNvSpPr>
            <a:spLocks noGrp="1"/>
          </p:cNvSpPr>
          <p:nvPr>
            <p:ph type="body"/>
          </p:nvPr>
        </p:nvSpPr>
        <p:spPr>
          <a:xfrm>
            <a:off x="1170000" y="5086440"/>
            <a:ext cx="5225400" cy="4109400"/>
          </a:xfrm>
          <a:prstGeom prst="rect">
            <a:avLst/>
          </a:prstGeom>
          <a:noFill/>
          <a:ln w="0">
            <a:solidFill>
              <a:srgbClr val="000000"/>
            </a:solidFill>
          </a:ln>
        </p:spPr>
        <p:txBody>
          <a:bodyPr lIns="99720" tIns="50040" rIns="99720" bIns="50040" numCol="1" spcCol="0" anchor="ctr">
            <a:noAutofit/>
          </a:bodyPr>
          <a:lstStyle/>
          <a:p>
            <a:pPr marL="216000" indent="0">
              <a:lnSpc>
                <a:spcPct val="100000"/>
              </a:lnSpc>
              <a:buNone/>
              <a:tabLst>
                <a:tab pos="0" algn="l"/>
              </a:tabLst>
            </a:pPr>
            <a:r>
              <a:rPr lang="fr-FR" sz="2000" b="1" strike="noStrike" spc="-1">
                <a:solidFill>
                  <a:srgbClr val="FFFFFF"/>
                </a:solidFill>
                <a:latin typeface="Arial"/>
              </a:rPr>
              <a:t>Limites maxi détections ( source Alfred Vidal - Madjar )</a:t>
            </a:r>
            <a:endParaRPr lang="fr-FR" sz="2000" b="0" strike="noStrike" spc="-1">
              <a:solidFill>
                <a:srgbClr val="000000"/>
              </a:solidFill>
              <a:latin typeface="Arial"/>
            </a:endParaRPr>
          </a:p>
          <a:p>
            <a:pPr marL="216000" indent="0">
              <a:lnSpc>
                <a:spcPct val="100000"/>
              </a:lnSpc>
              <a:buNone/>
              <a:tabLst>
                <a:tab pos="0" algn="l"/>
              </a:tabLst>
            </a:pPr>
            <a:r>
              <a:rPr lang="fr-FR" sz="2000" b="0" strike="noStrike" spc="-1">
                <a:solidFill>
                  <a:srgbClr val="FFFFFF"/>
                </a:solidFill>
                <a:latin typeface="Arial"/>
              </a:rPr>
              <a:t>Vitesse radiale  : 2 000 AL</a:t>
            </a:r>
            <a:endParaRPr lang="fr-FR" sz="2000" b="0" strike="noStrike" spc="-1">
              <a:solidFill>
                <a:srgbClr val="000000"/>
              </a:solidFill>
              <a:latin typeface="Arial"/>
            </a:endParaRPr>
          </a:p>
          <a:p>
            <a:pPr marL="216000" indent="0">
              <a:lnSpc>
                <a:spcPct val="100000"/>
              </a:lnSpc>
              <a:buNone/>
              <a:tabLst>
                <a:tab pos="0" algn="l"/>
              </a:tabLst>
            </a:pPr>
            <a:r>
              <a:rPr lang="fr-FR" sz="2000" b="0" strike="noStrike" spc="-1">
                <a:solidFill>
                  <a:srgbClr val="FFFFFF"/>
                </a:solidFill>
                <a:latin typeface="Arial"/>
              </a:rPr>
              <a:t>Transits   :  10 000 AL</a:t>
            </a:r>
            <a:endParaRPr lang="fr-FR" sz="2000" b="0" strike="noStrike" spc="-1">
              <a:solidFill>
                <a:srgbClr val="000000"/>
              </a:solidFill>
              <a:latin typeface="Arial"/>
            </a:endParaRPr>
          </a:p>
          <a:p>
            <a:pPr marL="216000" indent="0">
              <a:lnSpc>
                <a:spcPct val="100000"/>
              </a:lnSpc>
              <a:buNone/>
              <a:tabLst>
                <a:tab pos="0" algn="l"/>
              </a:tabLst>
            </a:pPr>
            <a:r>
              <a:rPr lang="fr-FR" sz="2000" b="0" strike="noStrike" spc="-1">
                <a:solidFill>
                  <a:srgbClr val="FFFFFF"/>
                </a:solidFill>
                <a:latin typeface="Arial"/>
              </a:rPr>
              <a:t>Astrométrie :  300 AL</a:t>
            </a:r>
            <a:endParaRPr lang="fr-FR" sz="2000" b="0" strike="noStrike" spc="-1">
              <a:solidFill>
                <a:srgbClr val="000000"/>
              </a:solidFill>
              <a:latin typeface="Arial"/>
            </a:endParaRPr>
          </a:p>
          <a:p>
            <a:pPr marL="216000" indent="0">
              <a:lnSpc>
                <a:spcPct val="100000"/>
              </a:lnSpc>
              <a:buNone/>
              <a:tabLst>
                <a:tab pos="0" algn="l"/>
              </a:tabLst>
            </a:pPr>
            <a:r>
              <a:rPr lang="fr-FR" sz="2000" b="0" strike="noStrike" spc="-1">
                <a:solidFill>
                  <a:srgbClr val="FFFFFF"/>
                </a:solidFill>
                <a:latin typeface="Arial"/>
              </a:rPr>
              <a:t>Photométrie  : 1 000 AL</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PlaceHolder 1"/>
          <p:cNvSpPr>
            <a:spLocks noGrp="1" noRot="1" noChangeAspect="1"/>
          </p:cNvSpPr>
          <p:nvPr>
            <p:ph type="sldImg"/>
          </p:nvPr>
        </p:nvSpPr>
        <p:spPr>
          <a:xfrm>
            <a:off x="1187280" y="809640"/>
            <a:ext cx="4933440" cy="3700080"/>
          </a:xfrm>
          <a:prstGeom prst="rect">
            <a:avLst/>
          </a:prstGeom>
          <a:ln w="0">
            <a:noFill/>
          </a:ln>
        </p:spPr>
      </p:sp>
      <p:sp>
        <p:nvSpPr>
          <p:cNvPr id="883" name="PlaceHolder 2"/>
          <p:cNvSpPr>
            <a:spLocks noGrp="1"/>
          </p:cNvSpPr>
          <p:nvPr>
            <p:ph type="body"/>
          </p:nvPr>
        </p:nvSpPr>
        <p:spPr>
          <a:xfrm>
            <a:off x="895320" y="600552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400" b="0" strike="noStrike" spc="-1">
                <a:solidFill>
                  <a:srgbClr val="000000"/>
                </a:solidFill>
                <a:latin typeface="Arial"/>
              </a:rPr>
              <a:t>Vacances au Soleil :</a:t>
            </a:r>
          </a:p>
          <a:p>
            <a:pPr marL="216000" indent="0">
              <a:lnSpc>
                <a:spcPct val="100000"/>
              </a:lnSpc>
              <a:buNone/>
              <a:tabLst>
                <a:tab pos="0" algn="l"/>
              </a:tabLst>
            </a:pPr>
            <a:r>
              <a:rPr lang="fr-FR" sz="2400" b="0" strike="noStrike" spc="-1">
                <a:solidFill>
                  <a:srgbClr val="000000"/>
                </a:solidFill>
                <a:latin typeface="Arial"/>
              </a:rPr>
              <a:t>Pour aller en TGV sur le soleil à une</a:t>
            </a:r>
          </a:p>
          <a:p>
            <a:pPr marL="216000" indent="0">
              <a:lnSpc>
                <a:spcPct val="100000"/>
              </a:lnSpc>
              <a:buNone/>
              <a:tabLst>
                <a:tab pos="0" algn="l"/>
              </a:tabLst>
            </a:pPr>
            <a:r>
              <a:rPr lang="fr-FR" sz="2400" b="0" strike="noStrike" spc="-1">
                <a:solidFill>
                  <a:srgbClr val="000000"/>
                </a:solidFill>
                <a:latin typeface="Arial"/>
              </a:rPr>
              <a:t> vitesse de 300km/h il faudrait 57 ans !!</a:t>
            </a:r>
          </a:p>
        </p:txBody>
      </p:sp>
      <p:sp>
        <p:nvSpPr>
          <p:cNvPr id="884" name="ZoneTexte 1"/>
          <p:cNvSpPr/>
          <p:nvPr/>
        </p:nvSpPr>
        <p:spPr>
          <a:xfrm>
            <a:off x="2305080" y="4795920"/>
            <a:ext cx="3815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000000"/>
                </a:solidFill>
                <a:latin typeface="Times New Roman"/>
                <a:ea typeface="+mn-ea"/>
              </a:rPr>
              <a:t>Mercure 88jours à 48 km/s</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Neptune 165 ans à 5 km/s</a:t>
            </a:r>
            <a:endParaRPr lang="fr-FR" sz="1800" b="0" strike="noStrike" spc="-1">
              <a:solidFill>
                <a:srgbClr val="000000"/>
              </a:solidFill>
              <a:latin typeface="Arial"/>
            </a:endParaRPr>
          </a:p>
        </p:txBody>
      </p:sp>
      <p:sp>
        <p:nvSpPr>
          <p:cNvPr id="885" name="Rectangle 1"/>
          <p:cNvSpPr/>
          <p:nvPr/>
        </p:nvSpPr>
        <p:spPr>
          <a:xfrm>
            <a:off x="6875640" y="4121280"/>
            <a:ext cx="377748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252525"/>
              </a:buClr>
              <a:buFont typeface="Arial"/>
              <a:buChar char="•"/>
            </a:pPr>
            <a:r>
              <a:rPr lang="fr-FR" sz="2400" b="0" strike="noStrike" spc="-1">
                <a:solidFill>
                  <a:srgbClr val="252525"/>
                </a:solidFill>
                <a:latin typeface="Arial"/>
                <a:ea typeface="+mn-ea"/>
              </a:rPr>
              <a:t>L’UA est une distance moyenne</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marL="216000" indent="-216000">
              <a:lnSpc>
                <a:spcPct val="100000"/>
              </a:lnSpc>
              <a:buClr>
                <a:srgbClr val="252525"/>
              </a:buClr>
              <a:buFont typeface="Arial"/>
              <a:buChar char="•"/>
            </a:pPr>
            <a:r>
              <a:rPr lang="fr-FR" sz="2400" b="0" strike="noStrike" spc="-1">
                <a:solidFill>
                  <a:srgbClr val="252525"/>
                </a:solidFill>
                <a:latin typeface="Arial"/>
                <a:ea typeface="+mn-ea"/>
              </a:rPr>
              <a:t>La distance Terre / Soleil est de 147 millions de kilomètres au mois de janvier;</a:t>
            </a:r>
            <a:endParaRPr lang="fr-FR" sz="2400" b="0" strike="noStrike" spc="-1">
              <a:solidFill>
                <a:srgbClr val="000000"/>
              </a:solidFill>
              <a:latin typeface="Arial"/>
            </a:endParaRPr>
          </a:p>
          <a:p>
            <a:pPr marL="216000" indent="-216000">
              <a:lnSpc>
                <a:spcPct val="100000"/>
              </a:lnSpc>
              <a:buClr>
                <a:srgbClr val="252525"/>
              </a:buClr>
              <a:buFont typeface="Arial"/>
              <a:buChar char="•"/>
            </a:pPr>
            <a:r>
              <a:rPr lang="fr-FR" sz="2400" b="0" strike="noStrike" spc="-1">
                <a:solidFill>
                  <a:srgbClr val="252525"/>
                </a:solidFill>
                <a:latin typeface="Arial"/>
                <a:ea typeface="+mn-ea"/>
              </a:rPr>
              <a:t>Elle est de 152 millions de kilomètres au mois de juillet.</a:t>
            </a:r>
            <a:endParaRPr lang="fr-FR" sz="2400" b="0" strike="noStrike" spc="-1">
              <a:solidFill>
                <a:srgbClr val="000000"/>
              </a:solidFill>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PlaceHolder 1"/>
          <p:cNvSpPr>
            <a:spLocks noGrp="1" noRot="1" noChangeAspect="1"/>
          </p:cNvSpPr>
          <p:nvPr>
            <p:ph type="sldImg"/>
          </p:nvPr>
        </p:nvSpPr>
        <p:spPr>
          <a:xfrm>
            <a:off x="1312920" y="1027080"/>
            <a:ext cx="4933440" cy="3700080"/>
          </a:xfrm>
          <a:prstGeom prst="rect">
            <a:avLst/>
          </a:prstGeom>
          <a:ln w="0">
            <a:noFill/>
          </a:ln>
        </p:spPr>
      </p:sp>
      <p:sp>
        <p:nvSpPr>
          <p:cNvPr id="993" name="PlaceHolder 2"/>
          <p:cNvSpPr>
            <a:spLocks noGrp="1"/>
          </p:cNvSpPr>
          <p:nvPr>
            <p:ph type="body"/>
          </p:nvPr>
        </p:nvSpPr>
        <p:spPr>
          <a:xfrm>
            <a:off x="1170000" y="5086440"/>
            <a:ext cx="5225400" cy="410616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1" strike="noStrike" spc="-1">
                <a:solidFill>
                  <a:srgbClr val="FFFFFF"/>
                </a:solidFill>
                <a:latin typeface="Arial"/>
              </a:rPr>
              <a:t>Le système solaire serait une pièce de 1 </a:t>
            </a:r>
            <a:r>
              <a:rPr lang="fr-FR" sz="2000" b="1" strike="noStrike" spc="-1">
                <a:solidFill>
                  <a:srgbClr val="FFFFFF"/>
                </a:solidFill>
                <a:latin typeface="Tahoma"/>
              </a:rPr>
              <a:t>Euro si notre galaxie était réduite à une surface comme la France</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La voie lactée est une galaxie spirale  barrée de 100.000 années lumière </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de diamètre et de 16. 000 années lumière d'épaisseur en son centre</a:t>
            </a: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Elle est composée de 200 à 400 milliards d'étoiles</a:t>
            </a:r>
            <a:endParaRPr lang="fr-FR" sz="2000" b="0" strike="noStrike" spc="-1">
              <a:solidFill>
                <a:srgbClr val="000000"/>
              </a:solidFill>
              <a:latin typeface="Arial"/>
            </a:endParaRPr>
          </a:p>
          <a:p>
            <a:pPr marL="216000" indent="0">
              <a:lnSpc>
                <a:spcPct val="95000"/>
              </a:lnSpc>
              <a:buNone/>
              <a:tabLst>
                <a:tab pos="0" algn="l"/>
              </a:tabLst>
            </a:pPr>
            <a:endParaRPr lang="fr-FR" sz="2000" b="0" strike="noStrike" spc="-1">
              <a:solidFill>
                <a:srgbClr val="000000"/>
              </a:solidFill>
              <a:latin typeface="Arial"/>
            </a:endParaRPr>
          </a:p>
          <a:p>
            <a:pPr marL="216000" indent="0">
              <a:lnSpc>
                <a:spcPct val="95000"/>
              </a:lnSpc>
              <a:buNone/>
              <a:tabLst>
                <a:tab pos="0" algn="l"/>
              </a:tabLst>
            </a:pPr>
            <a:r>
              <a:rPr lang="fr-FR" sz="2000" b="1" strike="noStrike" spc="-1">
                <a:solidFill>
                  <a:srgbClr val="000000"/>
                </a:solidFill>
                <a:latin typeface="Tahoma"/>
              </a:rPr>
              <a:t>Si le Soleil est une orange, proxima du centaure ( 4,22 AL ) est une balle de golf située à 2900 km</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p:txBody>
      </p:sp>
      <p:sp>
        <p:nvSpPr>
          <p:cNvPr id="994" name="Text Box 3"/>
          <p:cNvSpPr/>
          <p:nvPr/>
        </p:nvSpPr>
        <p:spPr>
          <a:xfrm>
            <a:off x="431640" y="5589720"/>
            <a:ext cx="6865200" cy="68832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5000"/>
              </a:lnSpc>
              <a:tabLst>
                <a:tab pos="723960" algn="l"/>
                <a:tab pos="1447920" algn="l"/>
                <a:tab pos="2171880" algn="l"/>
                <a:tab pos="2895480" algn="l"/>
                <a:tab pos="3619440" algn="l"/>
                <a:tab pos="4343400" algn="l"/>
                <a:tab pos="5067360" algn="l"/>
                <a:tab pos="5791320" algn="l"/>
                <a:tab pos="6515280" algn="l"/>
              </a:tabLst>
            </a:pPr>
            <a:r>
              <a:rPr lang="fr-FR" sz="2400" b="1" strike="noStrike" spc="-1">
                <a:solidFill>
                  <a:srgbClr val="000000"/>
                </a:solidFill>
                <a:latin typeface="Times New Roman"/>
                <a:ea typeface="+mn-ea"/>
              </a:rPr>
              <a:t>Le système solaire serait une pièce de 1 Euro si notre galaxie était réduite à une surface comme la France</a:t>
            </a:r>
            <a:endParaRPr lang="fr-FR" sz="2400" b="0" strike="noStrike" spc="-1">
              <a:solidFill>
                <a:srgbClr val="000000"/>
              </a:solidFill>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PlaceHolder 1"/>
          <p:cNvSpPr>
            <a:spLocks noGrp="1" noRot="1" noChangeAspect="1"/>
          </p:cNvSpPr>
          <p:nvPr>
            <p:ph type="sldImg"/>
          </p:nvPr>
        </p:nvSpPr>
        <p:spPr>
          <a:xfrm>
            <a:off x="2411280" y="236520"/>
            <a:ext cx="5343120" cy="4006440"/>
          </a:xfrm>
          <a:prstGeom prst="rect">
            <a:avLst/>
          </a:prstGeom>
          <a:ln w="0">
            <a:noFill/>
          </a:ln>
        </p:spPr>
      </p:sp>
      <p:sp>
        <p:nvSpPr>
          <p:cNvPr id="996" name="Rectangle 1"/>
          <p:cNvSpPr/>
          <p:nvPr/>
        </p:nvSpPr>
        <p:spPr>
          <a:xfrm>
            <a:off x="-7880040" y="-103680"/>
            <a:ext cx="9144000" cy="893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rgbClr val="000000"/>
                </a:solidFill>
                <a:latin typeface="Helvetica Neue"/>
                <a:ea typeface="+mn-ea"/>
              </a:rPr>
              <a:t>Origine des constellations </a:t>
            </a:r>
            <a:br>
              <a:rPr sz="2000"/>
            </a:br>
            <a:r>
              <a:rPr lang="fr-FR" sz="2000" b="0" strike="noStrike" spc="-1">
                <a:solidFill>
                  <a:srgbClr val="000000"/>
                </a:solidFill>
                <a:latin typeface="Helvetica Neue"/>
                <a:ea typeface="+mn-ea"/>
              </a:rPr>
              <a:t>Dès les premières civilisations, les observateurs, pour repérer et désigner plus commodément les étoiles, ont imaginé de réunir celles qui sont apparemment voisines et assez brillantes, par des traits suivant les figures plus ou moins arbitraires qu’elles dessinent dans le ciel. </a:t>
            </a:r>
            <a:br>
              <a:rPr sz="2000"/>
            </a:br>
            <a:r>
              <a:rPr lang="fr-FR" sz="2000" b="0" strike="noStrike" spc="-1">
                <a:solidFill>
                  <a:srgbClr val="000000"/>
                </a:solidFill>
                <a:latin typeface="Helvetica Neue"/>
                <a:ea typeface="+mn-ea"/>
              </a:rPr>
              <a:t>Ainsi sont nées les constellations auxquelles ont été donnés des noms de héros, d’animaux ou d’objets associés à des mythes et des légendes, qui varièrent donc selon les pays. </a:t>
            </a:r>
            <a:br>
              <a:rPr sz="2000"/>
            </a:br>
            <a:br>
              <a:rPr sz="2000"/>
            </a:br>
            <a:r>
              <a:rPr lang="fr-FR" sz="2000" b="0" strike="noStrike" spc="-1">
                <a:solidFill>
                  <a:srgbClr val="000000"/>
                </a:solidFill>
                <a:latin typeface="Helvetica Neue"/>
                <a:ea typeface="+mn-ea"/>
              </a:rPr>
              <a:t>La nomenclature actuelle s’inspire largement de la mythologie grecque. C’est, semble-t-il, Aratos, médecin et poète à la cour du souverain macédonien Antigonos Gonatas, au IIIème siècle avant notre ère, qui eut l’idée d’attribuer aux diverses constellations des noms tirés des légendes grecques. </a:t>
            </a:r>
            <a:br>
              <a:rPr sz="2000"/>
            </a:br>
            <a:r>
              <a:rPr lang="fr-FR" sz="2000" b="0" strike="noStrike" spc="-1">
                <a:solidFill>
                  <a:srgbClr val="000000"/>
                </a:solidFill>
                <a:latin typeface="Helvetica Neue"/>
                <a:ea typeface="+mn-ea"/>
              </a:rPr>
              <a:t>La carte de l’hémisphère céleste boréal est fondée sur celle établie au IIèmesiècle de notre ère par Ptolémée, qui répertoria 48 constellations. </a:t>
            </a:r>
            <a:br>
              <a:rPr sz="2000"/>
            </a:br>
            <a:r>
              <a:rPr lang="fr-FR" sz="2000" b="0" strike="noStrike" spc="-1">
                <a:solidFill>
                  <a:srgbClr val="000000"/>
                </a:solidFill>
                <a:latin typeface="Helvetica Neue"/>
                <a:ea typeface="+mn-ea"/>
              </a:rPr>
              <a:t>Les constellations australes, en revanche, sont d’origine beaucoup plus récente, les astronomes n’ayant pu observer le ciel de l’hémisphère sud que beaucoup plus tardivement. Ce sont principalement Bayer et Hevelius, au XVIIème siècle puis Lalande et La Caille au XVIIIème siècle, qui les baptisèrent. La plupart ont reçu des noms d’oiseaux ou d’instruments scientifiques. </a:t>
            </a:r>
            <a:br>
              <a:rPr sz="2000"/>
            </a:br>
            <a:br>
              <a:rPr sz="2000"/>
            </a:br>
            <a:r>
              <a:rPr lang="fr-FR" sz="2000" b="0" strike="noStrike" spc="-1">
                <a:solidFill>
                  <a:srgbClr val="000000"/>
                </a:solidFill>
                <a:latin typeface="Helvetica Neue"/>
                <a:ea typeface="+mn-ea"/>
              </a:rPr>
              <a:t>Le mot « constellation » désigne non seulement la figure formée par un groupe d’étoiles dans le ciel mais également toute une région incluant ces étoiles et délimitée par un tracé, l’ensemble des constellations recouvrant alors toute la sphère céleste.p</a:t>
            </a:r>
            <a:endParaRPr lang="fr-FR" sz="2000" b="0" strike="noStrike" spc="-1">
              <a:solidFill>
                <a:srgbClr val="000000"/>
              </a:solidFill>
              <a:latin typeface="Arial"/>
            </a:endParaRPr>
          </a:p>
        </p:txBody>
      </p:sp>
      <p:sp>
        <p:nvSpPr>
          <p:cNvPr id="997" name="Rectangle 2"/>
          <p:cNvSpPr/>
          <p:nvPr/>
        </p:nvSpPr>
        <p:spPr>
          <a:xfrm>
            <a:off x="8763120" y="0"/>
            <a:ext cx="4210920" cy="557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1" strike="noStrike" spc="-1">
                <a:solidFill>
                  <a:srgbClr val="222222"/>
                </a:solidFill>
                <a:latin typeface="Arial"/>
                <a:ea typeface="+mn-ea"/>
              </a:rPr>
              <a:t>Borée est un dieu populaire à Athènes, où on lui attribue la sauvegarde de la ville face à la flotte de </a:t>
            </a:r>
            <a:r>
              <a:rPr lang="fr-FR" sz="2000" b="1" u="sng" strike="noStrike" spc="-1">
                <a:solidFill>
                  <a:srgbClr val="000000"/>
                </a:solidFill>
                <a:uFillTx/>
                <a:latin typeface="Arial"/>
                <a:ea typeface="+mn-ea"/>
                <a:hlinkClick r:id="rId3"/>
              </a:rPr>
              <a:t>Xerxès</a:t>
            </a:r>
            <a:r>
              <a:rPr lang="fr-FR" sz="2000" b="1" strike="noStrike" spc="-1">
                <a:solidFill>
                  <a:srgbClr val="222222"/>
                </a:solidFill>
                <a:latin typeface="Arial"/>
                <a:ea typeface="+mn-ea"/>
              </a:rPr>
              <a:t> : alors que les vaisseaux perses approchent de la côte </a:t>
            </a:r>
            <a:r>
              <a:rPr lang="fr-FR" sz="2000" b="1" u="sng" strike="noStrike" spc="-1">
                <a:solidFill>
                  <a:srgbClr val="000000"/>
                </a:solidFill>
                <a:uFillTx/>
                <a:latin typeface="Arial"/>
                <a:ea typeface="+mn-ea"/>
                <a:hlinkClick r:id="rId4"/>
              </a:rPr>
              <a:t>magnésienne</a:t>
            </a:r>
            <a:r>
              <a:rPr lang="fr-FR" sz="2000" b="1" strike="noStrike" spc="-1">
                <a:solidFill>
                  <a:srgbClr val="222222"/>
                </a:solidFill>
                <a:latin typeface="Arial"/>
                <a:ea typeface="+mn-ea"/>
              </a:rPr>
              <a:t>, l'</a:t>
            </a:r>
            <a:r>
              <a:rPr lang="fr-FR" sz="2000" b="1" u="sng" strike="noStrike" spc="-1">
                <a:solidFill>
                  <a:srgbClr val="000000"/>
                </a:solidFill>
                <a:uFillTx/>
                <a:latin typeface="Arial"/>
                <a:ea typeface="+mn-ea"/>
                <a:hlinkClick r:id="rId5"/>
              </a:rPr>
              <a:t>oracle de Delphes</a:t>
            </a:r>
            <a:r>
              <a:rPr lang="fr-FR" sz="2000" b="1" strike="noStrike" spc="-1">
                <a:solidFill>
                  <a:srgbClr val="222222"/>
                </a:solidFill>
                <a:latin typeface="Arial"/>
                <a:ea typeface="+mn-ea"/>
              </a:rPr>
              <a:t>recommande aux Athéniens de demander secours à leur gendre. La flotte athénienne comprend qu'il s'agit de Borée, époux de la fille d'Éréchthée, et lui offre un sacrifice. Le vent du nord répond à leur appel et détruit la flotte perse</a:t>
            </a:r>
            <a:r>
              <a:rPr lang="fr-FR" sz="2000" b="1" u="sng" strike="noStrike" spc="-1" baseline="30000">
                <a:solidFill>
                  <a:srgbClr val="000000"/>
                </a:solidFill>
                <a:uFillTx/>
                <a:latin typeface="Arial"/>
                <a:ea typeface="+mn-ea"/>
                <a:hlinkClick r:id="rId6"/>
              </a:rPr>
              <a:t>13</a:t>
            </a:r>
            <a:r>
              <a:rPr lang="fr-FR" sz="2000" b="1" strike="noStrike" spc="-1">
                <a:solidFill>
                  <a:srgbClr val="222222"/>
                </a:solidFill>
                <a:latin typeface="Arial"/>
                <a:ea typeface="+mn-ea"/>
              </a:rPr>
              <a:t>. En son honneur, les Athéniens lui érigent un temple sur les bords de l'</a:t>
            </a:r>
            <a:r>
              <a:rPr lang="fr-FR" sz="2000" b="1" u="sng" strike="noStrike" spc="-1">
                <a:solidFill>
                  <a:srgbClr val="000000"/>
                </a:solidFill>
                <a:uFillTx/>
                <a:latin typeface="Arial"/>
                <a:ea typeface="+mn-ea"/>
                <a:hlinkClick r:id="rId7"/>
              </a:rPr>
              <a:t>Ilissos</a:t>
            </a:r>
            <a:r>
              <a:rPr lang="fr-FR" sz="2000" b="1" strike="noStrike" spc="-1">
                <a:solidFill>
                  <a:srgbClr val="222222"/>
                </a:solidFill>
                <a:latin typeface="Arial"/>
                <a:ea typeface="+mn-ea"/>
              </a:rPr>
              <a:t> et instituent des fêtes annuelles</a:t>
            </a:r>
            <a:r>
              <a:rPr lang="fr-FR" sz="2000" b="1" u="sng" strike="noStrike" spc="-1" baseline="30000">
                <a:solidFill>
                  <a:srgbClr val="000000"/>
                </a:solidFill>
                <a:uFillTx/>
                <a:latin typeface="Arial"/>
                <a:ea typeface="+mn-ea"/>
                <a:hlinkClick r:id="rId8"/>
              </a:rPr>
              <a:t>14</a:t>
            </a:r>
            <a:r>
              <a:rPr lang="fr-FR" sz="2000" b="1" strike="noStrike" spc="-1">
                <a:solidFill>
                  <a:srgbClr val="222222"/>
                </a:solidFill>
                <a:latin typeface="Arial"/>
                <a:ea typeface="+mn-ea"/>
              </a:rPr>
              <a:t>.</a:t>
            </a:r>
            <a:endParaRPr lang="fr-FR" sz="2000" b="0" strike="noStrike" spc="-1">
              <a:solidFill>
                <a:srgbClr val="000000"/>
              </a:solidFill>
              <a:latin typeface="Arial"/>
            </a:endParaRPr>
          </a:p>
        </p:txBody>
      </p:sp>
      <p:sp>
        <p:nvSpPr>
          <p:cNvPr id="998" name="Espace réservé des commentaires 1"/>
          <p:cNvSpPr/>
          <p:nvPr/>
        </p:nvSpPr>
        <p:spPr>
          <a:xfrm>
            <a:off x="1692360" y="5705640"/>
            <a:ext cx="11161080" cy="558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spcBef>
                <a:spcPts val="601"/>
              </a:spcBef>
            </a:pPr>
            <a:r>
              <a:rPr lang="fr-FR" sz="2000" b="1" strike="noStrike" spc="-1">
                <a:solidFill>
                  <a:srgbClr val="000000"/>
                </a:solidFill>
                <a:latin typeface="Times New Roman"/>
                <a:ea typeface="+mn-ea"/>
              </a:rPr>
              <a:t>Enfin en 1922, l'Union Astronomique Internationale adopte officiellement les 88 constellations que l'on utilise aujourd'hui et en 1930 les frontières de chacune d'elles sont définies de manière précise en arc de méridiens et de parallèles.</a:t>
            </a:r>
            <a:r>
              <a:rPr lang="fr-FR" sz="2000" b="0" strike="noStrike" spc="-1">
                <a:solidFill>
                  <a:srgbClr val="000000"/>
                </a:solidFill>
                <a:latin typeface="Times New Roman"/>
                <a:ea typeface="+mn-ea"/>
              </a:rPr>
              <a:t> Ces frontières essaient de suivre les anciens dessins. Une étoile ne peut appartenir qu'à une seule constellation. Sirrah par exemple, une des étoiles qui forme le carré de Pégase, appartient à Andromède et non plus à Pégase. Les limites des constellations ont été définies en fonction de la position du pôle nord céleste de 1875. La précession des équinoxes l'a déplacé de presque 1° ce qui fait que ces frontières semblent ne pas suivre exactement les parallèles ou les méridiens actuels.</a:t>
            </a:r>
            <a:endParaRPr lang="fr-FR" sz="2000" b="0" strike="noStrike" spc="-1">
              <a:solidFill>
                <a:srgbClr val="000000"/>
              </a:solidFill>
              <a:latin typeface="Arial"/>
            </a:endParaRPr>
          </a:p>
          <a:p>
            <a:pPr>
              <a:lnSpc>
                <a:spcPct val="100000"/>
              </a:lnSpc>
              <a:spcBef>
                <a:spcPts val="601"/>
              </a:spcBef>
            </a:pPr>
            <a:r>
              <a:rPr lang="fr-FR" sz="2000" b="0" strike="noStrike" spc="-1">
                <a:solidFill>
                  <a:srgbClr val="000000"/>
                </a:solidFill>
                <a:latin typeface="Times New Roman"/>
                <a:ea typeface="+mn-ea"/>
              </a:rPr>
              <a:t>Jusqu’en 1930, les constellations étaient définies par un choix des étoiles principales qui les constituent et qui forment des figures caractéristiques, les </a:t>
            </a:r>
            <a:r>
              <a:rPr lang="fr-FR" sz="2000" b="0" u="sng" strike="noStrike" spc="-1">
                <a:solidFill>
                  <a:srgbClr val="000000"/>
                </a:solidFill>
                <a:uFillTx/>
                <a:latin typeface="Times New Roman"/>
                <a:ea typeface="+mn-ea"/>
                <a:hlinkClick r:id="rId9"/>
              </a:rPr>
              <a:t>astérismes</a:t>
            </a:r>
            <a:r>
              <a:rPr lang="fr-FR" sz="2000" b="0" strike="noStrike" spc="-1">
                <a:solidFill>
                  <a:srgbClr val="000000"/>
                </a:solidFill>
                <a:latin typeface="Times New Roman"/>
                <a:ea typeface="+mn-ea"/>
              </a:rPr>
              <a:t>. Elles n’avaient pas de limites bien établies.</a:t>
            </a:r>
            <a:endParaRPr lang="fr-FR" sz="2000" b="0" strike="noStrike" spc="-1">
              <a:solidFill>
                <a:srgbClr val="000000"/>
              </a:solidFill>
              <a:latin typeface="Arial"/>
            </a:endParaRPr>
          </a:p>
          <a:p>
            <a:pPr>
              <a:lnSpc>
                <a:spcPct val="100000"/>
              </a:lnSpc>
              <a:spcBef>
                <a:spcPts val="601"/>
              </a:spcBef>
            </a:pPr>
            <a:r>
              <a:rPr lang="fr-FR" sz="2000" b="0" strike="noStrike" spc="-1">
                <a:solidFill>
                  <a:srgbClr val="000000"/>
                </a:solidFill>
                <a:latin typeface="Times New Roman"/>
                <a:ea typeface="+mn-ea"/>
              </a:rPr>
              <a:t>C’est </a:t>
            </a:r>
            <a:r>
              <a:rPr lang="fr-FR" sz="2000" b="0" u="sng" strike="noStrike" spc="-1">
                <a:solidFill>
                  <a:srgbClr val="000000"/>
                </a:solidFill>
                <a:uFillTx/>
                <a:latin typeface="Times New Roman"/>
                <a:ea typeface="+mn-ea"/>
                <a:hlinkClick r:id="rId10"/>
              </a:rPr>
              <a:t>Eugène Delporte</a:t>
            </a:r>
            <a:r>
              <a:rPr lang="fr-FR" sz="2000" b="0" strike="noStrike" spc="-1">
                <a:solidFill>
                  <a:srgbClr val="000000"/>
                </a:solidFill>
                <a:latin typeface="Times New Roman"/>
                <a:ea typeface="+mn-ea"/>
              </a:rPr>
              <a:t> qui proposa le premier, en 1930, des limites conventionnelles dans son ouvrage </a:t>
            </a:r>
            <a:r>
              <a:rPr lang="fr-FR" sz="2000" b="0" i="1" strike="noStrike" spc="-1">
                <a:solidFill>
                  <a:srgbClr val="000000"/>
                </a:solidFill>
                <a:latin typeface="Times New Roman"/>
                <a:ea typeface="+mn-ea"/>
              </a:rPr>
              <a:t>Délimitation scientifique des constellations</a:t>
            </a:r>
            <a:r>
              <a:rPr lang="fr-FR" sz="2000" b="0" strike="noStrike" spc="-1">
                <a:solidFill>
                  <a:srgbClr val="000000"/>
                </a:solidFill>
                <a:latin typeface="Times New Roman"/>
                <a:ea typeface="+mn-ea"/>
              </a:rPr>
              <a:t>. Ces limites ont ensuite été adoptées par l'</a:t>
            </a:r>
            <a:r>
              <a:rPr lang="fr-FR" sz="2000" b="0" u="sng" strike="noStrike" spc="-1">
                <a:solidFill>
                  <a:srgbClr val="000000"/>
                </a:solidFill>
                <a:uFillTx/>
                <a:latin typeface="Times New Roman"/>
                <a:ea typeface="+mn-ea"/>
                <a:hlinkClick r:id="rId11"/>
              </a:rPr>
              <a:t>Union astronomique internationale</a:t>
            </a:r>
            <a:endParaRPr lang="fr-FR" sz="2000" b="0" strike="noStrike" spc="-1">
              <a:solidFill>
                <a:srgbClr val="000000"/>
              </a:solidFill>
              <a:latin typeface="Arial"/>
            </a:endParaRPr>
          </a:p>
          <a:p>
            <a:pPr>
              <a:lnSpc>
                <a:spcPct val="100000"/>
              </a:lnSpc>
              <a:spcBef>
                <a:spcPts val="601"/>
              </a:spcBef>
            </a:pPr>
            <a:br>
              <a:rPr sz="2000"/>
            </a:br>
            <a:endParaRPr lang="fr-FR" sz="2000" b="0" strike="noStrike" spc="-1">
              <a:solidFill>
                <a:srgbClr val="000000"/>
              </a:solidFill>
              <a:latin typeface="Arial"/>
            </a:endParaRPr>
          </a:p>
          <a:p>
            <a:pPr>
              <a:lnSpc>
                <a:spcPct val="100000"/>
              </a:lnSpc>
              <a:spcBef>
                <a:spcPts val="360"/>
              </a:spcBef>
            </a:pPr>
            <a:endParaRPr lang="fr-FR" sz="1200" b="0" strike="noStrike" spc="-1">
              <a:solidFill>
                <a:srgbClr val="000000"/>
              </a:solidFill>
              <a:latin typeface="Arial"/>
            </a:endParaRPr>
          </a:p>
        </p:txBody>
      </p:sp>
      <p:sp>
        <p:nvSpPr>
          <p:cNvPr id="999" name="ZoneTexte 1"/>
          <p:cNvSpPr/>
          <p:nvPr/>
        </p:nvSpPr>
        <p:spPr>
          <a:xfrm>
            <a:off x="-7885440" y="8010360"/>
            <a:ext cx="6768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D0D0D"/>
                </a:solidFill>
                <a:latin typeface="Times New Roman"/>
                <a:ea typeface="+mn-ea"/>
              </a:rPr>
              <a:t>Précession des équinoxes 26 0000 ans</a:t>
            </a:r>
            <a:endParaRPr lang="fr-FR" sz="2400" b="0" strike="noStrike" spc="-1">
              <a:solidFill>
                <a:srgbClr val="000000"/>
              </a:solidFill>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PlaceHolder 1"/>
          <p:cNvSpPr>
            <a:spLocks noGrp="1" noRot="1" noChangeAspect="1"/>
          </p:cNvSpPr>
          <p:nvPr>
            <p:ph type="sldImg"/>
          </p:nvPr>
        </p:nvSpPr>
        <p:spPr>
          <a:xfrm>
            <a:off x="1106640" y="812880"/>
            <a:ext cx="5343120" cy="4006440"/>
          </a:xfrm>
          <a:prstGeom prst="rect">
            <a:avLst/>
          </a:prstGeom>
          <a:ln w="0">
            <a:noFill/>
          </a:ln>
        </p:spPr>
      </p:sp>
      <p:sp>
        <p:nvSpPr>
          <p:cNvPr id="1001" name="PlaceHolder 2"/>
          <p:cNvSpPr>
            <a:spLocks noGrp="1"/>
          </p:cNvSpPr>
          <p:nvPr>
            <p:ph type="body"/>
          </p:nvPr>
        </p:nvSpPr>
        <p:spPr>
          <a:xfrm>
            <a:off x="755640" y="5078520"/>
            <a:ext cx="604620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1800" b="0" strike="noStrike" spc="-1">
                <a:solidFill>
                  <a:srgbClr val="000000"/>
                </a:solidFill>
                <a:latin typeface="Arial"/>
              </a:rPr>
              <a:t>88 constellations</a:t>
            </a:r>
          </a:p>
          <a:p>
            <a:pPr marL="216000" indent="0">
              <a:lnSpc>
                <a:spcPct val="100000"/>
              </a:lnSpc>
              <a:buNone/>
              <a:tabLst>
                <a:tab pos="0" algn="l"/>
              </a:tabLst>
            </a:pPr>
            <a:endParaRPr lang="fr-FR" sz="1800" b="0" strike="noStrike" spc="-1">
              <a:solidFill>
                <a:srgbClr val="000000"/>
              </a:solidFill>
              <a:latin typeface="Arial"/>
            </a:endParaRPr>
          </a:p>
          <a:p>
            <a:pPr marL="216000" indent="0">
              <a:lnSpc>
                <a:spcPct val="100000"/>
              </a:lnSpc>
              <a:buNone/>
              <a:tabLst>
                <a:tab pos="0" algn="l"/>
              </a:tabLst>
            </a:pPr>
            <a:r>
              <a:rPr lang="fr-FR" sz="1800" b="0" strike="noStrike" spc="-1">
                <a:solidFill>
                  <a:srgbClr val="000000"/>
                </a:solidFill>
                <a:latin typeface="Arial"/>
              </a:rPr>
              <a:t>Ensemble d’étoiles dont les projections sur la voûte céleste sont suffisamment proches pour qu’une civilisation les relient par des lignes imaginaires, traçant des figures</a:t>
            </a:r>
          </a:p>
          <a:p>
            <a:pPr marL="216000" indent="0">
              <a:lnSpc>
                <a:spcPct val="100000"/>
              </a:lnSpc>
              <a:buNone/>
              <a:tabLst>
                <a:tab pos="0" algn="l"/>
              </a:tabLst>
            </a:pPr>
            <a:r>
              <a:rPr lang="fr-FR" sz="1800" b="0" strike="noStrike" spc="-1">
                <a:solidFill>
                  <a:srgbClr val="000000"/>
                </a:solidFill>
                <a:latin typeface="Arial"/>
              </a:rPr>
              <a:t>Nord mythologie</a:t>
            </a:r>
          </a:p>
          <a:p>
            <a:pPr marL="216000" indent="0">
              <a:lnSpc>
                <a:spcPct val="100000"/>
              </a:lnSpc>
              <a:buNone/>
              <a:tabLst>
                <a:tab pos="0" algn="l"/>
              </a:tabLst>
            </a:pPr>
            <a:r>
              <a:rPr lang="fr-FR" sz="1800" b="0" strike="noStrike" spc="-1">
                <a:solidFill>
                  <a:srgbClr val="000000"/>
                </a:solidFill>
                <a:latin typeface="Arial"/>
              </a:rPr>
              <a:t>Sud techniques boussole burin compas machine pneumatique microscope octant, sculpteur fourneau</a:t>
            </a:r>
          </a:p>
          <a:p>
            <a:pPr marL="216000" indent="0">
              <a:lnSpc>
                <a:spcPct val="100000"/>
              </a:lnSpc>
              <a:buNone/>
              <a:tabLst>
                <a:tab pos="0" algn="l"/>
              </a:tabLst>
            </a:pPr>
            <a:endParaRPr lang="fr-FR" sz="1800" b="0" strike="noStrike" spc="-1">
              <a:solidFill>
                <a:srgbClr val="000000"/>
              </a:solidFill>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PlaceHolder 1"/>
          <p:cNvSpPr>
            <a:spLocks noGrp="1" noRot="1" noChangeAspect="1"/>
          </p:cNvSpPr>
          <p:nvPr>
            <p:ph type="sldImg"/>
          </p:nvPr>
        </p:nvSpPr>
        <p:spPr>
          <a:xfrm>
            <a:off x="1168560" y="838080"/>
            <a:ext cx="5283000" cy="3962160"/>
          </a:xfrm>
          <a:prstGeom prst="rect">
            <a:avLst/>
          </a:prstGeom>
          <a:ln w="0">
            <a:noFill/>
          </a:ln>
        </p:spPr>
      </p:sp>
      <p:sp>
        <p:nvSpPr>
          <p:cNvPr id="1003" name="PlaceHolder 2"/>
          <p:cNvSpPr>
            <a:spLocks noGrp="1"/>
          </p:cNvSpPr>
          <p:nvPr>
            <p:ph type="body"/>
          </p:nvPr>
        </p:nvSpPr>
        <p:spPr>
          <a:xfrm>
            <a:off x="-1404720" y="5274000"/>
            <a:ext cx="13464720" cy="4799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fr-FR" sz="2000" b="0" strike="noStrike" spc="-1">
                <a:solidFill>
                  <a:srgbClr val="000000"/>
                </a:solidFill>
                <a:latin typeface="Arial"/>
              </a:rPr>
              <a:t>Messier 1730/1817 découvre 20 comètes et en étudie 44 </a:t>
            </a:r>
          </a:p>
          <a:p>
            <a:pPr marL="216000" indent="0">
              <a:lnSpc>
                <a:spcPct val="100000"/>
              </a:lnSpc>
              <a:buNone/>
              <a:tabLst>
                <a:tab pos="0" algn="l"/>
              </a:tabLst>
            </a:pPr>
            <a:r>
              <a:rPr lang="fr-FR" sz="2000" b="0" strike="noStrike" spc="-1">
                <a:solidFill>
                  <a:srgbClr val="000000"/>
                </a:solidFill>
                <a:latin typeface="Arial"/>
              </a:rPr>
              <a:t>Pierre Méchain directeur de l’observatoire de Paris et contemporain de Messier a découvert 26 des 110 objets de Messier</a:t>
            </a:r>
          </a:p>
          <a:p>
            <a:pPr marL="216000" indent="0">
              <a:lnSpc>
                <a:spcPct val="100000"/>
              </a:lnSpc>
              <a:buNone/>
              <a:tabLst>
                <a:tab pos="0" algn="l"/>
              </a:tabLst>
            </a:pPr>
            <a:r>
              <a:rPr lang="fr-FR" sz="2000" b="0" strike="noStrike" spc="-1">
                <a:solidFill>
                  <a:srgbClr val="000000"/>
                </a:solidFill>
                <a:latin typeface="Arial"/>
              </a:rPr>
              <a:t>Le catalogue final de 1784 comportait 103 objets</a:t>
            </a:r>
          </a:p>
          <a:p>
            <a:pPr marL="216000" indent="0">
              <a:lnSpc>
                <a:spcPct val="100000"/>
              </a:lnSpc>
              <a:buNone/>
              <a:tabLst>
                <a:tab pos="0" algn="l"/>
              </a:tabLst>
            </a:pPr>
            <a:r>
              <a:rPr lang="fr-FR" sz="2000" b="0" strike="noStrike" spc="-1">
                <a:solidFill>
                  <a:srgbClr val="000000"/>
                </a:solidFill>
                <a:latin typeface="Arial"/>
              </a:rPr>
              <a:t>Halley avait repéré le grand amas d’Hercule en 1714 avant la naissance de Messier</a:t>
            </a:r>
          </a:p>
          <a:p>
            <a:pPr marL="216000" indent="0">
              <a:lnSpc>
                <a:spcPct val="100000"/>
              </a:lnSpc>
              <a:buNone/>
              <a:tabLst>
                <a:tab pos="0" algn="l"/>
              </a:tabLst>
            </a:pPr>
            <a:r>
              <a:rPr lang="fr-FR" sz="2000" b="0" strike="noStrike" spc="-1">
                <a:solidFill>
                  <a:srgbClr val="000000"/>
                </a:solidFill>
                <a:latin typeface="Arial"/>
              </a:rPr>
              <a:t>NGC New Général Catalogue 7840 objets</a:t>
            </a:r>
          </a:p>
          <a:p>
            <a:pPr marL="216000" indent="0">
              <a:lnSpc>
                <a:spcPct val="100000"/>
              </a:lnSpc>
              <a:buNone/>
              <a:tabLst>
                <a:tab pos="0" algn="l"/>
              </a:tabLst>
            </a:pPr>
            <a:r>
              <a:rPr lang="fr-FR" sz="2000" b="0" strike="noStrike" spc="-1">
                <a:solidFill>
                  <a:srgbClr val="000000"/>
                </a:solidFill>
                <a:latin typeface="Arial"/>
              </a:rPr>
              <a:t>IC Index catalogue 5386 objets </a:t>
            </a:r>
          </a:p>
          <a:p>
            <a:pPr marL="216000" indent="0">
              <a:lnSpc>
                <a:spcPct val="100000"/>
              </a:lnSpc>
              <a:buNone/>
              <a:tabLst>
                <a:tab pos="0" algn="l"/>
              </a:tabLst>
            </a:pPr>
            <a:r>
              <a:rPr lang="fr-FR" sz="2000" b="0" strike="noStrike" spc="-1">
                <a:solidFill>
                  <a:srgbClr val="000000"/>
                </a:solidFill>
                <a:latin typeface="Arial"/>
              </a:rPr>
              <a:t>Catalogue du ciel profond à l’intention des autres chercheurs de comètes pour éviter toute confusion avec les comètes recherchées</a:t>
            </a:r>
          </a:p>
          <a:p>
            <a:pPr marL="216000" indent="0">
              <a:lnSpc>
                <a:spcPct val="100000"/>
              </a:lnSpc>
              <a:buNone/>
              <a:tabLst>
                <a:tab pos="0" algn="l"/>
              </a:tabLst>
            </a:pPr>
            <a:r>
              <a:rPr lang="fr-FR" sz="2000" b="0" strike="noStrike" spc="-1">
                <a:solidFill>
                  <a:srgbClr val="000000"/>
                </a:solidFill>
                <a:latin typeface="Arial"/>
              </a:rPr>
              <a:t>Durant les années 1758 à 1782 </a:t>
            </a:r>
            <a:r>
              <a:rPr lang="fr-FR" sz="2000" b="0" u="sng" strike="noStrike" spc="-1">
                <a:solidFill>
                  <a:srgbClr val="000000"/>
                </a:solidFill>
                <a:uFillTx/>
                <a:latin typeface="Arial"/>
                <a:hlinkClick r:id="rId3"/>
              </a:rPr>
              <a:t>Charles Messier</a:t>
            </a:r>
            <a:r>
              <a:rPr lang="fr-FR" sz="2000" b="0" strike="noStrike" spc="-1">
                <a:solidFill>
                  <a:srgbClr val="000000"/>
                </a:solidFill>
                <a:latin typeface="Arial"/>
              </a:rPr>
              <a:t>, astronome français (</a:t>
            </a:r>
            <a:r>
              <a:rPr lang="fr-FR" sz="2000" b="0" u="sng" strike="noStrike" spc="-1">
                <a:solidFill>
                  <a:srgbClr val="000000"/>
                </a:solidFill>
                <a:uFillTx/>
                <a:latin typeface="Arial"/>
                <a:hlinkClick r:id="rId4"/>
              </a:rPr>
              <a:t>1730 - 1817</a:t>
            </a:r>
            <a:r>
              <a:rPr lang="fr-FR" sz="2000" b="0" strike="noStrike" spc="-1">
                <a:solidFill>
                  <a:srgbClr val="000000"/>
                </a:solidFill>
                <a:latin typeface="Arial"/>
              </a:rPr>
              <a:t>), établit </a:t>
            </a:r>
            <a:r>
              <a:rPr lang="fr-FR" sz="2000" b="0" u="sng" strike="noStrike" spc="-1">
                <a:solidFill>
                  <a:srgbClr val="000000"/>
                </a:solidFill>
                <a:uFillTx/>
                <a:latin typeface="Arial"/>
                <a:hlinkClick r:id="rId5"/>
              </a:rPr>
              <a:t>une liste</a:t>
            </a:r>
            <a:r>
              <a:rPr lang="fr-FR" sz="2000" b="0" strike="noStrike" spc="-1">
                <a:solidFill>
                  <a:srgbClr val="000000"/>
                </a:solidFill>
                <a:latin typeface="Arial"/>
              </a:rPr>
              <a:t> de 110 objets diffus qui étaient difficiles à distinguer des comètes à travers les télescopes de l'époque. </a:t>
            </a:r>
            <a:r>
              <a:rPr lang="fr-FR" sz="2000" b="0" u="sng" strike="noStrike" spc="-1">
                <a:solidFill>
                  <a:srgbClr val="000000"/>
                </a:solidFill>
                <a:uFillTx/>
                <a:latin typeface="Arial"/>
                <a:hlinkClick r:id="rId6"/>
              </a:rPr>
              <a:t>Découvrir des comètes</a:t>
            </a:r>
            <a:r>
              <a:rPr lang="fr-FR" sz="2000" b="0" strike="noStrike" spc="-1">
                <a:solidFill>
                  <a:srgbClr val="000000"/>
                </a:solidFill>
                <a:latin typeface="Arial"/>
              </a:rPr>
              <a:t> était une façon de se faire un nom en astronomie au 18ème siècle -- Le but de Messier était donc de cataloguer les objets pouvant être pris pour des comètes. </a:t>
            </a:r>
          </a:p>
          <a:p>
            <a:pPr marL="216000" indent="0">
              <a:lnSpc>
                <a:spcPct val="100000"/>
              </a:lnSpc>
              <a:buNone/>
              <a:tabLst>
                <a:tab pos="0" algn="l"/>
              </a:tabLst>
            </a:pPr>
            <a:r>
              <a:rPr lang="fr-FR" sz="2000" b="0" strike="noStrike" spc="-1">
                <a:solidFill>
                  <a:srgbClr val="000000"/>
                </a:solidFill>
                <a:latin typeface="Arial"/>
              </a:rPr>
              <a:t>Camille Flamarion découvre un siècle plus tard les documents des 110 objets de Messier et les diffuse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PlaceHolder 1"/>
          <p:cNvSpPr>
            <a:spLocks noGrp="1" noRot="1" noChangeAspect="1"/>
          </p:cNvSpPr>
          <p:nvPr>
            <p:ph type="sldImg"/>
          </p:nvPr>
        </p:nvSpPr>
        <p:spPr>
          <a:xfrm>
            <a:off x="1106640" y="812880"/>
            <a:ext cx="5343120" cy="4006440"/>
          </a:xfrm>
          <a:prstGeom prst="rect">
            <a:avLst/>
          </a:prstGeom>
          <a:ln w="0">
            <a:noFill/>
          </a:ln>
        </p:spPr>
      </p:sp>
      <p:sp>
        <p:nvSpPr>
          <p:cNvPr id="1005" name="PlaceHolder 2"/>
          <p:cNvSpPr>
            <a:spLocks noGrp="1"/>
          </p:cNvSpPr>
          <p:nvPr>
            <p:ph type="body"/>
          </p:nvPr>
        </p:nvSpPr>
        <p:spPr>
          <a:xfrm>
            <a:off x="754200" y="5202360"/>
            <a:ext cx="604764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400" b="0" strike="noStrike" spc="-1">
                <a:solidFill>
                  <a:srgbClr val="000000"/>
                </a:solidFill>
                <a:latin typeface="Arial"/>
              </a:rPr>
              <a:t>Il y a 1500 ans c’était Clovis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PlaceHolder 1"/>
          <p:cNvSpPr>
            <a:spLocks noGrp="1" noRot="1" noChangeAspect="1"/>
          </p:cNvSpPr>
          <p:nvPr>
            <p:ph type="sldImg"/>
          </p:nvPr>
        </p:nvSpPr>
        <p:spPr>
          <a:xfrm>
            <a:off x="1106640" y="812880"/>
            <a:ext cx="5343120" cy="4006440"/>
          </a:xfrm>
          <a:prstGeom prst="rect">
            <a:avLst/>
          </a:prstGeom>
          <a:ln w="0">
            <a:noFill/>
          </a:ln>
        </p:spPr>
      </p:sp>
      <p:sp>
        <p:nvSpPr>
          <p:cNvPr id="1007" name="PlaceHolder 2"/>
          <p:cNvSpPr>
            <a:spLocks noGrp="1"/>
          </p:cNvSpPr>
          <p:nvPr>
            <p:ph type="body"/>
          </p:nvPr>
        </p:nvSpPr>
        <p:spPr>
          <a:xfrm>
            <a:off x="-468720" y="5345280"/>
            <a:ext cx="950436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95000"/>
              </a:lnSpc>
              <a:buNone/>
              <a:tabLst>
                <a:tab pos="0" algn="l"/>
              </a:tabLst>
            </a:pPr>
            <a:r>
              <a:rPr lang="en-GB" sz="2000" b="0" strike="noStrike" spc="-1">
                <a:solidFill>
                  <a:srgbClr val="000000"/>
                </a:solidFill>
                <a:latin typeface="Arial"/>
              </a:rPr>
              <a:t>1) </a:t>
            </a:r>
            <a:r>
              <a:rPr lang="en-GB" sz="2000" b="0" u="sng" strike="noStrike" spc="-1">
                <a:solidFill>
                  <a:srgbClr val="000000"/>
                </a:solidFill>
                <a:uFillTx/>
                <a:latin typeface="Arial"/>
              </a:rPr>
              <a:t>Les nébuleuses obscures ou d'absorbtion </a:t>
            </a:r>
            <a:r>
              <a:rPr lang="en-GB" sz="2000" b="0" strike="noStrike" spc="-1">
                <a:solidFill>
                  <a:srgbClr val="000000"/>
                </a:solidFill>
                <a:latin typeface="Arial"/>
              </a:rPr>
              <a:t>( sac de charbon)</a:t>
            </a:r>
            <a:endParaRPr lang="fr-FR" sz="2000" b="0" strike="noStrike" spc="-1">
              <a:solidFill>
                <a:srgbClr val="000000"/>
              </a:solidFill>
              <a:latin typeface="Arial"/>
            </a:endParaRPr>
          </a:p>
          <a:p>
            <a:pPr marL="216000" indent="0">
              <a:lnSpc>
                <a:spcPct val="95000"/>
              </a:lnSpc>
              <a:buNone/>
              <a:tabLst>
                <a:tab pos="0" algn="l"/>
              </a:tabLst>
            </a:pPr>
            <a:endParaRPr lang="fr-FR" sz="2000" b="0" strike="noStrike" spc="-1">
              <a:solidFill>
                <a:srgbClr val="000000"/>
              </a:solidFill>
              <a:latin typeface="Arial"/>
            </a:endParaRPr>
          </a:p>
          <a:p>
            <a:pPr marL="216000" indent="0">
              <a:lnSpc>
                <a:spcPct val="95000"/>
              </a:lnSpc>
              <a:buNone/>
              <a:tabLst>
                <a:tab pos="0" algn="l"/>
              </a:tabLst>
            </a:pPr>
            <a:r>
              <a:rPr lang="en-GB" sz="2000" b="0" strike="noStrike" spc="-1">
                <a:solidFill>
                  <a:srgbClr val="000000"/>
                </a:solidFill>
                <a:latin typeface="Arial"/>
              </a:rPr>
              <a:t>2)</a:t>
            </a:r>
            <a:r>
              <a:rPr lang="en-GB" sz="2000" b="0" u="sng" strike="noStrike" spc="-1">
                <a:solidFill>
                  <a:srgbClr val="000000"/>
                </a:solidFill>
                <a:uFillTx/>
                <a:latin typeface="Arial"/>
              </a:rPr>
              <a:t> Les nébuleuses diffuses</a:t>
            </a:r>
            <a:endParaRPr lang="fr-FR" sz="2000" b="0" strike="noStrike" spc="-1">
              <a:solidFill>
                <a:srgbClr val="000000"/>
              </a:solidFill>
              <a:latin typeface="Arial"/>
            </a:endParaRPr>
          </a:p>
          <a:p>
            <a:pPr marL="216000" indent="0">
              <a:lnSpc>
                <a:spcPct val="95000"/>
              </a:lnSpc>
              <a:buNone/>
              <a:tabLst>
                <a:tab pos="0" algn="l"/>
              </a:tabLst>
            </a:pPr>
            <a:r>
              <a:rPr lang="en-GB" sz="2000" b="0" strike="noStrike" spc="-1">
                <a:solidFill>
                  <a:srgbClr val="000000"/>
                </a:solidFill>
                <a:latin typeface="Arial"/>
              </a:rPr>
              <a:t>          a) nébuleuses par réflexion: elles réfléchissent la lumière des étoiles les gaz restent neutres ( non ionisés )</a:t>
            </a:r>
            <a:endParaRPr lang="fr-FR" sz="2000" b="0" strike="noStrike" spc="-1">
              <a:solidFill>
                <a:srgbClr val="000000"/>
              </a:solidFill>
              <a:latin typeface="Arial"/>
            </a:endParaRPr>
          </a:p>
          <a:p>
            <a:pPr marL="216000" indent="0">
              <a:lnSpc>
                <a:spcPct val="95000"/>
              </a:lnSpc>
              <a:buNone/>
              <a:tabLst>
                <a:tab pos="0" algn="l"/>
              </a:tabLst>
            </a:pPr>
            <a:r>
              <a:rPr lang="en-GB" sz="2000" b="0" strike="noStrike" spc="-1">
                <a:solidFill>
                  <a:srgbClr val="000000"/>
                </a:solidFill>
                <a:latin typeface="Arial"/>
              </a:rPr>
              <a:t>          b) nébuleuses en émissions gaz chauffés et ionisés par des étoiles proches ( nébuleuses planétaires, restes de super nova )</a:t>
            </a:r>
            <a:endParaRPr lang="fr-FR" sz="2000" b="0" strike="noStrike" spc="-1">
              <a:solidFill>
                <a:srgbClr val="000000"/>
              </a:solidFill>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1106640" y="812880"/>
            <a:ext cx="5343120" cy="4006440"/>
          </a:xfrm>
          <a:prstGeom prst="rect">
            <a:avLst/>
          </a:prstGeom>
          <a:ln w="0">
            <a:noFill/>
          </a:ln>
        </p:spPr>
      </p:sp>
      <p:sp>
        <p:nvSpPr>
          <p:cNvPr id="1009" name="PlaceHolder 2"/>
          <p:cNvSpPr>
            <a:spLocks noGrp="1"/>
          </p:cNvSpPr>
          <p:nvPr>
            <p:ph type="body"/>
          </p:nvPr>
        </p:nvSpPr>
        <p:spPr>
          <a:xfrm>
            <a:off x="-900720" y="5274000"/>
            <a:ext cx="964836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400" b="0" strike="noStrike" spc="-1">
                <a:solidFill>
                  <a:srgbClr val="000000"/>
                </a:solidFill>
                <a:latin typeface="Arial"/>
              </a:rPr>
              <a:t>La </a:t>
            </a:r>
            <a:r>
              <a:rPr lang="fr-FR" sz="2400" b="1" strike="noStrike" spc="-1">
                <a:solidFill>
                  <a:srgbClr val="000000"/>
                </a:solidFill>
                <a:latin typeface="Arial"/>
              </a:rPr>
              <a:t>nébuleuse d'Orion</a:t>
            </a:r>
            <a:r>
              <a:rPr lang="fr-FR" sz="2400" b="0" strike="noStrike" spc="-1">
                <a:solidFill>
                  <a:srgbClr val="000000"/>
                </a:solidFill>
                <a:latin typeface="Arial"/>
              </a:rPr>
              <a:t>, aussi connue sous le nom de </a:t>
            </a:r>
            <a:r>
              <a:rPr lang="fr-FR" sz="2400" b="1" strike="noStrike" spc="-1">
                <a:solidFill>
                  <a:srgbClr val="000000"/>
                </a:solidFill>
                <a:latin typeface="Arial"/>
              </a:rPr>
              <a:t>M42</a:t>
            </a:r>
            <a:r>
              <a:rPr lang="fr-FR" sz="2400" b="0" strike="noStrike" spc="-1">
                <a:solidFill>
                  <a:srgbClr val="000000"/>
                </a:solidFill>
                <a:latin typeface="Arial"/>
              </a:rPr>
              <a:t> ou </a:t>
            </a:r>
            <a:r>
              <a:rPr lang="fr-FR" sz="2400" b="1" u="sng" strike="noStrike" spc="-1">
                <a:solidFill>
                  <a:srgbClr val="000000"/>
                </a:solidFill>
                <a:uFillTx/>
                <a:latin typeface="Arial"/>
                <a:hlinkClick r:id="rId3"/>
              </a:rPr>
              <a:t>NGC 1976</a:t>
            </a:r>
            <a:r>
              <a:rPr lang="fr-FR" sz="2400" b="0" strike="noStrike" spc="-1">
                <a:solidFill>
                  <a:srgbClr val="000000"/>
                </a:solidFill>
                <a:latin typeface="Arial"/>
              </a:rPr>
              <a:t>, est une </a:t>
            </a:r>
            <a:r>
              <a:rPr lang="fr-FR" sz="2400" b="0" u="sng" strike="noStrike" spc="-1">
                <a:solidFill>
                  <a:srgbClr val="000000"/>
                </a:solidFill>
                <a:uFillTx/>
                <a:latin typeface="Arial"/>
                <a:hlinkClick r:id="rId4"/>
              </a:rPr>
              <a:t>nébuleuse</a:t>
            </a:r>
            <a:r>
              <a:rPr lang="fr-FR" sz="2400" b="0" strike="noStrike" spc="-1">
                <a:solidFill>
                  <a:srgbClr val="000000"/>
                </a:solidFill>
                <a:latin typeface="Arial"/>
              </a:rPr>
              <a:t> en </a:t>
            </a:r>
            <a:r>
              <a:rPr lang="fr-FR" sz="2400" b="0" u="sng" strike="noStrike" spc="-1">
                <a:solidFill>
                  <a:srgbClr val="000000"/>
                </a:solidFill>
                <a:uFillTx/>
                <a:latin typeface="Arial"/>
                <a:hlinkClick r:id="rId5"/>
              </a:rPr>
              <a:t>émission</a:t>
            </a:r>
            <a:r>
              <a:rPr lang="fr-FR" sz="2400" b="0" strike="noStrike" spc="-1">
                <a:solidFill>
                  <a:srgbClr val="000000"/>
                </a:solidFill>
                <a:latin typeface="Arial"/>
              </a:rPr>
              <a:t>/</a:t>
            </a:r>
            <a:r>
              <a:rPr lang="fr-FR" sz="2400" b="0" u="sng" strike="noStrike" spc="-1">
                <a:solidFill>
                  <a:srgbClr val="000000"/>
                </a:solidFill>
                <a:uFillTx/>
                <a:latin typeface="Arial"/>
                <a:hlinkClick r:id="rId6"/>
              </a:rPr>
              <a:t>réflexion</a:t>
            </a:r>
            <a:r>
              <a:rPr lang="fr-FR" sz="2400" b="0" strike="noStrike" spc="-1">
                <a:solidFill>
                  <a:srgbClr val="000000"/>
                </a:solidFill>
                <a:latin typeface="Arial"/>
              </a:rPr>
              <a:t>au cœur de la </a:t>
            </a:r>
            <a:r>
              <a:rPr lang="fr-FR" sz="2400" b="0" u="sng" strike="noStrike" spc="-1">
                <a:solidFill>
                  <a:srgbClr val="000000"/>
                </a:solidFill>
                <a:uFillTx/>
                <a:latin typeface="Arial"/>
                <a:hlinkClick r:id="rId7"/>
              </a:rPr>
              <a:t>constellation d'Orion</a:t>
            </a:r>
            <a:r>
              <a:rPr lang="fr-FR" sz="2400" b="0" strike="noStrike" spc="-1">
                <a:solidFill>
                  <a:srgbClr val="000000"/>
                </a:solidFill>
                <a:latin typeface="Arial"/>
              </a:rPr>
              <a:t>. Elle est la </a:t>
            </a:r>
            <a:r>
              <a:rPr lang="fr-FR" sz="2400" b="0" u="sng" strike="noStrike" spc="-1">
                <a:solidFill>
                  <a:srgbClr val="000000"/>
                </a:solidFill>
                <a:uFillTx/>
                <a:latin typeface="Arial"/>
                <a:hlinkClick r:id="rId8"/>
              </a:rPr>
              <a:t>nébuleuse diffuse</a:t>
            </a:r>
            <a:r>
              <a:rPr lang="fr-FR" sz="2400" b="0" strike="noStrike" spc="-1">
                <a:solidFill>
                  <a:srgbClr val="000000"/>
                </a:solidFill>
                <a:latin typeface="Arial"/>
              </a:rPr>
              <a:t> la plus luisante, visible à l'œil nu dans un ciel de nuit sans </a:t>
            </a:r>
            <a:r>
              <a:rPr lang="fr-FR" sz="2400" b="0" u="sng" strike="noStrike" spc="-1">
                <a:solidFill>
                  <a:srgbClr val="000000"/>
                </a:solidFill>
                <a:uFillTx/>
                <a:latin typeface="Arial"/>
                <a:hlinkClick r:id="rId9"/>
              </a:rPr>
              <a:t>pollution lumineuse</a:t>
            </a:r>
            <a:r>
              <a:rPr lang="fr-FR" sz="2400" b="0" strike="noStrike" spc="-1">
                <a:solidFill>
                  <a:srgbClr val="000000"/>
                </a:solidFill>
                <a:latin typeface="Arial"/>
              </a:rPr>
              <a:t> et peut être facilement vue avec des </a:t>
            </a:r>
            <a:r>
              <a:rPr lang="fr-FR" sz="2400" b="0" u="sng" strike="noStrike" spc="-1">
                <a:solidFill>
                  <a:srgbClr val="000000"/>
                </a:solidFill>
                <a:uFillTx/>
                <a:latin typeface="Arial"/>
                <a:hlinkClick r:id="rId10"/>
              </a:rPr>
              <a:t>jumelles</a:t>
            </a:r>
            <a:r>
              <a:rPr lang="fr-FR" sz="2400" b="0" strike="noStrike" spc="-1">
                <a:solidFill>
                  <a:srgbClr val="000000"/>
                </a:solidFill>
                <a:latin typeface="Arial"/>
              </a:rPr>
              <a:t>. Elle se répand sur un pan de ciel de 66 × 60 </a:t>
            </a:r>
            <a:r>
              <a:rPr lang="fr-FR" sz="2400" b="0" u="sng" strike="noStrike" spc="-1">
                <a:solidFill>
                  <a:srgbClr val="000000"/>
                </a:solidFill>
                <a:uFillTx/>
                <a:latin typeface="Arial"/>
                <a:hlinkClick r:id="rId11"/>
              </a:rPr>
              <a:t>minutes d'arc</a:t>
            </a:r>
            <a:r>
              <a:rPr lang="fr-FR" sz="2400" b="0" strike="noStrike" spc="-1">
                <a:solidFill>
                  <a:srgbClr val="000000"/>
                </a:solidFill>
                <a:latin typeface="Arial"/>
              </a:rPr>
              <a:t>, soit quatre fois plus que la </a:t>
            </a:r>
            <a:r>
              <a:rPr lang="fr-FR" sz="2400" b="0" u="sng" strike="noStrike" spc="-1">
                <a:solidFill>
                  <a:srgbClr val="000000"/>
                </a:solidFill>
                <a:uFillTx/>
                <a:latin typeface="Arial"/>
                <a:hlinkClick r:id="rId12"/>
              </a:rPr>
              <a:t>pleine lune</a:t>
            </a:r>
            <a:r>
              <a:rPr lang="fr-FR" sz="2400" b="0" strike="noStrike" spc="-1">
                <a:solidFill>
                  <a:srgbClr val="000000"/>
                </a:solidFill>
                <a:latin typeface="Arial"/>
              </a:rPr>
              <a:t>. La nébuleuse a une taille d'environ 33 années-lumière. La nébuleuse d'Orion est la partie principale d'un </a:t>
            </a:r>
            <a:r>
              <a:rPr lang="fr-FR" sz="2400" b="0" u="sng" strike="noStrike" spc="-1">
                <a:solidFill>
                  <a:srgbClr val="000000"/>
                </a:solidFill>
                <a:uFillTx/>
                <a:latin typeface="Arial"/>
                <a:hlinkClick r:id="rId13"/>
              </a:rPr>
              <a:t>nuage de gaz et de poussières</a:t>
            </a:r>
            <a:r>
              <a:rPr lang="fr-FR" sz="2400" b="0" strike="noStrike" spc="-1">
                <a:solidFill>
                  <a:srgbClr val="000000"/>
                </a:solidFill>
                <a:latin typeface="Arial"/>
              </a:rPr>
              <a:t> appelé le </a:t>
            </a:r>
            <a:r>
              <a:rPr lang="fr-FR" sz="2400" b="0" i="1" u="sng" strike="noStrike" spc="-1">
                <a:solidFill>
                  <a:srgbClr val="000000"/>
                </a:solidFill>
                <a:uFillTx/>
                <a:latin typeface="Arial"/>
                <a:hlinkClick r:id="rId14"/>
              </a:rPr>
              <a:t>nuage d'Orion</a:t>
            </a:r>
            <a:r>
              <a:rPr lang="fr-FR" sz="2400" b="0" strike="noStrike" spc="-1">
                <a:solidFill>
                  <a:srgbClr val="000000"/>
                </a:solidFill>
                <a:latin typeface="Arial"/>
              </a:rPr>
              <a:t>. Ce nuage s'étend sur près de la moitié de la constellation et contient en plus la </a:t>
            </a:r>
            <a:r>
              <a:rPr lang="fr-FR" sz="2400" b="0" u="sng" strike="noStrike" spc="-1">
                <a:solidFill>
                  <a:srgbClr val="000000"/>
                </a:solidFill>
                <a:uFillTx/>
                <a:latin typeface="Arial"/>
                <a:hlinkClick r:id="rId15"/>
              </a:rPr>
              <a:t>Boucle de Barnard</a:t>
            </a:r>
            <a:r>
              <a:rPr lang="fr-FR" sz="2400" b="0" strike="noStrike" spc="-1">
                <a:solidFill>
                  <a:srgbClr val="000000"/>
                </a:solidFill>
                <a:latin typeface="Arial"/>
              </a:rPr>
              <a:t> et la célèbre</a:t>
            </a:r>
            <a:r>
              <a:rPr lang="fr-FR" sz="2400" b="0" u="sng" strike="noStrike" spc="-1">
                <a:solidFill>
                  <a:srgbClr val="000000"/>
                </a:solidFill>
                <a:uFillTx/>
                <a:latin typeface="Arial"/>
                <a:hlinkClick r:id="rId16"/>
              </a:rPr>
              <a:t>nébuleuse de la Tête de Cheval</a:t>
            </a:r>
            <a:r>
              <a:rPr lang="fr-FR" sz="2400" b="0" strike="noStrike" spc="-1">
                <a:solidFill>
                  <a:srgbClr val="000000"/>
                </a:solidFill>
                <a:latin typeface="Arial"/>
              </a:rPr>
              <a:t>. Il aura fallu attendre 2007 pour s'apercevoir que la nébuleuse se trouve à environ 1 350 </a:t>
            </a:r>
            <a:r>
              <a:rPr lang="fr-FR" sz="2400" b="0" u="sng" strike="noStrike" spc="-1">
                <a:solidFill>
                  <a:srgbClr val="000000"/>
                </a:solidFill>
                <a:uFillTx/>
                <a:latin typeface="Arial"/>
                <a:hlinkClick r:id="rId17"/>
              </a:rPr>
              <a:t>années-lumière</a:t>
            </a:r>
            <a:r>
              <a:rPr lang="fr-FR" sz="2400" b="0" strike="noStrike" spc="-1">
                <a:solidFill>
                  <a:srgbClr val="000000"/>
                </a:solidFill>
                <a:latin typeface="Arial"/>
              </a:rPr>
              <a:t> de la </a:t>
            </a:r>
            <a:r>
              <a:rPr lang="fr-FR" sz="2400" b="0" u="sng" strike="noStrike" spc="-1">
                <a:solidFill>
                  <a:srgbClr val="000000"/>
                </a:solidFill>
                <a:uFillTx/>
                <a:latin typeface="Arial"/>
                <a:hlinkClick r:id="rId18"/>
              </a:rPr>
              <a:t>Terre</a:t>
            </a:r>
            <a:r>
              <a:rPr lang="fr-FR" sz="2400" b="0" strike="noStrike" spc="-1">
                <a:solidFill>
                  <a:srgbClr val="000000"/>
                </a:solidFill>
                <a:latin typeface="Arial"/>
              </a:rPr>
              <a:t> au lieu des 1 500 </a:t>
            </a:r>
            <a:r>
              <a:rPr lang="fr-FR" sz="2400" b="0" u="sng" strike="noStrike" spc="-1">
                <a:solidFill>
                  <a:srgbClr val="000000"/>
                </a:solidFill>
                <a:uFillTx/>
                <a:latin typeface="Arial"/>
                <a:hlinkClick r:id="rId17"/>
              </a:rPr>
              <a:t>années-lumière</a:t>
            </a:r>
            <a:r>
              <a:rPr lang="fr-FR" sz="2400" b="0" strike="noStrike" spc="-1">
                <a:solidFill>
                  <a:srgbClr val="000000"/>
                </a:solidFill>
                <a:latin typeface="Arial"/>
              </a:rPr>
              <a:t> jusque-là estimées. Elle contient un </a:t>
            </a:r>
            <a:r>
              <a:rPr lang="fr-FR" sz="2400" b="0" u="sng" strike="noStrike" spc="-1">
                <a:solidFill>
                  <a:srgbClr val="000000"/>
                </a:solidFill>
                <a:uFillTx/>
                <a:latin typeface="Arial"/>
                <a:hlinkClick r:id="rId19"/>
              </a:rPr>
              <a:t>amas ouvert</a:t>
            </a:r>
            <a:r>
              <a:rPr lang="fr-FR" sz="2400" b="0" strike="noStrike" spc="-1">
                <a:solidFill>
                  <a:srgbClr val="000000"/>
                </a:solidFill>
                <a:latin typeface="Arial"/>
              </a:rPr>
              <a:t> très jeune renfermant de nombreuses </a:t>
            </a:r>
            <a:r>
              <a:rPr lang="fr-FR" sz="2400" b="0" u="sng" strike="noStrike" spc="-1">
                <a:solidFill>
                  <a:srgbClr val="000000"/>
                </a:solidFill>
                <a:uFillTx/>
                <a:latin typeface="Arial"/>
                <a:hlinkClick r:id="rId20"/>
              </a:rPr>
              <a:t>étoiles</a:t>
            </a:r>
            <a:r>
              <a:rPr lang="fr-FR" sz="2400" b="0" strike="noStrike" spc="-1">
                <a:solidFill>
                  <a:srgbClr val="000000"/>
                </a:solidFill>
                <a:latin typeface="Arial"/>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PlaceHolder 1"/>
          <p:cNvSpPr>
            <a:spLocks noGrp="1" noRot="1" noChangeAspect="1"/>
          </p:cNvSpPr>
          <p:nvPr>
            <p:ph type="sldImg"/>
          </p:nvPr>
        </p:nvSpPr>
        <p:spPr>
          <a:xfrm>
            <a:off x="1106640" y="812880"/>
            <a:ext cx="5343120" cy="4006440"/>
          </a:xfrm>
          <a:prstGeom prst="rect">
            <a:avLst/>
          </a:prstGeom>
          <a:ln w="0">
            <a:noFill/>
          </a:ln>
        </p:spPr>
      </p:sp>
      <p:sp>
        <p:nvSpPr>
          <p:cNvPr id="1011" name="PlaceHolder 2"/>
          <p:cNvSpPr>
            <a:spLocks noGrp="1"/>
          </p:cNvSpPr>
          <p:nvPr>
            <p:ph type="body"/>
          </p:nvPr>
        </p:nvSpPr>
        <p:spPr>
          <a:xfrm>
            <a:off x="755640" y="5078520"/>
            <a:ext cx="604620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000" b="1" strike="noStrike" spc="-1">
                <a:solidFill>
                  <a:srgbClr val="FFFFFF"/>
                </a:solidFill>
                <a:latin typeface="Arial"/>
              </a:rPr>
              <a:t>Le H1 se raréfie , la gravitation prend le pas sur la réaction nucléaire , T° augmente et alimente la fusion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PlaceHolder 1"/>
          <p:cNvSpPr>
            <a:spLocks noGrp="1" noRot="1" noChangeAspect="1"/>
          </p:cNvSpPr>
          <p:nvPr>
            <p:ph type="sldImg"/>
          </p:nvPr>
        </p:nvSpPr>
        <p:spPr>
          <a:xfrm>
            <a:off x="1106640" y="812880"/>
            <a:ext cx="5343120" cy="4006440"/>
          </a:xfrm>
          <a:prstGeom prst="rect">
            <a:avLst/>
          </a:prstGeom>
          <a:ln w="0">
            <a:noFill/>
          </a:ln>
        </p:spPr>
      </p:sp>
      <p:sp>
        <p:nvSpPr>
          <p:cNvPr id="1013" name="PlaceHolder 2"/>
          <p:cNvSpPr>
            <a:spLocks noGrp="1"/>
          </p:cNvSpPr>
          <p:nvPr>
            <p:ph type="body"/>
          </p:nvPr>
        </p:nvSpPr>
        <p:spPr>
          <a:xfrm>
            <a:off x="434880" y="5346000"/>
            <a:ext cx="604620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000" b="1" strike="noStrike" spc="-1">
                <a:solidFill>
                  <a:srgbClr val="FFFFFF"/>
                </a:solidFill>
                <a:latin typeface="Arial"/>
              </a:rPr>
              <a:t>Le H1 se raréfie , la gravitation prend le pas sur la réaction nucléaire , T° augmente et </a:t>
            </a:r>
            <a:r>
              <a:rPr lang="fr-FR" sz="2000" b="1" strike="noStrike" spc="-1">
                <a:solidFill>
                  <a:srgbClr val="FFFFFF"/>
                </a:solidFill>
                <a:latin typeface="Tahoma"/>
              </a:rPr>
              <a:t>alimente la fusion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Tahoma"/>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 </a:t>
            </a:r>
            <a:endParaRPr lang="fr-FR" sz="2000" b="0" strike="noStrike" spc="-1">
              <a:solidFill>
                <a:srgbClr val="000000"/>
              </a:solidFill>
              <a:latin typeface="Arial"/>
            </a:endParaRPr>
          </a:p>
        </p:txBody>
      </p:sp>
      <p:sp>
        <p:nvSpPr>
          <p:cNvPr id="1014" name="Text Box 3"/>
          <p:cNvSpPr/>
          <p:nvPr/>
        </p:nvSpPr>
        <p:spPr>
          <a:xfrm>
            <a:off x="695160" y="5754600"/>
            <a:ext cx="6250680" cy="243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rgbClr val="000000"/>
                </a:solidFill>
                <a:latin typeface="Times New Roman"/>
                <a:ea typeface="+mn-ea"/>
              </a:rPr>
              <a:t>Naine blanche  1T/ cm3</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rgbClr val="000000"/>
                </a:solidFill>
                <a:latin typeface="Times New Roman"/>
                <a:ea typeface="+mn-ea"/>
              </a:rPr>
              <a:t>La tour Eiffel ( 10000 T ) réduite à un cube 22cm x 22cm</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rgbClr val="000000"/>
                </a:solidFill>
                <a:latin typeface="Times New Roman"/>
                <a:ea typeface="+mn-ea"/>
              </a:rPr>
              <a:t>Masse du soleil dans un volume comme la terre</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rgbClr val="000000"/>
                </a:solidFill>
                <a:latin typeface="Times New Roman"/>
                <a:ea typeface="+mn-ea"/>
              </a:rPr>
              <a:t>Elle explose en supernova si sa masse dépasse 1,46 Ms ( limite de Chandrasékar )</a:t>
            </a: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rgbClr val="000000"/>
                </a:solidFill>
                <a:latin typeface="Times New Roman"/>
                <a:ea typeface="+mn-ea"/>
              </a:rPr>
              <a:t>Son rayon diminue si on augmente sa masse</a:t>
            </a:r>
            <a:endParaRPr lang="fr-FR" sz="2400" b="0" strike="noStrike" spc="-1">
              <a:solidFill>
                <a:srgbClr val="000000"/>
              </a:solidFill>
              <a:latin typeface="Arial"/>
            </a:endParaRPr>
          </a:p>
        </p:txBody>
      </p:sp>
      <p:sp>
        <p:nvSpPr>
          <p:cNvPr id="1015" name="Rectangle 1"/>
          <p:cNvSpPr/>
          <p:nvPr/>
        </p:nvSpPr>
        <p:spPr>
          <a:xfrm>
            <a:off x="-8991720" y="-82080"/>
            <a:ext cx="10097280" cy="557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rgbClr val="000000"/>
                </a:solidFill>
                <a:latin typeface="Times New Roman"/>
                <a:ea typeface="+mn-ea"/>
              </a:rPr>
              <a:t>Les étoiles massives ne se limitent pas à produire des éléments chimiques plus légers que le fer. Elles vont en fait être à l’origine de tous les autres éléments que nous connaissons. Les réactions nucléaires en leur sein produisent non seulement de l’énergie, mais aussi diverses particules, en particulier des neutrons.</a:t>
            </a:r>
            <a:endParaRPr lang="fr-FR" sz="2000" b="0" strike="noStrike" spc="-1">
              <a:solidFill>
                <a:srgbClr val="000000"/>
              </a:solidFill>
              <a:latin typeface="Arial"/>
            </a:endParaRPr>
          </a:p>
          <a:p>
            <a:pPr>
              <a:lnSpc>
                <a:spcPct val="100000"/>
              </a:lnSpc>
            </a:pPr>
            <a:r>
              <a:rPr lang="fr-FR" sz="2000" b="0" strike="noStrike" spc="-1">
                <a:solidFill>
                  <a:srgbClr val="000000"/>
                </a:solidFill>
                <a:latin typeface="Times New Roman"/>
                <a:ea typeface="+mn-ea"/>
              </a:rPr>
              <a:t>Les neutrons ne portent pas de charge électrique et ne sont pas soumis à la répulsion électrique des autres noyaux atomiques. Ils peuvent donc facilement se coller à d’autres noyaux et augmenter leur masse. Si l’ensemble ainsi créé n’est pas stable, il va se transmuter et donner naissance à un nouvel élément atomique. C’est grâce à ce processus, s </a:t>
            </a:r>
            <a:r>
              <a:rPr lang="fr-FR" sz="2000" b="1" strike="noStrike" spc="-1">
                <a:solidFill>
                  <a:srgbClr val="000000"/>
                </a:solidFill>
                <a:latin typeface="Times New Roman"/>
                <a:ea typeface="+mn-ea"/>
              </a:rPr>
              <a:t>appelé la capture lente de neutron</a:t>
            </a:r>
            <a:r>
              <a:rPr lang="fr-FR" sz="2000" b="0" strike="noStrike" spc="-1">
                <a:solidFill>
                  <a:srgbClr val="000000"/>
                </a:solidFill>
                <a:latin typeface="Times New Roman"/>
                <a:ea typeface="+mn-ea"/>
              </a:rPr>
              <a:t>, que sont produits certains éléments plus lourds que le fer comme par exemple l’étain ou le mercure.</a:t>
            </a:r>
            <a:endParaRPr lang="fr-FR" sz="2000" b="0" strike="noStrike" spc="-1">
              <a:solidFill>
                <a:srgbClr val="000000"/>
              </a:solidFill>
              <a:latin typeface="Arial"/>
            </a:endParaRPr>
          </a:p>
          <a:p>
            <a:pPr>
              <a:lnSpc>
                <a:spcPct val="100000"/>
              </a:lnSpc>
            </a:pPr>
            <a:r>
              <a:rPr lang="fr-FR" sz="2000" b="0" strike="noStrike" spc="-1">
                <a:solidFill>
                  <a:srgbClr val="000000"/>
                </a:solidFill>
                <a:latin typeface="Times New Roman"/>
                <a:ea typeface="+mn-ea"/>
              </a:rPr>
              <a:t>Pour aller encore plus loin et créer les éléments les plus lourds, il faut avoir recours à la </a:t>
            </a:r>
            <a:r>
              <a:rPr lang="fr-FR" sz="2000" b="1" strike="noStrike" spc="-1">
                <a:solidFill>
                  <a:srgbClr val="000000"/>
                </a:solidFill>
                <a:latin typeface="Times New Roman"/>
                <a:ea typeface="+mn-ea"/>
              </a:rPr>
              <a:t>capture rapide de neutrons</a:t>
            </a:r>
            <a:r>
              <a:rPr lang="fr-FR" sz="2000" b="0" strike="noStrike" spc="-1">
                <a:solidFill>
                  <a:srgbClr val="000000"/>
                </a:solidFill>
                <a:latin typeface="Times New Roman"/>
                <a:ea typeface="+mn-ea"/>
              </a:rPr>
              <a:t>. Celle-ci se produit au moment même de l’explosion de la </a:t>
            </a:r>
            <a:r>
              <a:rPr lang="fr-FR" sz="2000" b="0" u="sng" strike="noStrike" spc="-1">
                <a:solidFill>
                  <a:srgbClr val="000000"/>
                </a:solidFill>
                <a:uFillTx/>
                <a:latin typeface="Times New Roman"/>
                <a:ea typeface="+mn-ea"/>
                <a:hlinkClick r:id="rId3"/>
              </a:rPr>
              <a:t>supernova</a:t>
            </a:r>
            <a:r>
              <a:rPr lang="fr-FR" sz="2000" b="0" strike="noStrike" spc="-1">
                <a:solidFill>
                  <a:srgbClr val="000000"/>
                </a:solidFill>
                <a:latin typeface="Times New Roman"/>
                <a:ea typeface="+mn-ea"/>
              </a:rPr>
              <a:t>. Lorsque les couches internes de l’enveloppe s’écrasent sur le noyau stellaire, elles sont soumises à une très forte température et pression. Ces conditions donnent lieu à de nombreuses réactions nucléaires et donc à la production de neutrons en grandes quantités.</a:t>
            </a:r>
            <a:endParaRPr lang="fr-FR" sz="2000" b="0" strike="noStrike" spc="-1">
              <a:solidFill>
                <a:srgbClr val="000000"/>
              </a:solidFill>
              <a:latin typeface="Arial"/>
            </a:endParaRPr>
          </a:p>
          <a:p>
            <a:pPr>
              <a:lnSpc>
                <a:spcPct val="100000"/>
              </a:lnSpc>
            </a:pPr>
            <a:r>
              <a:rPr lang="fr-FR" sz="2000" b="0" strike="noStrike" spc="-1">
                <a:solidFill>
                  <a:srgbClr val="000000"/>
                </a:solidFill>
                <a:latin typeface="Times New Roman"/>
                <a:ea typeface="+mn-ea"/>
              </a:rPr>
              <a:t>Les noyaux atomiques sont alors confrontés à un fort flux de neutrons. Ils sont obligés d’en absorber plusieurs à la fois avant de pouvoir se transmuter, d’où l’apparition d’éléments encore plus lourds que les précédents, par exemple le platine et l’or.</a:t>
            </a:r>
            <a:endParaRPr lang="fr-FR" sz="2000" b="0" strike="noStrike" spc="-1">
              <a:solidFill>
                <a:srgbClr val="000000"/>
              </a:solidFill>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PlaceHolder 1"/>
          <p:cNvSpPr>
            <a:spLocks noGrp="1" noRot="1" noChangeAspect="1"/>
          </p:cNvSpPr>
          <p:nvPr>
            <p:ph type="sldImg"/>
          </p:nvPr>
        </p:nvSpPr>
        <p:spPr>
          <a:xfrm>
            <a:off x="1106640" y="812880"/>
            <a:ext cx="5343120" cy="4006440"/>
          </a:xfrm>
          <a:prstGeom prst="rect">
            <a:avLst/>
          </a:prstGeom>
          <a:ln w="0">
            <a:noFill/>
          </a:ln>
        </p:spPr>
      </p:sp>
      <p:sp>
        <p:nvSpPr>
          <p:cNvPr id="1017" name="PlaceHolder 2"/>
          <p:cNvSpPr>
            <a:spLocks noGrp="1"/>
          </p:cNvSpPr>
          <p:nvPr>
            <p:ph type="body"/>
          </p:nvPr>
        </p:nvSpPr>
        <p:spPr>
          <a:xfrm>
            <a:off x="-7741440" y="3329640"/>
            <a:ext cx="2275380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000" b="1" strike="noStrike" spc="-1">
                <a:solidFill>
                  <a:srgbClr val="000000"/>
                </a:solidFill>
                <a:latin typeface="Arial"/>
              </a:rPr>
              <a:t>Le H1 se raréfie , la gravitation prend le pas sur la réaction nucléaire , T° augmente et </a:t>
            </a:r>
            <a:r>
              <a:rPr lang="fr-FR" sz="2000" b="1" strike="noStrike" spc="-1">
                <a:solidFill>
                  <a:srgbClr val="000000"/>
                </a:solidFill>
                <a:latin typeface="Tahoma"/>
              </a:rPr>
              <a:t>alimente la fusion Le H1 se raréfie , la gravitation prend le pas sur la réaction nucléaire , T° augmente et alimente la fusion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Tahoma"/>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Tahoma"/>
              </a:rPr>
              <a:t>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000000"/>
                </a:solidFill>
                <a:latin typeface="Tahoma"/>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lang="fr-FR" sz="2000" b="0" strike="noStrike" spc="-1">
              <a:solidFill>
                <a:srgbClr val="000000"/>
              </a:solidFill>
              <a:latin typeface="Arial"/>
            </a:endParaRP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r>
              <a:rPr lang="fr-FR" sz="2000" b="1" strike="noStrike" spc="-1">
                <a:solidFill>
                  <a:srgbClr val="FFFFFF"/>
                </a:solidFill>
                <a:latin typeface="Arial"/>
              </a:rPr>
              <a:t> </a:t>
            </a:r>
            <a:r>
              <a:rPr lang="fr-FR" sz="2000" b="1" strike="noStrike" spc="-1">
                <a:solidFill>
                  <a:srgbClr val="000000"/>
                </a:solidFill>
                <a:latin typeface="Arial"/>
              </a:rPr>
              <a:t>Naine blanche  1T/ cm3</a:t>
            </a:r>
            <a:endParaRPr lang="fr-FR" sz="2000" b="0" strike="noStrike" spc="-1">
              <a:solidFill>
                <a:srgbClr val="000000"/>
              </a:solidFill>
              <a:latin typeface="Arial"/>
            </a:endParaRPr>
          </a:p>
          <a:p>
            <a:pPr marL="216000" indent="0">
              <a:lnSpc>
                <a:spcPct val="100000"/>
              </a:lnSpc>
              <a:buNone/>
              <a:tabLst>
                <a:tab pos="0" algn="l"/>
              </a:tabLst>
            </a:pPr>
            <a:r>
              <a:rPr lang="fr-FR" sz="2400" b="0" strike="noStrike" spc="-1">
                <a:solidFill>
                  <a:srgbClr val="000000"/>
                </a:solidFill>
                <a:latin typeface="Arial"/>
              </a:rPr>
              <a:t>La tour Eiffel réduite à un cube 25cm x 25cm</a:t>
            </a:r>
          </a:p>
          <a:p>
            <a:pPr marL="216000" indent="0">
              <a:lnSpc>
                <a:spcPct val="100000"/>
              </a:lnSpc>
              <a:buNone/>
              <a:tabLst>
                <a:tab pos="0" algn="l"/>
              </a:tabLst>
            </a:pPr>
            <a:r>
              <a:rPr lang="fr-FR" sz="2400" b="0" strike="noStrike" spc="-1">
                <a:solidFill>
                  <a:srgbClr val="000000"/>
                </a:solidFill>
                <a:latin typeface="Arial"/>
              </a:rPr>
              <a:t>Masse du soleil dans un volume comme la terre</a:t>
            </a:r>
          </a:p>
          <a:p>
            <a:pPr marL="216000" indent="0">
              <a:lnSpc>
                <a:spcPct val="100000"/>
              </a:lnSpc>
              <a:buNone/>
              <a:tabLst>
                <a:tab pos="0" algn="l"/>
              </a:tabLst>
            </a:pPr>
            <a:r>
              <a:rPr lang="fr-FR" sz="2400" b="0" strike="noStrike" spc="-1">
                <a:solidFill>
                  <a:srgbClr val="000000"/>
                </a:solidFill>
                <a:latin typeface="Arial"/>
              </a:rPr>
              <a:t>Elle explose en supernova si sa masse dépasse </a:t>
            </a:r>
            <a:r>
              <a:rPr lang="fr-FR" sz="2400" b="0" strike="noStrike" spc="-1">
                <a:solidFill>
                  <a:srgbClr val="000000"/>
                </a:solidFill>
                <a:latin typeface="Lucida Sans Unicode"/>
              </a:rPr>
              <a:t>1,46 Ms ( limite de Chandrasékar )</a:t>
            </a:r>
            <a:endParaRPr lang="fr-FR" sz="2400" b="0" strike="noStrike" spc="-1">
              <a:solidFill>
                <a:srgbClr val="000000"/>
              </a:solidFill>
              <a:latin typeface="Arial"/>
            </a:endParaRPr>
          </a:p>
          <a:p>
            <a:pPr marL="216000" indent="0">
              <a:lnSpc>
                <a:spcPct val="100000"/>
              </a:lnSpc>
              <a:buNone/>
              <a:tabLst>
                <a:tab pos="0" algn="l"/>
              </a:tabLst>
            </a:pPr>
            <a:r>
              <a:rPr lang="fr-FR" sz="2400" b="0" strike="noStrike" spc="-1">
                <a:solidFill>
                  <a:srgbClr val="000000"/>
                </a:solidFill>
                <a:latin typeface="Lucida Sans Unicode"/>
              </a:rPr>
              <a:t>Son rayon diminue si on augmente sa masse</a:t>
            </a:r>
            <a:endParaRPr lang="fr-FR" sz="2400" b="0" strike="noStrike" spc="-1">
              <a:solidFill>
                <a:srgbClr val="000000"/>
              </a:solidFill>
              <a:latin typeface="Arial"/>
            </a:endParaRPr>
          </a:p>
          <a:p>
            <a:pPr marL="216000" indent="0">
              <a:lnSpc>
                <a:spcPct val="100000"/>
              </a:lnSpc>
              <a:buNone/>
              <a:tabLst>
                <a:tab pos="0" algn="l"/>
              </a:tabLst>
            </a:pPr>
            <a:endParaRPr lang="fr-FR" sz="2400" b="0" strike="noStrike" spc="-1">
              <a:solidFill>
                <a:srgbClr val="000000"/>
              </a:solid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PlaceHolder 1"/>
          <p:cNvSpPr>
            <a:spLocks noGrp="1" noRot="1" noChangeAspect="1"/>
          </p:cNvSpPr>
          <p:nvPr>
            <p:ph type="sldImg"/>
          </p:nvPr>
        </p:nvSpPr>
        <p:spPr>
          <a:xfrm>
            <a:off x="1106640" y="812880"/>
            <a:ext cx="5343120" cy="4006440"/>
          </a:xfrm>
          <a:prstGeom prst="rect">
            <a:avLst/>
          </a:prstGeom>
          <a:ln w="0">
            <a:noFill/>
          </a:ln>
        </p:spPr>
      </p:sp>
      <p:sp>
        <p:nvSpPr>
          <p:cNvPr id="887" name="Espace réservé des commentaires 1"/>
          <p:cNvSpPr/>
          <p:nvPr/>
        </p:nvSpPr>
        <p:spPr>
          <a:xfrm>
            <a:off x="1170000" y="5086440"/>
            <a:ext cx="5223600" cy="4104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spcBef>
                <a:spcPts val="360"/>
              </a:spcBef>
            </a:pPr>
            <a:endParaRPr lang="fr-FR" sz="1200" b="0" strike="noStrike" spc="-1">
              <a:solidFill>
                <a:srgbClr val="000000"/>
              </a:solidFill>
              <a:latin typeface="Times New Roman"/>
              <a:ea typeface="+mn-e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PlaceHolder 1"/>
          <p:cNvSpPr>
            <a:spLocks noGrp="1" noRot="1" noChangeAspect="1"/>
          </p:cNvSpPr>
          <p:nvPr>
            <p:ph type="sldImg"/>
          </p:nvPr>
        </p:nvSpPr>
        <p:spPr>
          <a:xfrm>
            <a:off x="1168560" y="838080"/>
            <a:ext cx="5283000" cy="3962160"/>
          </a:xfrm>
          <a:prstGeom prst="rect">
            <a:avLst/>
          </a:prstGeom>
          <a:ln w="0">
            <a:noFill/>
          </a:ln>
        </p:spPr>
      </p:sp>
      <p:sp>
        <p:nvSpPr>
          <p:cNvPr id="1019" name="PlaceHolder 2"/>
          <p:cNvSpPr>
            <a:spLocks noGrp="1"/>
          </p:cNvSpPr>
          <p:nvPr>
            <p:ph type="body"/>
          </p:nvPr>
        </p:nvSpPr>
        <p:spPr>
          <a:xfrm>
            <a:off x="-2268360" y="5891040"/>
            <a:ext cx="556200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800" b="0" strike="noStrike" spc="-1">
                <a:solidFill>
                  <a:srgbClr val="000000"/>
                </a:solidFill>
                <a:latin typeface="Arial"/>
              </a:rPr>
              <a:t>Le 4 juillet 1054 Les Chinois découvrent une nouvelle étoile qui brillera plusieurs semaines en plein jour et près de 2 ans la nuit</a:t>
            </a:r>
          </a:p>
          <a:p>
            <a:pPr marL="216000" indent="0">
              <a:lnSpc>
                <a:spcPct val="100000"/>
              </a:lnSpc>
              <a:buNone/>
              <a:tabLst>
                <a:tab pos="0" algn="l"/>
              </a:tabLst>
            </a:pPr>
            <a:r>
              <a:rPr lang="fr-FR" sz="2800" b="0" strike="noStrike" spc="-1">
                <a:solidFill>
                  <a:srgbClr val="000000"/>
                </a:solidFill>
                <a:latin typeface="Arial"/>
              </a:rPr>
              <a:t>Le cœur de fer s’effondre entrainant le reste de l’étoile qui rebondit</a:t>
            </a:r>
          </a:p>
          <a:p>
            <a:pPr marL="216000" indent="0">
              <a:lnSpc>
                <a:spcPct val="100000"/>
              </a:lnSpc>
              <a:buNone/>
              <a:tabLst>
                <a:tab pos="0" algn="l"/>
              </a:tabLst>
            </a:pPr>
            <a:r>
              <a:rPr lang="fr-FR" sz="2800" b="0" strike="noStrike" spc="-1">
                <a:solidFill>
                  <a:srgbClr val="000000"/>
                </a:solidFill>
                <a:latin typeface="Arial"/>
              </a:rPr>
              <a:t>Il  reste au centre soit une étoile à neutrons soit un trou noir</a:t>
            </a:r>
          </a:p>
          <a:p>
            <a:pPr marL="216000" indent="0">
              <a:lnSpc>
                <a:spcPct val="100000"/>
              </a:lnSpc>
              <a:buNone/>
              <a:tabLst>
                <a:tab pos="0" algn="l"/>
              </a:tabLst>
            </a:pPr>
            <a:r>
              <a:rPr lang="fr-FR" sz="2800" b="0" strike="noStrike" spc="-1">
                <a:solidFill>
                  <a:srgbClr val="000000"/>
                </a:solidFill>
                <a:latin typeface="Arial"/>
              </a:rPr>
              <a:t>L’étoile à neutrons mesure entre 10 et 20 km de diamètre pour une masse proche de 1,5 masse solaire soit 1 milliard de tonnes par cm3</a:t>
            </a:r>
          </a:p>
          <a:p>
            <a:pPr marL="216000" indent="0">
              <a:lnSpc>
                <a:spcPct val="100000"/>
              </a:lnSpc>
              <a:buNone/>
              <a:tabLst>
                <a:tab pos="0" algn="l"/>
              </a:tabLst>
            </a:pPr>
            <a:r>
              <a:rPr lang="fr-FR" sz="2800" b="0" strike="noStrike" spc="-1">
                <a:solidFill>
                  <a:srgbClr val="000000"/>
                </a:solidFill>
                <a:latin typeface="Arial"/>
              </a:rPr>
              <a:t>Sa rotation peut aller de plusieurs dizaine à plusieurs centaines de tours par seconde</a:t>
            </a:r>
          </a:p>
          <a:p>
            <a:pPr marL="216000" indent="0">
              <a:lnSpc>
                <a:spcPct val="100000"/>
              </a:lnSpc>
              <a:buNone/>
              <a:tabLst>
                <a:tab pos="0" algn="l"/>
              </a:tabLst>
            </a:pPr>
            <a:endParaRPr lang="fr-FR" sz="2800" b="0" strike="noStrike" spc="-1">
              <a:solidFill>
                <a:srgbClr val="000000"/>
              </a:solidFill>
              <a:latin typeface="Arial"/>
            </a:endParaRPr>
          </a:p>
        </p:txBody>
      </p:sp>
      <p:sp>
        <p:nvSpPr>
          <p:cNvPr id="1020" name="Rectangle 1"/>
          <p:cNvSpPr/>
          <p:nvPr/>
        </p:nvSpPr>
        <p:spPr>
          <a:xfrm>
            <a:off x="7559640" y="838080"/>
            <a:ext cx="5596920" cy="5995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pPr>
            <a:r>
              <a:rPr lang="en-GB" sz="2400" b="0" strike="noStrike" spc="-1">
                <a:solidFill>
                  <a:srgbClr val="000000"/>
                </a:solidFill>
                <a:latin typeface="Times New Roman"/>
                <a:ea typeface="+mn-ea"/>
              </a:rPr>
              <a:t>Étoile à neutron , pulsar 30 tours/s distance 6300 AL expension 1500Km/s . un grain de sable=75000T</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Comme les naines blanches leur diamètre diminue inversement à leur masse</a:t>
            </a:r>
            <a:endParaRPr lang="fr-FR" sz="2400" b="0" strike="noStrike" spc="-1">
              <a:solidFill>
                <a:srgbClr val="000000"/>
              </a:solidFill>
              <a:latin typeface="Arial"/>
            </a:endParaRPr>
          </a:p>
          <a:p>
            <a:pPr>
              <a:lnSpc>
                <a:spcPct val="95000"/>
              </a:lnSpc>
            </a:pPr>
            <a:r>
              <a:rPr lang="en-GB" sz="2400" b="1" u="sng" strike="noStrike" spc="-1">
                <a:solidFill>
                  <a:srgbClr val="000000"/>
                </a:solidFill>
                <a:uFillTx/>
                <a:latin typeface="Times New Roman"/>
                <a:ea typeface="+mn-ea"/>
              </a:rPr>
              <a:t>Masses</a:t>
            </a:r>
            <a:r>
              <a:rPr lang="en-GB" sz="2400" b="0" strike="noStrike" spc="-1">
                <a:solidFill>
                  <a:srgbClr val="000000"/>
                </a:solidFill>
                <a:latin typeface="Times New Roman"/>
                <a:ea typeface="+mn-ea"/>
              </a:rPr>
              <a:t>                          </a:t>
            </a:r>
            <a:r>
              <a:rPr lang="en-GB" sz="2400" b="1" u="sng" strike="noStrike" spc="-1">
                <a:solidFill>
                  <a:srgbClr val="000000"/>
                </a:solidFill>
                <a:uFillTx/>
                <a:latin typeface="Times New Roman"/>
                <a:ea typeface="+mn-ea"/>
              </a:rPr>
              <a:t>Rayons</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0,5 Ms                            20Km</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1Ms                                 16Km</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2Ms                                13Km</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3Ms                                 11Km</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5Ms                                  9Km</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	Entre 3 et 5 Ms la vitesse de libération devient supérieure à la vitesse de la lumière et c'est la raison pour laquelle se forme un trou noir</a:t>
            </a:r>
            <a:endParaRPr lang="fr-FR" sz="2400" b="0" strike="noStrike" spc="-1">
              <a:solidFill>
                <a:srgbClr val="000000"/>
              </a:solidFill>
              <a:latin typeface="Arial"/>
            </a:endParaRPr>
          </a:p>
          <a:p>
            <a:pPr>
              <a:lnSpc>
                <a:spcPct val="95000"/>
              </a:lnSpc>
            </a:pPr>
            <a:r>
              <a:rPr lang="en-GB" sz="2400" b="0" strike="noStrike" spc="-1">
                <a:solidFill>
                  <a:srgbClr val="000000"/>
                </a:solidFill>
                <a:latin typeface="Times New Roman"/>
                <a:ea typeface="+mn-ea"/>
              </a:rPr>
              <a:t>Les pulsars tournent entre 30s et 1/1000° de seconde</a:t>
            </a:r>
            <a:endParaRPr lang="fr-FR" sz="2400" b="0" strike="noStrike" spc="-1">
              <a:solidFill>
                <a:srgbClr val="000000"/>
              </a:solidFill>
              <a:latin typeface="Arial"/>
            </a:endParaRPr>
          </a:p>
        </p:txBody>
      </p:sp>
      <p:sp>
        <p:nvSpPr>
          <p:cNvPr id="1021" name="ZoneTexte 1"/>
          <p:cNvSpPr/>
          <p:nvPr/>
        </p:nvSpPr>
        <p:spPr>
          <a:xfrm>
            <a:off x="-7453440" y="1097280"/>
            <a:ext cx="640800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3600" b="1" u="sng" strike="noStrike" spc="-1">
                <a:solidFill>
                  <a:srgbClr val="000000"/>
                </a:solidFill>
                <a:uFillTx/>
                <a:latin typeface="Times New Roman"/>
                <a:ea typeface="+mn-ea"/>
              </a:rPr>
              <a:t>Densité étoile à neutron</a:t>
            </a:r>
            <a:endParaRPr lang="fr-FR" sz="3600" b="0" strike="noStrike" spc="-1">
              <a:solidFill>
                <a:srgbClr val="000000"/>
              </a:solidFill>
              <a:latin typeface="Arial"/>
            </a:endParaRPr>
          </a:p>
          <a:p>
            <a:pPr>
              <a:lnSpc>
                <a:spcPct val="100000"/>
              </a:lnSpc>
            </a:pPr>
            <a:endParaRPr lang="fr-FR" sz="3600" b="0" strike="noStrike" spc="-1">
              <a:solidFill>
                <a:srgbClr val="000000"/>
              </a:solidFill>
              <a:latin typeface="Arial"/>
            </a:endParaRPr>
          </a:p>
          <a:p>
            <a:pPr>
              <a:lnSpc>
                <a:spcPct val="100000"/>
              </a:lnSpc>
            </a:pPr>
            <a:r>
              <a:rPr lang="fr-FR" sz="3600" b="1" strike="noStrike" spc="-1">
                <a:solidFill>
                  <a:srgbClr val="000000"/>
                </a:solidFill>
                <a:latin typeface="Times New Roman"/>
                <a:ea typeface="+mn-ea"/>
              </a:rPr>
              <a:t>Mille milliards de tonnes/dm3</a:t>
            </a:r>
            <a:endParaRPr lang="fr-FR" sz="3600" b="0" strike="noStrike" spc="-1">
              <a:solidFill>
                <a:srgbClr val="000000"/>
              </a:solidFill>
              <a:latin typeface="Arial"/>
            </a:endParaRPr>
          </a:p>
          <a:p>
            <a:pPr>
              <a:lnSpc>
                <a:spcPct val="100000"/>
              </a:lnSpc>
            </a:pPr>
            <a:r>
              <a:rPr lang="fr-FR" sz="3600" b="1" strike="noStrike" spc="-1">
                <a:solidFill>
                  <a:srgbClr val="000000"/>
                </a:solidFill>
                <a:latin typeface="Times New Roman"/>
                <a:ea typeface="+mn-ea"/>
              </a:rPr>
              <a:t>ou 1 milliards de tonnes/cm3</a:t>
            </a:r>
            <a:endParaRPr lang="fr-FR" sz="3600" b="0" strike="noStrike" spc="-1">
              <a:solidFill>
                <a:srgbClr val="000000"/>
              </a:solidFill>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PlaceHolder 1"/>
          <p:cNvSpPr>
            <a:spLocks noGrp="1" noRot="1" noChangeAspect="1"/>
          </p:cNvSpPr>
          <p:nvPr>
            <p:ph type="sldImg"/>
          </p:nvPr>
        </p:nvSpPr>
        <p:spPr>
          <a:xfrm>
            <a:off x="1106640" y="812880"/>
            <a:ext cx="5343120" cy="4006440"/>
          </a:xfrm>
          <a:prstGeom prst="rect">
            <a:avLst/>
          </a:prstGeom>
          <a:ln w="0">
            <a:noFill/>
          </a:ln>
        </p:spPr>
      </p:sp>
      <p:sp>
        <p:nvSpPr>
          <p:cNvPr id="1023" name="Espace réservé des commentaires 1"/>
          <p:cNvSpPr/>
          <p:nvPr/>
        </p:nvSpPr>
        <p:spPr>
          <a:xfrm>
            <a:off x="755640" y="5130000"/>
            <a:ext cx="15984360" cy="4104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spcBef>
                <a:spcPts val="720"/>
              </a:spcBef>
            </a:pPr>
            <a:r>
              <a:rPr lang="fr-FR" sz="2400" b="0" strike="noStrike" spc="-1">
                <a:solidFill>
                  <a:srgbClr val="000000"/>
                </a:solidFill>
                <a:latin typeface="Times New Roman"/>
                <a:ea typeface="+mn-ea"/>
              </a:rPr>
              <a:t>L'</a:t>
            </a:r>
            <a:r>
              <a:rPr lang="fr-FR" sz="2400" b="0" u="sng" strike="noStrike" spc="-1">
                <a:solidFill>
                  <a:srgbClr val="000000"/>
                </a:solidFill>
                <a:uFillTx/>
                <a:latin typeface="Times New Roman"/>
                <a:ea typeface="+mn-ea"/>
                <a:hlinkClick r:id="rId3"/>
              </a:rPr>
              <a:t>amas globulaire</a:t>
            </a:r>
            <a:r>
              <a:rPr lang="fr-FR" sz="2400" b="0" strike="noStrike" spc="-1">
                <a:solidFill>
                  <a:srgbClr val="000000"/>
                </a:solidFill>
                <a:latin typeface="Times New Roman"/>
                <a:ea typeface="+mn-ea"/>
              </a:rPr>
              <a:t> </a:t>
            </a:r>
            <a:r>
              <a:rPr lang="fr-FR" sz="2400" b="1" strike="noStrike" spc="-1">
                <a:solidFill>
                  <a:srgbClr val="000000"/>
                </a:solidFill>
                <a:latin typeface="Times New Roman"/>
                <a:ea typeface="+mn-ea"/>
              </a:rPr>
              <a:t>M13</a:t>
            </a:r>
            <a:r>
              <a:rPr lang="fr-FR" sz="2400" b="0" strike="noStrike" spc="-1">
                <a:solidFill>
                  <a:srgbClr val="000000"/>
                </a:solidFill>
                <a:latin typeface="Times New Roman"/>
                <a:ea typeface="+mn-ea"/>
              </a:rPr>
              <a:t> ou </a:t>
            </a:r>
            <a:r>
              <a:rPr lang="fr-FR" sz="2400" b="1" strike="noStrike" spc="-1">
                <a:solidFill>
                  <a:srgbClr val="000000"/>
                </a:solidFill>
                <a:latin typeface="Times New Roman"/>
                <a:ea typeface="+mn-ea"/>
              </a:rPr>
              <a:t>Messier 13</a:t>
            </a:r>
            <a:r>
              <a:rPr lang="fr-FR" sz="2400" b="0" strike="noStrike" spc="-1">
                <a:solidFill>
                  <a:srgbClr val="000000"/>
                </a:solidFill>
                <a:latin typeface="Times New Roman"/>
                <a:ea typeface="+mn-ea"/>
              </a:rPr>
              <a:t>, très souvent appelé le </a:t>
            </a:r>
            <a:r>
              <a:rPr lang="fr-FR" sz="2400" b="1" strike="noStrike" spc="-1">
                <a:solidFill>
                  <a:srgbClr val="000000"/>
                </a:solidFill>
                <a:latin typeface="Times New Roman"/>
                <a:ea typeface="+mn-ea"/>
              </a:rPr>
              <a:t>Grand Amas d'Hercule</a:t>
            </a:r>
            <a:r>
              <a:rPr lang="fr-FR" sz="2400" b="0" strike="noStrike" spc="-1">
                <a:solidFill>
                  <a:srgbClr val="000000"/>
                </a:solidFill>
                <a:latin typeface="Times New Roman"/>
                <a:ea typeface="+mn-ea"/>
              </a:rPr>
              <a:t> ou simplement </a:t>
            </a:r>
            <a:r>
              <a:rPr lang="fr-FR" sz="2400" b="1" strike="noStrike" spc="-1">
                <a:solidFill>
                  <a:srgbClr val="000000"/>
                </a:solidFill>
                <a:latin typeface="Times New Roman"/>
                <a:ea typeface="+mn-ea"/>
              </a:rPr>
              <a:t>Hercule</a:t>
            </a:r>
            <a:r>
              <a:rPr lang="fr-FR" sz="2400" b="0" strike="noStrike" spc="-1">
                <a:solidFill>
                  <a:srgbClr val="000000"/>
                </a:solidFill>
                <a:latin typeface="Times New Roman"/>
                <a:ea typeface="+mn-ea"/>
              </a:rPr>
              <a:t>, est parmi les objets les plus imposants du </a:t>
            </a:r>
            <a:r>
              <a:rPr lang="fr-FR" sz="2400" b="0" u="sng" strike="noStrike" spc="-1">
                <a:solidFill>
                  <a:srgbClr val="000000"/>
                </a:solidFill>
                <a:uFillTx/>
                <a:latin typeface="Times New Roman"/>
                <a:ea typeface="+mn-ea"/>
                <a:hlinkClick r:id="rId4"/>
              </a:rPr>
              <a:t>catalogue Messier</a:t>
            </a:r>
            <a:r>
              <a:rPr lang="fr-FR" sz="2400" b="0" strike="noStrike" spc="-1">
                <a:solidFill>
                  <a:srgbClr val="000000"/>
                </a:solidFill>
                <a:latin typeface="Times New Roman"/>
                <a:ea typeface="+mn-ea"/>
              </a:rPr>
              <a:t>. Il a été découvert par </a:t>
            </a:r>
            <a:r>
              <a:rPr lang="fr-FR" sz="2400" b="0" u="sng" strike="noStrike" spc="-1">
                <a:solidFill>
                  <a:srgbClr val="000000"/>
                </a:solidFill>
                <a:uFillTx/>
                <a:latin typeface="Times New Roman"/>
                <a:ea typeface="+mn-ea"/>
                <a:hlinkClick r:id="rId5"/>
              </a:rPr>
              <a:t>Edmond Halley</a:t>
            </a:r>
            <a:r>
              <a:rPr lang="fr-FR" sz="2400" b="0" strike="noStrike" spc="-1">
                <a:solidFill>
                  <a:srgbClr val="000000"/>
                </a:solidFill>
                <a:latin typeface="Times New Roman"/>
                <a:ea typeface="+mn-ea"/>
              </a:rPr>
              <a:t> en </a:t>
            </a:r>
            <a:r>
              <a:rPr lang="fr-FR" sz="2400" b="0" u="sng" strike="noStrike" spc="-1">
                <a:solidFill>
                  <a:srgbClr val="000000"/>
                </a:solidFill>
                <a:uFillTx/>
                <a:latin typeface="Times New Roman"/>
                <a:ea typeface="+mn-ea"/>
                <a:hlinkClick r:id="rId6"/>
              </a:rPr>
              <a:t>1714</a:t>
            </a:r>
            <a:r>
              <a:rPr lang="fr-FR" sz="2400" b="0" strike="noStrike" spc="-1">
                <a:solidFill>
                  <a:srgbClr val="000000"/>
                </a:solidFill>
                <a:latin typeface="Times New Roman"/>
                <a:ea typeface="+mn-ea"/>
              </a:rPr>
              <a:t>, et ajouté par </a:t>
            </a:r>
            <a:r>
              <a:rPr lang="fr-FR" sz="2400" b="0" u="sng" strike="noStrike" spc="-1">
                <a:solidFill>
                  <a:srgbClr val="000000"/>
                </a:solidFill>
                <a:uFillTx/>
                <a:latin typeface="Times New Roman"/>
                <a:ea typeface="+mn-ea"/>
                <a:hlinkClick r:id="rId7"/>
              </a:rPr>
              <a:t>Charles Messier</a:t>
            </a:r>
            <a:r>
              <a:rPr lang="fr-FR" sz="2400" b="0" strike="noStrike" spc="-1">
                <a:solidFill>
                  <a:srgbClr val="000000"/>
                </a:solidFill>
                <a:latin typeface="Times New Roman"/>
                <a:ea typeface="+mn-ea"/>
              </a:rPr>
              <a:t> dans son catalogue le </a:t>
            </a:r>
            <a:r>
              <a:rPr lang="fr-FR" sz="2400" b="0" u="sng" strike="noStrike" spc="-1">
                <a:solidFill>
                  <a:srgbClr val="000000"/>
                </a:solidFill>
                <a:uFillTx/>
                <a:latin typeface="Times New Roman"/>
                <a:ea typeface="+mn-ea"/>
                <a:hlinkClick r:id="rId8"/>
              </a:rPr>
              <a:t>1</a:t>
            </a:r>
            <a:r>
              <a:rPr lang="fr-FR" sz="2400" b="0" u="sng" strike="noStrike" spc="-1" baseline="30000">
                <a:solidFill>
                  <a:srgbClr val="000000"/>
                </a:solidFill>
                <a:uFillTx/>
                <a:latin typeface="Times New Roman"/>
                <a:ea typeface="+mn-ea"/>
                <a:hlinkClick r:id="rId8"/>
              </a:rPr>
              <a:t>er</a:t>
            </a:r>
            <a:r>
              <a:rPr lang="fr-FR" sz="2400" b="0" u="sng" strike="noStrike" spc="-1">
                <a:solidFill>
                  <a:srgbClr val="000000"/>
                </a:solidFill>
                <a:uFillTx/>
                <a:latin typeface="Times New Roman"/>
                <a:ea typeface="+mn-ea"/>
                <a:hlinkClick r:id="rId8"/>
              </a:rPr>
              <a:t> juin</a:t>
            </a:r>
            <a:r>
              <a:rPr lang="fr-FR" sz="2400" b="0" strike="noStrike" spc="-1">
                <a:solidFill>
                  <a:srgbClr val="000000"/>
                </a:solidFill>
                <a:latin typeface="Times New Roman"/>
                <a:ea typeface="+mn-ea"/>
              </a:rPr>
              <a:t> </a:t>
            </a:r>
            <a:r>
              <a:rPr lang="fr-FR" sz="2400" b="0" u="sng" strike="noStrike" spc="-1">
                <a:solidFill>
                  <a:srgbClr val="000000"/>
                </a:solidFill>
                <a:uFillTx/>
                <a:latin typeface="Times New Roman"/>
                <a:ea typeface="+mn-ea"/>
                <a:hlinkClick r:id="rId9"/>
              </a:rPr>
              <a:t>1764</a:t>
            </a:r>
            <a:r>
              <a:rPr lang="fr-FR" sz="2400" b="0" strike="noStrike" spc="-1">
                <a:solidFill>
                  <a:srgbClr val="000000"/>
                </a:solidFill>
                <a:latin typeface="Times New Roman"/>
                <a:ea typeface="+mn-ea"/>
              </a:rPr>
              <a:t>.</a:t>
            </a:r>
            <a:endParaRPr lang="fr-FR" sz="2400" b="0" strike="noStrike" spc="-1">
              <a:solidFill>
                <a:srgbClr val="000000"/>
              </a:solidFill>
              <a:latin typeface="Arial"/>
            </a:endParaRPr>
          </a:p>
          <a:p>
            <a:pPr>
              <a:lnSpc>
                <a:spcPct val="100000"/>
              </a:lnSpc>
              <a:spcBef>
                <a:spcPts val="720"/>
              </a:spcBef>
            </a:pPr>
            <a:r>
              <a:rPr lang="fr-FR" sz="2400" b="0" strike="noStrike" spc="-1">
                <a:solidFill>
                  <a:srgbClr val="000000"/>
                </a:solidFill>
                <a:latin typeface="Times New Roman"/>
                <a:ea typeface="+mn-ea"/>
              </a:rPr>
              <a:t>Comportant plus de 500 000 </a:t>
            </a:r>
            <a:r>
              <a:rPr lang="fr-FR" sz="2400" b="0" u="sng" strike="noStrike" spc="-1">
                <a:solidFill>
                  <a:srgbClr val="000000"/>
                </a:solidFill>
                <a:uFillTx/>
                <a:latin typeface="Times New Roman"/>
                <a:ea typeface="+mn-ea"/>
                <a:hlinkClick r:id="rId10"/>
              </a:rPr>
              <a:t>étoiles</a:t>
            </a:r>
            <a:r>
              <a:rPr lang="fr-FR" sz="2400" b="0" strike="noStrike" spc="-1">
                <a:solidFill>
                  <a:srgbClr val="000000"/>
                </a:solidFill>
                <a:latin typeface="Times New Roman"/>
                <a:ea typeface="+mn-ea"/>
              </a:rPr>
              <a:t>, il est aussi l'un des plus vieux objets : son âge est estimé à 12 ou 14 milliards d'années. Il apparaît avec un diamètre de 20 </a:t>
            </a:r>
            <a:r>
              <a:rPr lang="fr-FR" sz="2400" b="0" u="sng" strike="noStrike" spc="-1">
                <a:solidFill>
                  <a:srgbClr val="000000"/>
                </a:solidFill>
                <a:uFillTx/>
                <a:latin typeface="Times New Roman"/>
                <a:ea typeface="+mn-ea"/>
                <a:hlinkClick r:id="rId11"/>
              </a:rPr>
              <a:t>minutes d'arc</a:t>
            </a:r>
            <a:r>
              <a:rPr lang="fr-FR" sz="2400" b="0" strike="noStrike" spc="-1">
                <a:solidFill>
                  <a:srgbClr val="000000"/>
                </a:solidFill>
                <a:latin typeface="Times New Roman"/>
                <a:ea typeface="+mn-ea"/>
              </a:rPr>
              <a:t>, soit un diamètre réel de 150 </a:t>
            </a:r>
            <a:r>
              <a:rPr lang="fr-FR" sz="2400" b="0" u="sng" strike="noStrike" spc="-1">
                <a:solidFill>
                  <a:srgbClr val="000000"/>
                </a:solidFill>
                <a:uFillTx/>
                <a:latin typeface="Times New Roman"/>
                <a:ea typeface="+mn-ea"/>
                <a:hlinkClick r:id="rId12"/>
              </a:rPr>
              <a:t>années-lumière</a:t>
            </a:r>
            <a:r>
              <a:rPr lang="fr-FR" sz="2400" b="0" strike="noStrike" spc="-1">
                <a:solidFill>
                  <a:srgbClr val="000000"/>
                </a:solidFill>
                <a:latin typeface="Times New Roman"/>
                <a:ea typeface="+mn-ea"/>
              </a:rPr>
              <a:t>. Il a cependant la particularité de contenir de nombreuses étoiles jeunes (appartenance confirmée d'après leur </a:t>
            </a:r>
            <a:r>
              <a:rPr lang="fr-FR" sz="2400" b="0" u="sng" strike="noStrike" spc="-1">
                <a:solidFill>
                  <a:srgbClr val="000000"/>
                </a:solidFill>
                <a:uFillTx/>
                <a:latin typeface="Times New Roman"/>
                <a:ea typeface="+mn-ea"/>
                <a:hlinkClick r:id="rId13"/>
              </a:rPr>
              <a:t>vitesse angulaire</a:t>
            </a:r>
            <a:r>
              <a:rPr lang="fr-FR" sz="2400" b="0" strike="noStrike" spc="-1">
                <a:solidFill>
                  <a:srgbClr val="000000"/>
                </a:solidFill>
                <a:latin typeface="Times New Roman"/>
                <a:ea typeface="+mn-ea"/>
              </a:rPr>
              <a:t>), ce qui est inhabituel pour un amas de cet âge : les scientifiques pensent que ces étoiles ne sont pas nées à l'intérieur de l'amas, mais ont plutôt été capturées par ce dernier.</a:t>
            </a:r>
            <a:endParaRPr lang="fr-FR" sz="2400" b="0" strike="noStrike" spc="-1">
              <a:solidFill>
                <a:srgbClr val="000000"/>
              </a:solidFill>
              <a:latin typeface="Arial"/>
            </a:endParaRPr>
          </a:p>
          <a:p>
            <a:pPr>
              <a:lnSpc>
                <a:spcPct val="100000"/>
              </a:lnSpc>
              <a:spcBef>
                <a:spcPts val="720"/>
              </a:spcBef>
            </a:pPr>
            <a:r>
              <a:rPr lang="fr-FR" sz="2400" b="0" strike="noStrike" spc="-1">
                <a:solidFill>
                  <a:srgbClr val="000000"/>
                </a:solidFill>
                <a:latin typeface="Times New Roman"/>
                <a:ea typeface="+mn-ea"/>
              </a:rPr>
              <a:t>M13 a été utilisé en </a:t>
            </a:r>
            <a:r>
              <a:rPr lang="fr-FR" sz="2400" b="0" u="sng" strike="noStrike" spc="-1">
                <a:solidFill>
                  <a:srgbClr val="000000"/>
                </a:solidFill>
                <a:uFillTx/>
                <a:latin typeface="Times New Roman"/>
                <a:ea typeface="+mn-ea"/>
                <a:hlinkClick r:id="rId14"/>
              </a:rPr>
              <a:t>1974</a:t>
            </a:r>
            <a:r>
              <a:rPr lang="fr-FR" sz="2400" b="0" strike="noStrike" spc="-1">
                <a:solidFill>
                  <a:srgbClr val="000000"/>
                </a:solidFill>
                <a:latin typeface="Times New Roman"/>
                <a:ea typeface="+mn-ea"/>
              </a:rPr>
              <a:t> (le </a:t>
            </a:r>
            <a:r>
              <a:rPr lang="fr-FR" sz="2400" b="0" u="sng" strike="noStrike" spc="-1">
                <a:solidFill>
                  <a:srgbClr val="000000"/>
                </a:solidFill>
                <a:uFillTx/>
                <a:latin typeface="Times New Roman"/>
                <a:ea typeface="+mn-ea"/>
                <a:hlinkClick r:id="rId15"/>
              </a:rPr>
              <a:t>16 novembre</a:t>
            </a:r>
            <a:r>
              <a:rPr lang="fr-FR" sz="2400" b="0" strike="noStrike" spc="-1">
                <a:solidFill>
                  <a:srgbClr val="000000"/>
                </a:solidFill>
                <a:latin typeface="Times New Roman"/>
                <a:ea typeface="+mn-ea"/>
              </a:rPr>
              <a:t>) comme cible pour l'envoi d'un </a:t>
            </a:r>
            <a:r>
              <a:rPr lang="fr-FR" sz="2400" b="0" u="sng" strike="noStrike" spc="-1">
                <a:solidFill>
                  <a:srgbClr val="000000"/>
                </a:solidFill>
                <a:uFillTx/>
                <a:latin typeface="Times New Roman"/>
                <a:ea typeface="+mn-ea"/>
                <a:hlinkClick r:id="rId16"/>
              </a:rPr>
              <a:t>message</a:t>
            </a:r>
            <a:r>
              <a:rPr lang="fr-FR" sz="2400" b="0" strike="noStrike" spc="-1">
                <a:solidFill>
                  <a:srgbClr val="000000"/>
                </a:solidFill>
                <a:latin typeface="Times New Roman"/>
                <a:ea typeface="+mn-ea"/>
              </a:rPr>
              <a:t> à une potentielle civilisation extraterrestre. Ce message a été envoyé à partir du </a:t>
            </a:r>
            <a:r>
              <a:rPr lang="fr-FR" sz="2400" b="0" u="sng" strike="noStrike" spc="-1">
                <a:solidFill>
                  <a:srgbClr val="000000"/>
                </a:solidFill>
                <a:uFillTx/>
                <a:latin typeface="Times New Roman"/>
                <a:ea typeface="+mn-ea"/>
                <a:hlinkClick r:id="rId17"/>
              </a:rPr>
              <a:t>radiotélescope d'Arecibo</a:t>
            </a:r>
            <a:r>
              <a:rPr lang="fr-FR" sz="2400" b="0" strike="noStrike" spc="-1">
                <a:solidFill>
                  <a:srgbClr val="000000"/>
                </a:solidFill>
                <a:latin typeface="Times New Roman"/>
                <a:ea typeface="+mn-ea"/>
              </a:rPr>
              <a:t>, qui participe également au projet</a:t>
            </a:r>
            <a:r>
              <a:rPr lang="fr-FR" sz="2400" b="0" u="sng" strike="noStrike" spc="-1">
                <a:solidFill>
                  <a:srgbClr val="000000"/>
                </a:solidFill>
                <a:uFillTx/>
                <a:latin typeface="Times New Roman"/>
                <a:ea typeface="+mn-ea"/>
                <a:hlinkClick r:id="rId18"/>
              </a:rPr>
              <a:t>SETI</a:t>
            </a:r>
            <a:r>
              <a:rPr lang="fr-FR" sz="2400" b="0" strike="noStrike" spc="-1">
                <a:solidFill>
                  <a:srgbClr val="000000"/>
                </a:solidFill>
                <a:latin typeface="Times New Roman"/>
                <a:ea typeface="+mn-ea"/>
              </a:rPr>
              <a:t>. Il contenait des informations comme les chiffres, le </a:t>
            </a:r>
            <a:r>
              <a:rPr lang="fr-FR" sz="2400" b="0" u="sng" strike="noStrike" spc="-1">
                <a:solidFill>
                  <a:srgbClr val="000000"/>
                </a:solidFill>
                <a:uFillTx/>
                <a:latin typeface="Times New Roman"/>
                <a:ea typeface="+mn-ea"/>
                <a:hlinkClick r:id="rId19"/>
              </a:rPr>
              <a:t>numéro atomique</a:t>
            </a:r>
            <a:r>
              <a:rPr lang="fr-FR" sz="2400" b="0" strike="noStrike" spc="-1">
                <a:solidFill>
                  <a:srgbClr val="000000"/>
                </a:solidFill>
                <a:latin typeface="Times New Roman"/>
                <a:ea typeface="+mn-ea"/>
              </a:rPr>
              <a:t> de l'</a:t>
            </a:r>
            <a:r>
              <a:rPr lang="fr-FR" sz="2400" b="0" u="sng" strike="noStrike" spc="-1">
                <a:solidFill>
                  <a:srgbClr val="000000"/>
                </a:solidFill>
                <a:uFillTx/>
                <a:latin typeface="Times New Roman"/>
                <a:ea typeface="+mn-ea"/>
                <a:hlinkClick r:id="rId20"/>
              </a:rPr>
              <a:t>hydrogène</a:t>
            </a:r>
            <a:r>
              <a:rPr lang="fr-FR" sz="2400" b="0" strike="noStrike" spc="-1">
                <a:solidFill>
                  <a:srgbClr val="000000"/>
                </a:solidFill>
                <a:latin typeface="Times New Roman"/>
                <a:ea typeface="+mn-ea"/>
              </a:rPr>
              <a:t>, du </a:t>
            </a:r>
            <a:r>
              <a:rPr lang="fr-FR" sz="2400" b="0" u="sng" strike="noStrike" spc="-1">
                <a:solidFill>
                  <a:srgbClr val="000000"/>
                </a:solidFill>
                <a:uFillTx/>
                <a:latin typeface="Times New Roman"/>
                <a:ea typeface="+mn-ea"/>
                <a:hlinkClick r:id="rId21"/>
              </a:rPr>
              <a:t>carbone</a:t>
            </a:r>
            <a:r>
              <a:rPr lang="fr-FR" sz="2400" b="0" strike="noStrike" spc="-1">
                <a:solidFill>
                  <a:srgbClr val="000000"/>
                </a:solidFill>
                <a:latin typeface="Times New Roman"/>
                <a:ea typeface="+mn-ea"/>
              </a:rPr>
              <a:t>, de l'</a:t>
            </a:r>
            <a:r>
              <a:rPr lang="fr-FR" sz="2400" b="0" u="sng" strike="noStrike" spc="-1">
                <a:solidFill>
                  <a:srgbClr val="000000"/>
                </a:solidFill>
                <a:uFillTx/>
                <a:latin typeface="Times New Roman"/>
                <a:ea typeface="+mn-ea"/>
                <a:hlinkClick r:id="rId22"/>
              </a:rPr>
              <a:t>azote</a:t>
            </a:r>
            <a:r>
              <a:rPr lang="fr-FR" sz="2400" b="0" strike="noStrike" spc="-1">
                <a:solidFill>
                  <a:srgbClr val="000000"/>
                </a:solidFill>
                <a:latin typeface="Times New Roman"/>
                <a:ea typeface="+mn-ea"/>
              </a:rPr>
              <a:t>, de l'</a:t>
            </a:r>
            <a:r>
              <a:rPr lang="fr-FR" sz="2400" b="0" u="sng" strike="noStrike" spc="-1">
                <a:solidFill>
                  <a:srgbClr val="000000"/>
                </a:solidFill>
                <a:uFillTx/>
                <a:latin typeface="Times New Roman"/>
                <a:ea typeface="+mn-ea"/>
                <a:hlinkClick r:id="rId23"/>
              </a:rPr>
              <a:t>oxygène</a:t>
            </a:r>
            <a:r>
              <a:rPr lang="fr-FR" sz="2400" b="0" strike="noStrike" spc="-1">
                <a:solidFill>
                  <a:srgbClr val="000000"/>
                </a:solidFill>
                <a:latin typeface="Times New Roman"/>
                <a:ea typeface="+mn-ea"/>
              </a:rPr>
              <a:t> et du </a:t>
            </a:r>
            <a:r>
              <a:rPr lang="fr-FR" sz="2400" b="0" u="sng" strike="noStrike" spc="-1">
                <a:solidFill>
                  <a:srgbClr val="000000"/>
                </a:solidFill>
                <a:uFillTx/>
                <a:latin typeface="Times New Roman"/>
                <a:ea typeface="+mn-ea"/>
                <a:hlinkClick r:id="rId24"/>
              </a:rPr>
              <a:t>phosphore</a:t>
            </a:r>
            <a:r>
              <a:rPr lang="fr-FR" sz="2400" b="0" strike="noStrike" spc="-1">
                <a:solidFill>
                  <a:srgbClr val="000000"/>
                </a:solidFill>
                <a:latin typeface="Times New Roman"/>
                <a:ea typeface="+mn-ea"/>
              </a:rPr>
              <a:t>, des données sur l'</a:t>
            </a:r>
            <a:r>
              <a:rPr lang="fr-FR" sz="2400" b="0" u="sng" strike="noStrike" spc="-1">
                <a:solidFill>
                  <a:srgbClr val="000000"/>
                </a:solidFill>
                <a:uFillTx/>
                <a:latin typeface="Times New Roman"/>
                <a:ea typeface="+mn-ea"/>
                <a:hlinkClick r:id="rId25"/>
              </a:rPr>
              <a:t>ADN</a:t>
            </a:r>
            <a:r>
              <a:rPr lang="fr-FR" sz="2400" b="0" strike="noStrike" spc="-1">
                <a:solidFill>
                  <a:srgbClr val="000000"/>
                </a:solidFill>
                <a:latin typeface="Times New Roman"/>
                <a:ea typeface="+mn-ea"/>
              </a:rPr>
              <a:t>, la forme et la taille d'un humain, la population terrestre, et la position de la </a:t>
            </a:r>
            <a:r>
              <a:rPr lang="fr-FR" sz="2400" b="0" u="sng" strike="noStrike" spc="-1">
                <a:solidFill>
                  <a:srgbClr val="000000"/>
                </a:solidFill>
                <a:uFillTx/>
                <a:latin typeface="Times New Roman"/>
                <a:ea typeface="+mn-ea"/>
                <a:hlinkClick r:id="rId26"/>
              </a:rPr>
              <a:t>Terre</a:t>
            </a:r>
            <a:r>
              <a:rPr lang="fr-FR" sz="2400" b="0" strike="noStrike" spc="-1">
                <a:solidFill>
                  <a:srgbClr val="000000"/>
                </a:solidFill>
                <a:latin typeface="Times New Roman"/>
                <a:ea typeface="+mn-ea"/>
              </a:rPr>
              <a:t> dans le </a:t>
            </a:r>
            <a:r>
              <a:rPr lang="fr-FR" sz="2400" b="0" u="sng" strike="noStrike" spc="-1">
                <a:solidFill>
                  <a:srgbClr val="000000"/>
                </a:solidFill>
                <a:uFillTx/>
                <a:latin typeface="Times New Roman"/>
                <a:ea typeface="+mn-ea"/>
                <a:hlinkClick r:id="rId27"/>
              </a:rPr>
              <a:t>système solaire</a:t>
            </a:r>
            <a:r>
              <a:rPr lang="fr-FR" sz="2400" b="0" strike="noStrike" spc="-1">
                <a:solidFill>
                  <a:srgbClr val="000000"/>
                </a:solidFill>
                <a:latin typeface="Times New Roman"/>
                <a:ea typeface="+mn-ea"/>
              </a:rPr>
              <a:t>. Il mettra 25 000 ans à y parvenir (autant pour la réponse éventuelle).</a:t>
            </a:r>
            <a:endParaRPr lang="fr-FR" sz="2400" b="0" strike="noStrike" spc="-1">
              <a:solidFill>
                <a:srgbClr val="000000"/>
              </a:solidFill>
              <a:latin typeface="Arial"/>
            </a:endParaRPr>
          </a:p>
        </p:txBody>
      </p:sp>
      <p:sp>
        <p:nvSpPr>
          <p:cNvPr id="1024" name="PlaceHolder 2"/>
          <p:cNvSpPr>
            <a:spLocks noGrp="1"/>
          </p:cNvSpPr>
          <p:nvPr>
            <p:ph type="body"/>
          </p:nvPr>
        </p:nvSpPr>
        <p:spPr>
          <a:xfrm>
            <a:off x="-7381440" y="2156760"/>
            <a:ext cx="691200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000" b="0" strike="noStrike" spc="-1">
                <a:solidFill>
                  <a:srgbClr val="000000"/>
                </a:solidFill>
                <a:latin typeface="Arial"/>
              </a:rPr>
              <a:t>Le plus connu est M13 le grand amas d’hercule</a:t>
            </a:r>
          </a:p>
          <a:p>
            <a:pPr marL="216000" indent="0">
              <a:lnSpc>
                <a:spcPct val="100000"/>
              </a:lnSpc>
              <a:buNone/>
              <a:tabLst>
                <a:tab pos="0" algn="l"/>
              </a:tabLst>
            </a:pPr>
            <a:endParaRPr lang="fr-FR" sz="2000" b="0" strike="noStrike" spc="-1">
              <a:solidFill>
                <a:srgbClr val="000000"/>
              </a:solidFill>
              <a:latin typeface="Arial"/>
            </a:endParaRPr>
          </a:p>
          <a:p>
            <a:pPr marL="216000" indent="0">
              <a:lnSpc>
                <a:spcPct val="100000"/>
              </a:lnSpc>
              <a:buNone/>
              <a:tabLst>
                <a:tab pos="0" algn="l"/>
              </a:tabLst>
            </a:pPr>
            <a:r>
              <a:rPr lang="fr-FR" sz="2000" b="0" strike="noStrike" spc="-1">
                <a:solidFill>
                  <a:srgbClr val="000000"/>
                </a:solidFill>
                <a:latin typeface="Arial"/>
              </a:rPr>
              <a:t>Il s’agit de 500 000 d’étoiles dans une sphère de qqs dizaines à qqs centaines d’AL située dans le halo de notre galaxie</a:t>
            </a:r>
          </a:p>
          <a:p>
            <a:pPr marL="216000" indent="0">
              <a:lnSpc>
                <a:spcPct val="100000"/>
              </a:lnSpc>
              <a:buNone/>
              <a:tabLst>
                <a:tab pos="0" algn="l"/>
              </a:tabLst>
            </a:pPr>
            <a:r>
              <a:rPr lang="fr-FR" sz="2000" b="0" strike="noStrike" spc="-1">
                <a:solidFill>
                  <a:srgbClr val="000000"/>
                </a:solidFill>
                <a:latin typeface="Arial"/>
              </a:rPr>
              <a:t>Leurs mouvement par rapport à notre galaxie nous indique la position de notre soleil par rapport au centre de la galaxie</a:t>
            </a:r>
          </a:p>
          <a:p>
            <a:pPr marL="216000" indent="0">
              <a:lnSpc>
                <a:spcPct val="100000"/>
              </a:lnSpc>
              <a:buNone/>
              <a:tabLst>
                <a:tab pos="0" algn="l"/>
              </a:tabLst>
            </a:pPr>
            <a:r>
              <a:rPr lang="fr-FR" sz="2000" b="0" strike="noStrike" spc="-1">
                <a:solidFill>
                  <a:srgbClr val="000000"/>
                </a:solidFill>
                <a:latin typeface="Arial"/>
              </a:rPr>
              <a:t>151 amas sont connus à ce jour</a:t>
            </a:r>
          </a:p>
          <a:p>
            <a:pPr marL="216000" indent="0">
              <a:lnSpc>
                <a:spcPct val="100000"/>
              </a:lnSpc>
              <a:buNone/>
              <a:tabLst>
                <a:tab pos="0" algn="l"/>
              </a:tabLst>
            </a:pPr>
            <a:r>
              <a:rPr lang="fr-FR" sz="2000" b="0" strike="noStrike" spc="-1">
                <a:solidFill>
                  <a:srgbClr val="000000"/>
                </a:solidFill>
                <a:latin typeface="Arial"/>
              </a:rPr>
              <a:t>La masse de ces amas, mille fois à deux millions3 de fois la masse du Soleil, les situe entre les amas ouverts et les galaxies naines.</a:t>
            </a:r>
          </a:p>
          <a:p>
            <a:pPr marL="216000" indent="0">
              <a:lnSpc>
                <a:spcPct val="100000"/>
              </a:lnSpc>
              <a:buNone/>
              <a:tabLst>
                <a:tab pos="0" algn="l"/>
              </a:tabLst>
            </a:pPr>
            <a:r>
              <a:rPr lang="fr-FR" sz="2000" b="0" strike="noStrike" spc="-1">
                <a:solidFill>
                  <a:srgbClr val="000000"/>
                </a:solidFill>
                <a:latin typeface="Arial"/>
              </a:rPr>
              <a:t> Au centre de ces amas, on peut atteindre des densités stellaires de l’ordre de mille étoiles par année-lumière au cube4 !</a:t>
            </a:r>
          </a:p>
          <a:p>
            <a:pPr marL="216000" indent="0">
              <a:lnSpc>
                <a:spcPct val="100000"/>
              </a:lnSpc>
              <a:buNone/>
              <a:tabLst>
                <a:tab pos="0" algn="l"/>
              </a:tabLst>
            </a:pPr>
            <a:r>
              <a:rPr lang="fr-FR" sz="2000" b="0" strike="noStrike" spc="-1">
                <a:solidFill>
                  <a:srgbClr val="000000"/>
                </a:solidFill>
                <a:latin typeface="Arial"/>
              </a:rPr>
              <a:t> Les amas globulaires de la Voie Lactée sont très vieux : on estime que leur âge 10 milliards d’années environ.</a:t>
            </a:r>
          </a:p>
          <a:p>
            <a:pPr marL="216000" indent="0">
              <a:lnSpc>
                <a:spcPct val="100000"/>
              </a:lnSpc>
              <a:buNone/>
              <a:tabLst>
                <a:tab pos="0" algn="l"/>
              </a:tabLst>
            </a:pPr>
            <a:r>
              <a:rPr lang="fr-FR" sz="2000" b="0" strike="noStrike" spc="-1">
                <a:solidFill>
                  <a:srgbClr val="000000"/>
                </a:solidFill>
                <a:latin typeface="Arial"/>
              </a:rPr>
              <a:t> La moitié d’entre eux sont localisés dans un rayon de 16 000 années-lumière autour du centre de la Galaxie</a:t>
            </a:r>
          </a:p>
          <a:p>
            <a:pPr marL="216000" indent="0">
              <a:lnSpc>
                <a:spcPct val="100000"/>
              </a:lnSpc>
              <a:buNone/>
              <a:tabLst>
                <a:tab pos="0" algn="l"/>
              </a:tabLst>
            </a:pPr>
            <a:r>
              <a:rPr lang="fr-FR" sz="2000" b="0" strike="noStrike" spc="-1">
                <a:solidFill>
                  <a:srgbClr val="000000"/>
                </a:solidFill>
                <a:latin typeface="Arial"/>
              </a:rPr>
              <a:t>, et la quasi-totalité se trouve dans une sphère de 65 000 années-lumière centrée sur le centre galactique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PlaceHolder 1"/>
          <p:cNvSpPr>
            <a:spLocks noGrp="1" noRot="1" noChangeAspect="1"/>
          </p:cNvSpPr>
          <p:nvPr>
            <p:ph type="sldImg"/>
          </p:nvPr>
        </p:nvSpPr>
        <p:spPr>
          <a:xfrm>
            <a:off x="1106640" y="812880"/>
            <a:ext cx="5343120" cy="4006440"/>
          </a:xfrm>
          <a:prstGeom prst="rect">
            <a:avLst/>
          </a:prstGeom>
          <a:ln w="0">
            <a:noFill/>
          </a:ln>
        </p:spPr>
      </p:sp>
      <p:sp>
        <p:nvSpPr>
          <p:cNvPr id="1026" name="PlaceHolder 2"/>
          <p:cNvSpPr>
            <a:spLocks noGrp="1"/>
          </p:cNvSpPr>
          <p:nvPr>
            <p:ph type="body"/>
          </p:nvPr>
        </p:nvSpPr>
        <p:spPr>
          <a:xfrm>
            <a:off x="755640" y="5078520"/>
            <a:ext cx="604620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000" b="0" strike="noStrike" spc="-1">
                <a:solidFill>
                  <a:srgbClr val="000000"/>
                </a:solidFill>
                <a:latin typeface="Arial"/>
              </a:rPr>
              <a:t>Constellation de la vierge M104</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PlaceHolder 1"/>
          <p:cNvSpPr>
            <a:spLocks noGrp="1" noRot="1" noChangeAspect="1"/>
          </p:cNvSpPr>
          <p:nvPr>
            <p:ph type="sldImg"/>
          </p:nvPr>
        </p:nvSpPr>
        <p:spPr>
          <a:xfrm>
            <a:off x="1106640" y="812880"/>
            <a:ext cx="5343120" cy="4006440"/>
          </a:xfrm>
          <a:prstGeom prst="rect">
            <a:avLst/>
          </a:prstGeom>
          <a:ln w="0">
            <a:noFill/>
          </a:ln>
        </p:spPr>
      </p:sp>
      <p:sp>
        <p:nvSpPr>
          <p:cNvPr id="1028" name="PlaceHolder 2"/>
          <p:cNvSpPr>
            <a:spLocks noGrp="1"/>
          </p:cNvSpPr>
          <p:nvPr>
            <p:ph type="body"/>
          </p:nvPr>
        </p:nvSpPr>
        <p:spPr>
          <a:xfrm>
            <a:off x="-1836720" y="5490000"/>
            <a:ext cx="11952000" cy="480924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800" b="1" strike="noStrike" spc="-1">
                <a:solidFill>
                  <a:srgbClr val="000000"/>
                </a:solidFill>
                <a:latin typeface="Arial"/>
              </a:rPr>
              <a:t>Arp 273</a:t>
            </a:r>
            <a:r>
              <a:rPr lang="fr-FR" sz="2800" b="0" strike="noStrike" spc="-1">
                <a:solidFill>
                  <a:srgbClr val="000000"/>
                </a:solidFill>
                <a:latin typeface="Arial"/>
              </a:rPr>
              <a:t> sont deux </a:t>
            </a:r>
            <a:r>
              <a:rPr lang="fr-FR" sz="2800" b="0" u="sng" strike="noStrike" spc="-1">
                <a:solidFill>
                  <a:srgbClr val="000000"/>
                </a:solidFill>
                <a:uFillTx/>
                <a:latin typeface="Arial"/>
                <a:hlinkClick r:id="rId3"/>
              </a:rPr>
              <a:t>galaxies en interaction</a:t>
            </a:r>
            <a:r>
              <a:rPr lang="fr-FR" sz="2800" b="0" strike="noStrike" spc="-1">
                <a:solidFill>
                  <a:srgbClr val="000000"/>
                </a:solidFill>
                <a:latin typeface="Arial"/>
              </a:rPr>
              <a:t> en forme de </a:t>
            </a:r>
            <a:r>
              <a:rPr lang="fr-FR" sz="2800" b="0" u="sng" strike="noStrike" spc="-1">
                <a:solidFill>
                  <a:srgbClr val="000000"/>
                </a:solidFill>
                <a:uFillTx/>
                <a:latin typeface="Arial"/>
                <a:hlinkClick r:id="rId4"/>
              </a:rPr>
              <a:t>spirale</a:t>
            </a:r>
            <a:r>
              <a:rPr lang="fr-FR" sz="2800" b="0" strike="noStrike" spc="-1">
                <a:solidFill>
                  <a:srgbClr val="000000"/>
                </a:solidFill>
                <a:latin typeface="Arial"/>
              </a:rPr>
              <a:t> situées à environ 300 millions d'</a:t>
            </a:r>
            <a:r>
              <a:rPr lang="fr-FR" sz="2800" b="0" u="sng" strike="noStrike" spc="-1">
                <a:solidFill>
                  <a:srgbClr val="000000"/>
                </a:solidFill>
                <a:uFillTx/>
                <a:latin typeface="Arial"/>
                <a:hlinkClick r:id="rId5"/>
              </a:rPr>
              <a:t>années-lumière</a:t>
            </a:r>
            <a:r>
              <a:rPr lang="fr-FR" sz="2800" b="0" strike="noStrike" spc="-1">
                <a:solidFill>
                  <a:srgbClr val="000000"/>
                </a:solidFill>
                <a:latin typeface="Arial"/>
              </a:rPr>
              <a:t> de la</a:t>
            </a:r>
            <a:r>
              <a:rPr lang="fr-FR" sz="2800" b="0" u="sng" strike="noStrike" spc="-1">
                <a:solidFill>
                  <a:srgbClr val="000000"/>
                </a:solidFill>
                <a:uFillTx/>
                <a:latin typeface="Arial"/>
                <a:hlinkClick r:id="rId6"/>
              </a:rPr>
              <a:t>Terre</a:t>
            </a:r>
            <a:r>
              <a:rPr lang="fr-FR" sz="2800" b="0" strike="noStrike" spc="-1">
                <a:solidFill>
                  <a:srgbClr val="000000"/>
                </a:solidFill>
                <a:latin typeface="Arial"/>
              </a:rPr>
              <a:t> dans la </a:t>
            </a:r>
            <a:r>
              <a:rPr lang="fr-FR" sz="2800" b="0" u="sng" strike="noStrike" spc="-1">
                <a:solidFill>
                  <a:srgbClr val="000000"/>
                </a:solidFill>
                <a:uFillTx/>
                <a:latin typeface="Arial"/>
                <a:hlinkClick r:id="rId7"/>
              </a:rPr>
              <a:t>constellation</a:t>
            </a:r>
            <a:r>
              <a:rPr lang="fr-FR" sz="2800" b="0" strike="noStrike" spc="-1">
                <a:solidFill>
                  <a:srgbClr val="000000"/>
                </a:solidFill>
                <a:latin typeface="Arial"/>
              </a:rPr>
              <a:t> d'</a:t>
            </a:r>
            <a:r>
              <a:rPr lang="fr-FR" sz="2800" b="0" u="sng" strike="noStrike" spc="-1">
                <a:solidFill>
                  <a:srgbClr val="000000"/>
                </a:solidFill>
                <a:uFillTx/>
                <a:latin typeface="Arial"/>
                <a:hlinkClick r:id="rId8"/>
              </a:rPr>
              <a:t>Andromède</a:t>
            </a:r>
            <a:r>
              <a:rPr lang="fr-FR" sz="2800" b="0" u="sng" strike="noStrike" spc="-1" baseline="30000">
                <a:solidFill>
                  <a:srgbClr val="000000"/>
                </a:solidFill>
                <a:uFillTx/>
                <a:latin typeface="Arial"/>
                <a:hlinkClick r:id="rId9"/>
              </a:rPr>
              <a:t>1</a:t>
            </a:r>
            <a:r>
              <a:rPr lang="fr-FR" sz="2800" b="0" strike="noStrike" spc="-1">
                <a:solidFill>
                  <a:srgbClr val="000000"/>
                </a:solidFill>
                <a:latin typeface="Arial"/>
              </a:rPr>
              <a:t>. Situées à environ 100 000 années-lumière l'une de l'autre, elles ont été recensées dans l'</a:t>
            </a:r>
            <a:r>
              <a:rPr lang="fr-FR" sz="2800" b="0" u="sng" strike="noStrike" spc="-1">
                <a:solidFill>
                  <a:srgbClr val="000000"/>
                </a:solidFill>
                <a:uFillTx/>
                <a:latin typeface="Arial"/>
                <a:hlinkClick r:id="rId10"/>
              </a:rPr>
              <a:t>Atlas of Peculiar Galaxies</a:t>
            </a:r>
            <a:r>
              <a:rPr lang="fr-FR" sz="2800" b="0" strike="noStrike" spc="-1">
                <a:solidFill>
                  <a:srgbClr val="000000"/>
                </a:solidFill>
                <a:latin typeface="Arial"/>
              </a:rPr>
              <a:t> d'</a:t>
            </a:r>
            <a:r>
              <a:rPr lang="fr-FR" sz="2800" b="0" u="sng" strike="noStrike" spc="-1">
                <a:solidFill>
                  <a:srgbClr val="000000"/>
                </a:solidFill>
                <a:uFillTx/>
                <a:latin typeface="Arial"/>
                <a:hlinkClick r:id="rId11"/>
              </a:rPr>
              <a:t>Halton Arp</a:t>
            </a:r>
            <a:r>
              <a:rPr lang="fr-FR" sz="2800" b="0" strike="noStrike" spc="-1">
                <a:solidFill>
                  <a:srgbClr val="000000"/>
                </a:solidFill>
                <a:latin typeface="Arial"/>
              </a:rPr>
              <a:t> en 1966</a:t>
            </a:r>
            <a:r>
              <a:rPr lang="fr-FR" sz="2800" b="0" u="sng" strike="noStrike" spc="-1" baseline="30000">
                <a:solidFill>
                  <a:srgbClr val="000000"/>
                </a:solidFill>
                <a:uFillTx/>
                <a:latin typeface="Arial"/>
                <a:hlinkClick r:id="rId9"/>
              </a:rPr>
              <a:t>1</a:t>
            </a:r>
            <a:r>
              <a:rPr lang="fr-FR" sz="2800" b="0" strike="noStrike" spc="-1" baseline="30000">
                <a:solidFill>
                  <a:srgbClr val="000000"/>
                </a:solidFill>
                <a:latin typeface="Arial"/>
              </a:rPr>
              <a:t>,</a:t>
            </a:r>
            <a:r>
              <a:rPr lang="fr-FR" sz="2800" b="0" u="sng" strike="noStrike" spc="-1" baseline="30000">
                <a:solidFill>
                  <a:srgbClr val="000000"/>
                </a:solidFill>
                <a:uFillTx/>
                <a:latin typeface="Arial"/>
                <a:hlinkClick r:id="rId12"/>
              </a:rPr>
              <a:t>3</a:t>
            </a:r>
            <a:r>
              <a:rPr lang="fr-FR" sz="2800" b="0" strike="noStrike" spc="-1">
                <a:solidFill>
                  <a:srgbClr val="000000"/>
                </a:solidFill>
                <a:latin typeface="Arial"/>
              </a:rPr>
              <a:t>. Les astronomes du </a:t>
            </a:r>
            <a:r>
              <a:rPr lang="fr-FR" sz="2800" b="0" u="sng" strike="noStrike" spc="-1">
                <a:solidFill>
                  <a:srgbClr val="000000"/>
                </a:solidFill>
                <a:uFillTx/>
                <a:latin typeface="Arial"/>
                <a:hlinkClick r:id="rId13"/>
              </a:rPr>
              <a:t>télescope spatial Hubble</a:t>
            </a:r>
            <a:r>
              <a:rPr lang="fr-FR" sz="2800" b="0" strike="noStrike" spc="-1">
                <a:solidFill>
                  <a:srgbClr val="000000"/>
                </a:solidFill>
                <a:latin typeface="Arial"/>
              </a:rPr>
              <a:t>ont récemment braqué le puissant objectif de leur instrument sur Arp 273, un couple de galaxies qui se sont enroulées en une forme étrangement terrestre : une </a:t>
            </a:r>
            <a:r>
              <a:rPr lang="fr-FR" sz="2800" b="0" u="sng" strike="noStrike" spc="-1">
                <a:solidFill>
                  <a:srgbClr val="000000"/>
                </a:solidFill>
                <a:uFillTx/>
                <a:latin typeface="Arial"/>
                <a:hlinkClick r:id="rId14"/>
              </a:rPr>
              <a:t>rose</a:t>
            </a:r>
            <a:r>
              <a:rPr lang="fr-FR" sz="2800" b="0" strike="noStrike" spc="-1">
                <a:solidFill>
                  <a:srgbClr val="000000"/>
                </a:solidFill>
                <a:latin typeface="Arial"/>
              </a:rPr>
              <a:t>. Arp 273 résulte d'une rencontre survenue, il y a quelques centaines de millions d'années, quand la galaxie </a:t>
            </a:r>
            <a:r>
              <a:rPr lang="fr-FR" sz="2800" b="1" u="sng" strike="noStrike" spc="-1">
                <a:solidFill>
                  <a:srgbClr val="000000"/>
                </a:solidFill>
                <a:uFillTx/>
                <a:latin typeface="Arial"/>
                <a:hlinkClick r:id="rId15"/>
              </a:rPr>
              <a:t>UGC</a:t>
            </a:r>
            <a:r>
              <a:rPr lang="fr-FR" sz="2800" b="1" strike="noStrike" spc="-1">
                <a:solidFill>
                  <a:srgbClr val="000000"/>
                </a:solidFill>
                <a:latin typeface="Arial"/>
              </a:rPr>
              <a:t> 1813</a:t>
            </a:r>
            <a:r>
              <a:rPr lang="fr-FR" sz="2800" b="0" strike="noStrike" spc="-1">
                <a:solidFill>
                  <a:srgbClr val="000000"/>
                </a:solidFill>
                <a:latin typeface="Arial"/>
              </a:rPr>
              <a:t> a traversé les bras extérieurs de la galaxie</a:t>
            </a:r>
            <a:r>
              <a:rPr lang="fr-FR" sz="2800" b="1" strike="noStrike" spc="-1">
                <a:solidFill>
                  <a:srgbClr val="000000"/>
                </a:solidFill>
                <a:latin typeface="Arial"/>
              </a:rPr>
              <a:t>UGC 1810</a:t>
            </a:r>
            <a:r>
              <a:rPr lang="fr-FR" sz="2800" b="0" strike="noStrike" spc="-1">
                <a:solidFill>
                  <a:srgbClr val="000000"/>
                </a:solidFill>
                <a:latin typeface="Arial"/>
              </a:rPr>
              <a:t>. Les bras de la grande galaxie ont été étirés par l'attraction gravitationnelle de la petite, à l'image d'une fleur qui s'épanouit. Le gaz et la poussière compressés ont alors formé des étoiles bleues, très chaudes.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PlaceHolder 1"/>
          <p:cNvSpPr>
            <a:spLocks noGrp="1" noRot="1" noChangeAspect="1"/>
          </p:cNvSpPr>
          <p:nvPr>
            <p:ph type="sldImg"/>
          </p:nvPr>
        </p:nvSpPr>
        <p:spPr>
          <a:xfrm>
            <a:off x="1106640" y="812880"/>
            <a:ext cx="5343120" cy="4006440"/>
          </a:xfrm>
          <a:prstGeom prst="rect">
            <a:avLst/>
          </a:prstGeom>
          <a:ln w="0">
            <a:noFill/>
          </a:ln>
        </p:spPr>
      </p:sp>
      <p:sp>
        <p:nvSpPr>
          <p:cNvPr id="1030" name="PlaceHolder 2"/>
          <p:cNvSpPr>
            <a:spLocks noGrp="1"/>
          </p:cNvSpPr>
          <p:nvPr>
            <p:ph type="body"/>
          </p:nvPr>
        </p:nvSpPr>
        <p:spPr>
          <a:xfrm>
            <a:off x="899640" y="5078520"/>
            <a:ext cx="14473080" cy="379512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400" b="0" strike="noStrike" spc="-1">
                <a:solidFill>
                  <a:srgbClr val="000000"/>
                </a:solidFill>
                <a:latin typeface="Arial"/>
              </a:rPr>
              <a:t>Image composite du champ ultra profond d’Hubble photographiée entre 2003 et 2012 dans trois gamme de rayonnements, le proche infrarouge, le visible et l'ultraviolet. Il s’agit du panorama galactique le plus coloré composé par le télescope spatial. Environ 10.000 galaxies sont éparpillées dans ce petit échantillon de la voûte céleste australe, et qui est quasiment dépourvu d’étoiles de notre Voie lactée au premier plan</a:t>
            </a:r>
          </a:p>
          <a:p>
            <a:pPr marL="216000" indent="0" algn="just">
              <a:lnSpc>
                <a:spcPct val="100000"/>
              </a:lnSpc>
              <a:buNone/>
              <a:tabLst>
                <a:tab pos="0" algn="l"/>
              </a:tabLst>
            </a:pPr>
            <a:r>
              <a:rPr lang="fr-FR" sz="2400" b="0" strike="noStrike" spc="-1">
                <a:solidFill>
                  <a:srgbClr val="444444"/>
                </a:solidFill>
                <a:latin typeface="museo-sans-1"/>
              </a:rPr>
              <a:t>Ça, c’est donc ce que le télescope Hubble peut voir en regardant dans un tout petit coin sombre du ciel. Ça ne se voit pas sur la photo, mais en analysant finement toutes les données, </a:t>
            </a:r>
            <a:r>
              <a:rPr lang="fr-FR" sz="2400" b="1" strike="noStrike" spc="-1">
                <a:solidFill>
                  <a:srgbClr val="444444"/>
                </a:solidFill>
                <a:latin typeface="museo-sans-1"/>
              </a:rPr>
              <a:t>les astronomes ont pu identifier dans cette prise de vue pas moins de 10 000 galaxies</a:t>
            </a:r>
            <a:r>
              <a:rPr lang="fr-FR" sz="2400" b="0" strike="noStrike" spc="-1">
                <a:solidFill>
                  <a:srgbClr val="444444"/>
                </a:solidFill>
                <a:latin typeface="museo-sans-1"/>
              </a:rPr>
              <a:t> ! Ce qui est bluffant, c’est que cette image ne couvre qu’un morceau du ciel minuscule : à peu près l’équivalent de la surface d’une tête d’épingle que vous tiendriez à bout de bras !</a:t>
            </a:r>
            <a:endParaRPr lang="fr-FR" sz="2400" b="0" strike="noStrike" spc="-1">
              <a:solidFill>
                <a:srgbClr val="000000"/>
              </a:solidFill>
              <a:latin typeface="Arial"/>
            </a:endParaRPr>
          </a:p>
          <a:p>
            <a:pPr marL="216000" indent="0" algn="just">
              <a:lnSpc>
                <a:spcPct val="100000"/>
              </a:lnSpc>
              <a:buNone/>
              <a:tabLst>
                <a:tab pos="0" algn="l"/>
              </a:tabLst>
            </a:pPr>
            <a:r>
              <a:rPr lang="fr-FR" sz="2400" b="0" strike="noStrike" spc="-1">
                <a:solidFill>
                  <a:srgbClr val="444444"/>
                </a:solidFill>
                <a:latin typeface="museo-sans-1"/>
              </a:rPr>
              <a:t>Pour être précis, le champ de vision de cette image est d’environ 0.04°, ce qui signifie qu’</a:t>
            </a:r>
            <a:r>
              <a:rPr lang="fr-FR" sz="2400" b="1" strike="noStrike" spc="-1">
                <a:solidFill>
                  <a:srgbClr val="444444"/>
                </a:solidFill>
                <a:latin typeface="museo-sans-1"/>
              </a:rPr>
              <a:t>il faudrait faire environ 23 millions de photos comme celle-ci pour couvrir l’ensemble du ciel</a:t>
            </a:r>
            <a:r>
              <a:rPr lang="fr-FR" sz="2400" b="0" strike="noStrike" spc="-1">
                <a:solidFill>
                  <a:srgbClr val="444444"/>
                </a:solidFill>
                <a:latin typeface="museo-sans-1"/>
              </a:rPr>
              <a:t>. Puisque l’on a trouvé 10 000 galaxies dans cette image, cela signifie qu’il y a certainement au minimum 23 millions x 10 000 = 230 milliards de galaxies. Comme c’est un calcul « en moyenne », disons qu’</a:t>
            </a:r>
            <a:r>
              <a:rPr lang="fr-FR" sz="2400" b="1" strike="noStrike" spc="-1">
                <a:solidFill>
                  <a:srgbClr val="444444"/>
                </a:solidFill>
                <a:latin typeface="museo-sans-1"/>
              </a:rPr>
              <a:t>il y a quelques centaines de milliards de galaxies dans l’Univers observable</a:t>
            </a:r>
            <a:r>
              <a:rPr lang="fr-FR" sz="2400" b="0" strike="noStrike" spc="-1">
                <a:solidFill>
                  <a:srgbClr val="444444"/>
                </a:solidFill>
                <a:latin typeface="museo-sans-1"/>
              </a:rPr>
              <a:t>.</a:t>
            </a:r>
            <a:endParaRPr lang="fr-FR" sz="2400" b="0" strike="noStrike" spc="-1">
              <a:solidFill>
                <a:srgbClr val="000000"/>
              </a:solidFill>
              <a:latin typeface="Arial"/>
            </a:endParaRPr>
          </a:p>
          <a:p>
            <a:pPr marL="216000" indent="0" algn="just">
              <a:lnSpc>
                <a:spcPct val="100000"/>
              </a:lnSpc>
              <a:buNone/>
              <a:tabLst>
                <a:tab pos="0" algn="l"/>
              </a:tabLst>
            </a:pPr>
            <a:r>
              <a:rPr lang="fr-FR" sz="2400" b="0" strike="noStrike" spc="-1">
                <a:solidFill>
                  <a:srgbClr val="444444"/>
                </a:solidFill>
                <a:latin typeface="museo-sans-1"/>
              </a:rPr>
              <a:t>Nous sommes au bout de notre calcul, s’il y a quelques centaines de milliards d’étoiles par galaxie et quelques centaines de milliards de galaxies, en faisant le produit des deux on trouve qu’</a:t>
            </a:r>
            <a:r>
              <a:rPr lang="fr-FR" sz="2400" b="1" strike="noStrike" spc="-1">
                <a:solidFill>
                  <a:srgbClr val="444444"/>
                </a:solidFill>
                <a:latin typeface="museo-sans-1"/>
              </a:rPr>
              <a:t>il y a environ 10^23 (10 puissance 23) étoiles dans notre Univers observable !</a:t>
            </a:r>
            <a:endParaRPr lang="fr-FR" sz="2400" b="0" strike="noStrike" spc="-1">
              <a:solidFill>
                <a:srgbClr val="000000"/>
              </a:solidFill>
              <a:latin typeface="Arial"/>
            </a:endParaRPr>
          </a:p>
          <a:p>
            <a:pPr marL="216000" indent="0">
              <a:lnSpc>
                <a:spcPct val="100000"/>
              </a:lnSpc>
              <a:buNone/>
              <a:tabLst>
                <a:tab pos="0" algn="l"/>
              </a:tabLst>
            </a:pPr>
            <a:endParaRPr lang="fr-FR" sz="1800" b="0" strike="noStrike" spc="-1">
              <a:solidFill>
                <a:srgbClr val="000000"/>
              </a:solidFill>
              <a:latin typeface="Arial"/>
            </a:endParaRPr>
          </a:p>
        </p:txBody>
      </p:sp>
      <p:sp>
        <p:nvSpPr>
          <p:cNvPr id="1031" name="Rectangle 1"/>
          <p:cNvSpPr/>
          <p:nvPr/>
        </p:nvSpPr>
        <p:spPr>
          <a:xfrm>
            <a:off x="-7669440" y="2465640"/>
            <a:ext cx="6336000" cy="791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000000"/>
                </a:solidFill>
                <a:latin typeface="Times New Roman"/>
                <a:ea typeface="+mn-ea"/>
              </a:rPr>
              <a:t>Pour trouver la distance des objets célestes</a:t>
            </a:r>
            <a:r>
              <a:rPr lang="fr-FR" sz="2400" b="0" strike="noStrike" spc="-1">
                <a:solidFill>
                  <a:srgbClr val="000000"/>
                </a:solidFill>
                <a:latin typeface="Times New Roman"/>
                <a:ea typeface="+mn-ea"/>
              </a:rPr>
              <a:t> : la parallaxe, les céphéïdes ( Henrietta Leavitt ), les supernovae type 1a</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Dans les 2 derniers cas on compare la luminosité intrinsèque à, la luminosité apparente ( proportionnel à l’inverse des carrés des distances )</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On utilise également le décalage du spectre magnétique ( redshift )</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780 millions d'années après le big bang</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Cliché Hubble 2004, 270 heures soit + de 11 jours constellation du fourneau ( hémisphère sud )</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Au delà de  milliards d'années lumière décalage spectral peu fiable on s'en tient à la couleur de la galaxie</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Le VLT sur 2 nuits, d'octobre 2010 grâce au spectrographe Sinfoni  </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a mesuré 13,1 milliards d'AL</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Magnitude apparente 29 soit un milliard de fois moins lumineux que la plus faible étoile visible à l'oeil nu</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Age du big bang  13,8 milliards d’années</a:t>
            </a:r>
            <a:endParaRPr lang="fr-FR" sz="2400" b="0" strike="noStrike" spc="-1">
              <a:solidFill>
                <a:srgbClr val="000000"/>
              </a:solidFill>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1106640" y="812880"/>
            <a:ext cx="5343120" cy="4006440"/>
          </a:xfrm>
          <a:prstGeom prst="rect">
            <a:avLst/>
          </a:prstGeom>
          <a:ln w="0">
            <a:noFill/>
          </a:ln>
        </p:spPr>
      </p:sp>
      <p:sp>
        <p:nvSpPr>
          <p:cNvPr id="1033" name="PlaceHolder 2"/>
          <p:cNvSpPr>
            <a:spLocks noGrp="1"/>
          </p:cNvSpPr>
          <p:nvPr>
            <p:ph type="body"/>
          </p:nvPr>
        </p:nvSpPr>
        <p:spPr>
          <a:xfrm>
            <a:off x="899640" y="5078520"/>
            <a:ext cx="14473080" cy="3795120"/>
          </a:xfrm>
          <a:prstGeom prst="rect">
            <a:avLst/>
          </a:prstGeom>
          <a:solidFill>
            <a:srgbClr val="FFFFFF"/>
          </a:solidFill>
          <a:ln w="0">
            <a:solidFill>
              <a:srgbClr val="000000"/>
            </a:solidFill>
          </a:ln>
        </p:spPr>
        <p:txBody>
          <a:bodyPr lIns="0" tIns="0" rIns="0" bIns="0" numCol="1" spcCol="0" anchor="t">
            <a:noAutofit/>
          </a:bodyPr>
          <a:lstStyle/>
          <a:p>
            <a:pPr marL="216000" indent="0">
              <a:lnSpc>
                <a:spcPct val="100000"/>
              </a:lnSpc>
              <a:buNone/>
              <a:tabLst>
                <a:tab pos="0" algn="l"/>
              </a:tabLst>
            </a:pPr>
            <a:r>
              <a:rPr lang="fr-FR" sz="2400" b="0" strike="noStrike" spc="-1">
                <a:solidFill>
                  <a:srgbClr val="000000"/>
                </a:solidFill>
                <a:latin typeface="Arial"/>
              </a:rPr>
              <a:t>Image composite du champ ultra profond d’Hubble photographiée entre 2003 et 2012 dans trois gamme de rayonnements, le proche infrarouge, le visible et l'ultraviolet. Il s’agit du panorama galactique le plus coloré composé par le télescope spatial. Environ 10.000 galaxies sont éparpillées dans ce petit échantillon de la voûte céleste australe, et qui est quasiment dépourvu d’étoiles de notre Voie lactée au premier plan</a:t>
            </a:r>
          </a:p>
          <a:p>
            <a:pPr marL="216000" indent="0" algn="just">
              <a:lnSpc>
                <a:spcPct val="100000"/>
              </a:lnSpc>
              <a:buNone/>
              <a:tabLst>
                <a:tab pos="0" algn="l"/>
              </a:tabLst>
            </a:pPr>
            <a:r>
              <a:rPr lang="fr-FR" sz="2400" b="0" strike="noStrike" spc="-1">
                <a:solidFill>
                  <a:srgbClr val="444444"/>
                </a:solidFill>
                <a:latin typeface="museo-sans-1"/>
              </a:rPr>
              <a:t>Ça, c’est donc ce que le télescope Hubble peut voir en regardant dans un tout petit coin sombre du ciel. Ça ne se voit pas sur la photo, mais en analysant finement toutes les données, </a:t>
            </a:r>
            <a:r>
              <a:rPr lang="fr-FR" sz="2400" b="1" strike="noStrike" spc="-1">
                <a:solidFill>
                  <a:srgbClr val="444444"/>
                </a:solidFill>
                <a:latin typeface="museo-sans-1"/>
              </a:rPr>
              <a:t>les astronomes ont pu identifier dans cette prise de vue pas moins de 10 000 galaxies</a:t>
            </a:r>
            <a:r>
              <a:rPr lang="fr-FR" sz="2400" b="0" strike="noStrike" spc="-1">
                <a:solidFill>
                  <a:srgbClr val="444444"/>
                </a:solidFill>
                <a:latin typeface="museo-sans-1"/>
              </a:rPr>
              <a:t> ! Ce qui est bluffant, c’est que cette image ne couvre qu’un morceau du ciel minuscule : à peu près l’équivalent de la surface d’une tête d’épingle que vous tiendriez à bout de bras !</a:t>
            </a:r>
            <a:endParaRPr lang="fr-FR" sz="2400" b="0" strike="noStrike" spc="-1">
              <a:solidFill>
                <a:srgbClr val="000000"/>
              </a:solidFill>
              <a:latin typeface="Arial"/>
            </a:endParaRPr>
          </a:p>
          <a:p>
            <a:pPr marL="216000" indent="0" algn="just">
              <a:lnSpc>
                <a:spcPct val="100000"/>
              </a:lnSpc>
              <a:buNone/>
              <a:tabLst>
                <a:tab pos="0" algn="l"/>
              </a:tabLst>
            </a:pPr>
            <a:r>
              <a:rPr lang="fr-FR" sz="2400" b="0" strike="noStrike" spc="-1">
                <a:solidFill>
                  <a:srgbClr val="444444"/>
                </a:solidFill>
                <a:latin typeface="museo-sans-1"/>
              </a:rPr>
              <a:t>Pour être précis, le champ de vision de cette image est d’environ 0.04°, ce qui signifie qu’</a:t>
            </a:r>
            <a:r>
              <a:rPr lang="fr-FR" sz="2400" b="1" strike="noStrike" spc="-1">
                <a:solidFill>
                  <a:srgbClr val="444444"/>
                </a:solidFill>
                <a:latin typeface="museo-sans-1"/>
              </a:rPr>
              <a:t>il faudrait faire environ 23 millions de photos comme celle-ci pour couvrir l’ensemble du ciel</a:t>
            </a:r>
            <a:r>
              <a:rPr lang="fr-FR" sz="2400" b="0" strike="noStrike" spc="-1">
                <a:solidFill>
                  <a:srgbClr val="444444"/>
                </a:solidFill>
                <a:latin typeface="museo-sans-1"/>
              </a:rPr>
              <a:t>. Puisque l’on a trouvé 10 000 galaxies dans cette image, cela signifie qu’il y a certainement au minimum 23 millions x 10 000 = 230 milliards de galaxies. Comme c’est un calcul « en moyenne », disons qu’</a:t>
            </a:r>
            <a:r>
              <a:rPr lang="fr-FR" sz="2400" b="1" strike="noStrike" spc="-1">
                <a:solidFill>
                  <a:srgbClr val="444444"/>
                </a:solidFill>
                <a:latin typeface="museo-sans-1"/>
              </a:rPr>
              <a:t>il y a quelques centaines de milliards de galaxies dans l’Univers observable</a:t>
            </a:r>
            <a:r>
              <a:rPr lang="fr-FR" sz="2400" b="0" strike="noStrike" spc="-1">
                <a:solidFill>
                  <a:srgbClr val="444444"/>
                </a:solidFill>
                <a:latin typeface="museo-sans-1"/>
              </a:rPr>
              <a:t>.</a:t>
            </a:r>
            <a:endParaRPr lang="fr-FR" sz="2400" b="0" strike="noStrike" spc="-1">
              <a:solidFill>
                <a:srgbClr val="000000"/>
              </a:solidFill>
              <a:latin typeface="Arial"/>
            </a:endParaRPr>
          </a:p>
          <a:p>
            <a:pPr marL="216000" indent="0" algn="just">
              <a:lnSpc>
                <a:spcPct val="100000"/>
              </a:lnSpc>
              <a:buNone/>
              <a:tabLst>
                <a:tab pos="0" algn="l"/>
              </a:tabLst>
            </a:pPr>
            <a:r>
              <a:rPr lang="fr-FR" sz="2400" b="0" strike="noStrike" spc="-1">
                <a:solidFill>
                  <a:srgbClr val="444444"/>
                </a:solidFill>
                <a:latin typeface="museo-sans-1"/>
              </a:rPr>
              <a:t>Nous sommes au bout de notre calcul, s’il y a quelques centaines de milliards d’étoiles par galaxie et quelques centaines de milliards de galaxies, en faisant le produit des deux on trouve qu’</a:t>
            </a:r>
            <a:r>
              <a:rPr lang="fr-FR" sz="2400" b="1" strike="noStrike" spc="-1">
                <a:solidFill>
                  <a:srgbClr val="444444"/>
                </a:solidFill>
                <a:latin typeface="museo-sans-1"/>
              </a:rPr>
              <a:t>il y a environ 10^23 (10 puissance 23) étoiles dans notre Univers observable !</a:t>
            </a:r>
            <a:endParaRPr lang="fr-FR" sz="2400" b="0" strike="noStrike" spc="-1">
              <a:solidFill>
                <a:srgbClr val="000000"/>
              </a:solidFill>
              <a:latin typeface="Arial"/>
            </a:endParaRPr>
          </a:p>
          <a:p>
            <a:pPr marL="216000" indent="0">
              <a:lnSpc>
                <a:spcPct val="100000"/>
              </a:lnSpc>
              <a:buNone/>
              <a:tabLst>
                <a:tab pos="0" algn="l"/>
              </a:tabLst>
            </a:pPr>
            <a:endParaRPr lang="fr-FR" sz="1800" b="0" strike="noStrike" spc="-1">
              <a:solidFill>
                <a:srgbClr val="000000"/>
              </a:solidFill>
              <a:latin typeface="Arial"/>
            </a:endParaRPr>
          </a:p>
        </p:txBody>
      </p:sp>
      <p:sp>
        <p:nvSpPr>
          <p:cNvPr id="1034" name="Rectangle 1"/>
          <p:cNvSpPr/>
          <p:nvPr/>
        </p:nvSpPr>
        <p:spPr>
          <a:xfrm>
            <a:off x="-7669440" y="2465640"/>
            <a:ext cx="6336000" cy="791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000000"/>
                </a:solidFill>
                <a:latin typeface="Times New Roman"/>
                <a:ea typeface="+mn-ea"/>
              </a:rPr>
              <a:t>Pour trouver la distance des objets célestes</a:t>
            </a:r>
            <a:r>
              <a:rPr lang="fr-FR" sz="2400" b="0" strike="noStrike" spc="-1">
                <a:solidFill>
                  <a:srgbClr val="000000"/>
                </a:solidFill>
                <a:latin typeface="Times New Roman"/>
                <a:ea typeface="+mn-ea"/>
              </a:rPr>
              <a:t> : la parallaxe, les céphéïdes ( Henrietta Leavitt ), les supernovae type 1a</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Dans les 2 derniers cas on compare la luminosité intrinsèque à, la luminosité apparente ( proportionnel à l’inverse des carrés des distances )</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On utilise également le décalage du spectre magnétique ( redshift )</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780 millions d'années après le big bang</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Cliché Hubble 2004, 270 heures soit + de 11 jours constellation du fourneau ( hémisphère sud )</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Au delà de  milliards d'années lumière décalage spectral peu fiable on s'en tient à la couleur de la galaxie</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Le VLT sur 2 nuits, d'octobre 2010 grâce au spectrographe Sinfoni  </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a mesuré 13,1 milliards d'AL</a:t>
            </a:r>
            <a:endParaRPr lang="fr-FR" sz="2400" b="0" strike="noStrike" spc="-1">
              <a:solidFill>
                <a:srgbClr val="000000"/>
              </a:solidFill>
              <a:latin typeface="Arial"/>
            </a:endParaRPr>
          </a:p>
          <a:p>
            <a:pPr>
              <a:lnSpc>
                <a:spcPct val="95000"/>
              </a:lnSpc>
            </a:pPr>
            <a:r>
              <a:rPr lang="fr-FR" sz="2400" b="0" strike="noStrike" spc="-1">
                <a:solidFill>
                  <a:srgbClr val="000000"/>
                </a:solidFill>
                <a:latin typeface="Times New Roman"/>
                <a:ea typeface="+mn-ea"/>
              </a:rPr>
              <a:t>Magnitude apparente 29 soit un milliard de fois moins lumineux que la plus faible étoile visible à l'oeil nu</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Age du big bang  13,8 milliards d’années</a:t>
            </a:r>
            <a:endParaRPr lang="fr-FR" sz="2400" b="0" strike="noStrike" spc="-1">
              <a:solidFill>
                <a:srgbClr val="000000"/>
              </a:solidFill>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PlaceHolder 1"/>
          <p:cNvSpPr>
            <a:spLocks noGrp="1" noRot="1" noChangeAspect="1"/>
          </p:cNvSpPr>
          <p:nvPr>
            <p:ph type="sldImg"/>
          </p:nvPr>
        </p:nvSpPr>
        <p:spPr>
          <a:xfrm>
            <a:off x="1312920" y="1027080"/>
            <a:ext cx="4933440" cy="3700080"/>
          </a:xfrm>
          <a:prstGeom prst="rect">
            <a:avLst/>
          </a:prstGeom>
          <a:ln w="0">
            <a:noFill/>
          </a:ln>
        </p:spPr>
      </p:sp>
      <p:sp>
        <p:nvSpPr>
          <p:cNvPr id="1036" name="PlaceHolder 2"/>
          <p:cNvSpPr>
            <a:spLocks noGrp="1"/>
          </p:cNvSpPr>
          <p:nvPr>
            <p:ph type="body"/>
          </p:nvPr>
        </p:nvSpPr>
        <p:spPr>
          <a:xfrm>
            <a:off x="1170000" y="5086440"/>
            <a:ext cx="5225400" cy="4106160"/>
          </a:xfrm>
          <a:prstGeom prst="rect">
            <a:avLst/>
          </a:prstGeom>
          <a:noFill/>
          <a:ln w="0">
            <a:noFill/>
          </a:ln>
        </p:spPr>
        <p:txBody>
          <a:bodyPr lIns="0" tIns="12600" rIns="0" bIns="0" numCol="1" spcCol="0" anchor="t">
            <a:noAutofit/>
          </a:bodyPr>
          <a:lstStyle/>
          <a:p>
            <a:pPr marL="216000" indent="0">
              <a:lnSpc>
                <a:spcPct val="95000"/>
              </a:lnSpc>
              <a:buNone/>
              <a:tabLst>
                <a:tab pos="0" algn="l"/>
              </a:tabLst>
            </a:pPr>
            <a:r>
              <a:rPr lang="fr-FR" sz="2000" b="0" strike="noStrike" spc="-1">
                <a:solidFill>
                  <a:srgbClr val="000000"/>
                </a:solidFill>
                <a:latin typeface="Arial"/>
              </a:rPr>
              <a:t>780 millions d'années après le big bang</a:t>
            </a:r>
          </a:p>
          <a:p>
            <a:pPr marL="216000" indent="0">
              <a:lnSpc>
                <a:spcPct val="95000"/>
              </a:lnSpc>
              <a:buNone/>
              <a:tabLst>
                <a:tab pos="0" algn="l"/>
              </a:tabLst>
            </a:pPr>
            <a:r>
              <a:rPr lang="fr-FR" sz="2000" b="0" strike="noStrike" spc="-1">
                <a:solidFill>
                  <a:srgbClr val="000000"/>
                </a:solidFill>
                <a:latin typeface="Arial"/>
              </a:rPr>
              <a:t>Cliché Hubble 2004, 270 heures soit + de 11 jours constellation du fourneau ( hémisphère sud )</a:t>
            </a:r>
          </a:p>
          <a:p>
            <a:pPr marL="216000" indent="0">
              <a:lnSpc>
                <a:spcPct val="95000"/>
              </a:lnSpc>
              <a:buNone/>
              <a:tabLst>
                <a:tab pos="0" algn="l"/>
              </a:tabLst>
            </a:pPr>
            <a:r>
              <a:rPr lang="fr-FR" sz="2000" b="0" strike="noStrike" spc="-1">
                <a:solidFill>
                  <a:srgbClr val="000000"/>
                </a:solidFill>
                <a:latin typeface="Arial"/>
              </a:rPr>
              <a:t>Au delà de  milliards d'années lumière décalage spectral peu fiable on s'en tient à la couleur de la galaxie</a:t>
            </a:r>
          </a:p>
          <a:p>
            <a:pPr marL="216000" indent="0">
              <a:lnSpc>
                <a:spcPct val="95000"/>
              </a:lnSpc>
              <a:buNone/>
              <a:tabLst>
                <a:tab pos="0" algn="l"/>
              </a:tabLst>
            </a:pPr>
            <a:r>
              <a:rPr lang="fr-FR" sz="2000" b="0" strike="noStrike" spc="-1">
                <a:solidFill>
                  <a:srgbClr val="000000"/>
                </a:solidFill>
                <a:latin typeface="Arial"/>
              </a:rPr>
              <a:t>Le VLT sur 2 nuits, d'octobre 2010 grâce au spectrographe Sinfoni  </a:t>
            </a:r>
          </a:p>
          <a:p>
            <a:pPr marL="216000" indent="0">
              <a:lnSpc>
                <a:spcPct val="95000"/>
              </a:lnSpc>
              <a:buNone/>
              <a:tabLst>
                <a:tab pos="0" algn="l"/>
              </a:tabLst>
            </a:pPr>
            <a:r>
              <a:rPr lang="fr-FR" sz="2000" b="0" strike="noStrike" spc="-1">
                <a:solidFill>
                  <a:srgbClr val="000000"/>
                </a:solidFill>
                <a:latin typeface="Arial"/>
              </a:rPr>
              <a:t>a mesuré 13,1 milliards d'AL</a:t>
            </a:r>
          </a:p>
          <a:p>
            <a:pPr marL="216000" indent="0">
              <a:lnSpc>
                <a:spcPct val="95000"/>
              </a:lnSpc>
              <a:buNone/>
              <a:tabLst>
                <a:tab pos="0" algn="l"/>
              </a:tabLst>
            </a:pPr>
            <a:r>
              <a:rPr lang="fr-FR" sz="2000" b="0" strike="noStrike" spc="-1">
                <a:solidFill>
                  <a:srgbClr val="000000"/>
                </a:solidFill>
                <a:latin typeface="Arial"/>
              </a:rPr>
              <a:t>Magnitude apparente 29 soit un milliard de fois moins lumineux que la plus faible étoile visible à l'oeil nu</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1"/>
          <p:cNvSpPr/>
          <p:nvPr/>
        </p:nvSpPr>
        <p:spPr>
          <a:xfrm>
            <a:off x="-2916360" y="0"/>
            <a:ext cx="13177080" cy="545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1" strike="noStrike" cap="small" spc="-1">
                <a:solidFill>
                  <a:srgbClr val="001070"/>
                </a:solidFill>
                <a:latin typeface="Arial"/>
                <a:ea typeface="+mn-ea"/>
              </a:rPr>
              <a:t>La source la plus lointaine de l'Univers: première émission lumineuse</a:t>
            </a:r>
            <a:endParaRPr lang="fr-FR" sz="1600" b="0" strike="noStrike" spc="-1">
              <a:solidFill>
                <a:srgbClr val="000000"/>
              </a:solidFill>
              <a:latin typeface="Arial"/>
            </a:endParaRPr>
          </a:p>
          <a:p>
            <a:pPr algn="just">
              <a:lnSpc>
                <a:spcPct val="100000"/>
              </a:lnSpc>
            </a:pPr>
            <a:r>
              <a:rPr lang="fr-FR" sz="2400" b="0" strike="noStrike" spc="-1">
                <a:solidFill>
                  <a:srgbClr val="000000"/>
                </a:solidFill>
                <a:latin typeface="Times New Roman"/>
                <a:ea typeface="+mn-ea"/>
              </a:rPr>
              <a:t>Le fond diffus cosmologique correspond à la première émission de photons dans l'Univers, 380 000 ans après le Big-Bang. Il a été découvert par les radioastronomes </a:t>
            </a:r>
            <a:r>
              <a:rPr lang="fr-FR" sz="2400" b="1" strike="noStrike" spc="-1">
                <a:solidFill>
                  <a:srgbClr val="000000"/>
                </a:solidFill>
                <a:latin typeface="Times New Roman"/>
                <a:ea typeface="+mn-ea"/>
              </a:rPr>
              <a:t>Penzias et Wilson en 1965 </a:t>
            </a:r>
            <a:r>
              <a:rPr lang="fr-FR" sz="2400" b="0" strike="noStrike" spc="-1">
                <a:solidFill>
                  <a:srgbClr val="000000"/>
                </a:solidFill>
                <a:latin typeface="Times New Roman"/>
                <a:ea typeface="+mn-ea"/>
              </a:rPr>
              <a:t>qui testaient une antenne pour mesurer le rayonnement radio de notre Galaxie. Ils ont découvert un signal émis qui était identique quelque soit la direction observée.</a:t>
            </a:r>
            <a:endParaRPr lang="fr-FR" sz="2400" b="0" strike="noStrike" spc="-1">
              <a:solidFill>
                <a:srgbClr val="000000"/>
              </a:solidFill>
              <a:latin typeface="Arial"/>
            </a:endParaRPr>
          </a:p>
          <a:p>
            <a:pPr algn="just">
              <a:lnSpc>
                <a:spcPct val="100000"/>
              </a:lnSpc>
            </a:pPr>
            <a:r>
              <a:rPr lang="fr-FR" sz="2400" b="0" strike="noStrike" spc="-1">
                <a:solidFill>
                  <a:srgbClr val="000000"/>
                </a:solidFill>
                <a:latin typeface="Times New Roman"/>
                <a:ea typeface="+mn-ea"/>
              </a:rPr>
              <a:t>Le fond diffus cosmologique avait été prédit par l'astrophysicien Gamow. 380 000 ans après le Big-Bang, l'Univers était considérablement plus petit et plus dense qu'il ne l'est aujourd'hui. Les photons étaient perpétuellement en interaction avec la matière dense : tout photon émis était immédiatement absorbé par la matière, en particulier par les électrons libres. Dès que les électrons ont commencé à se combiner avec les noyaux des atomes, les photons ont pu se libérer de la matière : l'Univers est devenu transparent. L'image de ces premiers photons occupe toute la sphère céleste (voir image).</a:t>
            </a:r>
            <a:endParaRPr lang="fr-FR" sz="2400" b="0" strike="noStrike" spc="-1">
              <a:solidFill>
                <a:srgbClr val="000000"/>
              </a:solidFill>
              <a:latin typeface="Arial"/>
            </a:endParaRPr>
          </a:p>
          <a:p>
            <a:pPr algn="just">
              <a:lnSpc>
                <a:spcPct val="100000"/>
              </a:lnSpc>
            </a:pPr>
            <a:r>
              <a:rPr lang="fr-FR" sz="2400" b="0" strike="noStrike" spc="-1">
                <a:solidFill>
                  <a:srgbClr val="000000"/>
                </a:solidFill>
                <a:latin typeface="Times New Roman"/>
                <a:ea typeface="+mn-ea"/>
              </a:rPr>
              <a:t>La découverte du fond diffus cosmologique est une des preuves du Big-Bang. Son décalage spectral correspond à z=1100, impliquant que l'Univers était plus d'un milliard de fois plus dense qu'aujourd'hui ! On peut associer une température à cette émission, dite de </a:t>
            </a:r>
            <a:r>
              <a:rPr lang="fr-FR" sz="2400" b="1" u="sng" strike="noStrike" spc="-1">
                <a:solidFill>
                  <a:srgbClr val="000000"/>
                </a:solidFill>
                <a:uFillTx/>
                <a:latin typeface="Times New Roman"/>
                <a:ea typeface="+mn-ea"/>
                <a:hlinkClick r:id="rId3"/>
              </a:rPr>
              <a:t>corps noir</a:t>
            </a:r>
            <a:r>
              <a:rPr lang="fr-FR" sz="2400" b="0" strike="noStrike" spc="-1">
                <a:solidFill>
                  <a:srgbClr val="000000"/>
                </a:solidFill>
                <a:latin typeface="Times New Roman"/>
                <a:ea typeface="+mn-ea"/>
              </a:rPr>
              <a:t>, qui est de 2,7 degrés Kelvin aujourd'hui, alors qu'elle était de 3000 degrés Kelvin lors de l'émission.</a:t>
            </a:r>
            <a:endParaRPr lang="fr-FR" sz="2400" b="0" strike="noStrike" spc="-1">
              <a:solidFill>
                <a:srgbClr val="000000"/>
              </a:solidFill>
              <a:latin typeface="Arial"/>
            </a:endParaRPr>
          </a:p>
        </p:txBody>
      </p:sp>
      <p:sp>
        <p:nvSpPr>
          <p:cNvPr id="1038" name="Rectangle 2"/>
          <p:cNvSpPr/>
          <p:nvPr/>
        </p:nvSpPr>
        <p:spPr>
          <a:xfrm>
            <a:off x="-4411800" y="5508720"/>
            <a:ext cx="1814436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rgbClr val="000000"/>
                </a:solidFill>
                <a:latin typeface="Arial"/>
                <a:ea typeface="+mn-ea"/>
              </a:rPr>
              <a:t>Le </a:t>
            </a:r>
            <a:r>
              <a:rPr lang="fr-FR" sz="2000" b="1" strike="noStrike" spc="-1">
                <a:solidFill>
                  <a:srgbClr val="000000"/>
                </a:solidFill>
                <a:latin typeface="Arial"/>
                <a:ea typeface="+mn-ea"/>
              </a:rPr>
              <a:t>fond diffus cosmologique</a:t>
            </a:r>
            <a:r>
              <a:rPr lang="fr-FR" sz="2000" b="0" strike="noStrike" spc="-1">
                <a:solidFill>
                  <a:srgbClr val="000000"/>
                </a:solidFill>
                <a:latin typeface="Arial"/>
                <a:ea typeface="+mn-ea"/>
              </a:rPr>
              <a:t>, ou de plus en plus souvent </a:t>
            </a:r>
            <a:r>
              <a:rPr lang="fr-FR" sz="2000" b="1" strike="noStrike" spc="-1">
                <a:solidFill>
                  <a:srgbClr val="000000"/>
                </a:solidFill>
                <a:latin typeface="Arial"/>
                <a:ea typeface="+mn-ea"/>
              </a:rPr>
              <a:t>fond diffus micro-onde</a:t>
            </a:r>
            <a:r>
              <a:rPr lang="fr-FR" sz="2000" b="0" strike="noStrike" spc="-1">
                <a:solidFill>
                  <a:srgbClr val="000000"/>
                </a:solidFill>
                <a:latin typeface="Arial"/>
                <a:ea typeface="+mn-ea"/>
              </a:rPr>
              <a:t> ou </a:t>
            </a:r>
            <a:r>
              <a:rPr lang="fr-FR" sz="2000" b="1" strike="noStrike" spc="-1">
                <a:solidFill>
                  <a:srgbClr val="000000"/>
                </a:solidFill>
                <a:latin typeface="Arial"/>
                <a:ea typeface="+mn-ea"/>
              </a:rPr>
              <a:t>fond cosmique de micro-ondes</a:t>
            </a:r>
            <a:r>
              <a:rPr lang="fr-FR" sz="2000" b="0" u="sng" strike="noStrike" spc="-1" baseline="30000">
                <a:solidFill>
                  <a:srgbClr val="000000"/>
                </a:solidFill>
                <a:uFillTx/>
                <a:latin typeface="Arial"/>
                <a:ea typeface="+mn-ea"/>
                <a:hlinkClick r:id="rId4"/>
              </a:rPr>
              <a:t>1</a:t>
            </a:r>
            <a:r>
              <a:rPr lang="fr-FR" sz="2000" b="0" strike="noStrike" spc="-1">
                <a:solidFill>
                  <a:srgbClr val="000000"/>
                </a:solidFill>
                <a:latin typeface="Arial"/>
                <a:ea typeface="+mn-ea"/>
              </a:rPr>
              <a:t>, est le nom donné au </a:t>
            </a:r>
            <a:r>
              <a:rPr lang="fr-FR" sz="2000" b="0" u="sng" strike="noStrike" spc="-1">
                <a:solidFill>
                  <a:srgbClr val="000000"/>
                </a:solidFill>
                <a:uFillTx/>
                <a:latin typeface="Arial"/>
                <a:ea typeface="+mn-ea"/>
                <a:hlinkClick r:id="rId5"/>
              </a:rPr>
              <a:t>rayonnement électromagnétique</a:t>
            </a:r>
            <a:r>
              <a:rPr lang="fr-FR" sz="2000" b="0" strike="noStrike" spc="-1">
                <a:solidFill>
                  <a:srgbClr val="000000"/>
                </a:solidFill>
                <a:latin typeface="Arial"/>
                <a:ea typeface="+mn-ea"/>
              </a:rPr>
              <a:t> issu, selon le </a:t>
            </a:r>
            <a:r>
              <a:rPr lang="fr-FR" sz="2000" b="0" u="sng" strike="noStrike" spc="-1">
                <a:solidFill>
                  <a:srgbClr val="000000"/>
                </a:solidFill>
                <a:uFillTx/>
                <a:latin typeface="Arial"/>
                <a:ea typeface="+mn-ea"/>
                <a:hlinkClick r:id="rId6"/>
              </a:rPr>
              <a:t>modèle standard de la cosmologie</a:t>
            </a:r>
            <a:r>
              <a:rPr lang="fr-FR" sz="2000" b="0" strike="noStrike" spc="-1">
                <a:solidFill>
                  <a:srgbClr val="000000"/>
                </a:solidFill>
                <a:latin typeface="Arial"/>
                <a:ea typeface="+mn-ea"/>
              </a:rPr>
              <a:t>, de l'époque dense et chaude qu'a connue l'</a:t>
            </a:r>
            <a:r>
              <a:rPr lang="fr-FR" sz="2000" b="0" u="sng" strike="noStrike" spc="-1">
                <a:solidFill>
                  <a:srgbClr val="000000"/>
                </a:solidFill>
                <a:uFillTx/>
                <a:latin typeface="Arial"/>
                <a:ea typeface="+mn-ea"/>
                <a:hlinkClick r:id="rId7"/>
              </a:rPr>
              <a:t>Univers</a:t>
            </a:r>
            <a:r>
              <a:rPr lang="fr-FR" sz="2000" b="0" strike="noStrike" spc="-1">
                <a:solidFill>
                  <a:srgbClr val="000000"/>
                </a:solidFill>
                <a:latin typeface="Arial"/>
                <a:ea typeface="+mn-ea"/>
              </a:rPr>
              <a:t> par le passé, le </a:t>
            </a:r>
            <a:r>
              <a:rPr lang="fr-FR" sz="2000" b="0" u="sng" strike="noStrike" spc="-1">
                <a:solidFill>
                  <a:srgbClr val="000000"/>
                </a:solidFill>
                <a:uFillTx/>
                <a:latin typeface="Arial"/>
                <a:ea typeface="+mn-ea"/>
                <a:hlinkClick r:id="rId8"/>
              </a:rPr>
              <a:t>Big Bang</a:t>
            </a:r>
            <a:r>
              <a:rPr lang="fr-FR" sz="2000" b="0" strike="noStrike" spc="-1">
                <a:solidFill>
                  <a:srgbClr val="000000"/>
                </a:solidFill>
                <a:latin typeface="Arial"/>
                <a:ea typeface="+mn-ea"/>
              </a:rPr>
              <a:t>. Bien qu'issu d'une époque très chaude, ce rayonnement a été dilué et refroidi par l'</a:t>
            </a:r>
            <a:r>
              <a:rPr lang="fr-FR" sz="2000" b="0" u="sng" strike="noStrike" spc="-1">
                <a:solidFill>
                  <a:srgbClr val="000000"/>
                </a:solidFill>
                <a:uFillTx/>
                <a:latin typeface="Arial"/>
                <a:ea typeface="+mn-ea"/>
                <a:hlinkClick r:id="rId9"/>
              </a:rPr>
              <a:t>expansion de l'Univers</a:t>
            </a:r>
            <a:r>
              <a:rPr lang="fr-FR" sz="2000" b="0" strike="noStrike" spc="-1">
                <a:solidFill>
                  <a:srgbClr val="000000"/>
                </a:solidFill>
                <a:latin typeface="Arial"/>
                <a:ea typeface="+mn-ea"/>
              </a:rPr>
              <a:t> et possède désormais une </a:t>
            </a:r>
            <a:r>
              <a:rPr lang="fr-FR" sz="2000" b="0" u="sng" strike="noStrike" spc="-1">
                <a:solidFill>
                  <a:srgbClr val="000000"/>
                </a:solidFill>
                <a:uFillTx/>
                <a:latin typeface="Arial"/>
                <a:ea typeface="+mn-ea"/>
                <a:hlinkClick r:id="rId10"/>
              </a:rPr>
              <a:t>température</a:t>
            </a:r>
            <a:r>
              <a:rPr lang="fr-FR" sz="2000" b="0" strike="noStrike" spc="-1">
                <a:solidFill>
                  <a:srgbClr val="000000"/>
                </a:solidFill>
                <a:latin typeface="Arial"/>
                <a:ea typeface="+mn-ea"/>
              </a:rPr>
              <a:t> très basse de 2,728 </a:t>
            </a:r>
            <a:r>
              <a:rPr lang="fr-FR" sz="2000" b="0" u="sng" strike="noStrike" spc="-1">
                <a:solidFill>
                  <a:srgbClr val="000000"/>
                </a:solidFill>
                <a:uFillTx/>
                <a:latin typeface="Arial"/>
                <a:ea typeface="+mn-ea"/>
                <a:hlinkClick r:id="rId11"/>
              </a:rPr>
              <a:t>K</a:t>
            </a:r>
            <a:r>
              <a:rPr lang="fr-FR" sz="2000" b="0" strike="noStrike" spc="-1">
                <a:solidFill>
                  <a:srgbClr val="000000"/>
                </a:solidFill>
                <a:latin typeface="Arial"/>
                <a:ea typeface="+mn-ea"/>
              </a:rPr>
              <a:t>(-270,424 °C). Le domaine de </a:t>
            </a:r>
            <a:r>
              <a:rPr lang="fr-FR" sz="2000" b="0" u="sng" strike="noStrike" spc="-1">
                <a:solidFill>
                  <a:srgbClr val="000000"/>
                </a:solidFill>
                <a:uFillTx/>
                <a:latin typeface="Arial"/>
                <a:ea typeface="+mn-ea"/>
                <a:hlinkClick r:id="rId12"/>
              </a:rPr>
              <a:t>longueur d'onde</a:t>
            </a:r>
            <a:r>
              <a:rPr lang="fr-FR" sz="2000" b="0" strike="noStrike" spc="-1">
                <a:solidFill>
                  <a:srgbClr val="000000"/>
                </a:solidFill>
                <a:latin typeface="Arial"/>
                <a:ea typeface="+mn-ea"/>
              </a:rPr>
              <a:t> dans lequel il se situe est celui des </a:t>
            </a:r>
            <a:r>
              <a:rPr lang="fr-FR" sz="2000" b="0" u="sng" strike="noStrike" spc="-1">
                <a:solidFill>
                  <a:srgbClr val="000000"/>
                </a:solidFill>
                <a:uFillTx/>
                <a:latin typeface="Arial"/>
                <a:ea typeface="+mn-ea"/>
                <a:hlinkClick r:id="rId13"/>
              </a:rPr>
              <a:t>micro-ondes</a:t>
            </a:r>
            <a:r>
              <a:rPr lang="fr-FR" sz="2000" b="0" strike="noStrike" spc="-1">
                <a:solidFill>
                  <a:srgbClr val="000000"/>
                </a:solidFill>
                <a:latin typeface="Arial"/>
                <a:ea typeface="+mn-ea"/>
              </a:rPr>
              <a:t>, entre l'</a:t>
            </a:r>
            <a:r>
              <a:rPr lang="fr-FR" sz="2000" b="0" u="sng" strike="noStrike" spc="-1">
                <a:solidFill>
                  <a:srgbClr val="000000"/>
                </a:solidFill>
                <a:uFillTx/>
                <a:latin typeface="Arial"/>
                <a:ea typeface="+mn-ea"/>
                <a:hlinkClick r:id="rId14"/>
              </a:rPr>
              <a:t>infrarouge</a:t>
            </a:r>
            <a:r>
              <a:rPr lang="fr-FR" sz="2000" b="0" strike="noStrike" spc="-1">
                <a:solidFill>
                  <a:srgbClr val="000000"/>
                </a:solidFill>
                <a:latin typeface="Arial"/>
                <a:ea typeface="+mn-ea"/>
              </a:rPr>
              <a:t> et les </a:t>
            </a:r>
            <a:r>
              <a:rPr lang="fr-FR" sz="2000" b="0" u="sng" strike="noStrike" spc="-1">
                <a:solidFill>
                  <a:srgbClr val="000000"/>
                </a:solidFill>
                <a:uFillTx/>
                <a:latin typeface="Arial"/>
                <a:ea typeface="+mn-ea"/>
                <a:hlinkClick r:id="rId15"/>
              </a:rPr>
              <a:t>ondes radio</a:t>
            </a:r>
            <a:r>
              <a:rPr lang="fr-FR" sz="2000" b="0" strike="noStrike" spc="-1">
                <a:solidFill>
                  <a:srgbClr val="000000"/>
                </a:solidFill>
                <a:latin typeface="Arial"/>
                <a:ea typeface="+mn-ea"/>
              </a:rPr>
              <a:t>. Plus précisément, les longueur d'onde et </a:t>
            </a:r>
            <a:r>
              <a:rPr lang="fr-FR" sz="2000" b="0" u="sng" strike="noStrike" spc="-1">
                <a:solidFill>
                  <a:srgbClr val="000000"/>
                </a:solidFill>
                <a:uFillTx/>
                <a:latin typeface="Arial"/>
                <a:ea typeface="+mn-ea"/>
                <a:hlinkClick r:id="rId16"/>
              </a:rPr>
              <a:t>fréquence</a:t>
            </a:r>
            <a:r>
              <a:rPr lang="fr-FR" sz="2000" b="0" strike="noStrike" spc="-1">
                <a:solidFill>
                  <a:srgbClr val="000000"/>
                </a:solidFill>
                <a:latin typeface="Arial"/>
                <a:ea typeface="+mn-ea"/>
              </a:rPr>
              <a:t> typiques du rayonnement sont respectivement 1,9 </a:t>
            </a:r>
            <a:r>
              <a:rPr lang="fr-FR" sz="2000" b="0" u="sng" strike="noStrike" spc="-1">
                <a:solidFill>
                  <a:srgbClr val="000000"/>
                </a:solidFill>
                <a:uFillTx/>
                <a:latin typeface="Arial"/>
                <a:ea typeface="+mn-ea"/>
                <a:hlinkClick r:id="rId17"/>
              </a:rPr>
              <a:t>mm</a:t>
            </a:r>
            <a:r>
              <a:rPr lang="fr-FR" sz="2000" b="0" strike="noStrike" spc="-1">
                <a:solidFill>
                  <a:srgbClr val="000000"/>
                </a:solidFill>
                <a:latin typeface="Arial"/>
                <a:ea typeface="+mn-ea"/>
              </a:rPr>
              <a:t> et 160 </a:t>
            </a:r>
            <a:r>
              <a:rPr lang="fr-FR" sz="2000" b="0" u="sng" strike="noStrike" spc="-1">
                <a:solidFill>
                  <a:srgbClr val="000000"/>
                </a:solidFill>
                <a:uFillTx/>
                <a:latin typeface="Arial"/>
                <a:ea typeface="+mn-ea"/>
                <a:hlinkClick r:id="rId18"/>
              </a:rPr>
              <a:t>GHz</a:t>
            </a:r>
            <a:r>
              <a:rPr lang="fr-FR" sz="2000" b="0" strike="noStrike" spc="-1">
                <a:solidFill>
                  <a:srgbClr val="000000"/>
                </a:solidFill>
                <a:latin typeface="Arial"/>
                <a:ea typeface="+mn-ea"/>
              </a:rPr>
              <a:t>.</a:t>
            </a:r>
            <a:endParaRPr lang="fr-FR" sz="2000" b="0" strike="noStrike" spc="-1">
              <a:solidFill>
                <a:srgbClr val="000000"/>
              </a:solidFill>
              <a:latin typeface="Arial"/>
            </a:endParaRPr>
          </a:p>
        </p:txBody>
      </p:sp>
      <p:sp>
        <p:nvSpPr>
          <p:cNvPr id="1039" name="Rectangle 2"/>
          <p:cNvSpPr/>
          <p:nvPr/>
        </p:nvSpPr>
        <p:spPr>
          <a:xfrm>
            <a:off x="-4284720" y="7289640"/>
            <a:ext cx="777492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252525"/>
                </a:solidFill>
                <a:latin typeface="Arial"/>
                <a:ea typeface="+mn-ea"/>
              </a:rPr>
              <a:t>Penzias et Wilson recevront chacun 1/4 du </a:t>
            </a:r>
            <a:r>
              <a:rPr lang="fr-FR" sz="2400" b="0" u="sng" strike="noStrike" spc="-1">
                <a:solidFill>
                  <a:srgbClr val="000000"/>
                </a:solidFill>
                <a:uFillTx/>
                <a:latin typeface="Arial"/>
                <a:ea typeface="+mn-ea"/>
                <a:hlinkClick r:id="rId19"/>
              </a:rPr>
              <a:t>prix Nobel</a:t>
            </a:r>
            <a:r>
              <a:rPr lang="fr-FR" sz="2400" b="0" strike="noStrike" spc="-1">
                <a:solidFill>
                  <a:srgbClr val="252525"/>
                </a:solidFill>
                <a:latin typeface="Arial"/>
                <a:ea typeface="+mn-ea"/>
              </a:rPr>
              <a:t> de physique 1978 pour leur découverte.</a:t>
            </a:r>
            <a:endParaRPr lang="fr-FR" sz="2400" b="0" strike="noStrike" spc="-1">
              <a:solidFill>
                <a:srgbClr val="000000"/>
              </a:solidFill>
              <a:latin typeface="Arial"/>
            </a:endParaRPr>
          </a:p>
        </p:txBody>
      </p:sp>
      <p:sp>
        <p:nvSpPr>
          <p:cNvPr id="1040" name="ZoneTexte 2"/>
          <p:cNvSpPr/>
          <p:nvPr/>
        </p:nvSpPr>
        <p:spPr>
          <a:xfrm>
            <a:off x="-5942160" y="8370720"/>
            <a:ext cx="6768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Le zéro absolu = - 273,15 ° Celsius</a:t>
            </a:r>
            <a:endParaRPr lang="fr-FR" sz="2400" b="0" strike="noStrike" spc="-1">
              <a:solidFill>
                <a:srgbClr val="000000"/>
              </a:solidFill>
              <a:latin typeface="Arial"/>
            </a:endParaRPr>
          </a:p>
        </p:txBody>
      </p:sp>
      <p:sp>
        <p:nvSpPr>
          <p:cNvPr id="1041" name="ZoneTexte 3"/>
          <p:cNvSpPr/>
          <p:nvPr/>
        </p:nvSpPr>
        <p:spPr>
          <a:xfrm>
            <a:off x="-5942160" y="9163080"/>
            <a:ext cx="856872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Isotrope : Qui garde toutes ses propriétés quelque soit la direction</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Anisotrope c’est le contraire</a:t>
            </a:r>
            <a:endParaRPr lang="fr-FR" sz="2400" b="0" strike="noStrike" spc="-1">
              <a:solidFill>
                <a:srgbClr val="000000"/>
              </a:solidFill>
              <a:latin typeface="Arial"/>
            </a:endParaRPr>
          </a:p>
        </p:txBody>
      </p:sp>
      <p:sp>
        <p:nvSpPr>
          <p:cNvPr id="1042" name="Rectangle 2"/>
          <p:cNvSpPr/>
          <p:nvPr/>
        </p:nvSpPr>
        <p:spPr>
          <a:xfrm>
            <a:off x="3059640" y="7289640"/>
            <a:ext cx="1144872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fr-FR" sz="2000" b="1" strike="noStrike" spc="-1">
                <a:solidFill>
                  <a:srgbClr val="444444"/>
                </a:solidFill>
                <a:latin typeface="museo-sans-1"/>
                <a:ea typeface="+mn-ea"/>
              </a:rPr>
              <a:t>Télescope Hubble    D¨=2,40 m     S= 4,5 m2 Altitude 570 km lancé en 1990</a:t>
            </a:r>
            <a:endParaRPr lang="fr-FR" sz="2000" b="0" strike="noStrike" spc="-1">
              <a:solidFill>
                <a:srgbClr val="000000"/>
              </a:solidFill>
              <a:latin typeface="Arial"/>
            </a:endParaRPr>
          </a:p>
          <a:p>
            <a:pPr algn="just">
              <a:lnSpc>
                <a:spcPct val="100000"/>
              </a:lnSpc>
            </a:pPr>
            <a:r>
              <a:rPr lang="fr-FR" sz="2000" b="1" strike="noStrike" spc="-1">
                <a:solidFill>
                  <a:srgbClr val="444444"/>
                </a:solidFill>
                <a:latin typeface="museo-sans-1"/>
                <a:ea typeface="+mn-ea"/>
              </a:rPr>
              <a:t>Visible, proche infrarouge et UV</a:t>
            </a:r>
            <a:endParaRPr lang="fr-FR" sz="2000" b="0" strike="noStrike" spc="-1">
              <a:solidFill>
                <a:srgbClr val="000000"/>
              </a:solidFill>
              <a:latin typeface="Arial"/>
            </a:endParaRPr>
          </a:p>
          <a:p>
            <a:pPr algn="just">
              <a:lnSpc>
                <a:spcPct val="100000"/>
              </a:lnSpc>
            </a:pPr>
            <a:endParaRPr lang="fr-FR" sz="2000" b="0" strike="noStrike" spc="-1">
              <a:solidFill>
                <a:srgbClr val="000000"/>
              </a:solidFill>
              <a:latin typeface="Arial"/>
            </a:endParaRPr>
          </a:p>
          <a:p>
            <a:pPr algn="just">
              <a:lnSpc>
                <a:spcPct val="100000"/>
              </a:lnSpc>
            </a:pPr>
            <a:r>
              <a:rPr lang="fr-FR" sz="2000" b="1" strike="noStrike" spc="-1">
                <a:solidFill>
                  <a:srgbClr val="444444"/>
                </a:solidFill>
                <a:latin typeface="museo-sans-1"/>
                <a:ea typeface="+mn-ea"/>
              </a:rPr>
              <a:t>Télescope James Web  point de Lagrange L2 à l’opposé du soleil  D=6,5m  S= 25m2  soit 5,5 fois plus grand coût 10 milliards</a:t>
            </a:r>
            <a:endParaRPr lang="fr-FR" sz="2000" b="0" strike="noStrike" spc="-1">
              <a:solidFill>
                <a:srgbClr val="000000"/>
              </a:solidFill>
              <a:latin typeface="Arial"/>
            </a:endParaRPr>
          </a:p>
          <a:p>
            <a:pPr algn="just">
              <a:lnSpc>
                <a:spcPct val="100000"/>
              </a:lnSpc>
            </a:pPr>
            <a:r>
              <a:rPr lang="fr-FR" sz="2000" b="1" strike="noStrike" spc="-1">
                <a:solidFill>
                  <a:srgbClr val="444444"/>
                </a:solidFill>
                <a:latin typeface="museo-sans-1"/>
                <a:ea typeface="+mn-ea"/>
              </a:rPr>
              <a:t>on devrait faire une estimation de 2000 milliards de galaxies dans l’univers visible</a:t>
            </a:r>
            <a:endParaRPr lang="fr-FR" sz="2000" b="0" strike="noStrike" spc="-1">
              <a:solidFill>
                <a:srgbClr val="000000"/>
              </a:solidFill>
              <a:latin typeface="Arial"/>
            </a:endParaRPr>
          </a:p>
          <a:p>
            <a:pPr algn="just">
              <a:lnSpc>
                <a:spcPct val="100000"/>
              </a:lnSpc>
            </a:pPr>
            <a:r>
              <a:rPr lang="fr-FR" sz="2000" b="1" strike="noStrike" spc="-1">
                <a:solidFill>
                  <a:srgbClr val="444444"/>
                </a:solidFill>
                <a:latin typeface="museo-sans-1"/>
                <a:ea typeface="+mn-ea"/>
              </a:rPr>
              <a:t>Infrarouge de 0,6 à 28,5 microns + rouge visible et une partie du jaune visible</a:t>
            </a:r>
            <a:endParaRPr lang="fr-FR" sz="2000" b="0" strike="noStrike" spc="-1">
              <a:solidFill>
                <a:srgbClr val="000000"/>
              </a:solidFill>
              <a:latin typeface="Arial"/>
            </a:endParaRPr>
          </a:p>
          <a:p>
            <a:pPr algn="just">
              <a:lnSpc>
                <a:spcPct val="100000"/>
              </a:lnSpc>
            </a:pPr>
            <a:r>
              <a:rPr lang="fr-FR" sz="2000" b="1" strike="noStrike" spc="-1">
                <a:solidFill>
                  <a:srgbClr val="444444"/>
                </a:solidFill>
                <a:latin typeface="museo-sans-1"/>
                <a:ea typeface="+mn-ea"/>
              </a:rPr>
              <a:t>Point de Lagrange L2 </a:t>
            </a:r>
            <a:endParaRPr lang="fr-FR" sz="2000" b="0" strike="noStrike" spc="-1">
              <a:solidFill>
                <a:srgbClr val="000000"/>
              </a:solidFill>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PlaceHolder 1"/>
          <p:cNvSpPr>
            <a:spLocks noGrp="1" noRot="1" noChangeAspect="1"/>
          </p:cNvSpPr>
          <p:nvPr>
            <p:ph type="sldImg"/>
          </p:nvPr>
        </p:nvSpPr>
        <p:spPr>
          <a:xfrm>
            <a:off x="1106640" y="812880"/>
            <a:ext cx="5343120" cy="4006440"/>
          </a:xfrm>
          <a:prstGeom prst="rect">
            <a:avLst/>
          </a:prstGeom>
          <a:ln w="0">
            <a:noFill/>
          </a:ln>
        </p:spPr>
      </p:sp>
      <p:sp>
        <p:nvSpPr>
          <p:cNvPr id="1044" name="Rectangle 2"/>
          <p:cNvSpPr/>
          <p:nvPr/>
        </p:nvSpPr>
        <p:spPr>
          <a:xfrm>
            <a:off x="-396720" y="5202000"/>
            <a:ext cx="9377280" cy="475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202122"/>
                </a:solidFill>
                <a:latin typeface="Arial"/>
                <a:ea typeface="+mn-ea"/>
              </a:rPr>
              <a:t>Le </a:t>
            </a:r>
            <a:r>
              <a:rPr lang="fr-FR" sz="1800" b="1" strike="noStrike" spc="-1">
                <a:solidFill>
                  <a:srgbClr val="202122"/>
                </a:solidFill>
                <a:latin typeface="Arial"/>
                <a:ea typeface="+mn-ea"/>
              </a:rPr>
              <a:t>Télescope géant européen</a:t>
            </a:r>
            <a:r>
              <a:rPr lang="fr-FR" sz="1800" b="0" u="sng" strike="noStrike" spc="-1" baseline="30000">
                <a:solidFill>
                  <a:srgbClr val="000000"/>
                </a:solidFill>
                <a:uFillTx/>
                <a:latin typeface="Arial"/>
                <a:ea typeface="+mn-ea"/>
                <a:hlinkClick r:id="rId3"/>
              </a:rPr>
              <a:t>1</a:t>
            </a:r>
            <a:r>
              <a:rPr lang="fr-FR" sz="1800" b="0" strike="noStrike" spc="-1" baseline="30000">
                <a:solidFill>
                  <a:srgbClr val="202122"/>
                </a:solidFill>
                <a:latin typeface="Arial"/>
                <a:ea typeface="+mn-ea"/>
              </a:rPr>
              <a:t>,</a:t>
            </a:r>
            <a:r>
              <a:rPr lang="fr-FR" sz="1800" b="0" u="sng" strike="noStrike" spc="-1" baseline="30000">
                <a:solidFill>
                  <a:srgbClr val="000000"/>
                </a:solidFill>
                <a:uFillTx/>
                <a:latin typeface="Arial"/>
                <a:ea typeface="+mn-ea"/>
                <a:hlinkClick r:id="rId4"/>
              </a:rPr>
              <a:t>2</a:t>
            </a:r>
            <a:r>
              <a:rPr lang="fr-FR" sz="1800" b="0" strike="noStrike" spc="-1" baseline="30000">
                <a:solidFill>
                  <a:srgbClr val="202122"/>
                </a:solidFill>
                <a:latin typeface="Arial"/>
                <a:ea typeface="+mn-ea"/>
              </a:rPr>
              <a:t>,</a:t>
            </a:r>
            <a:r>
              <a:rPr lang="fr-FR" sz="1800" b="0" u="sng" strike="noStrike" spc="-1" baseline="30000">
                <a:solidFill>
                  <a:srgbClr val="000000"/>
                </a:solidFill>
                <a:uFillTx/>
                <a:latin typeface="Arial"/>
                <a:ea typeface="+mn-ea"/>
                <a:hlinkClick r:id="rId5"/>
              </a:rPr>
              <a:t>3</a:t>
            </a:r>
            <a:r>
              <a:rPr lang="fr-FR" sz="1800" b="0" strike="noStrike" spc="-1" baseline="30000">
                <a:solidFill>
                  <a:srgbClr val="202122"/>
                </a:solidFill>
                <a:latin typeface="Arial"/>
                <a:ea typeface="+mn-ea"/>
              </a:rPr>
              <a:t>,</a:t>
            </a:r>
            <a:r>
              <a:rPr lang="fr-FR" sz="1800" b="0" u="sng" strike="noStrike" spc="-1" baseline="30000">
                <a:solidFill>
                  <a:srgbClr val="000000"/>
                </a:solidFill>
                <a:uFillTx/>
                <a:latin typeface="Arial"/>
                <a:ea typeface="+mn-ea"/>
                <a:hlinkClick r:id="rId6"/>
              </a:rPr>
              <a:t>4</a:t>
            </a:r>
            <a:r>
              <a:rPr lang="fr-FR" sz="1800" b="0" strike="noStrike" spc="-1" baseline="30000">
                <a:solidFill>
                  <a:srgbClr val="202122"/>
                </a:solidFill>
                <a:latin typeface="Arial"/>
                <a:ea typeface="+mn-ea"/>
              </a:rPr>
              <a:t>,</a:t>
            </a:r>
            <a:r>
              <a:rPr lang="fr-FR" sz="1800" b="0" u="sng" strike="noStrike" spc="-1" baseline="30000">
                <a:solidFill>
                  <a:srgbClr val="000000"/>
                </a:solidFill>
                <a:uFillTx/>
                <a:latin typeface="Arial"/>
                <a:ea typeface="+mn-ea"/>
                <a:hlinkClick r:id="rId7"/>
              </a:rPr>
              <a:t>N 1</a:t>
            </a:r>
            <a:r>
              <a:rPr lang="fr-FR" sz="1800" b="0" strike="noStrike" spc="-1">
                <a:solidFill>
                  <a:srgbClr val="202122"/>
                </a:solidFill>
                <a:latin typeface="Arial"/>
                <a:ea typeface="+mn-ea"/>
              </a:rPr>
              <a:t>, en </a:t>
            </a:r>
            <a:r>
              <a:rPr lang="fr-FR" sz="1800" b="0" u="sng" strike="noStrike" spc="-1">
                <a:solidFill>
                  <a:srgbClr val="000000"/>
                </a:solidFill>
                <a:uFillTx/>
                <a:latin typeface="Arial"/>
                <a:ea typeface="+mn-ea"/>
                <a:hlinkClick r:id="rId8"/>
              </a:rPr>
              <a:t>anglais</a:t>
            </a:r>
            <a:r>
              <a:rPr lang="fr-FR" sz="1800" b="0" strike="noStrike" spc="-1">
                <a:solidFill>
                  <a:srgbClr val="202122"/>
                </a:solidFill>
                <a:latin typeface="Arial"/>
                <a:ea typeface="+mn-ea"/>
              </a:rPr>
              <a:t> </a:t>
            </a:r>
            <a:r>
              <a:rPr lang="fr-FR" sz="1800" b="1" i="1" strike="noStrike" spc="-1">
                <a:solidFill>
                  <a:srgbClr val="202122"/>
                </a:solidFill>
                <a:latin typeface="Arial"/>
                <a:ea typeface="+mn-ea"/>
              </a:rPr>
              <a:t>Extremely Large Telescope</a:t>
            </a:r>
            <a:r>
              <a:rPr lang="fr-FR" sz="1800" b="0" u="sng" strike="noStrike" spc="-1" baseline="30000">
                <a:solidFill>
                  <a:srgbClr val="000000"/>
                </a:solidFill>
                <a:uFillTx/>
                <a:latin typeface="Arial"/>
                <a:ea typeface="+mn-ea"/>
                <a:hlinkClick r:id="rId3"/>
              </a:rPr>
              <a:t>1</a:t>
            </a:r>
            <a:r>
              <a:rPr lang="fr-FR" sz="1800" b="0" strike="noStrike" spc="-1">
                <a:solidFill>
                  <a:srgbClr val="202122"/>
                </a:solidFill>
                <a:latin typeface="Arial"/>
                <a:ea typeface="+mn-ea"/>
              </a:rPr>
              <a:t> (</a:t>
            </a:r>
            <a:r>
              <a:rPr lang="fr-FR" sz="1800" b="1" strike="noStrike" spc="-1">
                <a:solidFill>
                  <a:srgbClr val="202122"/>
                </a:solidFill>
                <a:latin typeface="Arial"/>
                <a:ea typeface="+mn-ea"/>
              </a:rPr>
              <a:t>ELT</a:t>
            </a:r>
            <a:r>
              <a:rPr lang="fr-FR" sz="1800" b="0" u="sng" strike="noStrike" spc="-1" baseline="30000">
                <a:solidFill>
                  <a:srgbClr val="000000"/>
                </a:solidFill>
                <a:uFillTx/>
                <a:latin typeface="Arial"/>
                <a:ea typeface="+mn-ea"/>
                <a:hlinkClick r:id="rId3"/>
              </a:rPr>
              <a:t>1</a:t>
            </a:r>
            <a:r>
              <a:rPr lang="fr-FR" sz="1800" b="0" strike="noStrike" spc="-1">
                <a:solidFill>
                  <a:srgbClr val="202122"/>
                </a:solidFill>
                <a:latin typeface="Arial"/>
                <a:ea typeface="+mn-ea"/>
              </a:rPr>
              <a:t> ; anciennement </a:t>
            </a:r>
            <a:r>
              <a:rPr lang="fr-FR" sz="1800" b="0" i="1" strike="noStrike" spc="-1">
                <a:solidFill>
                  <a:srgbClr val="202122"/>
                </a:solidFill>
                <a:latin typeface="Arial"/>
                <a:ea typeface="+mn-ea"/>
              </a:rPr>
              <a:t>European Extremely Large Telescope</a:t>
            </a:r>
            <a:r>
              <a:rPr lang="fr-FR" sz="1800" b="0" u="sng" strike="noStrike" spc="-1" baseline="30000">
                <a:solidFill>
                  <a:srgbClr val="000000"/>
                </a:solidFill>
                <a:uFillTx/>
                <a:latin typeface="Arial"/>
                <a:ea typeface="+mn-ea"/>
                <a:hlinkClick r:id="rId3"/>
              </a:rPr>
              <a:t>1</a:t>
            </a:r>
            <a:r>
              <a:rPr lang="fr-FR" sz="1800" b="0" strike="noStrike" spc="-1">
                <a:solidFill>
                  <a:srgbClr val="202122"/>
                </a:solidFill>
                <a:latin typeface="Arial"/>
                <a:ea typeface="+mn-ea"/>
              </a:rPr>
              <a:t>, </a:t>
            </a:r>
            <a:r>
              <a:rPr lang="fr-FR" sz="1800" b="0" i="1" strike="noStrike" spc="-1">
                <a:solidFill>
                  <a:srgbClr val="202122"/>
                </a:solidFill>
                <a:latin typeface="Arial"/>
                <a:ea typeface="+mn-ea"/>
              </a:rPr>
              <a:t>E-ELT</a:t>
            </a:r>
            <a:r>
              <a:rPr lang="fr-FR" sz="1800" b="0" u="sng" strike="noStrike" spc="-1" baseline="30000">
                <a:solidFill>
                  <a:srgbClr val="000000"/>
                </a:solidFill>
                <a:uFillTx/>
                <a:latin typeface="Arial"/>
                <a:ea typeface="+mn-ea"/>
                <a:hlinkClick r:id="rId3"/>
              </a:rPr>
              <a:t>1</a:t>
            </a:r>
            <a:r>
              <a:rPr lang="fr-FR" sz="1800" b="0" strike="noStrike" spc="-1">
                <a:solidFill>
                  <a:srgbClr val="202122"/>
                </a:solidFill>
                <a:latin typeface="Arial"/>
                <a:ea typeface="+mn-ea"/>
              </a:rPr>
              <a:t>), est un </a:t>
            </a:r>
            <a:r>
              <a:rPr lang="fr-FR" sz="1800" b="0" u="sng" strike="noStrike" spc="-1">
                <a:solidFill>
                  <a:srgbClr val="000000"/>
                </a:solidFill>
                <a:uFillTx/>
                <a:latin typeface="Arial"/>
                <a:ea typeface="+mn-ea"/>
                <a:hlinkClick r:id="rId9"/>
              </a:rPr>
              <a:t>télescope</a:t>
            </a:r>
            <a:r>
              <a:rPr lang="fr-FR" sz="1800" b="0" strike="noStrike" spc="-1">
                <a:solidFill>
                  <a:srgbClr val="202122"/>
                </a:solidFill>
                <a:latin typeface="Arial"/>
                <a:ea typeface="+mn-ea"/>
              </a:rPr>
              <a:t> terrestre, faisant partie de la série des trois </a:t>
            </a:r>
            <a:r>
              <a:rPr lang="fr-FR" sz="1800" b="0" u="sng" strike="noStrike" spc="-1">
                <a:solidFill>
                  <a:srgbClr val="000000"/>
                </a:solidFill>
                <a:uFillTx/>
                <a:latin typeface="Arial"/>
                <a:ea typeface="+mn-ea"/>
                <a:hlinkClick r:id="rId10"/>
              </a:rPr>
              <a:t>télescopes géants</a:t>
            </a:r>
            <a:r>
              <a:rPr lang="fr-FR" sz="1800" b="0" strike="noStrike" spc="-1">
                <a:solidFill>
                  <a:srgbClr val="202122"/>
                </a:solidFill>
                <a:latin typeface="Arial"/>
                <a:ea typeface="+mn-ea"/>
              </a:rPr>
              <a:t> en cours de construction en 2022. Développé par l'</a:t>
            </a:r>
            <a:r>
              <a:rPr lang="fr-FR" sz="1800" b="0" u="sng" strike="noStrike" spc="-1">
                <a:solidFill>
                  <a:srgbClr val="000000"/>
                </a:solidFill>
                <a:uFillTx/>
                <a:latin typeface="Arial"/>
                <a:ea typeface="+mn-ea"/>
                <a:hlinkClick r:id="rId11"/>
              </a:rPr>
              <a:t>Observatoire européen austral</a:t>
            </a:r>
            <a:r>
              <a:rPr lang="fr-FR" sz="1800" b="0" strike="noStrike" spc="-1">
                <a:solidFill>
                  <a:srgbClr val="202122"/>
                </a:solidFill>
                <a:latin typeface="Arial"/>
                <a:ea typeface="+mn-ea"/>
              </a:rPr>
              <a:t> (ESO) il doit permettre des avancées majeures dans le domaine de l'astronomie grâce à son </a:t>
            </a:r>
            <a:r>
              <a:rPr lang="fr-FR" sz="1800" b="0" u="sng" strike="noStrike" spc="-1">
                <a:solidFill>
                  <a:srgbClr val="000000"/>
                </a:solidFill>
                <a:uFillTx/>
                <a:latin typeface="Arial"/>
                <a:ea typeface="+mn-ea"/>
                <a:hlinkClick r:id="rId12"/>
              </a:rPr>
              <a:t>miroir primaire</a:t>
            </a:r>
            <a:r>
              <a:rPr lang="fr-FR" sz="1800" b="0" strike="noStrike" spc="-1">
                <a:solidFill>
                  <a:srgbClr val="202122"/>
                </a:solidFill>
                <a:latin typeface="Arial"/>
                <a:ea typeface="+mn-ea"/>
              </a:rPr>
              <a:t> d'un diamètre de 39 mètres qui collectera quinze fois plus de lumière que les plus grands télescopes existants et fournira des images quinze fois plus détaillées que le </a:t>
            </a:r>
            <a:r>
              <a:rPr lang="fr-FR" sz="1800" b="0" u="sng" strike="noStrike" spc="-1">
                <a:solidFill>
                  <a:srgbClr val="000000"/>
                </a:solidFill>
                <a:uFillTx/>
                <a:latin typeface="Arial"/>
                <a:ea typeface="+mn-ea"/>
                <a:hlinkClick r:id="rId13"/>
              </a:rPr>
              <a:t>télescope spatial Hubble</a:t>
            </a:r>
            <a:r>
              <a:rPr lang="fr-FR" sz="1800" b="0" strike="noStrike" spc="-1">
                <a:solidFill>
                  <a:srgbClr val="202122"/>
                </a:solidFill>
                <a:latin typeface="Arial"/>
                <a:ea typeface="+mn-ea"/>
              </a:rPr>
              <a:t> qui constituait la référence jusqu'à 2021.</a:t>
            </a:r>
            <a:endParaRPr lang="fr-FR" sz="1800" b="0" strike="noStrike" spc="-1">
              <a:solidFill>
                <a:srgbClr val="000000"/>
              </a:solidFill>
              <a:latin typeface="Arial"/>
            </a:endParaRPr>
          </a:p>
          <a:p>
            <a:pPr>
              <a:lnSpc>
                <a:spcPct val="100000"/>
              </a:lnSpc>
            </a:pPr>
            <a:r>
              <a:rPr lang="fr-FR" sz="1800" b="0" strike="noStrike" spc="-1">
                <a:solidFill>
                  <a:srgbClr val="202122"/>
                </a:solidFill>
                <a:latin typeface="Arial"/>
                <a:ea typeface="+mn-ea"/>
              </a:rPr>
              <a:t>Le télescope ELT est situé au nord du </a:t>
            </a:r>
            <a:r>
              <a:rPr lang="fr-FR" sz="1800" b="0" u="sng" strike="noStrike" spc="-1">
                <a:solidFill>
                  <a:srgbClr val="000000"/>
                </a:solidFill>
                <a:uFillTx/>
                <a:latin typeface="Arial"/>
                <a:ea typeface="+mn-ea"/>
                <a:hlinkClick r:id="rId14"/>
              </a:rPr>
              <a:t>Chili</a:t>
            </a:r>
            <a:r>
              <a:rPr lang="fr-FR" sz="1800" b="0" strike="noStrike" spc="-1">
                <a:solidFill>
                  <a:srgbClr val="202122"/>
                </a:solidFill>
                <a:latin typeface="Arial"/>
                <a:ea typeface="+mn-ea"/>
              </a:rPr>
              <a:t>, sur le </a:t>
            </a:r>
            <a:r>
              <a:rPr lang="fr-FR" sz="1800" b="0" u="sng" strike="noStrike" spc="-1">
                <a:solidFill>
                  <a:srgbClr val="000000"/>
                </a:solidFill>
                <a:uFillTx/>
                <a:latin typeface="Arial"/>
                <a:ea typeface="+mn-ea"/>
                <a:hlinkClick r:id="rId15"/>
              </a:rPr>
              <a:t>Cerro Armazones</a:t>
            </a:r>
            <a:r>
              <a:rPr lang="fr-FR" sz="1800" b="0" strike="noStrike" spc="-1">
                <a:solidFill>
                  <a:srgbClr val="202122"/>
                </a:solidFill>
                <a:latin typeface="Arial"/>
                <a:ea typeface="+mn-ea"/>
              </a:rPr>
              <a:t> (3 060 mètres d'altitude) qui fait partie de la </a:t>
            </a:r>
            <a:r>
              <a:rPr lang="fr-FR" sz="1800" b="0" u="sng" strike="noStrike" spc="-1">
                <a:solidFill>
                  <a:srgbClr val="000000"/>
                </a:solidFill>
                <a:uFillTx/>
                <a:latin typeface="Arial"/>
                <a:ea typeface="+mn-ea"/>
                <a:hlinkClick r:id="rId16"/>
              </a:rPr>
              <a:t>cordillère de la Costa (Andes centrales)</a:t>
            </a:r>
            <a:r>
              <a:rPr lang="fr-FR" sz="1800" b="0" strike="noStrike" spc="-1">
                <a:solidFill>
                  <a:srgbClr val="202122"/>
                </a:solidFill>
                <a:latin typeface="Arial"/>
                <a:ea typeface="+mn-ea"/>
              </a:rPr>
              <a:t> et à vingt kilomètres à l'est du </a:t>
            </a:r>
            <a:r>
              <a:rPr lang="fr-FR" sz="1800" b="0" u="sng" strike="noStrike" spc="-1">
                <a:solidFill>
                  <a:srgbClr val="000000"/>
                </a:solidFill>
                <a:uFillTx/>
                <a:latin typeface="Arial"/>
                <a:ea typeface="+mn-ea"/>
                <a:hlinkClick r:id="rId17"/>
              </a:rPr>
              <a:t>Cerro Paranal</a:t>
            </a:r>
            <a:r>
              <a:rPr lang="fr-FR" sz="1800" b="0" strike="noStrike" spc="-1">
                <a:solidFill>
                  <a:srgbClr val="202122"/>
                </a:solidFill>
                <a:latin typeface="Arial"/>
                <a:ea typeface="+mn-ea"/>
              </a:rPr>
              <a:t>, site des quatre télescopes du </a:t>
            </a:r>
            <a:r>
              <a:rPr lang="fr-FR" sz="1800" b="0" u="sng" strike="noStrike" spc="-1">
                <a:solidFill>
                  <a:srgbClr val="000000"/>
                </a:solidFill>
                <a:uFillTx/>
                <a:latin typeface="Arial"/>
                <a:ea typeface="+mn-ea"/>
                <a:hlinkClick r:id="rId18"/>
              </a:rPr>
              <a:t>VLT</a:t>
            </a:r>
            <a:r>
              <a:rPr lang="fr-FR" sz="1800" b="0" strike="noStrike" spc="-1">
                <a:solidFill>
                  <a:srgbClr val="202122"/>
                </a:solidFill>
                <a:latin typeface="Arial"/>
                <a:ea typeface="+mn-ea"/>
              </a:rPr>
              <a:t> de l'ESO. Pour pouvoir effectuer des percées décisives, telles que l'observation des premières galaxies ou des exoplanètes, il sera capable de collecter quinze fois plus de lumière que le </a:t>
            </a:r>
            <a:r>
              <a:rPr lang="fr-FR" sz="1800" b="0" u="sng" strike="noStrike" spc="-1">
                <a:solidFill>
                  <a:srgbClr val="000000"/>
                </a:solidFill>
                <a:uFillTx/>
                <a:latin typeface="Arial"/>
                <a:ea typeface="+mn-ea"/>
                <a:hlinkClick r:id="rId18"/>
              </a:rPr>
              <a:t>VLT</a:t>
            </a:r>
            <a:r>
              <a:rPr lang="fr-FR" sz="1800" b="0" strike="noStrike" spc="-1">
                <a:solidFill>
                  <a:srgbClr val="202122"/>
                </a:solidFill>
                <a:latin typeface="Arial"/>
                <a:ea typeface="+mn-ea"/>
              </a:rPr>
              <a:t>, ce qui en fera le télescope le plus puissant au monde. Les premiers travaux de génie civil sur le site ont débuté en 2014 et la réalisation de la partie optique a été entamée en 2017. Son inauguration, prévue initialement en 2024, est programmée en 2027.</a:t>
            </a:r>
            <a:endParaRPr lang="fr-FR" sz="1800" b="0" strike="noStrike" spc="-1">
              <a:solidFill>
                <a:srgbClr val="000000"/>
              </a:solidFill>
              <a:latin typeface="Arial"/>
            </a:endParaRPr>
          </a:p>
          <a:p>
            <a:pPr>
              <a:lnSpc>
                <a:spcPct val="100000"/>
              </a:lnSpc>
            </a:pPr>
            <a:r>
              <a:rPr lang="fr-FR" sz="1800" b="1" strike="noStrike" spc="-1">
                <a:solidFill>
                  <a:srgbClr val="202122"/>
                </a:solidFill>
                <a:latin typeface="Arial"/>
                <a:ea typeface="+mn-ea"/>
              </a:rPr>
              <a:t>Fonctionne en visible et en infrarouge</a:t>
            </a:r>
            <a:endParaRPr lang="fr-FR" sz="1800" b="0" strike="noStrike" spc="-1">
              <a:solidFill>
                <a:srgbClr val="000000"/>
              </a:solidFill>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PlaceHolder 1"/>
          <p:cNvSpPr>
            <a:spLocks noGrp="1" noRot="1" noChangeAspect="1"/>
          </p:cNvSpPr>
          <p:nvPr>
            <p:ph type="sldImg"/>
          </p:nvPr>
        </p:nvSpPr>
        <p:spPr>
          <a:xfrm>
            <a:off x="11917440" y="378000"/>
            <a:ext cx="2989080" cy="2241360"/>
          </a:xfrm>
          <a:prstGeom prst="rect">
            <a:avLst/>
          </a:prstGeom>
          <a:ln w="0">
            <a:noFill/>
          </a:ln>
        </p:spPr>
      </p:sp>
      <p:sp>
        <p:nvSpPr>
          <p:cNvPr id="1046" name="Rectangle 1"/>
          <p:cNvSpPr/>
          <p:nvPr/>
        </p:nvSpPr>
        <p:spPr>
          <a:xfrm>
            <a:off x="-3637080" y="-630720"/>
            <a:ext cx="16849080" cy="1234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383F4E"/>
                </a:solidFill>
                <a:latin typeface="The Antiqua B"/>
                <a:ea typeface="+mn-ea"/>
              </a:rPr>
              <a:t>Une semaine</a:t>
            </a:r>
            <a:r>
              <a:rPr lang="fr-FR" sz="1800" b="0" u="sng" strike="noStrike" spc="-1">
                <a:solidFill>
                  <a:srgbClr val="000000"/>
                </a:solidFill>
                <a:uFillTx/>
                <a:latin typeface="inherit"/>
                <a:ea typeface="+mn-ea"/>
                <a:hlinkClick r:id="rId3"/>
              </a:rPr>
              <a:t> après la révélation des premières images du télescope spatial James-Webb</a:t>
            </a:r>
            <a:r>
              <a:rPr lang="fr-FR" sz="1800" b="0" strike="noStrike" spc="-1">
                <a:solidFill>
                  <a:srgbClr val="383F4E"/>
                </a:solidFill>
                <a:latin typeface="The Antiqua B"/>
                <a:ea typeface="+mn-ea"/>
              </a:rPr>
              <a:t>, le plus puissant jamais conçu, celui-ci pourrait déjà avoir trouvé la galaxie la plus distante jamais observée, qui existait il y a 13,5 milliards d’années.</a:t>
            </a:r>
            <a:endParaRPr lang="fr-FR" sz="1800" b="0" strike="noStrike" spc="-1">
              <a:solidFill>
                <a:srgbClr val="000000"/>
              </a:solidFill>
              <a:latin typeface="Arial"/>
            </a:endParaRPr>
          </a:p>
          <a:p>
            <a:pPr>
              <a:lnSpc>
                <a:spcPct val="100000"/>
              </a:lnSpc>
            </a:pPr>
            <a:r>
              <a:rPr lang="fr-FR" sz="1800" b="0" strike="noStrike" spc="-1">
                <a:solidFill>
                  <a:srgbClr val="383F4E"/>
                </a:solidFill>
                <a:latin typeface="The Antiqua B"/>
                <a:ea typeface="+mn-ea"/>
              </a:rPr>
              <a:t>Nommée GLASS-z13, elle nous apparaît telle qu’elle était seulement environ 300 millions d’années après le big bang, soit 100 millions d’années de moins que le précédent record observé, a déclaré Rohan Naidu, du Centre d’astrophysique Smithson d’Harvard.</a:t>
            </a: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 </a:t>
            </a:r>
            <a:r>
              <a:rPr lang="fr-FR" sz="1800" b="1" strike="noStrike" spc="-1">
                <a:solidFill>
                  <a:srgbClr val="000000"/>
                </a:solidFill>
                <a:latin typeface="Times New Roman"/>
                <a:ea typeface="+mn-ea"/>
              </a:rPr>
              <a:t>Autre article</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Le télescope a capturé la lumière émise par ces galaxies il y a plus de 13,4 milliards d’années, ce qui signifie que les galaxies remontent à moins de 400 millions d’années après le Big Bang, alors que l’univers n’avait que 2 % de son âge actu</a:t>
            </a: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Une équipe internationale d’astronomes a découvert les galaxies les plus anciennes et les plus éloignées confirmées à ce jour à l’aide des données du télescope spatial James Webb (JWST). Le télescope a capturé la lumière émise par ces galaxies il y a plus de 13,4 milliards d’années, ce qui signifie que les galaxies remontent à moins de 400 millions d’années après le Big Bang, alors que l’univers n’avait que 2 % de son âge actuel.</a:t>
            </a: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Les astronomes mesurent la distance à une galaxie en déterminant son redshift. En raison de l’expansion de l’univers, les objets éloignés semblent s’éloigner de nous et leur lumière est étirée à des longueurs d’onde plus longues et plus rouges par l’effet Doppler. Les techniques photométriques basées sur des images capturées à travers différents filtres peuvent fournir des estimations de décalage vers le rouge, mais les mesures définitives nécessitent une spectroscopie, qui sépare la lumière d’un objet en ses longueurs d’onde composantes.</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Les nouvelles découvertes se concentrent sur quatre galaxies avec des décalages vers le rouge supérieurs à 10. Deux galaxies initialement observées par Hubble ont maintenant confirmé des décalages vers le rouge de 10,38 et 11,58. Les deux galaxies les plus éloignées, toutes deux détectées dans les images JWST, ont des décalages vers le rouge de 13,20 et 12,63, ce qui en fait les galaxies les plus éloignées confirmées par spectroscopie à ce jour. Un décalage vers le rouge de 13,2 correspond à environ 13,5 milliards d’années.</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 Ce sont bien au-delà de ce que nous aurions pu imaginer trouver avant JWST », a déclaré Robertson. « Au redshift 13, l’univers n’a que 325 millions d’années environ. »</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Robertson et Emma Curtis-Lake de l’Université du Hertfordshire (Royaume-Uni) présenteront les nouvelles découvertes le 12 décembre lors d’une conférence du Space Telescope Science Institute (STScI) à Baltimore sur les « Premiers résultats scientifiques du JWST ». Ils sont les principaux auteurs de deux articles sur les résultats qui n’ont pas encore été soumis au processus d’examen par les pairs.</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Les observations résultent d’une collaboration de scientifiques qui ont dirigé le développement de deux des instruments à bord de Webb, la caméra proche infrarouge (NIRCam) et le spectrographe proche infrarouge</a:t>
            </a: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(NIRSpec). L’étude des galaxies les plus faibles et les plus anciennes a été la principale motivation des concepts de ces instruments. En 2015, les équipes d’instruments se sont réunies pour proposer le JWST Advanced Deep Extragalactic Survey (JADES), un programme ambitieux qui s’est vu allouer un peu plus d’un mois du temps du télescope et est conçu pour fournir une vue de l’univers primordial sans précédent en profondeur et détail. JADES est une collaboration internationale de plus de quatre-vingts astronomes de dix pays.</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Selon Robertson, la formation d’étoiles dans ces premières galaxies aurait commencé environ 100 millions d’années plus tôt que l’âge auquel elles ont été observées, repoussant la formation des premières étoiles à environ 225 millions d’années après le Big Bang.</a:t>
            </a: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Selon Robertson, la formation d’étoiles dans ces premières galaxies aurait commencé environ 100 millions d’années plus tôt que l’âge auquel elles ont été observées, repoussant la formation des premières étoiles à environ 225 millions d’années après le Big Bang.</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 Nous voyons des preuves de la formation d’étoiles à peu près aussi tôt que prévu sur la base de nos modèles de formation de galaxies », a-t-il déclaré.</a:t>
            </a:r>
            <a:endParaRPr lang="fr-FR" sz="1800" b="0" strike="noStrike" spc="-1">
              <a:solidFill>
                <a:srgbClr val="000000"/>
              </a:solidFill>
              <a:latin typeface="Arial"/>
            </a:endParaRPr>
          </a:p>
          <a:p>
            <a:pPr>
              <a:lnSpc>
                <a:spcPct val="100000"/>
              </a:lnSpc>
            </a:pPr>
            <a:r>
              <a:rPr lang="fr-FR" sz="1800" b="0" strike="noStrike" spc="-1">
                <a:solidFill>
                  <a:srgbClr val="000000"/>
                </a:solidFill>
                <a:latin typeface="Times New Roman"/>
                <a:ea typeface="+mn-ea"/>
              </a:rPr>
              <a:t>D’autres équipes ont identifié des galaxies candidates à des décalages vers le rouge encore plus élevés sur la base d’analyses photométriques d’images JWST, mais celles-ci doivent encore être confirmées par spectroscopie. JADES se poursuivra en 2023 avec une étude détaillée d’un autre domaine, celui-ci centré sur l’emblématique Hubble Deep Field, puis un retour vers l’Ultra Deep Field pour une autre série d’imagerie profonde et de spectroscopie. De nombreux autres candidats dans le domaine attendent une enquête spectroscopique, avec des centaines d’heures supplémentaires déjà approuvées.</a:t>
            </a: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a:p>
            <a:pPr>
              <a:lnSpc>
                <a:spcPct val="100000"/>
              </a:lnSpc>
            </a:pPr>
            <a:endParaRPr lang="fr-FR" sz="1600" b="0" strike="noStrike" spc="-1">
              <a:solidFill>
                <a:srgbClr val="000000"/>
              </a:solidFill>
              <a:latin typeface="Arial"/>
            </a:endParaRPr>
          </a:p>
          <a:p>
            <a:pPr>
              <a:lnSpc>
                <a:spcPct val="100000"/>
              </a:lnSpc>
            </a:pPr>
            <a:br>
              <a:rPr sz="1600"/>
            </a:br>
            <a:endParaRPr lang="fr-FR" sz="1600" b="0" strike="noStrike" spc="-1">
              <a:solidFill>
                <a:srgbClr val="000000"/>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PlaceHolder 1"/>
          <p:cNvSpPr>
            <a:spLocks noGrp="1" noRot="1" noChangeAspect="1"/>
          </p:cNvSpPr>
          <p:nvPr>
            <p:ph type="sldImg"/>
          </p:nvPr>
        </p:nvSpPr>
        <p:spPr>
          <a:xfrm>
            <a:off x="1106640" y="812880"/>
            <a:ext cx="5343120" cy="4006440"/>
          </a:xfrm>
          <a:prstGeom prst="rect">
            <a:avLst/>
          </a:prstGeom>
          <a:ln w="0">
            <a:noFill/>
          </a:ln>
        </p:spPr>
      </p:sp>
      <p:sp>
        <p:nvSpPr>
          <p:cNvPr id="889" name="Espace réservé des commentaires 1"/>
          <p:cNvSpPr/>
          <p:nvPr/>
        </p:nvSpPr>
        <p:spPr>
          <a:xfrm>
            <a:off x="1170000" y="5086440"/>
            <a:ext cx="5223600" cy="4104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spcBef>
                <a:spcPts val="360"/>
              </a:spcBef>
            </a:pPr>
            <a:endParaRPr lang="fr-FR" sz="1200" b="0" strike="noStrike" spc="-1">
              <a:solidFill>
                <a:srgbClr val="000000"/>
              </a:solidFill>
              <a:latin typeface="Times New Roman"/>
              <a:ea typeface="+mn-e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PlaceHolder 1"/>
          <p:cNvSpPr>
            <a:spLocks noGrp="1" noRot="1" noChangeAspect="1"/>
          </p:cNvSpPr>
          <p:nvPr>
            <p:ph type="sldImg"/>
          </p:nvPr>
        </p:nvSpPr>
        <p:spPr>
          <a:xfrm>
            <a:off x="1168560" y="838080"/>
            <a:ext cx="5283000" cy="3962160"/>
          </a:xfrm>
          <a:prstGeom prst="rect">
            <a:avLst/>
          </a:prstGeom>
          <a:ln w="0">
            <a:noFill/>
          </a:ln>
        </p:spPr>
      </p:sp>
      <p:sp>
        <p:nvSpPr>
          <p:cNvPr id="1048"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fr-FR" sz="2000" b="0" strike="noStrike" spc="-1">
                <a:solidFill>
                  <a:srgbClr val="000000"/>
                </a:solidFill>
                <a:latin typeface="Arial"/>
              </a:rPr>
              <a:t>Arrivée au plus près du Soleil le 13 août 2015 ( périhélie )</a:t>
            </a:r>
          </a:p>
        </p:txBody>
      </p:sp>
      <p:sp>
        <p:nvSpPr>
          <p:cNvPr id="1049" name="Espace réservé du numéro de diapositive 3"/>
          <p:cNvSpPr/>
          <p:nvPr/>
        </p:nvSpPr>
        <p:spPr>
          <a:xfrm>
            <a:off x="3884760" y="8685360"/>
            <a:ext cx="2971080" cy="45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9752226-40EA-495D-8FB5-428BD49E38B9}" type="slidenum">
              <a:rPr lang="fr-FR" sz="1800" b="0" strike="noStrike" spc="-1">
                <a:solidFill>
                  <a:srgbClr val="000000"/>
                </a:solidFill>
                <a:latin typeface="Calibri"/>
                <a:ea typeface="+mn-ea"/>
              </a:rPr>
              <a:t>85</a:t>
            </a:fld>
            <a:endParaRPr lang="fr-FR" sz="18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PlaceHolder 1"/>
          <p:cNvSpPr>
            <a:spLocks noGrp="1" noRot="1" noChangeAspect="1"/>
          </p:cNvSpPr>
          <p:nvPr>
            <p:ph type="sldImg"/>
          </p:nvPr>
        </p:nvSpPr>
        <p:spPr>
          <a:xfrm>
            <a:off x="1168560" y="838080"/>
            <a:ext cx="5283000" cy="3962160"/>
          </a:xfrm>
          <a:prstGeom prst="rect">
            <a:avLst/>
          </a:prstGeom>
          <a:ln w="0">
            <a:noFill/>
          </a:ln>
        </p:spPr>
      </p:sp>
      <p:sp>
        <p:nvSpPr>
          <p:cNvPr id="891"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2000" b="0" strike="noStrike" spc="-1">
                <a:solidFill>
                  <a:srgbClr val="000000"/>
                </a:solidFill>
                <a:latin typeface="Arial"/>
              </a:rPr>
              <a:t>l</a:t>
            </a:r>
          </a:p>
        </p:txBody>
      </p:sp>
      <p:sp>
        <p:nvSpPr>
          <p:cNvPr id="892" name="ZoneTexte 1"/>
          <p:cNvSpPr/>
          <p:nvPr/>
        </p:nvSpPr>
        <p:spPr>
          <a:xfrm>
            <a:off x="-6301440" y="2897640"/>
            <a:ext cx="525600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rgbClr val="000000"/>
              </a:solidFill>
              <a:latin typeface="Times New Roman"/>
              <a:ea typeface="+mn-ea"/>
            </a:endParaRPr>
          </a:p>
        </p:txBody>
      </p:sp>
      <p:sp>
        <p:nvSpPr>
          <p:cNvPr id="893" name="ZoneTexte 3"/>
          <p:cNvSpPr/>
          <p:nvPr/>
        </p:nvSpPr>
        <p:spPr>
          <a:xfrm>
            <a:off x="2771640" y="6210000"/>
            <a:ext cx="554400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000000"/>
                </a:solidFill>
                <a:latin typeface="Times New Roman"/>
                <a:ea typeface="+mn-ea"/>
              </a:rPr>
              <a:t>Terre R = 6371 km</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Lune R = 1730 km</a:t>
            </a:r>
            <a:endParaRPr lang="fr-FR" sz="2400" b="0" strike="noStrike" spc="-1">
              <a:solidFill>
                <a:srgbClr val="000000"/>
              </a:solid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1168560" y="838080"/>
            <a:ext cx="5283000" cy="3962160"/>
          </a:xfrm>
          <a:prstGeom prst="rect">
            <a:avLst/>
          </a:prstGeom>
          <a:ln w="0">
            <a:noFill/>
          </a:ln>
        </p:spPr>
      </p:sp>
      <p:sp>
        <p:nvSpPr>
          <p:cNvPr id="895" name="PlaceHolder 2"/>
          <p:cNvSpPr>
            <a:spLocks noGrp="1"/>
          </p:cNvSpPr>
          <p:nvPr>
            <p:ph type="body"/>
          </p:nvPr>
        </p:nvSpPr>
        <p:spPr>
          <a:xfrm>
            <a:off x="990720" y="5105520"/>
            <a:ext cx="556200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1800" b="1" strike="noStrike" spc="-1">
                <a:solidFill>
                  <a:srgbClr val="000000"/>
                </a:solidFill>
                <a:latin typeface="Arial"/>
              </a:rPr>
              <a:t>Distance du Soleil 0,39 UA</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Vitesse orbitale 48 km/s la plus rapide des planètes</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Rotation sur elle-même 59 jours</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Ressemble à la Lune mais ¼ plus gros</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Pas d’atmosphère</a:t>
            </a:r>
            <a:endParaRPr lang="fr-FR" sz="1800" b="0" strike="noStrike" spc="-1">
              <a:solidFill>
                <a:srgbClr val="000000"/>
              </a:solidFill>
              <a:latin typeface="Arial"/>
            </a:endParaRPr>
          </a:p>
          <a:p>
            <a:pPr marL="216000" indent="0">
              <a:lnSpc>
                <a:spcPct val="100000"/>
              </a:lnSpc>
              <a:buNone/>
              <a:tabLst>
                <a:tab pos="0" algn="l"/>
              </a:tabLst>
            </a:pPr>
            <a:endParaRPr lang="fr-FR" sz="1800" b="0" strike="noStrike" spc="-1">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PlaceHolder 1"/>
          <p:cNvSpPr>
            <a:spLocks noGrp="1" noRot="1" noChangeAspect="1"/>
          </p:cNvSpPr>
          <p:nvPr>
            <p:ph type="sldImg"/>
          </p:nvPr>
        </p:nvSpPr>
        <p:spPr>
          <a:xfrm>
            <a:off x="1168560" y="838080"/>
            <a:ext cx="5283000" cy="3962160"/>
          </a:xfrm>
          <a:prstGeom prst="rect">
            <a:avLst/>
          </a:prstGeom>
          <a:ln w="0">
            <a:noFill/>
          </a:ln>
        </p:spPr>
      </p:sp>
      <p:sp>
        <p:nvSpPr>
          <p:cNvPr id="897" name="PlaceHolder 2"/>
          <p:cNvSpPr>
            <a:spLocks noGrp="1"/>
          </p:cNvSpPr>
          <p:nvPr>
            <p:ph type="body"/>
          </p:nvPr>
        </p:nvSpPr>
        <p:spPr>
          <a:xfrm>
            <a:off x="-6949440" y="2400480"/>
            <a:ext cx="10493280" cy="4799880"/>
          </a:xfrm>
          <a:prstGeom prst="rect">
            <a:avLst/>
          </a:prstGeom>
          <a:noFill/>
          <a:ln w="0">
            <a:noFill/>
          </a:ln>
        </p:spPr>
        <p:txBody>
          <a:bodyPr lIns="0" tIns="0" rIns="0" bIns="0" numCol="1" spcCol="0" anchor="ctr">
            <a:noAutofit/>
          </a:bodyPr>
          <a:lstStyle/>
          <a:p>
            <a:pPr marL="216000" indent="0">
              <a:lnSpc>
                <a:spcPct val="100000"/>
              </a:lnSpc>
              <a:buNone/>
              <a:tabLst>
                <a:tab pos="0" algn="l"/>
              </a:tabLst>
            </a:pPr>
            <a:r>
              <a:rPr lang="fr-FR" sz="1800" b="1" strike="noStrike" spc="-1">
                <a:solidFill>
                  <a:srgbClr val="000000"/>
                </a:solidFill>
                <a:latin typeface="Arial"/>
              </a:rPr>
              <a:t>Distance soleil 0,73 UA</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Vitesse orbitale 35 km/s</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Masse= 0,81 Terre</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Atmosphère 96% dioxyde de carbone et 3% azote</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95 bars au sol soit autant qu’à 1 km sous la mer</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Albédo 0,75</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Cartographie presque complète parles radars de la sonde Magellan</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De très rares et mauvaises photos du sol par 4 sondes soviétique Vanéra</a:t>
            </a:r>
            <a:endParaRPr lang="fr-FR" sz="1800" b="0" strike="noStrike" spc="-1">
              <a:solidFill>
                <a:srgbClr val="000000"/>
              </a:solidFill>
              <a:latin typeface="Arial"/>
            </a:endParaRPr>
          </a:p>
          <a:p>
            <a:pPr marL="216000" indent="0">
              <a:lnSpc>
                <a:spcPct val="100000"/>
              </a:lnSpc>
              <a:buNone/>
              <a:tabLst>
                <a:tab pos="0" algn="l"/>
              </a:tabLst>
            </a:pPr>
            <a:r>
              <a:rPr lang="fr-FR" sz="1800" b="1" strike="noStrike" spc="-1">
                <a:solidFill>
                  <a:srgbClr val="000000"/>
                </a:solidFill>
                <a:latin typeface="Arial"/>
              </a:rPr>
              <a:t>Point culminant le mont Maxwell 11800 m d’altitude</a:t>
            </a:r>
            <a:endParaRPr lang="fr-FR" sz="1800" b="0" strike="noStrike" spc="-1">
              <a:solidFill>
                <a:srgbClr val="000000"/>
              </a:solidFill>
              <a:latin typeface="Arial"/>
            </a:endParaRPr>
          </a:p>
          <a:p>
            <a:pPr marL="216000" indent="0">
              <a:lnSpc>
                <a:spcPct val="100000"/>
              </a:lnSpc>
              <a:buNone/>
              <a:tabLst>
                <a:tab pos="0" algn="l"/>
              </a:tabLst>
            </a:pPr>
            <a:endParaRPr lang="fr-FR" sz="1800" b="0" strike="noStrike" spc="-1">
              <a:solidFill>
                <a:srgbClr val="000000"/>
              </a:solidFill>
              <a:latin typeface="Arial"/>
            </a:endParaRPr>
          </a:p>
          <a:p>
            <a:pPr marL="216000" indent="0">
              <a:lnSpc>
                <a:spcPct val="100000"/>
              </a:lnSpc>
              <a:buNone/>
              <a:tabLst>
                <a:tab pos="0" algn="l"/>
              </a:tabLst>
            </a:pPr>
            <a:r>
              <a:rPr lang="fr-FR" sz="2400" b="0" strike="noStrike" spc="-1">
                <a:solidFill>
                  <a:srgbClr val="000000"/>
                </a:solidFill>
                <a:latin typeface="Arial"/>
              </a:rPr>
              <a:t>Pourquoi Vénus tourne à l’envers ?</a:t>
            </a:r>
          </a:p>
          <a:p>
            <a:pPr marL="216000" indent="0">
              <a:lnSpc>
                <a:spcPct val="100000"/>
              </a:lnSpc>
              <a:buNone/>
              <a:tabLst>
                <a:tab pos="0" algn="l"/>
              </a:tabLst>
            </a:pPr>
            <a:r>
              <a:rPr lang="fr-FR" sz="2400" b="0" strike="noStrike" spc="-1">
                <a:solidFill>
                  <a:srgbClr val="000000"/>
                </a:solidFill>
                <a:latin typeface="Arial"/>
              </a:rPr>
              <a:t>Soit un choc qui l’a fait basculer de 180°(peu probabe)</a:t>
            </a:r>
          </a:p>
          <a:p>
            <a:pPr marL="216000" indent="0">
              <a:lnSpc>
                <a:spcPct val="100000"/>
              </a:lnSpc>
              <a:buNone/>
              <a:tabLst>
                <a:tab pos="0" algn="l"/>
              </a:tabLst>
            </a:pPr>
            <a:r>
              <a:rPr lang="fr-FR" sz="2400" b="0" strike="noStrike" spc="-1">
                <a:solidFill>
                  <a:srgbClr val="000000"/>
                </a:solidFill>
                <a:latin typeface="Arial"/>
              </a:rPr>
              <a:t>Soit les frottements très complexes de l’atmosphère qui a inversé le sens de rotation</a:t>
            </a:r>
          </a:p>
          <a:p>
            <a:pPr marL="216000" indent="0">
              <a:lnSpc>
                <a:spcPct val="100000"/>
              </a:lnSpc>
              <a:buNone/>
              <a:tabLst>
                <a:tab pos="0" algn="l"/>
              </a:tabLst>
            </a:pPr>
            <a:endParaRPr lang="fr-FR" sz="2400" b="0" strike="noStrike" spc="-1">
              <a:solidFill>
                <a:srgbClr val="000000"/>
              </a:solidFill>
              <a:latin typeface="Arial"/>
            </a:endParaRPr>
          </a:p>
          <a:p>
            <a:pPr marL="216000" indent="0">
              <a:lnSpc>
                <a:spcPct val="100000"/>
              </a:lnSpc>
              <a:buNone/>
              <a:tabLst>
                <a:tab pos="0" algn="l"/>
              </a:tabLst>
            </a:pPr>
            <a:r>
              <a:rPr lang="fr-FR" sz="2400" b="0" strike="noStrike" spc="-1">
                <a:solidFill>
                  <a:srgbClr val="000000"/>
                </a:solidFill>
                <a:latin typeface="Arial"/>
              </a:rPr>
              <a:t>L’union Soviétique a posé 7 missions Venera sur le sol de Vénus (7,9,10,11,12,13 et 14)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24" name="PlaceHolder 2"/>
          <p:cNvSpPr>
            <a:spLocks noGrp="1"/>
          </p:cNvSpPr>
          <p:nvPr>
            <p:ph/>
          </p:nvPr>
        </p:nvSpPr>
        <p:spPr>
          <a:xfrm>
            <a:off x="504000" y="176868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5" name="PlaceHolder 3"/>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27"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8"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9"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0" name="PlaceHolder 5"/>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32" name="PlaceHolder 2"/>
          <p:cNvSpPr>
            <a:spLocks noGrp="1"/>
          </p:cNvSpPr>
          <p:nvPr>
            <p:ph/>
          </p:nvPr>
        </p:nvSpPr>
        <p:spPr>
          <a:xfrm>
            <a:off x="50400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3" name="PlaceHolder 3"/>
          <p:cNvSpPr>
            <a:spLocks noGrp="1"/>
          </p:cNvSpPr>
          <p:nvPr>
            <p:ph/>
          </p:nvPr>
        </p:nvSpPr>
        <p:spPr>
          <a:xfrm>
            <a:off x="357156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4" name="PlaceHolder 4"/>
          <p:cNvSpPr>
            <a:spLocks noGrp="1"/>
          </p:cNvSpPr>
          <p:nvPr>
            <p:ph/>
          </p:nvPr>
        </p:nvSpPr>
        <p:spPr>
          <a:xfrm>
            <a:off x="663912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5" name="PlaceHolder 5"/>
          <p:cNvSpPr>
            <a:spLocks noGrp="1"/>
          </p:cNvSpPr>
          <p:nvPr>
            <p:ph/>
          </p:nvPr>
        </p:nvSpPr>
        <p:spPr>
          <a:xfrm>
            <a:off x="50400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6" name="PlaceHolder 6"/>
          <p:cNvSpPr>
            <a:spLocks noGrp="1"/>
          </p:cNvSpPr>
          <p:nvPr>
            <p:ph/>
          </p:nvPr>
        </p:nvSpPr>
        <p:spPr>
          <a:xfrm>
            <a:off x="357156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7" name="PlaceHolder 7"/>
          <p:cNvSpPr>
            <a:spLocks noGrp="1"/>
          </p:cNvSpPr>
          <p:nvPr>
            <p:ph/>
          </p:nvPr>
        </p:nvSpPr>
        <p:spPr>
          <a:xfrm>
            <a:off x="663912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41" name="PlaceHolder 2"/>
          <p:cNvSpPr>
            <a:spLocks noGrp="1"/>
          </p:cNvSpPr>
          <p:nvPr>
            <p:ph type="subTitle"/>
          </p:nvPr>
        </p:nvSpPr>
        <p:spPr>
          <a:xfrm>
            <a:off x="504000" y="1768680"/>
            <a:ext cx="9072000" cy="438408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43" name="PlaceHolder 2"/>
          <p:cNvSpPr>
            <a:spLocks noGrp="1"/>
          </p:cNvSpPr>
          <p:nvPr>
            <p:ph/>
          </p:nvPr>
        </p:nvSpPr>
        <p:spPr>
          <a:xfrm>
            <a:off x="504000" y="1768680"/>
            <a:ext cx="907200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45"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46"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1260360" y="1236600"/>
            <a:ext cx="7558920" cy="1219824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0"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1"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2"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3" name="PlaceHolder 2"/>
          <p:cNvSpPr>
            <a:spLocks noGrp="1"/>
          </p:cNvSpPr>
          <p:nvPr>
            <p:ph type="subTitle"/>
          </p:nvPr>
        </p:nvSpPr>
        <p:spPr>
          <a:xfrm>
            <a:off x="504000" y="1768680"/>
            <a:ext cx="9072000" cy="438408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4"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5"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6" name="PlaceHolder 4"/>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8"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9"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0" name="PlaceHolder 4"/>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62" name="PlaceHolder 2"/>
          <p:cNvSpPr>
            <a:spLocks noGrp="1"/>
          </p:cNvSpPr>
          <p:nvPr>
            <p:ph/>
          </p:nvPr>
        </p:nvSpPr>
        <p:spPr>
          <a:xfrm>
            <a:off x="504000" y="176868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3" name="PlaceHolder 3"/>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65"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6"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7"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8" name="PlaceHolder 5"/>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70" name="PlaceHolder 2"/>
          <p:cNvSpPr>
            <a:spLocks noGrp="1"/>
          </p:cNvSpPr>
          <p:nvPr>
            <p:ph/>
          </p:nvPr>
        </p:nvSpPr>
        <p:spPr>
          <a:xfrm>
            <a:off x="50400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1" name="PlaceHolder 3"/>
          <p:cNvSpPr>
            <a:spLocks noGrp="1"/>
          </p:cNvSpPr>
          <p:nvPr>
            <p:ph/>
          </p:nvPr>
        </p:nvSpPr>
        <p:spPr>
          <a:xfrm>
            <a:off x="357156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2" name="PlaceHolder 4"/>
          <p:cNvSpPr>
            <a:spLocks noGrp="1"/>
          </p:cNvSpPr>
          <p:nvPr>
            <p:ph/>
          </p:nvPr>
        </p:nvSpPr>
        <p:spPr>
          <a:xfrm>
            <a:off x="663912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3" name="PlaceHolder 5"/>
          <p:cNvSpPr>
            <a:spLocks noGrp="1"/>
          </p:cNvSpPr>
          <p:nvPr>
            <p:ph/>
          </p:nvPr>
        </p:nvSpPr>
        <p:spPr>
          <a:xfrm>
            <a:off x="50400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4" name="PlaceHolder 6"/>
          <p:cNvSpPr>
            <a:spLocks noGrp="1"/>
          </p:cNvSpPr>
          <p:nvPr>
            <p:ph/>
          </p:nvPr>
        </p:nvSpPr>
        <p:spPr>
          <a:xfrm>
            <a:off x="357156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5" name="PlaceHolder 7"/>
          <p:cNvSpPr>
            <a:spLocks noGrp="1"/>
          </p:cNvSpPr>
          <p:nvPr>
            <p:ph/>
          </p:nvPr>
        </p:nvSpPr>
        <p:spPr>
          <a:xfrm>
            <a:off x="663912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 name="PlaceHolder 2"/>
          <p:cNvSpPr>
            <a:spLocks noGrp="1"/>
          </p:cNvSpPr>
          <p:nvPr>
            <p:ph/>
          </p:nvPr>
        </p:nvSpPr>
        <p:spPr>
          <a:xfrm>
            <a:off x="504000" y="1768680"/>
            <a:ext cx="907200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7"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8"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260360" y="1236600"/>
            <a:ext cx="7558920" cy="1219824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12"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3"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4"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16"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7"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8" name="PlaceHolder 4"/>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260360" y="1236600"/>
            <a:ext cx="7558920" cy="263124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20"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1"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2" name="PlaceHolder 4"/>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r>
              <a:rPr lang="fr-FR" sz="1800" b="0" strike="noStrike" spc="-1">
                <a:solidFill>
                  <a:srgbClr val="000000"/>
                </a:solidFill>
                <a:latin typeface="Arial"/>
              </a:rPr>
              <a:t>Cliquez pour éditer le format du texte-titre</a:t>
            </a:r>
          </a:p>
        </p:txBody>
      </p:sp>
      <p:sp>
        <p:nvSpPr>
          <p:cNvPr id="3" name="PlaceHolder 2"/>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lnSpc>
                <a:spcPct val="90000"/>
              </a:lnSpc>
              <a:spcBef>
                <a:spcPts val="1134"/>
              </a:spcBef>
              <a:buClr>
                <a:srgbClr val="000000"/>
              </a:buClr>
              <a:buSzPct val="75000"/>
              <a:buFont typeface="Symbol" charset="2"/>
              <a:buChar char=""/>
            </a:pPr>
            <a:r>
              <a:rPr lang="fr-FR" sz="2000" b="0" strike="noStrike" spc="-1">
                <a:solidFill>
                  <a:srgbClr val="000000"/>
                </a:solidFill>
                <a:latin typeface="Arial"/>
              </a:rPr>
              <a:t>Second niveau de plan</a:t>
            </a:r>
          </a:p>
          <a:p>
            <a:pPr marL="1296000" lvl="2" indent="-288000">
              <a:lnSpc>
                <a:spcPct val="90000"/>
              </a:lnSpc>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lnSpc>
                <a:spcPct val="90000"/>
              </a:lnSpc>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Cinquième niveau de plan</a:t>
            </a:r>
          </a:p>
          <a:p>
            <a:pPr marL="2592000" lvl="5"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Sixième niveau de plan</a:t>
            </a:r>
          </a:p>
          <a:p>
            <a:pPr marL="3024000" lvl="6"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1260360" y="1236600"/>
            <a:ext cx="7558920" cy="2631240"/>
          </a:xfrm>
          <a:prstGeom prst="rect">
            <a:avLst/>
          </a:prstGeom>
          <a:noFill/>
          <a:ln w="0">
            <a:noFill/>
          </a:ln>
        </p:spPr>
        <p:txBody>
          <a:bodyPr lIns="0" tIns="0" rIns="0" bIns="0" numCol="1" spcCol="0" anchor="ctr">
            <a:noAutofit/>
          </a:bodyPr>
          <a:lstStyle/>
          <a:p>
            <a:pPr indent="0">
              <a:buNone/>
            </a:pPr>
            <a:r>
              <a:rPr lang="fr-FR" sz="4400" b="0" strike="noStrike" spc="-1">
                <a:solidFill>
                  <a:srgbClr val="000000"/>
                </a:solidFill>
                <a:latin typeface="Arial"/>
              </a:rPr>
              <a:t>Cliquez pour éditer le format du texte-titre</a:t>
            </a:r>
          </a:p>
        </p:txBody>
      </p:sp>
      <p:sp>
        <p:nvSpPr>
          <p:cNvPr id="39" name="PlaceHolder 2"/>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lnSpc>
                <a:spcPct val="90000"/>
              </a:lnSpc>
              <a:spcBef>
                <a:spcPts val="1134"/>
              </a:spcBef>
              <a:buClr>
                <a:srgbClr val="000000"/>
              </a:buClr>
              <a:buSzPct val="75000"/>
              <a:buFont typeface="Symbol" charset="2"/>
              <a:buChar char=""/>
            </a:pPr>
            <a:r>
              <a:rPr lang="fr-FR" sz="2000" b="0" strike="noStrike" spc="-1">
                <a:solidFill>
                  <a:srgbClr val="000000"/>
                </a:solidFill>
                <a:latin typeface="Arial"/>
              </a:rPr>
              <a:t>Second niveau de plan</a:t>
            </a:r>
          </a:p>
          <a:p>
            <a:pPr marL="1296000" lvl="2" indent="-288000">
              <a:lnSpc>
                <a:spcPct val="90000"/>
              </a:lnSpc>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lnSpc>
                <a:spcPct val="90000"/>
              </a:lnSpc>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Cinquième niveau de plan</a:t>
            </a:r>
          </a:p>
          <a:p>
            <a:pPr marL="2592000" lvl="5"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Sixième niveau de plan</a:t>
            </a:r>
          </a:p>
          <a:p>
            <a:pPr marL="3024000" lvl="6"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9.pn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1.jpeg"/><Relationship Id="rId5" Type="http://schemas.openxmlformats.org/officeDocument/2006/relationships/image" Target="../media/image1.png"/><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jpe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107.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Object 2"/>
          <p:cNvGraphicFramePr/>
          <p:nvPr/>
        </p:nvGraphicFramePr>
        <p:xfrm>
          <a:off x="0" y="0"/>
          <a:ext cx="1017036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83" name="Object 2"/>
                      <p:cNvPicPr/>
                      <p:nvPr/>
                    </p:nvPicPr>
                    <p:blipFill>
                      <a:blip r:embed="rId4"/>
                      <a:stretch/>
                    </p:blipFill>
                    <p:spPr>
                      <a:xfrm>
                        <a:off x="0" y="0"/>
                        <a:ext cx="10170360" cy="7558920"/>
                      </a:xfrm>
                      <a:prstGeom prst="rect">
                        <a:avLst/>
                      </a:prstGeom>
                      <a:ln w="0">
                        <a:noFill/>
                      </a:ln>
                    </p:spPr>
                  </p:pic>
                </p:oleObj>
              </mc:Fallback>
            </mc:AlternateContent>
          </a:graphicData>
        </a:graphic>
      </p:graphicFrame>
      <p:pic>
        <p:nvPicPr>
          <p:cNvPr id="84" name="Picture 2" descr="http://media.topito.com/wp-content/uploads/2015/09/acacia.jpg"/>
          <p:cNvPicPr/>
          <p:nvPr/>
        </p:nvPicPr>
        <p:blipFill>
          <a:blip r:embed="rId5"/>
          <a:stretch/>
        </p:blipFill>
        <p:spPr>
          <a:xfrm>
            <a:off x="293760" y="461880"/>
            <a:ext cx="9582840" cy="6690600"/>
          </a:xfrm>
          <a:prstGeom prst="rect">
            <a:avLst/>
          </a:prstGeom>
          <a:ln w="0">
            <a:noFill/>
          </a:ln>
        </p:spPr>
      </p:pic>
      <p:sp>
        <p:nvSpPr>
          <p:cNvPr id="85" name="Rectangle 1"/>
          <p:cNvSpPr/>
          <p:nvPr/>
        </p:nvSpPr>
        <p:spPr>
          <a:xfrm>
            <a:off x="1263600" y="417600"/>
            <a:ext cx="7965720" cy="75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4400" b="0" strike="noStrike" spc="-1">
                <a:solidFill>
                  <a:schemeClr val="accent6">
                    <a:lumMod val="40000"/>
                    <a:lumOff val="60000"/>
                  </a:schemeClr>
                </a:solidFill>
                <a:latin typeface="comic"/>
                <a:ea typeface="Lucida Sans Unicode"/>
              </a:rPr>
              <a:t>Un regard sur notre Univers</a:t>
            </a:r>
            <a:endParaRPr lang="fr-FR" sz="4400" b="0" strike="noStrike" spc="-1">
              <a:solidFill>
                <a:srgbClr val="000000"/>
              </a:solidFill>
              <a:latin typeface="Arial"/>
            </a:endParaRPr>
          </a:p>
        </p:txBody>
      </p:sp>
      <p:sp>
        <p:nvSpPr>
          <p:cNvPr id="86" name="Rectangle 3"/>
          <p:cNvSpPr/>
          <p:nvPr/>
        </p:nvSpPr>
        <p:spPr>
          <a:xfrm>
            <a:off x="2165400" y="3916440"/>
            <a:ext cx="6079320" cy="32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500" b="0" strike="noStrike" spc="-1">
              <a:solidFill>
                <a:srgbClr val="999999"/>
              </a:solidFill>
              <a:latin typeface="Times New Roman"/>
              <a:ea typeface="DejaVu Sans"/>
            </a:endParaRPr>
          </a:p>
        </p:txBody>
      </p:sp>
      <p:sp>
        <p:nvSpPr>
          <p:cNvPr id="87" name="Rectangle 4"/>
          <p:cNvSpPr/>
          <p:nvPr/>
        </p:nvSpPr>
        <p:spPr>
          <a:xfrm>
            <a:off x="31680" y="7039080"/>
            <a:ext cx="10080000" cy="124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2640" b="0" strike="noStrike" spc="-1">
              <a:solidFill>
                <a:schemeClr val="lt1"/>
              </a:solidFill>
              <a:latin typeface="Times New Roman"/>
              <a:ea typeface="DejaVu Sans"/>
            </a:endParaRPr>
          </a:p>
        </p:txBody>
      </p:sp>
      <p:sp>
        <p:nvSpPr>
          <p:cNvPr id="88" name="Rectangle 7"/>
          <p:cNvSpPr/>
          <p:nvPr/>
        </p:nvSpPr>
        <p:spPr>
          <a:xfrm>
            <a:off x="2664360" y="1619640"/>
            <a:ext cx="9648000" cy="41364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2800" b="1" strike="noStrike" spc="-1">
                <a:solidFill>
                  <a:schemeClr val="accent6">
                    <a:lumMod val="20000"/>
                    <a:lumOff val="80000"/>
                  </a:schemeClr>
                </a:solidFill>
                <a:latin typeface="Arial"/>
                <a:ea typeface="DejaVu Sans"/>
              </a:rPr>
              <a:t>INITIATION A L’ASTRONOMIE</a:t>
            </a:r>
            <a:endParaRPr lang="fr-FR" sz="2800" b="0" strike="noStrike" spc="-1">
              <a:solidFill>
                <a:srgbClr val="000000"/>
              </a:solidFill>
              <a:latin typeface="Arial"/>
            </a:endParaRPr>
          </a:p>
        </p:txBody>
      </p:sp>
      <p:sp>
        <p:nvSpPr>
          <p:cNvPr id="89" name="Rectangle 2"/>
          <p:cNvSpPr/>
          <p:nvPr/>
        </p:nvSpPr>
        <p:spPr>
          <a:xfrm>
            <a:off x="9793440" y="395280"/>
            <a:ext cx="70560" cy="689544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90" name="Rectangle 2"/>
          <p:cNvSpPr/>
          <p:nvPr/>
        </p:nvSpPr>
        <p:spPr>
          <a:xfrm>
            <a:off x="4320360" y="7052040"/>
            <a:ext cx="70812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700"/>
              </a:spcBef>
            </a:pPr>
            <a:r>
              <a:rPr lang="fr-FR" sz="1400" b="0" strike="noStrike" spc="-1">
                <a:solidFill>
                  <a:schemeClr val="accent2">
                    <a:lumMod val="20000"/>
                    <a:lumOff val="80000"/>
                  </a:schemeClr>
                </a:solidFill>
                <a:latin typeface="Times New Roman"/>
                <a:ea typeface="DejaVu Sans"/>
              </a:rPr>
              <a:t>André BORDES</a:t>
            </a:r>
            <a:endParaRPr lang="fr-FR" sz="1400" b="0" strike="noStrike" spc="-1">
              <a:solidFill>
                <a:srgbClr val="000000"/>
              </a:solidFill>
              <a:latin typeface="Arial"/>
            </a:endParaRPr>
          </a:p>
        </p:txBody>
      </p:sp>
      <p:sp>
        <p:nvSpPr>
          <p:cNvPr id="91" name="Rectangle 3"/>
          <p:cNvSpPr/>
          <p:nvPr/>
        </p:nvSpPr>
        <p:spPr>
          <a:xfrm>
            <a:off x="8136720" y="6835680"/>
            <a:ext cx="1583640" cy="115200"/>
          </a:xfrm>
          <a:prstGeom prst="rect">
            <a:avLst/>
          </a:prstGeom>
          <a:solidFill>
            <a:schemeClr val="tx1"/>
          </a:solidFill>
          <a:ln w="9525">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pic>
        <p:nvPicPr>
          <p:cNvPr id="92" name="Image 5"/>
          <p:cNvPicPr/>
          <p:nvPr/>
        </p:nvPicPr>
        <p:blipFill>
          <a:blip r:embed="rId6"/>
          <a:stretch/>
        </p:blipFill>
        <p:spPr>
          <a:xfrm>
            <a:off x="300960" y="6100920"/>
            <a:ext cx="935280" cy="127872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1"/>
          <p:cNvPicPr/>
          <p:nvPr/>
        </p:nvPicPr>
        <p:blipFill>
          <a:blip r:embed="rId2"/>
          <a:stretch/>
        </p:blipFill>
        <p:spPr>
          <a:xfrm>
            <a:off x="-1728720" y="-2268360"/>
            <a:ext cx="14083560" cy="11360880"/>
          </a:xfrm>
          <a:prstGeom prst="rect">
            <a:avLst/>
          </a:prstGeom>
          <a:ln w="0">
            <a:noFill/>
          </a:ln>
        </p:spPr>
      </p:pic>
      <p:pic>
        <p:nvPicPr>
          <p:cNvPr id="169" name="Picture 2"/>
          <p:cNvPicPr/>
          <p:nvPr/>
        </p:nvPicPr>
        <p:blipFill>
          <a:blip r:embed="rId3"/>
          <a:stretch/>
        </p:blipFill>
        <p:spPr>
          <a:xfrm>
            <a:off x="245880" y="1115640"/>
            <a:ext cx="9073800" cy="7244640"/>
          </a:xfrm>
          <a:prstGeom prst="rect">
            <a:avLst/>
          </a:prstGeom>
          <a:ln w="0">
            <a:noFill/>
          </a:ln>
        </p:spPr>
      </p:pic>
      <p:sp>
        <p:nvSpPr>
          <p:cNvPr id="170" name="Text Box 4"/>
          <p:cNvSpPr/>
          <p:nvPr/>
        </p:nvSpPr>
        <p:spPr>
          <a:xfrm>
            <a:off x="-1147680" y="2252520"/>
            <a:ext cx="720" cy="343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171" name="Rectangle 3"/>
          <p:cNvSpPr/>
          <p:nvPr/>
        </p:nvSpPr>
        <p:spPr>
          <a:xfrm>
            <a:off x="-1728720" y="-1355040"/>
            <a:ext cx="14083560" cy="26647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72" name="Rectangle à coins arrondis 8"/>
          <p:cNvSpPr/>
          <p:nvPr/>
        </p:nvSpPr>
        <p:spPr>
          <a:xfrm>
            <a:off x="1460160" y="554760"/>
            <a:ext cx="7221240" cy="461160"/>
          </a:xfrm>
          <a:prstGeom prst="roundRect">
            <a:avLst>
              <a:gd name="adj" fmla="val 16667"/>
            </a:avLst>
          </a:prstGeom>
          <a:solidFill>
            <a:srgbClr val="FFCC99"/>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73" name="Rectangle 4"/>
          <p:cNvSpPr/>
          <p:nvPr/>
        </p:nvSpPr>
        <p:spPr>
          <a:xfrm>
            <a:off x="1697400" y="554760"/>
            <a:ext cx="73846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DejaVu Sans"/>
              </a:rPr>
              <a:t>Principales caractéristiques des planètes et de la Lune.</a:t>
            </a:r>
            <a:endParaRPr lang="fr-FR" sz="2400" b="0" strike="noStrike" spc="-1">
              <a:solidFill>
                <a:srgbClr val="000000"/>
              </a:solidFill>
              <a:latin typeface="Arial"/>
            </a:endParaRPr>
          </a:p>
        </p:txBody>
      </p:sp>
      <p:sp>
        <p:nvSpPr>
          <p:cNvPr id="174" name="Rectangle 5"/>
          <p:cNvSpPr/>
          <p:nvPr/>
        </p:nvSpPr>
        <p:spPr>
          <a:xfrm>
            <a:off x="-1728720" y="611280"/>
            <a:ext cx="2160000" cy="75607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75" name="Rectangle 6"/>
          <p:cNvSpPr/>
          <p:nvPr/>
        </p:nvSpPr>
        <p:spPr>
          <a:xfrm>
            <a:off x="9320400" y="971640"/>
            <a:ext cx="3034440" cy="748764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AutoShape 1"/>
          <p:cNvSpPr/>
          <p:nvPr/>
        </p:nvSpPr>
        <p:spPr>
          <a:xfrm>
            <a:off x="-214200" y="-22320"/>
            <a:ext cx="10294200" cy="771768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95000"/>
              </a:lnSpc>
            </a:pPr>
            <a:endParaRPr lang="en-GB" sz="2400" b="1" i="1" strike="noStrike" spc="-1">
              <a:solidFill>
                <a:srgbClr val="FFCC66"/>
              </a:solidFill>
              <a:latin typeface="Monotype Corsiva"/>
              <a:ea typeface="DejaVu Sans"/>
            </a:endParaRPr>
          </a:p>
        </p:txBody>
      </p:sp>
      <p:pic>
        <p:nvPicPr>
          <p:cNvPr id="177" name="Picture 2"/>
          <p:cNvPicPr/>
          <p:nvPr/>
        </p:nvPicPr>
        <p:blipFill>
          <a:blip r:embed="rId3"/>
          <a:stretch/>
        </p:blipFill>
        <p:spPr>
          <a:xfrm>
            <a:off x="360360" y="3203640"/>
            <a:ext cx="9468720" cy="3121920"/>
          </a:xfrm>
          <a:prstGeom prst="rect">
            <a:avLst/>
          </a:prstGeom>
          <a:ln w="0">
            <a:noFill/>
          </a:ln>
        </p:spPr>
      </p:pic>
      <p:sp>
        <p:nvSpPr>
          <p:cNvPr id="178" name="Rectangle à coins arrondis 4"/>
          <p:cNvSpPr/>
          <p:nvPr/>
        </p:nvSpPr>
        <p:spPr>
          <a:xfrm>
            <a:off x="2376360" y="826920"/>
            <a:ext cx="5218920" cy="4471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r>
              <a:rPr lang="en-GB" sz="2400" b="0" strike="noStrike" spc="-1">
                <a:solidFill>
                  <a:schemeClr val="accent2">
                    <a:lumMod val="75000"/>
                  </a:schemeClr>
                </a:solidFill>
                <a:latin typeface="Arial"/>
                <a:ea typeface="DejaVu Sans"/>
              </a:rPr>
              <a:t>  Les planètes telluriques et la Lune</a:t>
            </a:r>
            <a:endParaRPr lang="fr-FR" sz="2400" b="0" strike="noStrike" spc="-1">
              <a:solidFill>
                <a:srgbClr val="000000"/>
              </a:solidFill>
              <a:latin typeface="Arial"/>
            </a:endParaRPr>
          </a:p>
        </p:txBody>
      </p:sp>
      <p:pic>
        <p:nvPicPr>
          <p:cNvPr id="179" name="Picture 6" descr="C:\Documents and Settings\user\Mes documents\lune-ADAES.jpg"/>
          <p:cNvPicPr/>
          <p:nvPr/>
        </p:nvPicPr>
        <p:blipFill>
          <a:blip r:embed="rId4"/>
          <a:stretch/>
        </p:blipFill>
        <p:spPr>
          <a:xfrm>
            <a:off x="6335640" y="2182680"/>
            <a:ext cx="1009080" cy="101988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AutoShape 1"/>
          <p:cNvSpPr/>
          <p:nvPr/>
        </p:nvSpPr>
        <p:spPr>
          <a:xfrm>
            <a:off x="-1019160" y="-168120"/>
            <a:ext cx="11360880" cy="10729080"/>
          </a:xfrm>
          <a:prstGeom prst="roundRect">
            <a:avLst>
              <a:gd name="adj" fmla="val 14"/>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pic>
        <p:nvPicPr>
          <p:cNvPr id="181" name="Picture 2"/>
          <p:cNvPicPr/>
          <p:nvPr/>
        </p:nvPicPr>
        <p:blipFill>
          <a:blip r:embed="rId3"/>
          <a:stretch/>
        </p:blipFill>
        <p:spPr>
          <a:xfrm>
            <a:off x="365040" y="1763640"/>
            <a:ext cx="9295560" cy="4952160"/>
          </a:xfrm>
          <a:prstGeom prst="rect">
            <a:avLst/>
          </a:prstGeom>
          <a:ln w="0">
            <a:noFill/>
          </a:ln>
        </p:spPr>
      </p:pic>
      <p:sp>
        <p:nvSpPr>
          <p:cNvPr id="182" name="Text Box 3"/>
          <p:cNvSpPr/>
          <p:nvPr/>
        </p:nvSpPr>
        <p:spPr>
          <a:xfrm>
            <a:off x="378000" y="1022400"/>
            <a:ext cx="4425120" cy="46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3200" b="1" strike="noStrike" spc="-1">
                <a:solidFill>
                  <a:srgbClr val="DDDDDD"/>
                </a:solidFill>
                <a:latin typeface="Times New Roman"/>
                <a:ea typeface="DejaVu Sans"/>
              </a:rPr>
              <a:t>	</a:t>
            </a:r>
            <a:endParaRPr lang="fr-FR" sz="3200" b="0" strike="noStrike" spc="-1">
              <a:solidFill>
                <a:srgbClr val="000000"/>
              </a:solidFill>
              <a:latin typeface="Arial"/>
            </a:endParaRPr>
          </a:p>
        </p:txBody>
      </p:sp>
      <p:sp>
        <p:nvSpPr>
          <p:cNvPr id="183" name="Rectangle à coins arrondis 5"/>
          <p:cNvSpPr/>
          <p:nvPr/>
        </p:nvSpPr>
        <p:spPr>
          <a:xfrm>
            <a:off x="4221000" y="682560"/>
            <a:ext cx="15836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84" name="ZoneTexte 1"/>
          <p:cNvSpPr/>
          <p:nvPr/>
        </p:nvSpPr>
        <p:spPr>
          <a:xfrm>
            <a:off x="4390920" y="662040"/>
            <a:ext cx="4680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Mercure</a:t>
            </a:r>
            <a:endParaRPr lang="fr-FR" sz="2400" b="0" strike="noStrike" spc="-1">
              <a:solidFill>
                <a:srgbClr val="000000"/>
              </a:solidFill>
              <a:latin typeface="Arial"/>
            </a:endParaRPr>
          </a:p>
        </p:txBody>
      </p:sp>
      <p:sp>
        <p:nvSpPr>
          <p:cNvPr id="185" name="Rectangle à coins arrondis 7"/>
          <p:cNvSpPr/>
          <p:nvPr/>
        </p:nvSpPr>
        <p:spPr>
          <a:xfrm>
            <a:off x="1080000" y="6660000"/>
            <a:ext cx="7776000" cy="64008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186" name="Text Box 4"/>
          <p:cNvSpPr/>
          <p:nvPr/>
        </p:nvSpPr>
        <p:spPr>
          <a:xfrm>
            <a:off x="1368000" y="6731280"/>
            <a:ext cx="10167120" cy="520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800" b="0" strike="noStrike" spc="-1">
                <a:solidFill>
                  <a:srgbClr val="262699"/>
                </a:solidFill>
                <a:latin typeface="Times New Roman"/>
                <a:ea typeface="DejaVu Sans"/>
              </a:rPr>
              <a:t>La différence de température entre le jour et la nuit est de 600° ( +430° à – 170° )</a:t>
            </a:r>
            <a:endParaRPr lang="fr-FR" sz="18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800" b="0" strike="noStrike" spc="-1">
                <a:solidFill>
                  <a:srgbClr val="262699"/>
                </a:solidFill>
                <a:latin typeface="Times New Roman"/>
                <a:ea typeface="DejaVu Sans"/>
              </a:rPr>
              <a:t>Il est seulement 25% plus massif que la Lune. Il ne possède pas d’atmosphère.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AutoShape 1"/>
          <p:cNvSpPr/>
          <p:nvPr/>
        </p:nvSpPr>
        <p:spPr>
          <a:xfrm>
            <a:off x="-504360" y="-276120"/>
            <a:ext cx="11864160" cy="9790920"/>
          </a:xfrm>
          <a:prstGeom prst="roundRect">
            <a:avLst>
              <a:gd name="adj" fmla="val 14"/>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95000"/>
              </a:lnSpc>
            </a:pPr>
            <a:endParaRPr lang="en-GB" sz="2400" b="0" strike="noStrike" spc="-1">
              <a:solidFill>
                <a:srgbClr val="22228B"/>
              </a:solidFill>
              <a:latin typeface="Times New Roman"/>
              <a:ea typeface="DejaVu Sans"/>
            </a:endParaRPr>
          </a:p>
        </p:txBody>
      </p:sp>
      <p:pic>
        <p:nvPicPr>
          <p:cNvPr id="188" name="Picture 2"/>
          <p:cNvPicPr/>
          <p:nvPr/>
        </p:nvPicPr>
        <p:blipFill>
          <a:blip r:embed="rId3"/>
          <a:stretch/>
        </p:blipFill>
        <p:spPr>
          <a:xfrm>
            <a:off x="4638240" y="636480"/>
            <a:ext cx="5153760" cy="6282720"/>
          </a:xfrm>
          <a:prstGeom prst="rect">
            <a:avLst/>
          </a:prstGeom>
          <a:ln w="0">
            <a:noFill/>
          </a:ln>
        </p:spPr>
      </p:pic>
      <p:sp>
        <p:nvSpPr>
          <p:cNvPr id="189" name="Text Box 7"/>
          <p:cNvSpPr/>
          <p:nvPr/>
        </p:nvSpPr>
        <p:spPr>
          <a:xfrm>
            <a:off x="-1219320" y="2787480"/>
            <a:ext cx="720" cy="343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190" name="Rectangle à coins arrondis 8"/>
          <p:cNvSpPr/>
          <p:nvPr/>
        </p:nvSpPr>
        <p:spPr>
          <a:xfrm>
            <a:off x="626400" y="1593720"/>
            <a:ext cx="273600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91" name="Text Box 3"/>
          <p:cNvSpPr/>
          <p:nvPr/>
        </p:nvSpPr>
        <p:spPr>
          <a:xfrm>
            <a:off x="792000" y="1657800"/>
            <a:ext cx="3571200" cy="347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2400" b="0" strike="noStrike" spc="-1">
                <a:solidFill>
                  <a:schemeClr val="accent6">
                    <a:lumMod val="75000"/>
                  </a:schemeClr>
                </a:solidFill>
                <a:latin typeface="Times New Roman"/>
                <a:ea typeface="DejaVu Sans"/>
              </a:rPr>
              <a:t>Vénus la lumineuse</a:t>
            </a:r>
            <a:endParaRPr lang="fr-FR" sz="2400" b="0" strike="noStrike" spc="-1">
              <a:solidFill>
                <a:srgbClr val="000000"/>
              </a:solidFill>
              <a:latin typeface="Arial"/>
            </a:endParaRPr>
          </a:p>
        </p:txBody>
      </p:sp>
      <p:sp>
        <p:nvSpPr>
          <p:cNvPr id="192" name="Rectangle à coins arrondis 10"/>
          <p:cNvSpPr/>
          <p:nvPr/>
        </p:nvSpPr>
        <p:spPr>
          <a:xfrm>
            <a:off x="78120" y="4212000"/>
            <a:ext cx="4529520" cy="257472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193" name="Text Box 4"/>
          <p:cNvSpPr/>
          <p:nvPr/>
        </p:nvSpPr>
        <p:spPr>
          <a:xfrm>
            <a:off x="1270080" y="4295880"/>
            <a:ext cx="3599640" cy="520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800" b="0" strike="noStrike" spc="-1">
                <a:solidFill>
                  <a:srgbClr val="22228B"/>
                </a:solidFill>
                <a:latin typeface="Times New Roman"/>
                <a:ea typeface="DejaVu Sans"/>
              </a:rPr>
              <a:t>Elle tourne à l'envers !</a:t>
            </a:r>
            <a:endParaRPr lang="fr-FR" sz="18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endParaRPr lang="fr-FR" sz="1800" b="0" strike="noStrike" spc="-1">
              <a:solidFill>
                <a:srgbClr val="000000"/>
              </a:solidFill>
              <a:latin typeface="Arial"/>
            </a:endParaRPr>
          </a:p>
        </p:txBody>
      </p:sp>
      <p:sp>
        <p:nvSpPr>
          <p:cNvPr id="194" name="Text Box 5"/>
          <p:cNvSpPr/>
          <p:nvPr/>
        </p:nvSpPr>
        <p:spPr>
          <a:xfrm>
            <a:off x="157680" y="5355360"/>
            <a:ext cx="5069880" cy="260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800" b="0" strike="noStrike" spc="-1">
                <a:solidFill>
                  <a:srgbClr val="22228B"/>
                </a:solidFill>
                <a:latin typeface="Times New Roman"/>
                <a:ea typeface="DejaVu Sans"/>
              </a:rPr>
              <a:t>C'est la planète la plus chaude en surface : 480°</a:t>
            </a:r>
            <a:endParaRPr lang="fr-FR" sz="1800" b="0" strike="noStrike" spc="-1">
              <a:solidFill>
                <a:srgbClr val="000000"/>
              </a:solidFill>
              <a:latin typeface="Arial"/>
            </a:endParaRPr>
          </a:p>
        </p:txBody>
      </p:sp>
      <p:sp>
        <p:nvSpPr>
          <p:cNvPr id="195" name="Text Box 6"/>
          <p:cNvSpPr/>
          <p:nvPr/>
        </p:nvSpPr>
        <p:spPr>
          <a:xfrm>
            <a:off x="-1838160" y="4658040"/>
            <a:ext cx="8362080" cy="520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800" b="0" strike="noStrike" spc="-1">
                <a:solidFill>
                  <a:schemeClr val="accent6">
                    <a:lumMod val="75000"/>
                  </a:schemeClr>
                </a:solidFill>
                <a:latin typeface="Times New Roman"/>
                <a:ea typeface="Lucida Sans Unicode"/>
              </a:rPr>
              <a:t>La journée est plus longue</a:t>
            </a:r>
            <a:endParaRPr lang="fr-FR" sz="1800" b="0" strike="noStrike" spc="-1">
              <a:solidFill>
                <a:srgbClr val="000000"/>
              </a:solidFill>
              <a:latin typeface="Arial"/>
            </a:endParaRPr>
          </a:p>
          <a:p>
            <a:pPr algn="ct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800" b="0" strike="noStrike" spc="-1">
                <a:solidFill>
                  <a:schemeClr val="accent6">
                    <a:lumMod val="75000"/>
                  </a:schemeClr>
                </a:solidFill>
                <a:latin typeface="Times New Roman"/>
                <a:ea typeface="Lucida Sans Unicode"/>
              </a:rPr>
              <a:t> que l'année (243 et 225 jours )</a:t>
            </a:r>
            <a:endParaRPr lang="fr-FR" sz="1800" b="0" strike="noStrike" spc="-1">
              <a:solidFill>
                <a:srgbClr val="000000"/>
              </a:solidFill>
              <a:latin typeface="Arial"/>
            </a:endParaRPr>
          </a:p>
        </p:txBody>
      </p:sp>
      <p:sp>
        <p:nvSpPr>
          <p:cNvPr id="196" name="ZoneTexte 1"/>
          <p:cNvSpPr/>
          <p:nvPr/>
        </p:nvSpPr>
        <p:spPr>
          <a:xfrm>
            <a:off x="300240" y="5714280"/>
            <a:ext cx="42951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La pression atmosphérique est 95 fois celle de la Terre (identique à 1 km sous la mer)</a:t>
            </a:r>
            <a:endParaRPr lang="fr-FR" sz="1800" b="0" strike="noStrike" spc="-1">
              <a:solidFill>
                <a:srgbClr val="000000"/>
              </a:solidFill>
              <a:latin typeface="Arial"/>
            </a:endParaRPr>
          </a:p>
        </p:txBody>
      </p:sp>
      <p:sp>
        <p:nvSpPr>
          <p:cNvPr id="197" name="Rectangle 2"/>
          <p:cNvSpPr/>
          <p:nvPr/>
        </p:nvSpPr>
        <p:spPr>
          <a:xfrm>
            <a:off x="330480" y="6424200"/>
            <a:ext cx="4045680" cy="349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95000"/>
              </a:lnSpc>
            </a:pPr>
            <a:r>
              <a:rPr lang="en-GB" sz="1800" b="0" strike="noStrike" spc="-1">
                <a:solidFill>
                  <a:srgbClr val="22228B"/>
                </a:solidFill>
                <a:latin typeface="Times New Roman"/>
                <a:ea typeface="DejaVu Sans"/>
              </a:rPr>
              <a:t>Elle réfléchit 75% de la lumière du Soleil.</a:t>
            </a:r>
            <a:endParaRPr lang="fr-FR" sz="18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AutoShape 1"/>
          <p:cNvSpPr/>
          <p:nvPr/>
        </p:nvSpPr>
        <p:spPr>
          <a:xfrm>
            <a:off x="-139680" y="-119160"/>
            <a:ext cx="10589400" cy="790020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95000"/>
              </a:lnSpc>
            </a:pPr>
            <a:endParaRPr lang="en-GB" sz="2400" b="1" strike="noStrike" spc="-1">
              <a:solidFill>
                <a:schemeClr val="accent6">
                  <a:lumMod val="75000"/>
                </a:schemeClr>
              </a:solidFill>
              <a:latin typeface="Times New Roman"/>
              <a:ea typeface="DejaVu Sans"/>
            </a:endParaRPr>
          </a:p>
        </p:txBody>
      </p:sp>
      <p:pic>
        <p:nvPicPr>
          <p:cNvPr id="199" name="Picture 2"/>
          <p:cNvPicPr/>
          <p:nvPr/>
        </p:nvPicPr>
        <p:blipFill>
          <a:blip r:embed="rId2"/>
          <a:stretch/>
        </p:blipFill>
        <p:spPr>
          <a:xfrm>
            <a:off x="1944000" y="1527120"/>
            <a:ext cx="6143040" cy="5723640"/>
          </a:xfrm>
          <a:prstGeom prst="rect">
            <a:avLst/>
          </a:prstGeom>
          <a:ln w="0">
            <a:noFill/>
          </a:ln>
        </p:spPr>
      </p:pic>
      <p:sp>
        <p:nvSpPr>
          <p:cNvPr id="200" name="Rectangle à coins arrondis 4"/>
          <p:cNvSpPr/>
          <p:nvPr/>
        </p:nvSpPr>
        <p:spPr>
          <a:xfrm>
            <a:off x="3791880" y="480960"/>
            <a:ext cx="25203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2400" b="0" strike="noStrike" spc="-1">
                <a:solidFill>
                  <a:schemeClr val="accent6">
                    <a:lumMod val="75000"/>
                  </a:schemeClr>
                </a:solidFill>
                <a:latin typeface="Times New Roman"/>
                <a:ea typeface="DejaVu Sans"/>
              </a:rPr>
              <a:t>  </a:t>
            </a:r>
            <a:endParaRPr lang="fr-FR" sz="2400" b="0" strike="noStrike" spc="-1">
              <a:solidFill>
                <a:srgbClr val="000000"/>
              </a:solidFill>
              <a:latin typeface="Arial"/>
            </a:endParaRPr>
          </a:p>
        </p:txBody>
      </p:sp>
      <p:sp>
        <p:nvSpPr>
          <p:cNvPr id="201" name="Rectangle 1"/>
          <p:cNvSpPr/>
          <p:nvPr/>
        </p:nvSpPr>
        <p:spPr>
          <a:xfrm>
            <a:off x="3952440" y="465480"/>
            <a:ext cx="21985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La planète bleue</a:t>
            </a:r>
            <a:endParaRPr lang="fr-FR" sz="24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2"/>
          <p:cNvPicPr/>
          <p:nvPr/>
        </p:nvPicPr>
        <p:blipFill>
          <a:blip r:embed="rId3"/>
          <a:stretch/>
        </p:blipFill>
        <p:spPr>
          <a:xfrm>
            <a:off x="-139680" y="-41400"/>
            <a:ext cx="10308600" cy="7744680"/>
          </a:xfrm>
          <a:prstGeom prst="rect">
            <a:avLst/>
          </a:prstGeom>
          <a:ln w="0">
            <a:noFill/>
          </a:ln>
        </p:spPr>
      </p:pic>
      <p:sp>
        <p:nvSpPr>
          <p:cNvPr id="203" name="Text Box 4"/>
          <p:cNvSpPr/>
          <p:nvPr/>
        </p:nvSpPr>
        <p:spPr>
          <a:xfrm>
            <a:off x="7535520" y="6933240"/>
            <a:ext cx="5267520" cy="62568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5000"/>
              </a:lnSpc>
              <a:tabLst>
                <a:tab pos="723960" algn="l"/>
                <a:tab pos="1447920" algn="l"/>
                <a:tab pos="2171880" algn="l"/>
                <a:tab pos="2895480" algn="l"/>
              </a:tabLst>
            </a:pPr>
            <a:r>
              <a:rPr lang="fr-FR" sz="1800" b="1" strike="noStrike" spc="-1">
                <a:solidFill>
                  <a:srgbClr val="262626"/>
                </a:solidFill>
                <a:latin typeface="Times New Roman"/>
                <a:ea typeface="DejaVu Sans"/>
              </a:rPr>
              <a:t>Mission Apollo 8  (1968)</a:t>
            </a:r>
            <a:endParaRPr lang="fr-FR" sz="1800" b="0" strike="noStrike" spc="-1">
              <a:solidFill>
                <a:srgbClr val="000000"/>
              </a:solidFill>
              <a:latin typeface="Arial"/>
            </a:endParaRPr>
          </a:p>
          <a:p>
            <a:pPr>
              <a:lnSpc>
                <a:spcPct val="95000"/>
              </a:lnSpc>
              <a:tabLst>
                <a:tab pos="723960" algn="l"/>
                <a:tab pos="1447920" algn="l"/>
                <a:tab pos="2171880" algn="l"/>
                <a:tab pos="2895480" algn="l"/>
              </a:tabLst>
            </a:pPr>
            <a:r>
              <a:rPr lang="fr-FR" sz="1800" b="1" strike="noStrike" spc="-1">
                <a:solidFill>
                  <a:srgbClr val="262626"/>
                </a:solidFill>
                <a:latin typeface="Times New Roman"/>
                <a:ea typeface="DejaVu Sans"/>
              </a:rPr>
              <a:t>Borman, Anders, Lowell</a:t>
            </a:r>
            <a:endParaRPr lang="fr-FR" sz="1800" b="0" strike="noStrike" spc="-1">
              <a:solidFill>
                <a:srgbClr val="000000"/>
              </a:solidFill>
              <a:latin typeface="Arial"/>
            </a:endParaRPr>
          </a:p>
        </p:txBody>
      </p:sp>
      <p:sp>
        <p:nvSpPr>
          <p:cNvPr id="204" name="Rectangle à coins arrondis 4"/>
          <p:cNvSpPr/>
          <p:nvPr/>
        </p:nvSpPr>
        <p:spPr>
          <a:xfrm>
            <a:off x="1152360" y="755640"/>
            <a:ext cx="799092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2400" b="0" strike="noStrike" spc="-1">
                <a:solidFill>
                  <a:schemeClr val="accent6">
                    <a:lumMod val="75000"/>
                  </a:schemeClr>
                </a:solidFill>
                <a:latin typeface="Times New Roman"/>
                <a:ea typeface="DejaVu Sans"/>
              </a:rPr>
              <a:t> </a:t>
            </a:r>
            <a:endParaRPr lang="fr-FR" sz="2400" b="0" strike="noStrike" spc="-1">
              <a:solidFill>
                <a:srgbClr val="000000"/>
              </a:solidFill>
              <a:latin typeface="Arial"/>
            </a:endParaRPr>
          </a:p>
        </p:txBody>
      </p:sp>
      <p:sp>
        <p:nvSpPr>
          <p:cNvPr id="205" name="Rectangle 1"/>
          <p:cNvSpPr/>
          <p:nvPr/>
        </p:nvSpPr>
        <p:spPr>
          <a:xfrm>
            <a:off x="1231920" y="755640"/>
            <a:ext cx="8424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Première photo de la Terre prise par un homme depuis l'espace.</a:t>
            </a:r>
            <a:endParaRPr lang="fr-FR" sz="24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207"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208"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209" name="Object 2"/>
          <p:cNvGraphicFramePr/>
          <p:nvPr/>
        </p:nvGraphicFramePr>
        <p:xfrm>
          <a:off x="-90360" y="-21960"/>
          <a:ext cx="11039040" cy="775656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210" name="Object 2"/>
                      <p:cNvPicPr/>
                      <p:nvPr/>
                    </p:nvPicPr>
                    <p:blipFill>
                      <a:blip r:embed="rId4"/>
                      <a:stretch/>
                    </p:blipFill>
                    <p:spPr>
                      <a:xfrm>
                        <a:off x="-90360" y="-21960"/>
                        <a:ext cx="11039040" cy="7756560"/>
                      </a:xfrm>
                      <a:prstGeom prst="rect">
                        <a:avLst/>
                      </a:prstGeom>
                      <a:ln w="0">
                        <a:noFill/>
                      </a:ln>
                    </p:spPr>
                  </p:pic>
                </p:oleObj>
              </mc:Fallback>
            </mc:AlternateContent>
          </a:graphicData>
        </a:graphic>
      </p:graphicFrame>
      <p:sp>
        <p:nvSpPr>
          <p:cNvPr id="211" name="Rectangle à coins arrondis 12"/>
          <p:cNvSpPr/>
          <p:nvPr/>
        </p:nvSpPr>
        <p:spPr>
          <a:xfrm>
            <a:off x="1684080" y="334080"/>
            <a:ext cx="6696000" cy="826560"/>
          </a:xfrm>
          <a:prstGeom prst="roundRect">
            <a:avLst>
              <a:gd name="adj" fmla="val 16667"/>
            </a:avLst>
          </a:prstGeom>
          <a:solidFill>
            <a:schemeClr val="accent6">
              <a:lumMod val="40000"/>
              <a:lumOff val="60000"/>
            </a:schemeClr>
          </a:solidFill>
          <a:ln w="28575">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212" name="Rectangle 2"/>
          <p:cNvSpPr/>
          <p:nvPr/>
        </p:nvSpPr>
        <p:spPr>
          <a:xfrm>
            <a:off x="2173680" y="349560"/>
            <a:ext cx="676188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4400" b="0" strike="noStrike" spc="-1">
                <a:solidFill>
                  <a:schemeClr val="accent6">
                    <a:lumMod val="75000"/>
                  </a:schemeClr>
                </a:solidFill>
                <a:latin typeface="Times New Roman"/>
                <a:ea typeface="DejaVu Sans"/>
              </a:rPr>
              <a:t>La formation de la Lune.</a:t>
            </a:r>
            <a:endParaRPr lang="fr-FR" sz="4400" b="0" strike="noStrike" spc="-1">
              <a:solidFill>
                <a:srgbClr val="000000"/>
              </a:solidFill>
              <a:latin typeface="Arial"/>
            </a:endParaRPr>
          </a:p>
        </p:txBody>
      </p:sp>
      <p:sp>
        <p:nvSpPr>
          <p:cNvPr id="213" name="Rectangle à coins arrondis 48"/>
          <p:cNvSpPr/>
          <p:nvPr/>
        </p:nvSpPr>
        <p:spPr>
          <a:xfrm>
            <a:off x="41400" y="1403640"/>
            <a:ext cx="10008000" cy="75276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214" name="Rectangle 4"/>
          <p:cNvSpPr/>
          <p:nvPr/>
        </p:nvSpPr>
        <p:spPr>
          <a:xfrm>
            <a:off x="1911600" y="1918440"/>
            <a:ext cx="2570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1" strike="noStrike" spc="-1">
                <a:solidFill>
                  <a:schemeClr val="accent2">
                    <a:lumMod val="40000"/>
                    <a:lumOff val="60000"/>
                  </a:schemeClr>
                </a:solidFill>
                <a:latin typeface="Times New Roman"/>
                <a:ea typeface="DejaVu Sans"/>
              </a:rPr>
              <a:t> </a:t>
            </a:r>
            <a:endParaRPr lang="fr-FR" sz="2400" b="0" strike="noStrike" spc="-1">
              <a:solidFill>
                <a:srgbClr val="000000"/>
              </a:solidFill>
              <a:latin typeface="Arial"/>
            </a:endParaRPr>
          </a:p>
        </p:txBody>
      </p:sp>
      <p:sp>
        <p:nvSpPr>
          <p:cNvPr id="215" name="ZoneTexte 6"/>
          <p:cNvSpPr/>
          <p:nvPr/>
        </p:nvSpPr>
        <p:spPr>
          <a:xfrm>
            <a:off x="9072720" y="2149200"/>
            <a:ext cx="183960" cy="46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2400" b="0" strike="noStrike" spc="-1">
              <a:solidFill>
                <a:srgbClr val="FFFFFF"/>
              </a:solidFill>
              <a:latin typeface="Times New Roman"/>
              <a:ea typeface="DejaVu Sans"/>
            </a:endParaRPr>
          </a:p>
        </p:txBody>
      </p:sp>
      <p:pic>
        <p:nvPicPr>
          <p:cNvPr id="216" name="Image 1"/>
          <p:cNvPicPr/>
          <p:nvPr/>
        </p:nvPicPr>
        <p:blipFill>
          <a:blip r:embed="rId5"/>
          <a:stretch/>
        </p:blipFill>
        <p:spPr>
          <a:xfrm>
            <a:off x="2462400" y="2379960"/>
            <a:ext cx="5298120" cy="5169600"/>
          </a:xfrm>
          <a:prstGeom prst="rect">
            <a:avLst/>
          </a:prstGeom>
          <a:ln w="0">
            <a:noFill/>
          </a:ln>
        </p:spPr>
      </p:pic>
      <p:sp>
        <p:nvSpPr>
          <p:cNvPr id="217" name="ZoneTexte 5"/>
          <p:cNvSpPr/>
          <p:nvPr/>
        </p:nvSpPr>
        <p:spPr>
          <a:xfrm>
            <a:off x="-40680" y="1431360"/>
            <a:ext cx="1020672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chemeClr val="accent2">
                    <a:lumMod val="75000"/>
                  </a:schemeClr>
                </a:solidFill>
                <a:latin typeface="Times New Roman"/>
                <a:ea typeface="DejaVu Sans"/>
              </a:rPr>
              <a:t>Voilà 4,5 milliards d’années, la jeune planète Terre est une sphère composée de roches en fusion.</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DejaVu Sans"/>
              </a:rPr>
              <a:t>La température à la surface de cette sphère s’élevait </a:t>
            </a:r>
            <a:r>
              <a:rPr lang="fr-FR" sz="1800" b="0" strike="noStrike" spc="-1">
                <a:solidFill>
                  <a:schemeClr val="accent2">
                    <a:lumMod val="75000"/>
                  </a:schemeClr>
                </a:solidFill>
                <a:latin typeface="Times New Roman"/>
                <a:ea typeface="DejaVu Sans"/>
              </a:rPr>
              <a:t>à 1100 degrés.</a:t>
            </a:r>
            <a:endParaRPr lang="fr-FR" sz="1800" b="0" strike="noStrike" spc="-1">
              <a:solidFill>
                <a:srgbClr val="000000"/>
              </a:solidFill>
              <a:latin typeface="Arial"/>
            </a:endParaRPr>
          </a:p>
          <a:p>
            <a:pPr algn="ctr">
              <a:lnSpc>
                <a:spcPct val="100000"/>
              </a:lnSpc>
            </a:pPr>
            <a:endParaRPr lang="fr-FR" sz="20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219"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220"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221" name="Object 2"/>
          <p:cNvGraphicFramePr/>
          <p:nvPr/>
        </p:nvGraphicFramePr>
        <p:xfrm>
          <a:off x="-153000" y="-193680"/>
          <a:ext cx="10414800" cy="78613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222" name="Object 2"/>
                      <p:cNvPicPr/>
                      <p:nvPr/>
                    </p:nvPicPr>
                    <p:blipFill>
                      <a:blip r:embed="rId4"/>
                      <a:stretch/>
                    </p:blipFill>
                    <p:spPr>
                      <a:xfrm>
                        <a:off x="-153000" y="-193680"/>
                        <a:ext cx="10414800" cy="7861320"/>
                      </a:xfrm>
                      <a:prstGeom prst="rect">
                        <a:avLst/>
                      </a:prstGeom>
                      <a:ln w="0">
                        <a:noFill/>
                      </a:ln>
                    </p:spPr>
                  </p:pic>
                </p:oleObj>
              </mc:Fallback>
            </mc:AlternateContent>
          </a:graphicData>
        </a:graphic>
      </p:graphicFrame>
      <p:sp>
        <p:nvSpPr>
          <p:cNvPr id="223" name="ZoneTexte 2"/>
          <p:cNvSpPr/>
          <p:nvPr/>
        </p:nvSpPr>
        <p:spPr>
          <a:xfrm>
            <a:off x="2880000" y="373320"/>
            <a:ext cx="60476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FFC000"/>
                </a:solidFill>
                <a:latin typeface="Times New Roman"/>
                <a:ea typeface="DejaVu Sans"/>
              </a:rPr>
              <a:t>  </a:t>
            </a:r>
            <a:endParaRPr lang="fr-FR" sz="1600" b="0" strike="noStrike" spc="-1">
              <a:solidFill>
                <a:srgbClr val="000000"/>
              </a:solidFill>
              <a:latin typeface="Arial"/>
            </a:endParaRPr>
          </a:p>
        </p:txBody>
      </p:sp>
      <p:sp>
        <p:nvSpPr>
          <p:cNvPr id="224" name="Rectangle à coins arrondis 12"/>
          <p:cNvSpPr/>
          <p:nvPr/>
        </p:nvSpPr>
        <p:spPr>
          <a:xfrm>
            <a:off x="187200" y="217440"/>
            <a:ext cx="9669600" cy="43704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225" name="Rectangle 2"/>
          <p:cNvSpPr/>
          <p:nvPr/>
        </p:nvSpPr>
        <p:spPr>
          <a:xfrm>
            <a:off x="279360" y="214560"/>
            <a:ext cx="99021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La Terre est percutée par Théia un planétoïde de la taille de la planète Mars.</a:t>
            </a:r>
            <a:endParaRPr lang="fr-FR" sz="2400" b="0" strike="noStrike" spc="-1">
              <a:solidFill>
                <a:srgbClr val="000000"/>
              </a:solidFill>
              <a:latin typeface="Arial"/>
            </a:endParaRPr>
          </a:p>
        </p:txBody>
      </p:sp>
      <p:pic>
        <p:nvPicPr>
          <p:cNvPr id="226" name="Image 1"/>
          <p:cNvPicPr/>
          <p:nvPr/>
        </p:nvPicPr>
        <p:blipFill>
          <a:blip r:embed="rId5"/>
          <a:stretch/>
        </p:blipFill>
        <p:spPr>
          <a:xfrm>
            <a:off x="1247760" y="1706400"/>
            <a:ext cx="7614000" cy="5713920"/>
          </a:xfrm>
          <a:prstGeom prst="rect">
            <a:avLst/>
          </a:prstGeom>
          <a:ln w="0">
            <a:noFill/>
          </a:ln>
        </p:spPr>
      </p:pic>
      <p:sp>
        <p:nvSpPr>
          <p:cNvPr id="227" name="ZoneTexte 3"/>
          <p:cNvSpPr/>
          <p:nvPr/>
        </p:nvSpPr>
        <p:spPr>
          <a:xfrm>
            <a:off x="359640" y="2051640"/>
            <a:ext cx="143928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rgbClr val="FFFFFF"/>
              </a:solidFill>
              <a:latin typeface="Times New Roman"/>
              <a:ea typeface="DejaVu Sans"/>
            </a:endParaRPr>
          </a:p>
        </p:txBody>
      </p:sp>
      <p:sp>
        <p:nvSpPr>
          <p:cNvPr id="228" name="Rectangle 4"/>
          <p:cNvSpPr/>
          <p:nvPr/>
        </p:nvSpPr>
        <p:spPr>
          <a:xfrm>
            <a:off x="4896360" y="2592360"/>
            <a:ext cx="503784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rgbClr val="F2F2F2"/>
              </a:solidFill>
              <a:latin typeface="Times New Roman"/>
              <a:ea typeface="DejaVu Sans"/>
            </a:endParaRPr>
          </a:p>
        </p:txBody>
      </p:sp>
      <p:sp>
        <p:nvSpPr>
          <p:cNvPr id="229" name="ZoneTexte 5"/>
          <p:cNvSpPr/>
          <p:nvPr/>
        </p:nvSpPr>
        <p:spPr>
          <a:xfrm>
            <a:off x="359640" y="1475640"/>
            <a:ext cx="885636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rgbClr val="FFFFFF"/>
              </a:solidFill>
              <a:latin typeface="Times New Roman"/>
              <a:ea typeface="DejaVu Sans"/>
            </a:endParaRPr>
          </a:p>
        </p:txBody>
      </p:sp>
      <p:sp>
        <p:nvSpPr>
          <p:cNvPr id="230" name="ZoneTexte 6"/>
          <p:cNvSpPr/>
          <p:nvPr/>
        </p:nvSpPr>
        <p:spPr>
          <a:xfrm>
            <a:off x="359640" y="1433520"/>
            <a:ext cx="9852120" cy="30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fr-FR" sz="1400" b="0" strike="noStrike" spc="-1">
              <a:solidFill>
                <a:schemeClr val="accent6">
                  <a:lumMod val="60000"/>
                  <a:lumOff val="40000"/>
                </a:schemeClr>
              </a:solidFill>
              <a:latin typeface="Times New Roman"/>
              <a:ea typeface="DejaVu Sans"/>
            </a:endParaRPr>
          </a:p>
        </p:txBody>
      </p:sp>
      <p:sp>
        <p:nvSpPr>
          <p:cNvPr id="231" name="Rectangle à coins arrondis 48"/>
          <p:cNvSpPr/>
          <p:nvPr/>
        </p:nvSpPr>
        <p:spPr>
          <a:xfrm>
            <a:off x="1800000" y="944640"/>
            <a:ext cx="6624000" cy="73116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fr-FR" sz="2000" b="0" strike="noStrike" spc="-1">
              <a:solidFill>
                <a:schemeClr val="accent2">
                  <a:lumMod val="75000"/>
                </a:schemeClr>
              </a:solidFill>
              <a:latin typeface="Times New Roman"/>
              <a:ea typeface="DejaVu Sans"/>
            </a:endParaRPr>
          </a:p>
        </p:txBody>
      </p:sp>
      <p:sp>
        <p:nvSpPr>
          <p:cNvPr id="232" name="Rectangle 7"/>
          <p:cNvSpPr/>
          <p:nvPr/>
        </p:nvSpPr>
        <p:spPr>
          <a:xfrm>
            <a:off x="1427760" y="956520"/>
            <a:ext cx="73850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chemeClr val="accent2">
                    <a:lumMod val="75000"/>
                  </a:schemeClr>
                </a:solidFill>
                <a:latin typeface="Times New Roman"/>
                <a:ea typeface="DejaVu Sans"/>
              </a:rPr>
              <a:t>Cet impact à 40 000 km/h sous un angle oblique d’environ</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DejaVu Sans"/>
              </a:rPr>
              <a:t> 45° degrés, incline l’axe de rotation de la Terre de 23°.</a:t>
            </a:r>
            <a:endParaRPr lang="fr-FR" sz="20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234"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235"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236" name="Object 2"/>
          <p:cNvGraphicFramePr/>
          <p:nvPr/>
        </p:nvGraphicFramePr>
        <p:xfrm>
          <a:off x="0" y="-48240"/>
          <a:ext cx="10741320" cy="775656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237" name="Object 2"/>
                      <p:cNvPicPr/>
                      <p:nvPr/>
                    </p:nvPicPr>
                    <p:blipFill>
                      <a:blip r:embed="rId4"/>
                      <a:stretch/>
                    </p:blipFill>
                    <p:spPr>
                      <a:xfrm>
                        <a:off x="0" y="-48240"/>
                        <a:ext cx="10741320" cy="7756560"/>
                      </a:xfrm>
                      <a:prstGeom prst="rect">
                        <a:avLst/>
                      </a:prstGeom>
                      <a:ln w="0">
                        <a:noFill/>
                      </a:ln>
                    </p:spPr>
                  </p:pic>
                </p:oleObj>
              </mc:Fallback>
            </mc:AlternateContent>
          </a:graphicData>
        </a:graphic>
      </p:graphicFrame>
      <p:sp>
        <p:nvSpPr>
          <p:cNvPr id="238" name="Rectangle à coins arrondis 48"/>
          <p:cNvSpPr/>
          <p:nvPr/>
        </p:nvSpPr>
        <p:spPr>
          <a:xfrm>
            <a:off x="1205640" y="539640"/>
            <a:ext cx="7848000" cy="75600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fr-FR" sz="2400" b="0" strike="noStrike" spc="-1">
              <a:solidFill>
                <a:schemeClr val="accent2">
                  <a:lumMod val="75000"/>
                </a:schemeClr>
              </a:solidFill>
              <a:latin typeface="Times New Roman"/>
              <a:ea typeface="DejaVu Sans"/>
            </a:endParaRPr>
          </a:p>
        </p:txBody>
      </p:sp>
      <p:pic>
        <p:nvPicPr>
          <p:cNvPr id="239" name="Image 3"/>
          <p:cNvPicPr/>
          <p:nvPr/>
        </p:nvPicPr>
        <p:blipFill>
          <a:blip r:embed="rId5"/>
          <a:stretch/>
        </p:blipFill>
        <p:spPr>
          <a:xfrm>
            <a:off x="661680" y="1616040"/>
            <a:ext cx="8875800" cy="5717520"/>
          </a:xfrm>
          <a:prstGeom prst="rect">
            <a:avLst/>
          </a:prstGeom>
          <a:ln w="0">
            <a:noFill/>
          </a:ln>
        </p:spPr>
      </p:pic>
      <p:sp>
        <p:nvSpPr>
          <p:cNvPr id="240" name="Rectangle 4"/>
          <p:cNvSpPr/>
          <p:nvPr/>
        </p:nvSpPr>
        <p:spPr>
          <a:xfrm>
            <a:off x="1223640" y="563040"/>
            <a:ext cx="78073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chemeClr val="accent2">
                    <a:lumMod val="75000"/>
                  </a:schemeClr>
                </a:solidFill>
                <a:latin typeface="Times New Roman"/>
                <a:ea typeface="DejaVu Sans"/>
              </a:rPr>
              <a:t>Après sa formation, l’orbite de la jeune Lune ne se trouve alors qu’à </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DejaVu Sans"/>
              </a:rPr>
              <a:t>25000 km de la Terre qui elle-même effectue ses rotations en 5 heures.      </a:t>
            </a:r>
            <a:endParaRPr lang="fr-FR" sz="2000" b="0" strike="noStrike" spc="-1">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p:cNvSpPr>
          <p:nvPr>
            <p:ph type="title"/>
          </p:nvPr>
        </p:nvSpPr>
        <p:spPr>
          <a:xfrm>
            <a:off x="1260360" y="1236600"/>
            <a:ext cx="7558920" cy="2631240"/>
          </a:xfrm>
          <a:prstGeom prst="rect">
            <a:avLst/>
          </a:prstGeom>
          <a:noFill/>
          <a:ln w="0">
            <a:noFill/>
          </a:ln>
        </p:spPr>
        <p:txBody>
          <a:bodyPr lIns="0" tIns="0" rIns="0" bIns="0" numCol="1" spcCol="0" anchor="b">
            <a:noAutofit/>
          </a:bodyPr>
          <a:lstStyle/>
          <a:p>
            <a:pPr indent="0">
              <a:buNone/>
            </a:pPr>
            <a:endParaRPr lang="fr-FR" sz="4400" b="0" strike="noStrike" spc="-1">
              <a:solidFill>
                <a:srgbClr val="000000"/>
              </a:solidFill>
              <a:latin typeface="Arial"/>
              <a:ea typeface="DejaVu Sans"/>
            </a:endParaRPr>
          </a:p>
        </p:txBody>
      </p:sp>
      <p:sp>
        <p:nvSpPr>
          <p:cNvPr id="242" name="PlaceHolder 2"/>
          <p:cNvSpPr>
            <a:spLocks noGrp="1"/>
          </p:cNvSpPr>
          <p:nvPr>
            <p:ph type="subTitle"/>
          </p:nvPr>
        </p:nvSpPr>
        <p:spPr>
          <a:xfrm>
            <a:off x="1260360" y="3970440"/>
            <a:ext cx="7558920" cy="1824840"/>
          </a:xfrm>
          <a:prstGeom prst="rect">
            <a:avLst/>
          </a:prstGeom>
          <a:noFill/>
          <a:ln w="0">
            <a:noFill/>
          </a:ln>
        </p:spPr>
        <p:txBody>
          <a:bodyPr lIns="0" tIns="0" rIns="0" bIns="0" numCol="1" spcCol="0" anchor="t">
            <a:noAutofit/>
          </a:bodyPr>
          <a:lstStyle/>
          <a:p>
            <a:pPr indent="0" algn="ctr">
              <a:buNone/>
            </a:pPr>
            <a:endParaRPr lang="fr-FR" sz="2800" b="0" strike="noStrike" spc="-1">
              <a:solidFill>
                <a:srgbClr val="000000"/>
              </a:solidFill>
              <a:latin typeface="Arial"/>
              <a:ea typeface="DejaVu Sans"/>
            </a:endParaRPr>
          </a:p>
        </p:txBody>
      </p:sp>
      <p:pic>
        <p:nvPicPr>
          <p:cNvPr id="243" name="Image 4" descr="ciel-etoile-a-maupiti-3.jpg"/>
          <p:cNvPicPr/>
          <p:nvPr/>
        </p:nvPicPr>
        <p:blipFill>
          <a:blip r:embed="rId3"/>
          <a:stretch/>
        </p:blipFill>
        <p:spPr>
          <a:xfrm>
            <a:off x="0" y="0"/>
            <a:ext cx="10080000" cy="7558920"/>
          </a:xfrm>
          <a:prstGeom prst="rect">
            <a:avLst/>
          </a:prstGeom>
          <a:ln w="228600">
            <a:solidFill>
              <a:srgbClr val="000000"/>
            </a:solidFill>
            <a:miter/>
          </a:ln>
        </p:spPr>
      </p:pic>
      <p:pic>
        <p:nvPicPr>
          <p:cNvPr id="244" name="Picture 5" descr="structure de la Lune"/>
          <p:cNvPicPr/>
          <p:nvPr/>
        </p:nvPicPr>
        <p:blipFill>
          <a:blip r:embed="rId4"/>
          <a:stretch/>
        </p:blipFill>
        <p:spPr>
          <a:xfrm>
            <a:off x="4377960" y="1131480"/>
            <a:ext cx="1813680" cy="1423440"/>
          </a:xfrm>
          <a:prstGeom prst="rect">
            <a:avLst/>
          </a:prstGeom>
          <a:ln w="0">
            <a:noFill/>
          </a:ln>
        </p:spPr>
      </p:pic>
      <p:pic>
        <p:nvPicPr>
          <p:cNvPr id="245" name="Picture 2"/>
          <p:cNvPicPr/>
          <p:nvPr/>
        </p:nvPicPr>
        <p:blipFill>
          <a:blip r:embed="rId5"/>
          <a:stretch/>
        </p:blipFill>
        <p:spPr>
          <a:xfrm>
            <a:off x="2880000" y="3275640"/>
            <a:ext cx="4546800" cy="4502520"/>
          </a:xfrm>
          <a:prstGeom prst="rect">
            <a:avLst/>
          </a:prstGeom>
          <a:ln w="0">
            <a:noFill/>
          </a:ln>
        </p:spPr>
      </p:pic>
      <p:sp>
        <p:nvSpPr>
          <p:cNvPr id="246" name="Rectangle à coins arrondis 8"/>
          <p:cNvSpPr/>
          <p:nvPr/>
        </p:nvSpPr>
        <p:spPr>
          <a:xfrm>
            <a:off x="994320" y="107280"/>
            <a:ext cx="786168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247" name="ZoneTexte 1"/>
          <p:cNvSpPr/>
          <p:nvPr/>
        </p:nvSpPr>
        <p:spPr>
          <a:xfrm>
            <a:off x="1178640" y="107280"/>
            <a:ext cx="7821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DejaVu Sans"/>
              </a:rPr>
              <a:t>Pourquoi la Lune présente toujours la même face à la Terre ? </a:t>
            </a:r>
            <a:endParaRPr lang="fr-FR" sz="2400" b="0" strike="noStrike" spc="-1">
              <a:solidFill>
                <a:srgbClr val="000000"/>
              </a:solidFill>
              <a:latin typeface="Arial"/>
            </a:endParaRPr>
          </a:p>
        </p:txBody>
      </p:sp>
      <p:pic>
        <p:nvPicPr>
          <p:cNvPr id="248" name="Picture 5" descr="structure de la Lune"/>
          <p:cNvPicPr/>
          <p:nvPr/>
        </p:nvPicPr>
        <p:blipFill>
          <a:blip r:embed="rId4"/>
          <a:stretch/>
        </p:blipFill>
        <p:spPr>
          <a:xfrm rot="18147000">
            <a:off x="1126440" y="2427480"/>
            <a:ext cx="1813680" cy="1423440"/>
          </a:xfrm>
          <a:prstGeom prst="rect">
            <a:avLst/>
          </a:prstGeom>
          <a:ln w="0">
            <a:noFill/>
          </a:ln>
        </p:spPr>
      </p:pic>
      <p:pic>
        <p:nvPicPr>
          <p:cNvPr id="249" name="Picture 5" descr="structure de la Lune"/>
          <p:cNvPicPr/>
          <p:nvPr/>
        </p:nvPicPr>
        <p:blipFill>
          <a:blip r:embed="rId4"/>
          <a:stretch/>
        </p:blipFill>
        <p:spPr>
          <a:xfrm rot="2882400">
            <a:off x="7529400" y="2340720"/>
            <a:ext cx="1813680" cy="1423440"/>
          </a:xfrm>
          <a:prstGeom prst="rect">
            <a:avLst/>
          </a:prstGeom>
          <a:ln w="0">
            <a:noFill/>
          </a:ln>
        </p:spPr>
      </p:pic>
      <p:pic>
        <p:nvPicPr>
          <p:cNvPr id="250" name="Picture 5" descr="structure de la Lune"/>
          <p:cNvPicPr/>
          <p:nvPr/>
        </p:nvPicPr>
        <p:blipFill>
          <a:blip r:embed="rId4"/>
          <a:stretch/>
        </p:blipFill>
        <p:spPr>
          <a:xfrm rot="6636000">
            <a:off x="7964280" y="5700600"/>
            <a:ext cx="1813680" cy="1423440"/>
          </a:xfrm>
          <a:prstGeom prst="rect">
            <a:avLst/>
          </a:prstGeom>
          <a:ln w="0">
            <a:noFill/>
          </a:ln>
        </p:spPr>
      </p:pic>
      <p:pic>
        <p:nvPicPr>
          <p:cNvPr id="251" name="Picture 5" descr="structure de la Lune"/>
          <p:cNvPicPr/>
          <p:nvPr/>
        </p:nvPicPr>
        <p:blipFill>
          <a:blip r:embed="rId4"/>
          <a:stretch/>
        </p:blipFill>
        <p:spPr>
          <a:xfrm rot="14888400">
            <a:off x="669600" y="5743440"/>
            <a:ext cx="1839600" cy="1443960"/>
          </a:xfrm>
          <a:prstGeom prst="rect">
            <a:avLst/>
          </a:prstGeom>
          <a:ln w="0">
            <a:noFill/>
          </a:ln>
        </p:spPr>
      </p:pic>
      <p:sp>
        <p:nvSpPr>
          <p:cNvPr id="252" name="Rectangle à coins arrondis 48"/>
          <p:cNvSpPr/>
          <p:nvPr/>
        </p:nvSpPr>
        <p:spPr>
          <a:xfrm>
            <a:off x="453960" y="657000"/>
            <a:ext cx="9122040" cy="3560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253" name="ZoneTexte 2"/>
          <p:cNvSpPr/>
          <p:nvPr/>
        </p:nvSpPr>
        <p:spPr>
          <a:xfrm>
            <a:off x="577440" y="635400"/>
            <a:ext cx="95457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2">
                    <a:lumMod val="75000"/>
                  </a:schemeClr>
                </a:solidFill>
                <a:latin typeface="Times New Roman"/>
                <a:ea typeface="DejaVu Sans"/>
              </a:rPr>
              <a:t>La  période de rotation de la Lune et sa période orbitale sont synchrones : 27,32 jours.</a:t>
            </a:r>
            <a:endParaRPr lang="fr-FR" sz="2000" b="0" strike="noStrike" spc="-1">
              <a:solidFill>
                <a:srgbClr val="000000"/>
              </a:solidFill>
              <a:latin typeface="Arial"/>
            </a:endParaRPr>
          </a:p>
        </p:txBody>
      </p:sp>
      <p:sp>
        <p:nvSpPr>
          <p:cNvPr id="254" name="ZoneTexte 3"/>
          <p:cNvSpPr/>
          <p:nvPr/>
        </p:nvSpPr>
        <p:spPr>
          <a:xfrm>
            <a:off x="3328560" y="2537640"/>
            <a:ext cx="397080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FFFFFF"/>
                </a:solidFill>
                <a:latin typeface="Times New Roman"/>
                <a:ea typeface="DejaVu Sans"/>
              </a:rPr>
              <a:t>C: centre géographique</a:t>
            </a:r>
            <a:endParaRPr lang="fr-FR" sz="1400" b="0" strike="noStrike" spc="-1">
              <a:solidFill>
                <a:srgbClr val="000000"/>
              </a:solidFill>
              <a:latin typeface="Arial"/>
            </a:endParaRPr>
          </a:p>
          <a:p>
            <a:pPr algn="ctr">
              <a:lnSpc>
                <a:spcPct val="100000"/>
              </a:lnSpc>
            </a:pPr>
            <a:r>
              <a:rPr lang="fr-FR" sz="1400" b="0" strike="noStrike" spc="-1">
                <a:solidFill>
                  <a:srgbClr val="FFFFFF"/>
                </a:solidFill>
                <a:latin typeface="Times New Roman"/>
                <a:ea typeface="DejaVu Sans"/>
              </a:rPr>
              <a:t>G: centre gravitationnel</a:t>
            </a:r>
            <a:endParaRPr lang="fr-FR" sz="1400" b="0" strike="noStrike" spc="-1">
              <a:solidFill>
                <a:srgbClr val="000000"/>
              </a:solidFill>
              <a:latin typeface="Arial"/>
            </a:endParaRPr>
          </a:p>
          <a:p>
            <a:pPr algn="ctr">
              <a:lnSpc>
                <a:spcPct val="100000"/>
              </a:lnSpc>
            </a:pPr>
            <a:r>
              <a:rPr lang="fr-FR" sz="1400" b="0" strike="noStrike" spc="-1">
                <a:solidFill>
                  <a:srgbClr val="FFFFFF"/>
                </a:solidFill>
                <a:latin typeface="Times New Roman"/>
                <a:ea typeface="DejaVu Sans"/>
              </a:rPr>
              <a:t>Lors de sa formation la partie la plus </a:t>
            </a:r>
            <a:endParaRPr lang="fr-FR" sz="1400" b="0" strike="noStrike" spc="-1">
              <a:solidFill>
                <a:srgbClr val="000000"/>
              </a:solidFill>
              <a:latin typeface="Arial"/>
            </a:endParaRPr>
          </a:p>
          <a:p>
            <a:pPr algn="ctr">
              <a:lnSpc>
                <a:spcPct val="100000"/>
              </a:lnSpc>
            </a:pPr>
            <a:r>
              <a:rPr lang="fr-FR" sz="1400" b="0" strike="noStrike" spc="-1">
                <a:solidFill>
                  <a:srgbClr val="FFFFFF"/>
                </a:solidFill>
                <a:latin typeface="Times New Roman"/>
                <a:ea typeface="DejaVu Sans"/>
              </a:rPr>
              <a:t>dense s’est déplacée  vers la Terre.</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4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5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260360" y="1236600"/>
            <a:ext cx="7558920" cy="2631240"/>
          </a:xfrm>
          <a:prstGeom prst="rect">
            <a:avLst/>
          </a:prstGeom>
          <a:noFill/>
          <a:ln w="0">
            <a:noFill/>
          </a:ln>
        </p:spPr>
        <p:txBody>
          <a:bodyPr lIns="0" tIns="0" rIns="0" bIns="0" numCol="1" spcCol="0" anchor="b">
            <a:noAutofit/>
          </a:bodyPr>
          <a:lstStyle/>
          <a:p>
            <a:pPr indent="0" algn="ctr">
              <a:lnSpc>
                <a:spcPct val="95000"/>
              </a:lnSpc>
              <a:buNone/>
              <a:tabLst>
                <a:tab pos="0" algn="l"/>
              </a:tabLst>
            </a:pPr>
            <a:r>
              <a:rPr lang="fr-FR" sz="6000" b="0" strike="noStrike" spc="-1">
                <a:solidFill>
                  <a:srgbClr val="000000"/>
                </a:solidFill>
                <a:latin typeface="Times New Roman"/>
                <a:ea typeface="Lucida Sans Unicode"/>
              </a:rPr>
              <a:t>²</a:t>
            </a:r>
            <a:endParaRPr lang="fr-FR" sz="6000" b="0" strike="noStrike" spc="-1">
              <a:solidFill>
                <a:srgbClr val="000000"/>
              </a:solidFill>
              <a:latin typeface="Arial"/>
            </a:endParaRPr>
          </a:p>
        </p:txBody>
      </p:sp>
      <p:sp>
        <p:nvSpPr>
          <p:cNvPr id="94" name="PlaceHolder 2"/>
          <p:cNvSpPr>
            <a:spLocks noGrp="1"/>
          </p:cNvSpPr>
          <p:nvPr>
            <p:ph type="subTitle"/>
          </p:nvPr>
        </p:nvSpPr>
        <p:spPr>
          <a:xfrm>
            <a:off x="1260360" y="3970440"/>
            <a:ext cx="7558920" cy="1824840"/>
          </a:xfrm>
          <a:prstGeom prst="rect">
            <a:avLst/>
          </a:prstGeom>
          <a:noFill/>
          <a:ln w="0">
            <a:noFill/>
          </a:ln>
        </p:spPr>
        <p:txBody>
          <a:bodyPr lIns="0" tIns="0" rIns="0" bIns="0" numCol="1" spcCol="0" anchor="t">
            <a:noAutofit/>
          </a:bodyPr>
          <a:lstStyle/>
          <a:p>
            <a:pPr indent="0" algn="ctr">
              <a:buNone/>
            </a:pPr>
            <a:endParaRPr lang="fr-FR" sz="2800" b="0" strike="noStrike" spc="-1">
              <a:solidFill>
                <a:srgbClr val="000000"/>
              </a:solidFill>
              <a:latin typeface="Arial"/>
              <a:ea typeface="DejaVu Sans"/>
            </a:endParaRPr>
          </a:p>
        </p:txBody>
      </p:sp>
      <p:pic>
        <p:nvPicPr>
          <p:cNvPr id="95" name="Image 4" descr="ciel-etoile-a-maupiti-3.jpg"/>
          <p:cNvPicPr/>
          <p:nvPr/>
        </p:nvPicPr>
        <p:blipFill>
          <a:blip r:embed="rId3"/>
          <a:stretch/>
        </p:blipFill>
        <p:spPr>
          <a:xfrm>
            <a:off x="74520" y="0"/>
            <a:ext cx="10005120" cy="7692480"/>
          </a:xfrm>
          <a:prstGeom prst="rect">
            <a:avLst/>
          </a:prstGeom>
          <a:ln w="228600">
            <a:solidFill>
              <a:srgbClr val="000000"/>
            </a:solidFill>
            <a:miter/>
          </a:ln>
        </p:spPr>
      </p:pic>
      <p:pic>
        <p:nvPicPr>
          <p:cNvPr id="96" name="Image 4"/>
          <p:cNvPicPr/>
          <p:nvPr/>
        </p:nvPicPr>
        <p:blipFill>
          <a:blip r:embed="rId4"/>
          <a:stretch/>
        </p:blipFill>
        <p:spPr>
          <a:xfrm>
            <a:off x="-73080" y="2124000"/>
            <a:ext cx="10267200" cy="5333400"/>
          </a:xfrm>
          <a:prstGeom prst="rect">
            <a:avLst/>
          </a:prstGeom>
          <a:ln w="0">
            <a:noFill/>
          </a:ln>
        </p:spPr>
      </p:pic>
      <p:sp>
        <p:nvSpPr>
          <p:cNvPr id="97" name="Rectangle à coins arrondis 7"/>
          <p:cNvSpPr/>
          <p:nvPr/>
        </p:nvSpPr>
        <p:spPr>
          <a:xfrm>
            <a:off x="431640" y="488880"/>
            <a:ext cx="9216360" cy="870840"/>
          </a:xfrm>
          <a:prstGeom prst="roundRect">
            <a:avLst>
              <a:gd name="adj" fmla="val 16667"/>
            </a:avLst>
          </a:prstGeom>
          <a:solidFill>
            <a:schemeClr val="accent3">
              <a:lumMod val="85000"/>
            </a:schemeClr>
          </a:solidFill>
          <a:ln w="38100">
            <a:solidFill>
              <a:srgbClr val="A5A5E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2640" b="0" strike="noStrike" spc="-1">
              <a:solidFill>
                <a:schemeClr val="lt1"/>
              </a:solidFill>
              <a:latin typeface="Times New Roman"/>
              <a:ea typeface="DejaVu Sans"/>
            </a:endParaRPr>
          </a:p>
        </p:txBody>
      </p:sp>
      <p:sp>
        <p:nvSpPr>
          <p:cNvPr id="98" name="Rectangle 5"/>
          <p:cNvSpPr/>
          <p:nvPr/>
        </p:nvSpPr>
        <p:spPr>
          <a:xfrm>
            <a:off x="863640" y="488880"/>
            <a:ext cx="8640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1199"/>
              </a:spcBef>
            </a:pPr>
            <a:r>
              <a:rPr lang="fr-FR" sz="2400" b="1" strike="noStrike" spc="-1">
                <a:solidFill>
                  <a:schemeClr val="accent6">
                    <a:lumMod val="75000"/>
                  </a:schemeClr>
                </a:solidFill>
                <a:latin typeface="Times New Roman"/>
                <a:ea typeface="DejaVu Sans"/>
              </a:rPr>
              <a:t>Le but de cet exposé est de vous familiariser avec notre Univers </a:t>
            </a:r>
            <a:endParaRPr lang="fr-FR" sz="2400" b="0" strike="noStrike" spc="-1">
              <a:solidFill>
                <a:srgbClr val="000000"/>
              </a:solidFill>
              <a:latin typeface="Arial"/>
            </a:endParaRPr>
          </a:p>
        </p:txBody>
      </p:sp>
      <p:sp>
        <p:nvSpPr>
          <p:cNvPr id="99" name="Rectangle 8"/>
          <p:cNvSpPr/>
          <p:nvPr/>
        </p:nvSpPr>
        <p:spPr>
          <a:xfrm>
            <a:off x="2550600" y="900000"/>
            <a:ext cx="47739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1" strike="noStrike" spc="-1">
                <a:solidFill>
                  <a:schemeClr val="accent2">
                    <a:lumMod val="75000"/>
                  </a:schemeClr>
                </a:solidFill>
                <a:latin typeface="Times New Roman"/>
                <a:ea typeface="DejaVu Sans"/>
              </a:rPr>
              <a:t>et le langage propre à l’astronomie.</a:t>
            </a:r>
            <a:endParaRPr lang="fr-FR" sz="24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256"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257"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258" name="Object 2"/>
          <p:cNvGraphicFramePr/>
          <p:nvPr/>
        </p:nvGraphicFramePr>
        <p:xfrm>
          <a:off x="-175320" y="0"/>
          <a:ext cx="10414800" cy="755892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259" name="Object 2"/>
                      <p:cNvPicPr/>
                      <p:nvPr/>
                    </p:nvPicPr>
                    <p:blipFill>
                      <a:blip r:embed="rId3"/>
                      <a:stretch/>
                    </p:blipFill>
                    <p:spPr>
                      <a:xfrm>
                        <a:off x="-175320" y="0"/>
                        <a:ext cx="10414800" cy="7558920"/>
                      </a:xfrm>
                      <a:prstGeom prst="rect">
                        <a:avLst/>
                      </a:prstGeom>
                      <a:ln w="0">
                        <a:noFill/>
                      </a:ln>
                    </p:spPr>
                  </p:pic>
                </p:oleObj>
              </mc:Fallback>
            </mc:AlternateContent>
          </a:graphicData>
        </a:graphic>
      </p:graphicFrame>
      <p:sp>
        <p:nvSpPr>
          <p:cNvPr id="260" name="Rectangle à coins arrondis 10"/>
          <p:cNvSpPr/>
          <p:nvPr/>
        </p:nvSpPr>
        <p:spPr>
          <a:xfrm>
            <a:off x="2217600" y="380520"/>
            <a:ext cx="5630400" cy="816120"/>
          </a:xfrm>
          <a:prstGeom prst="roundRect">
            <a:avLst>
              <a:gd name="adj" fmla="val 16667"/>
            </a:avLst>
          </a:prstGeom>
          <a:solidFill>
            <a:schemeClr val="accent6">
              <a:lumMod val="40000"/>
              <a:lumOff val="60000"/>
            </a:schemeClr>
          </a:solidFill>
          <a:ln w="28575">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pic>
        <p:nvPicPr>
          <p:cNvPr id="261" name="Image 11"/>
          <p:cNvPicPr/>
          <p:nvPr/>
        </p:nvPicPr>
        <p:blipFill>
          <a:blip r:embed="rId4"/>
          <a:stretch/>
        </p:blipFill>
        <p:spPr>
          <a:xfrm>
            <a:off x="2039040" y="1403640"/>
            <a:ext cx="5952960" cy="5952960"/>
          </a:xfrm>
          <a:prstGeom prst="rect">
            <a:avLst/>
          </a:prstGeom>
          <a:ln w="0">
            <a:noFill/>
          </a:ln>
        </p:spPr>
      </p:pic>
      <p:sp>
        <p:nvSpPr>
          <p:cNvPr id="262" name="Rectangle 2"/>
          <p:cNvSpPr/>
          <p:nvPr/>
        </p:nvSpPr>
        <p:spPr>
          <a:xfrm>
            <a:off x="2682000" y="395640"/>
            <a:ext cx="4815360" cy="75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4400" b="0" strike="noStrike" spc="-1">
                <a:solidFill>
                  <a:schemeClr val="accent6">
                    <a:lumMod val="75000"/>
                  </a:schemeClr>
                </a:solidFill>
                <a:latin typeface="Times New Roman"/>
                <a:ea typeface="DejaVu Sans"/>
              </a:rPr>
              <a:t>La Lune aujourd’hui</a:t>
            </a:r>
            <a:endParaRPr lang="fr-FR" sz="4400" b="0" strike="noStrike" spc="-1">
              <a:solidFill>
                <a:srgbClr val="00000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264"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265"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266"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267"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268" name="Picture 8" descr="C:\Documents and Settings\user\Mes documents\lune-ADAES.jpg"/>
          <p:cNvPicPr/>
          <p:nvPr/>
        </p:nvPicPr>
        <p:blipFill>
          <a:blip r:embed="rId5"/>
          <a:stretch/>
        </p:blipFill>
        <p:spPr>
          <a:xfrm>
            <a:off x="648000" y="429480"/>
            <a:ext cx="7458840" cy="7601760"/>
          </a:xfrm>
          <a:prstGeom prst="rect">
            <a:avLst/>
          </a:prstGeom>
          <a:ln w="0">
            <a:noFill/>
          </a:ln>
        </p:spPr>
      </p:pic>
      <p:cxnSp>
        <p:nvCxnSpPr>
          <p:cNvPr id="269" name="Connecteur droit avec flèche 3"/>
          <p:cNvCxnSpPr/>
          <p:nvPr/>
        </p:nvCxnSpPr>
        <p:spPr>
          <a:xfrm flipV="1">
            <a:off x="2341440" y="4497480"/>
            <a:ext cx="1324080" cy="278280"/>
          </a:xfrm>
          <a:prstGeom prst="straightConnector1">
            <a:avLst/>
          </a:prstGeom>
          <a:ln w="9525">
            <a:solidFill>
              <a:srgbClr val="E6E6E6"/>
            </a:solidFill>
            <a:round/>
            <a:tailEnd type="triangle" w="med" len="med"/>
          </a:ln>
        </p:spPr>
      </p:cxnSp>
      <p:sp>
        <p:nvSpPr>
          <p:cNvPr id="270" name="Rectangle à coins arrondis 9"/>
          <p:cNvSpPr/>
          <p:nvPr/>
        </p:nvSpPr>
        <p:spPr>
          <a:xfrm>
            <a:off x="3762000" y="306360"/>
            <a:ext cx="22136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271" name="ZoneTexte 2"/>
          <p:cNvSpPr/>
          <p:nvPr/>
        </p:nvSpPr>
        <p:spPr>
          <a:xfrm>
            <a:off x="3888720" y="284760"/>
            <a:ext cx="48952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Le terminateur</a:t>
            </a:r>
            <a:endParaRPr lang="fr-FR" sz="2400" b="0" strike="noStrike" spc="-1">
              <a:solidFill>
                <a:srgbClr val="000000"/>
              </a:solidFill>
              <a:latin typeface="Arial"/>
            </a:endParaRPr>
          </a:p>
        </p:txBody>
      </p:sp>
      <p:sp>
        <p:nvSpPr>
          <p:cNvPr id="272" name="Arc 7"/>
          <p:cNvSpPr/>
          <p:nvPr/>
        </p:nvSpPr>
        <p:spPr>
          <a:xfrm flipH="1">
            <a:off x="3527280" y="1032840"/>
            <a:ext cx="2807640" cy="13475160"/>
          </a:xfrm>
          <a:prstGeom prst="arc">
            <a:avLst>
              <a:gd name="adj1" fmla="val 16200000"/>
              <a:gd name="adj2" fmla="val 21386050"/>
            </a:avLst>
          </a:prstGeom>
          <a:noFill/>
          <a:ln w="9525">
            <a:solidFill>
              <a:srgbClr val="FFFFFF"/>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73" name="Forme libre 10"/>
          <p:cNvSpPr/>
          <p:nvPr/>
        </p:nvSpPr>
        <p:spPr>
          <a:xfrm>
            <a:off x="450360" y="674640"/>
            <a:ext cx="1939320" cy="4237920"/>
          </a:xfrm>
          <a:custGeom>
            <a:avLst/>
            <a:gdLst>
              <a:gd name="textAreaLeft" fmla="*/ 0 w 1939320"/>
              <a:gd name="textAreaRight" fmla="*/ 1940040 w 1939320"/>
              <a:gd name="textAreaTop" fmla="*/ 0 h 4237920"/>
              <a:gd name="textAreaBottom" fmla="*/ 4238640 h 4237920"/>
            </a:gdLst>
            <a:ahLst/>
            <a:cxnLst/>
            <a:rect l="textAreaLeft" t="textAreaTop" r="textAreaRight" b="textAreaBottom"/>
            <a:pathLst>
              <a:path w="1940054" h="4238748">
                <a:moveTo>
                  <a:pt x="629032" y="0"/>
                </a:moveTo>
                <a:cubicBezTo>
                  <a:pt x="351714" y="2008682"/>
                  <a:pt x="74396" y="4017365"/>
                  <a:pt x="239288" y="4227227"/>
                </a:cubicBezTo>
                <a:cubicBezTo>
                  <a:pt x="404180" y="4437089"/>
                  <a:pt x="1348560" y="1716374"/>
                  <a:pt x="1618383" y="1259174"/>
                </a:cubicBezTo>
                <a:cubicBezTo>
                  <a:pt x="1888206" y="801974"/>
                  <a:pt x="2045602" y="1489024"/>
                  <a:pt x="1858225" y="1484027"/>
                </a:cubicBezTo>
                <a:cubicBezTo>
                  <a:pt x="1670848" y="1479030"/>
                  <a:pt x="753949" y="1304145"/>
                  <a:pt x="494120" y="1229194"/>
                </a:cubicBezTo>
                <a:cubicBezTo>
                  <a:pt x="234291" y="1154243"/>
                  <a:pt x="-357821" y="1504014"/>
                  <a:pt x="299248" y="1034322"/>
                </a:cubicBezTo>
              </a:path>
            </a:pathLst>
          </a:custGeom>
          <a:no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74" name="Rectangle 12"/>
          <p:cNvSpPr/>
          <p:nvPr/>
        </p:nvSpPr>
        <p:spPr>
          <a:xfrm>
            <a:off x="3528000" y="7340760"/>
            <a:ext cx="115560" cy="47088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cxnSp>
        <p:nvCxnSpPr>
          <p:cNvPr id="275" name="Connecteur droit avec flèche 14"/>
          <p:cNvCxnSpPr/>
          <p:nvPr/>
        </p:nvCxnSpPr>
        <p:spPr>
          <a:xfrm flipH="1">
            <a:off x="8568360" y="3275640"/>
            <a:ext cx="1081080" cy="720"/>
          </a:xfrm>
          <a:prstGeom prst="straightConnector1">
            <a:avLst/>
          </a:prstGeom>
          <a:ln w="9525">
            <a:solidFill>
              <a:srgbClr val="000000"/>
            </a:solidFill>
            <a:round/>
            <a:tailEnd type="triangle" w="med" len="med"/>
          </a:ln>
        </p:spPr>
      </p:cxnSp>
      <p:sp>
        <p:nvSpPr>
          <p:cNvPr id="276" name="Flèche droite 15"/>
          <p:cNvSpPr/>
          <p:nvPr/>
        </p:nvSpPr>
        <p:spPr>
          <a:xfrm rot="10800000" flipV="1">
            <a:off x="6985080" y="136908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77" name="Flèche droite 21"/>
          <p:cNvSpPr/>
          <p:nvPr/>
        </p:nvSpPr>
        <p:spPr>
          <a:xfrm rot="10800000" flipV="1">
            <a:off x="7489440" y="212400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78" name="Flèche droite 22"/>
          <p:cNvSpPr/>
          <p:nvPr/>
        </p:nvSpPr>
        <p:spPr>
          <a:xfrm rot="10800000" flipV="1">
            <a:off x="7849440" y="283248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79" name="Flèche droite 23"/>
          <p:cNvSpPr/>
          <p:nvPr/>
        </p:nvSpPr>
        <p:spPr>
          <a:xfrm rot="10800000" flipV="1">
            <a:off x="8065440" y="361260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80" name="Flèche droite 24"/>
          <p:cNvSpPr/>
          <p:nvPr/>
        </p:nvSpPr>
        <p:spPr>
          <a:xfrm rot="10800000" flipV="1">
            <a:off x="8137440" y="427284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81" name="Flèche droite 25"/>
          <p:cNvSpPr/>
          <p:nvPr/>
        </p:nvSpPr>
        <p:spPr>
          <a:xfrm rot="10800000" flipV="1">
            <a:off x="8065440" y="506700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82" name="Flèche droite 26"/>
          <p:cNvSpPr/>
          <p:nvPr/>
        </p:nvSpPr>
        <p:spPr>
          <a:xfrm rot="10800000" flipV="1">
            <a:off x="7921440" y="577548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83" name="Flèche droite 27"/>
          <p:cNvSpPr/>
          <p:nvPr/>
        </p:nvSpPr>
        <p:spPr>
          <a:xfrm rot="10800000" flipV="1">
            <a:off x="7633440" y="646884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84" name="Flèche droite 28"/>
          <p:cNvSpPr/>
          <p:nvPr/>
        </p:nvSpPr>
        <p:spPr>
          <a:xfrm rot="10800000" flipV="1">
            <a:off x="7273440" y="7187040"/>
            <a:ext cx="1560600" cy="45000"/>
          </a:xfrm>
          <a:prstGeom prst="rightArrow">
            <a:avLst>
              <a:gd name="adj1" fmla="val 50000"/>
              <a:gd name="adj2" fmla="val 50000"/>
            </a:avLst>
          </a:prstGeom>
          <a:solidFill>
            <a:srgbClr val="FFFF00"/>
          </a:solidFill>
          <a:ln w="28575">
            <a:solidFill>
              <a:srgbClr val="FFFF00"/>
            </a:solidFill>
            <a:round/>
          </a:ln>
        </p:spPr>
        <p:style>
          <a:lnRef idx="0">
            <a:scrgbClr r="0" g="0" b="0"/>
          </a:lnRef>
          <a:fillRef idx="0">
            <a:scrgbClr r="0" g="0" b="0"/>
          </a:fillRef>
          <a:effectRef idx="0">
            <a:scrgbClr r="0" g="0" b="0"/>
          </a:effectRef>
          <a:fontRef idx="minor"/>
        </p:style>
        <p:txBody>
          <a:bodyPr lIns="90000" tIns="11160" rIns="90000" bIns="1116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285" name="Rectangle 4"/>
          <p:cNvSpPr/>
          <p:nvPr/>
        </p:nvSpPr>
        <p:spPr>
          <a:xfrm>
            <a:off x="405000" y="4716720"/>
            <a:ext cx="324864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fr-FR" sz="1800" b="0" strike="noStrike" spc="-1">
                <a:solidFill>
                  <a:srgbClr val="E6E6E6"/>
                </a:solidFill>
                <a:latin typeface="Times New Roman"/>
                <a:ea typeface="DejaVu Sans"/>
              </a:rPr>
              <a:t>Terminateur</a:t>
            </a:r>
            <a:endParaRPr lang="fr-FR" sz="1800" b="0" strike="noStrike" spc="-1">
              <a:solidFill>
                <a:srgbClr val="000000"/>
              </a:solidFill>
              <a:latin typeface="Arial"/>
            </a:endParaRPr>
          </a:p>
          <a:p>
            <a:pPr algn="ctr">
              <a:lnSpc>
                <a:spcPct val="100000"/>
              </a:lnSpc>
            </a:pPr>
            <a:r>
              <a:rPr lang="fr-FR" sz="1800" b="0" strike="noStrike" spc="-1">
                <a:solidFill>
                  <a:srgbClr val="E6E6E6"/>
                </a:solidFill>
                <a:latin typeface="Times New Roman"/>
                <a:ea typeface="DejaVu Sans"/>
              </a:rPr>
              <a:t>C’est près de cette limite que </a:t>
            </a:r>
            <a:endParaRPr lang="fr-FR" sz="1800" b="0" strike="noStrike" spc="-1">
              <a:solidFill>
                <a:srgbClr val="000000"/>
              </a:solidFill>
              <a:latin typeface="Arial"/>
            </a:endParaRPr>
          </a:p>
          <a:p>
            <a:pPr algn="ctr">
              <a:lnSpc>
                <a:spcPct val="100000"/>
              </a:lnSpc>
            </a:pPr>
            <a:r>
              <a:rPr lang="fr-FR" sz="1800" b="0" strike="noStrike" spc="-1">
                <a:solidFill>
                  <a:srgbClr val="E6E6E6"/>
                </a:solidFill>
                <a:latin typeface="Times New Roman"/>
                <a:ea typeface="DejaVu Sans"/>
              </a:rPr>
              <a:t>nous observons le plus de détails.</a:t>
            </a:r>
            <a:endParaRPr lang="fr-FR" sz="1800" b="0" strike="noStrike" spc="-1">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287"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288"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289" name="Object 2"/>
          <p:cNvGraphicFramePr/>
          <p:nvPr/>
        </p:nvGraphicFramePr>
        <p:xfrm>
          <a:off x="-92160" y="0"/>
          <a:ext cx="1017216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290" name="Object 2"/>
                      <p:cNvPicPr/>
                      <p:nvPr/>
                    </p:nvPicPr>
                    <p:blipFill>
                      <a:blip r:embed="rId4"/>
                      <a:stretch/>
                    </p:blipFill>
                    <p:spPr>
                      <a:xfrm>
                        <a:off x="-92160" y="0"/>
                        <a:ext cx="10172160" cy="7558920"/>
                      </a:xfrm>
                      <a:prstGeom prst="rect">
                        <a:avLst/>
                      </a:prstGeom>
                      <a:ln w="0">
                        <a:noFill/>
                      </a:ln>
                    </p:spPr>
                  </p:pic>
                </p:oleObj>
              </mc:Fallback>
            </mc:AlternateContent>
          </a:graphicData>
        </a:graphic>
      </p:graphicFrame>
      <p:pic>
        <p:nvPicPr>
          <p:cNvPr id="291" name="Image 1"/>
          <p:cNvPicPr/>
          <p:nvPr/>
        </p:nvPicPr>
        <p:blipFill>
          <a:blip r:embed="rId5"/>
          <a:stretch/>
        </p:blipFill>
        <p:spPr>
          <a:xfrm>
            <a:off x="1136520" y="173160"/>
            <a:ext cx="7514640" cy="7516080"/>
          </a:xfrm>
          <a:prstGeom prst="rect">
            <a:avLst/>
          </a:prstGeom>
          <a:ln w="0">
            <a:noFill/>
          </a:ln>
        </p:spPr>
      </p:pic>
      <p:sp>
        <p:nvSpPr>
          <p:cNvPr id="292" name="ZoneTexte 4"/>
          <p:cNvSpPr/>
          <p:nvPr/>
        </p:nvSpPr>
        <p:spPr>
          <a:xfrm>
            <a:off x="1733400" y="1230480"/>
            <a:ext cx="1367640" cy="25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100" b="0" strike="noStrike" spc="-1">
                <a:solidFill>
                  <a:schemeClr val="accent6">
                    <a:lumMod val="20000"/>
                    <a:lumOff val="80000"/>
                  </a:schemeClr>
                </a:solidFill>
                <a:latin typeface="Times New Roman"/>
                <a:ea typeface="DejaVu Sans"/>
              </a:rPr>
              <a:t>Mer des Pluies</a:t>
            </a:r>
            <a:endParaRPr lang="fr-FR" sz="1100" b="0" strike="noStrike" spc="-1">
              <a:solidFill>
                <a:srgbClr val="000000"/>
              </a:solidFill>
              <a:latin typeface="Arial"/>
            </a:endParaRPr>
          </a:p>
        </p:txBody>
      </p:sp>
      <p:sp>
        <p:nvSpPr>
          <p:cNvPr id="293" name="ZoneTexte 5"/>
          <p:cNvSpPr/>
          <p:nvPr/>
        </p:nvSpPr>
        <p:spPr>
          <a:xfrm>
            <a:off x="6937200" y="1095480"/>
            <a:ext cx="14392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chemeClr val="accent6">
                    <a:lumMod val="20000"/>
                    <a:lumOff val="80000"/>
                  </a:schemeClr>
                </a:solidFill>
                <a:latin typeface="Times New Roman"/>
                <a:ea typeface="DejaVu Sans"/>
              </a:rPr>
              <a:t>Mer de la Sérénité</a:t>
            </a:r>
            <a:endParaRPr lang="fr-FR" sz="1200" b="0" strike="noStrike" spc="-1">
              <a:solidFill>
                <a:srgbClr val="000000"/>
              </a:solidFill>
              <a:latin typeface="Arial"/>
            </a:endParaRPr>
          </a:p>
        </p:txBody>
      </p:sp>
      <p:sp>
        <p:nvSpPr>
          <p:cNvPr id="294" name="Rectangle 2"/>
          <p:cNvSpPr/>
          <p:nvPr/>
        </p:nvSpPr>
        <p:spPr>
          <a:xfrm>
            <a:off x="8124480" y="2906640"/>
            <a:ext cx="151272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0" strike="noStrike" spc="-1">
                <a:solidFill>
                  <a:schemeClr val="accent6">
                    <a:lumMod val="20000"/>
                    <a:lumOff val="80000"/>
                  </a:schemeClr>
                </a:solidFill>
                <a:latin typeface="Times New Roman"/>
                <a:ea typeface="DejaVu Sans"/>
              </a:rPr>
              <a:t>Mer de la Tranquillité</a:t>
            </a:r>
            <a:endParaRPr lang="fr-FR" sz="1200" b="0" strike="noStrike" spc="-1">
              <a:solidFill>
                <a:srgbClr val="000000"/>
              </a:solidFill>
              <a:latin typeface="Arial"/>
            </a:endParaRPr>
          </a:p>
        </p:txBody>
      </p:sp>
      <p:sp>
        <p:nvSpPr>
          <p:cNvPr id="295" name="Rectangle 3"/>
          <p:cNvSpPr/>
          <p:nvPr/>
        </p:nvSpPr>
        <p:spPr>
          <a:xfrm>
            <a:off x="8206920" y="4135320"/>
            <a:ext cx="140148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0" strike="noStrike" spc="-1">
                <a:solidFill>
                  <a:schemeClr val="accent6">
                    <a:lumMod val="20000"/>
                    <a:lumOff val="80000"/>
                  </a:schemeClr>
                </a:solidFill>
                <a:latin typeface="Times New Roman"/>
                <a:ea typeface="DejaVu Sans"/>
              </a:rPr>
              <a:t>Mer de la Fécondité</a:t>
            </a:r>
            <a:endParaRPr lang="fr-FR" sz="1200" b="0" strike="noStrike" spc="-1">
              <a:solidFill>
                <a:srgbClr val="000000"/>
              </a:solidFill>
              <a:latin typeface="Arial"/>
            </a:endParaRPr>
          </a:p>
        </p:txBody>
      </p:sp>
      <p:sp>
        <p:nvSpPr>
          <p:cNvPr id="296" name="Rectangle 6"/>
          <p:cNvSpPr/>
          <p:nvPr/>
        </p:nvSpPr>
        <p:spPr>
          <a:xfrm>
            <a:off x="7914240" y="2124000"/>
            <a:ext cx="109368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0" strike="noStrike" spc="-1">
                <a:solidFill>
                  <a:schemeClr val="accent6">
                    <a:lumMod val="20000"/>
                    <a:lumOff val="80000"/>
                  </a:schemeClr>
                </a:solidFill>
                <a:latin typeface="Times New Roman"/>
                <a:ea typeface="DejaVu Sans"/>
              </a:rPr>
              <a:t>Mer des Crises</a:t>
            </a:r>
            <a:endParaRPr lang="fr-FR" sz="1200" b="0" strike="noStrike" spc="-1">
              <a:solidFill>
                <a:srgbClr val="000000"/>
              </a:solidFill>
              <a:latin typeface="Arial"/>
            </a:endParaRPr>
          </a:p>
        </p:txBody>
      </p:sp>
      <p:sp>
        <p:nvSpPr>
          <p:cNvPr id="297" name="Rectangle 7"/>
          <p:cNvSpPr/>
          <p:nvPr/>
        </p:nvSpPr>
        <p:spPr>
          <a:xfrm>
            <a:off x="635040" y="7143840"/>
            <a:ext cx="102513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800" b="0" strike="noStrike" spc="-1">
              <a:solidFill>
                <a:srgbClr val="E6E6E6"/>
              </a:solidFill>
              <a:latin typeface="Times New Roman"/>
              <a:ea typeface="DejaVu Sans"/>
            </a:endParaRPr>
          </a:p>
        </p:txBody>
      </p:sp>
      <p:cxnSp>
        <p:nvCxnSpPr>
          <p:cNvPr id="298" name="Connecteur droit avec flèche 9"/>
          <p:cNvCxnSpPr/>
          <p:nvPr/>
        </p:nvCxnSpPr>
        <p:spPr>
          <a:xfrm flipV="1">
            <a:off x="5195880" y="3886920"/>
            <a:ext cx="684720" cy="397440"/>
          </a:xfrm>
          <a:prstGeom prst="straightConnector1">
            <a:avLst/>
          </a:prstGeom>
          <a:ln w="9525">
            <a:solidFill>
              <a:srgbClr val="FFFFFF"/>
            </a:solidFill>
            <a:round/>
            <a:tailEnd type="triangle" w="med" len="med"/>
          </a:ln>
        </p:spPr>
      </p:cxnSp>
      <p:sp>
        <p:nvSpPr>
          <p:cNvPr id="299" name="ZoneTexte 8"/>
          <p:cNvSpPr/>
          <p:nvPr/>
        </p:nvSpPr>
        <p:spPr>
          <a:xfrm>
            <a:off x="2433600" y="4287960"/>
            <a:ext cx="51429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ECEDDF"/>
                </a:solidFill>
                <a:latin typeface="Times New Roman"/>
                <a:ea typeface="DejaVu Sans"/>
              </a:rPr>
              <a:t>Premier Homme sur la Lune, mission Apollo 11 en 1969</a:t>
            </a:r>
            <a:endParaRPr lang="fr-FR" sz="1400" b="0" strike="noStrike" spc="-1">
              <a:solidFill>
                <a:srgbClr val="000000"/>
              </a:solidFill>
              <a:latin typeface="Arial"/>
            </a:endParaRPr>
          </a:p>
        </p:txBody>
      </p:sp>
      <p:sp>
        <p:nvSpPr>
          <p:cNvPr id="300" name="Rectangle 11"/>
          <p:cNvSpPr/>
          <p:nvPr/>
        </p:nvSpPr>
        <p:spPr>
          <a:xfrm>
            <a:off x="727920" y="2397240"/>
            <a:ext cx="1331280" cy="25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100" b="0" strike="noStrike" spc="-1">
                <a:solidFill>
                  <a:schemeClr val="accent6">
                    <a:lumMod val="20000"/>
                    <a:lumOff val="80000"/>
                  </a:schemeClr>
                </a:solidFill>
                <a:latin typeface="Times New Roman"/>
                <a:ea typeface="Lucida Sans Unicode"/>
              </a:rPr>
              <a:t>Océan des Tempêtes</a:t>
            </a:r>
            <a:endParaRPr lang="fr-FR" sz="1100" b="0" strike="noStrike" spc="-1">
              <a:solidFill>
                <a:srgbClr val="000000"/>
              </a:solidFill>
              <a:latin typeface="Arial"/>
            </a:endParaRPr>
          </a:p>
        </p:txBody>
      </p:sp>
      <p:sp>
        <p:nvSpPr>
          <p:cNvPr id="301" name="Rectangle 12"/>
          <p:cNvSpPr/>
          <p:nvPr/>
        </p:nvSpPr>
        <p:spPr>
          <a:xfrm>
            <a:off x="636840" y="4797360"/>
            <a:ext cx="1188000" cy="25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100" b="0" strike="noStrike" spc="-1">
                <a:solidFill>
                  <a:schemeClr val="accent6">
                    <a:lumMod val="20000"/>
                    <a:lumOff val="80000"/>
                  </a:schemeClr>
                </a:solidFill>
                <a:latin typeface="Times New Roman"/>
                <a:ea typeface="Lucida Sans Unicode"/>
              </a:rPr>
              <a:t>Mer des Humeurs</a:t>
            </a:r>
            <a:endParaRPr lang="fr-FR" sz="1100" b="0" strike="noStrike" spc="-1">
              <a:solidFill>
                <a:srgbClr val="000000"/>
              </a:solidFill>
              <a:latin typeface="Arial"/>
            </a:endParaRPr>
          </a:p>
        </p:txBody>
      </p:sp>
      <p:sp>
        <p:nvSpPr>
          <p:cNvPr id="302" name="Rectangle 13"/>
          <p:cNvSpPr/>
          <p:nvPr/>
        </p:nvSpPr>
        <p:spPr>
          <a:xfrm>
            <a:off x="8083440" y="5529240"/>
            <a:ext cx="1000800" cy="25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100" b="0" strike="noStrike" spc="-1">
                <a:solidFill>
                  <a:schemeClr val="accent6">
                    <a:lumMod val="20000"/>
                    <a:lumOff val="80000"/>
                  </a:schemeClr>
                </a:solidFill>
                <a:latin typeface="Times New Roman"/>
                <a:ea typeface="Lucida Sans Unicode"/>
              </a:rPr>
              <a:t>Mer du Nectar</a:t>
            </a:r>
            <a:endParaRPr lang="fr-FR" sz="1100" b="0" strike="noStrike" spc="-1">
              <a:solidFill>
                <a:srgbClr val="000000"/>
              </a:solidFill>
              <a:latin typeface="Arial"/>
            </a:endParaRPr>
          </a:p>
        </p:txBody>
      </p:sp>
      <p:cxnSp>
        <p:nvCxnSpPr>
          <p:cNvPr id="303" name="Connecteur droit avec flèche 15"/>
          <p:cNvCxnSpPr/>
          <p:nvPr/>
        </p:nvCxnSpPr>
        <p:spPr>
          <a:xfrm>
            <a:off x="2452680" y="1555560"/>
            <a:ext cx="1224360" cy="592920"/>
          </a:xfrm>
          <a:prstGeom prst="straightConnector1">
            <a:avLst/>
          </a:prstGeom>
          <a:ln w="9525">
            <a:solidFill>
              <a:srgbClr val="FFFFFF"/>
            </a:solidFill>
            <a:round/>
            <a:tailEnd type="triangle" w="med" len="med"/>
          </a:ln>
        </p:spPr>
      </p:cxnSp>
      <p:cxnSp>
        <p:nvCxnSpPr>
          <p:cNvPr id="304" name="Connecteur droit avec flèche 17"/>
          <p:cNvCxnSpPr/>
          <p:nvPr/>
        </p:nvCxnSpPr>
        <p:spPr>
          <a:xfrm>
            <a:off x="1677960" y="2712960"/>
            <a:ext cx="562680" cy="345240"/>
          </a:xfrm>
          <a:prstGeom prst="straightConnector1">
            <a:avLst/>
          </a:prstGeom>
          <a:ln w="9525">
            <a:solidFill>
              <a:srgbClr val="FFFFFF"/>
            </a:solidFill>
            <a:round/>
            <a:tailEnd type="triangle" w="med" len="med"/>
          </a:ln>
        </p:spPr>
      </p:cxnSp>
      <p:cxnSp>
        <p:nvCxnSpPr>
          <p:cNvPr id="305" name="Connecteur droit avec flèche 20"/>
          <p:cNvCxnSpPr/>
          <p:nvPr/>
        </p:nvCxnSpPr>
        <p:spPr>
          <a:xfrm>
            <a:off x="1795320" y="4995720"/>
            <a:ext cx="1085040" cy="170640"/>
          </a:xfrm>
          <a:prstGeom prst="straightConnector1">
            <a:avLst/>
          </a:prstGeom>
          <a:ln w="9525">
            <a:solidFill>
              <a:srgbClr val="FFFFFF"/>
            </a:solidFill>
            <a:round/>
            <a:tailEnd type="triangle" w="med" len="med"/>
          </a:ln>
        </p:spPr>
      </p:cxnSp>
      <p:cxnSp>
        <p:nvCxnSpPr>
          <p:cNvPr id="306" name="Connecteur droit avec flèche 26"/>
          <p:cNvCxnSpPr/>
          <p:nvPr/>
        </p:nvCxnSpPr>
        <p:spPr>
          <a:xfrm flipH="1" flipV="1">
            <a:off x="6692760" y="4868640"/>
            <a:ext cx="1375560" cy="743760"/>
          </a:xfrm>
          <a:prstGeom prst="straightConnector1">
            <a:avLst/>
          </a:prstGeom>
          <a:ln w="9525">
            <a:solidFill>
              <a:srgbClr val="FFFFFF"/>
            </a:solidFill>
            <a:round/>
            <a:tailEnd type="triangle" w="med" len="med"/>
          </a:ln>
        </p:spPr>
      </p:cxnSp>
      <p:cxnSp>
        <p:nvCxnSpPr>
          <p:cNvPr id="307" name="Connecteur droit avec flèche 28"/>
          <p:cNvCxnSpPr/>
          <p:nvPr/>
        </p:nvCxnSpPr>
        <p:spPr>
          <a:xfrm flipH="1">
            <a:off x="6107040" y="1385640"/>
            <a:ext cx="1297440" cy="980280"/>
          </a:xfrm>
          <a:prstGeom prst="straightConnector1">
            <a:avLst/>
          </a:prstGeom>
          <a:ln w="9525">
            <a:solidFill>
              <a:srgbClr val="FFFFFF"/>
            </a:solidFill>
            <a:round/>
            <a:tailEnd type="triangle" w="med" len="med"/>
          </a:ln>
        </p:spPr>
      </p:cxnSp>
      <p:cxnSp>
        <p:nvCxnSpPr>
          <p:cNvPr id="308" name="Connecteur droit avec flèche 30"/>
          <p:cNvCxnSpPr/>
          <p:nvPr/>
        </p:nvCxnSpPr>
        <p:spPr>
          <a:xfrm flipH="1">
            <a:off x="7562520" y="2390760"/>
            <a:ext cx="618480" cy="444960"/>
          </a:xfrm>
          <a:prstGeom prst="straightConnector1">
            <a:avLst/>
          </a:prstGeom>
          <a:ln w="9525">
            <a:solidFill>
              <a:srgbClr val="FFFFFF"/>
            </a:solidFill>
            <a:round/>
            <a:tailEnd type="triangle" w="med" len="med"/>
          </a:ln>
        </p:spPr>
      </p:cxnSp>
      <p:cxnSp>
        <p:nvCxnSpPr>
          <p:cNvPr id="309" name="Connecteur droit avec flèche 39936"/>
          <p:cNvCxnSpPr/>
          <p:nvPr/>
        </p:nvCxnSpPr>
        <p:spPr>
          <a:xfrm flipH="1">
            <a:off x="6696000" y="3085920"/>
            <a:ext cx="1319760" cy="235800"/>
          </a:xfrm>
          <a:prstGeom prst="straightConnector1">
            <a:avLst/>
          </a:prstGeom>
          <a:ln w="9525">
            <a:solidFill>
              <a:srgbClr val="FFFFFF"/>
            </a:solidFill>
            <a:round/>
            <a:tailEnd type="triangle" w="med" len="med"/>
          </a:ln>
        </p:spPr>
      </p:cxnSp>
      <p:cxnSp>
        <p:nvCxnSpPr>
          <p:cNvPr id="310" name="Connecteur droit avec flèche 39940"/>
          <p:cNvCxnSpPr/>
          <p:nvPr/>
        </p:nvCxnSpPr>
        <p:spPr>
          <a:xfrm flipH="1" flipV="1">
            <a:off x="7354800" y="4140000"/>
            <a:ext cx="791280" cy="131040"/>
          </a:xfrm>
          <a:prstGeom prst="straightConnector1">
            <a:avLst/>
          </a:prstGeom>
          <a:ln w="9525">
            <a:solidFill>
              <a:srgbClr val="FFFFFF"/>
            </a:solidFill>
            <a:round/>
            <a:tailEnd type="triangle" w="med" len="med"/>
          </a:ln>
        </p:spPr>
      </p:cxnSp>
      <p:sp>
        <p:nvSpPr>
          <p:cNvPr id="311" name="Étoile à 4 branches 39942"/>
          <p:cNvSpPr/>
          <p:nvPr/>
        </p:nvSpPr>
        <p:spPr>
          <a:xfrm>
            <a:off x="5892840" y="3736440"/>
            <a:ext cx="213480" cy="186480"/>
          </a:xfrm>
          <a:prstGeom prst="star4">
            <a:avLst>
              <a:gd name="adj" fmla="val 12500"/>
            </a:avLst>
          </a:prstGeom>
          <a:solidFill>
            <a:srgbClr val="00B8FF"/>
          </a:solidFill>
          <a:ln w="9525">
            <a:solidFill>
              <a:srgbClr val="FFFF00"/>
            </a:solidFill>
            <a:round/>
          </a:ln>
        </p:spPr>
        <p:style>
          <a:lnRef idx="0">
            <a:scrgbClr r="0" g="0" b="0"/>
          </a:lnRef>
          <a:fillRef idx="0">
            <a:scrgbClr r="0" g="0" b="0"/>
          </a:fillRef>
          <a:effectRef idx="0">
            <a:scrgbClr r="0" g="0" b="0"/>
          </a:effectRef>
          <a:fontRef idx="minor"/>
        </p:style>
        <p:txBody>
          <a:bodyPr lIns="90000" tIns="-12240" rIns="90000" bIns="-12240" anchor="t">
            <a:noAutofit/>
          </a:bodyPr>
          <a:lstStyle/>
          <a:p>
            <a:pPr>
              <a:lnSpc>
                <a:spcPct val="100000"/>
              </a:lnSpc>
            </a:pPr>
            <a:endParaRPr lang="fr-FR" sz="2400" b="0" strike="noStrike" spc="-1">
              <a:solidFill>
                <a:srgbClr val="FFFFFF"/>
              </a:solidFill>
              <a:latin typeface="Times New Roman"/>
              <a:ea typeface="DejaVu Sans"/>
            </a:endParaRPr>
          </a:p>
        </p:txBody>
      </p:sp>
      <p:sp>
        <p:nvSpPr>
          <p:cNvPr id="312" name="Rectangle 39943"/>
          <p:cNvSpPr/>
          <p:nvPr/>
        </p:nvSpPr>
        <p:spPr>
          <a:xfrm>
            <a:off x="7251480" y="6286680"/>
            <a:ext cx="1063080" cy="333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600" b="0" strike="noStrike" spc="-1">
                <a:solidFill>
                  <a:srgbClr val="FFC000"/>
                </a:solidFill>
                <a:latin typeface="Times New Roman"/>
                <a:ea typeface="DejaVu Sans"/>
              </a:rPr>
              <a:t>Continents</a:t>
            </a:r>
            <a:endParaRPr lang="fr-FR" sz="1600" b="0" strike="noStrike" spc="-1">
              <a:solidFill>
                <a:srgbClr val="000000"/>
              </a:solidFill>
              <a:latin typeface="Arial"/>
            </a:endParaRPr>
          </a:p>
        </p:txBody>
      </p:sp>
      <p:cxnSp>
        <p:nvCxnSpPr>
          <p:cNvPr id="313" name="Connecteur droit avec flèche 39945"/>
          <p:cNvCxnSpPr/>
          <p:nvPr/>
        </p:nvCxnSpPr>
        <p:spPr>
          <a:xfrm flipH="1" flipV="1">
            <a:off x="6248160" y="5767200"/>
            <a:ext cx="1048680" cy="604080"/>
          </a:xfrm>
          <a:prstGeom prst="straightConnector1">
            <a:avLst/>
          </a:prstGeom>
          <a:ln w="9525">
            <a:solidFill>
              <a:srgbClr val="FFFFFF"/>
            </a:solidFill>
            <a:round/>
            <a:tailEnd type="triangle" w="med" len="med"/>
          </a:ln>
        </p:spPr>
      </p:cxnSp>
      <p:sp>
        <p:nvSpPr>
          <p:cNvPr id="314" name="Rectangle à coins arrondis 48"/>
          <p:cNvSpPr/>
          <p:nvPr/>
        </p:nvSpPr>
        <p:spPr>
          <a:xfrm>
            <a:off x="63360" y="7092360"/>
            <a:ext cx="9937440" cy="36612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315" name="Rectangle 39946"/>
          <p:cNvSpPr/>
          <p:nvPr/>
        </p:nvSpPr>
        <p:spPr>
          <a:xfrm>
            <a:off x="63360" y="7083000"/>
            <a:ext cx="10521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22228B"/>
                </a:solidFill>
                <a:latin typeface="Times New Roman"/>
                <a:ea typeface="DejaVu Sans"/>
              </a:rPr>
              <a:t>On dénombre 18 chaines de montagnes sur la face visible : Alpes, Pyrénées, Jura, Carpates, Caucase, etc…</a:t>
            </a:r>
            <a:endParaRPr lang="fr-FR" sz="1800" b="0" strike="noStrike" spc="-1">
              <a:solidFill>
                <a:srgbClr val="000000"/>
              </a:solidFill>
              <a:latin typeface="Arial"/>
            </a:endParaRPr>
          </a:p>
        </p:txBody>
      </p:sp>
      <p:sp>
        <p:nvSpPr>
          <p:cNvPr id="316" name="Rectangle à coins arrondis 32"/>
          <p:cNvSpPr/>
          <p:nvPr/>
        </p:nvSpPr>
        <p:spPr>
          <a:xfrm>
            <a:off x="3324240" y="173160"/>
            <a:ext cx="3155400" cy="42804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317" name="Rectangle 10"/>
          <p:cNvSpPr/>
          <p:nvPr/>
        </p:nvSpPr>
        <p:spPr>
          <a:xfrm>
            <a:off x="3402720" y="157320"/>
            <a:ext cx="298188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Topographie de la lune</a:t>
            </a:r>
            <a:endParaRPr lang="fr-FR" sz="2400" b="0" strike="noStrike" spc="-1">
              <a:solidFill>
                <a:srgbClr val="000000"/>
              </a:solidFill>
              <a:latin typeface="Arial"/>
            </a:endParaRPr>
          </a:p>
        </p:txBody>
      </p:sp>
      <p:sp>
        <p:nvSpPr>
          <p:cNvPr id="318" name="Rectangle 16"/>
          <p:cNvSpPr/>
          <p:nvPr/>
        </p:nvSpPr>
        <p:spPr>
          <a:xfrm>
            <a:off x="1818360" y="6454800"/>
            <a:ext cx="1023480" cy="25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100" b="0" strike="noStrike" spc="-1">
                <a:solidFill>
                  <a:schemeClr val="accent6">
                    <a:lumMod val="20000"/>
                    <a:lumOff val="80000"/>
                  </a:schemeClr>
                </a:solidFill>
                <a:latin typeface="Times New Roman"/>
                <a:ea typeface="Lucida Sans Unicode"/>
              </a:rPr>
              <a:t>Mer des Nuées</a:t>
            </a:r>
            <a:endParaRPr lang="fr-FR" sz="1100" b="0" strike="noStrike" spc="-1">
              <a:solidFill>
                <a:srgbClr val="000000"/>
              </a:solidFill>
              <a:latin typeface="Arial"/>
            </a:endParaRPr>
          </a:p>
        </p:txBody>
      </p:sp>
      <p:cxnSp>
        <p:nvCxnSpPr>
          <p:cNvPr id="319" name="Connecteur droit avec flèche 20"/>
          <p:cNvCxnSpPr/>
          <p:nvPr/>
        </p:nvCxnSpPr>
        <p:spPr>
          <a:xfrm flipH="1" flipV="1">
            <a:off x="4032000" y="5165640"/>
            <a:ext cx="24480" cy="6840"/>
          </a:xfrm>
          <a:prstGeom prst="straightConnector1">
            <a:avLst/>
          </a:prstGeom>
          <a:ln w="9525">
            <a:solidFill>
              <a:srgbClr val="000000"/>
            </a:solidFill>
            <a:round/>
            <a:tailEnd type="triangle" w="med" len="med"/>
          </a:ln>
        </p:spPr>
      </p:cxnSp>
      <p:cxnSp>
        <p:nvCxnSpPr>
          <p:cNvPr id="320" name="Connecteur droit avec flèche 22"/>
          <p:cNvCxnSpPr/>
          <p:nvPr/>
        </p:nvCxnSpPr>
        <p:spPr>
          <a:xfrm flipV="1">
            <a:off x="2678040" y="5364000"/>
            <a:ext cx="1354680" cy="1070640"/>
          </a:xfrm>
          <a:prstGeom prst="straightConnector1">
            <a:avLst/>
          </a:prstGeom>
          <a:ln w="9525">
            <a:solidFill>
              <a:srgbClr val="FFFFFF"/>
            </a:solidFill>
            <a:round/>
            <a:tailEnd type="triangle" w="med" len="med"/>
          </a:ln>
        </p:spPr>
      </p:cxn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additive="repl">
                                        <p:cTn id="7" dur="500"/>
                                        <p:tgtEl>
                                          <p:spTgt spid="298"/>
                                        </p:tgtEl>
                                      </p:cBhvr>
                                    </p:animEffect>
                                  </p:childTnLst>
                                </p:cTn>
                              </p:par>
                              <p:par>
                                <p:cTn id="8" presetID="10" presetClass="entr" fill="hold"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additive="repl">
                                        <p:cTn id="10" dur="500"/>
                                        <p:tgtEl>
                                          <p:spTgt spid="299"/>
                                        </p:tgtEl>
                                      </p:cBhvr>
                                    </p:animEffect>
                                  </p:childTnLst>
                                </p:cTn>
                              </p:par>
                              <p:par>
                                <p:cTn id="11" presetID="1" presetClass="entr"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14"/>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322"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323"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324" name="Object 2"/>
          <p:cNvGraphicFramePr/>
          <p:nvPr/>
        </p:nvGraphicFramePr>
        <p:xfrm>
          <a:off x="0" y="-16920"/>
          <a:ext cx="10944360" cy="775656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325" name="Object 2"/>
                      <p:cNvPicPr/>
                      <p:nvPr/>
                    </p:nvPicPr>
                    <p:blipFill>
                      <a:blip r:embed="rId3"/>
                      <a:stretch/>
                    </p:blipFill>
                    <p:spPr>
                      <a:xfrm>
                        <a:off x="0" y="-16920"/>
                        <a:ext cx="10944360" cy="7756560"/>
                      </a:xfrm>
                      <a:prstGeom prst="rect">
                        <a:avLst/>
                      </a:prstGeom>
                      <a:ln w="0">
                        <a:noFill/>
                      </a:ln>
                    </p:spPr>
                  </p:pic>
                </p:oleObj>
              </mc:Fallback>
            </mc:AlternateContent>
          </a:graphicData>
        </a:graphic>
      </p:graphicFrame>
      <p:sp>
        <p:nvSpPr>
          <p:cNvPr id="326" name="Rectangle à coins arrondis 12"/>
          <p:cNvSpPr/>
          <p:nvPr/>
        </p:nvSpPr>
        <p:spPr>
          <a:xfrm>
            <a:off x="3510000" y="134640"/>
            <a:ext cx="331848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327" name="Rectangle 2"/>
          <p:cNvSpPr/>
          <p:nvPr/>
        </p:nvSpPr>
        <p:spPr>
          <a:xfrm>
            <a:off x="2382840" y="117360"/>
            <a:ext cx="550008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chemeClr val="accent6">
                  <a:lumMod val="75000"/>
                </a:schemeClr>
              </a:solidFill>
              <a:latin typeface="Times New Roman"/>
              <a:ea typeface="DejaVu Sans"/>
            </a:endParaRPr>
          </a:p>
        </p:txBody>
      </p:sp>
      <p:pic>
        <p:nvPicPr>
          <p:cNvPr id="328" name="Image 4"/>
          <p:cNvPicPr/>
          <p:nvPr/>
        </p:nvPicPr>
        <p:blipFill>
          <a:blip r:embed="rId4"/>
          <a:stretch/>
        </p:blipFill>
        <p:spPr>
          <a:xfrm>
            <a:off x="1801440" y="971640"/>
            <a:ext cx="6662520" cy="6408000"/>
          </a:xfrm>
          <a:prstGeom prst="rect">
            <a:avLst/>
          </a:prstGeom>
          <a:ln w="0">
            <a:noFill/>
          </a:ln>
        </p:spPr>
      </p:pic>
      <p:sp>
        <p:nvSpPr>
          <p:cNvPr id="329" name="Ellipse 1"/>
          <p:cNvSpPr/>
          <p:nvPr/>
        </p:nvSpPr>
        <p:spPr>
          <a:xfrm rot="3736800">
            <a:off x="4372560" y="2213640"/>
            <a:ext cx="1159560" cy="1631880"/>
          </a:xfrm>
          <a:prstGeom prst="ellipse">
            <a:avLst/>
          </a:prstGeom>
          <a:noFill/>
          <a:ln w="19050">
            <a:solidFill>
              <a:srgbClr val="FF99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sp>
        <p:nvSpPr>
          <p:cNvPr id="330" name="Rectangle 3"/>
          <p:cNvSpPr/>
          <p:nvPr/>
        </p:nvSpPr>
        <p:spPr>
          <a:xfrm>
            <a:off x="3684960" y="115200"/>
            <a:ext cx="30870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La chaine des Apennins</a:t>
            </a:r>
            <a:endParaRPr lang="fr-FR" sz="2400" b="0" strike="noStrike" spc="-1">
              <a:solidFill>
                <a:srgbClr val="000000"/>
              </a:solid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332"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333"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334" name="Object 2"/>
          <p:cNvGraphicFramePr/>
          <p:nvPr/>
        </p:nvGraphicFramePr>
        <p:xfrm>
          <a:off x="-175320" y="0"/>
          <a:ext cx="104148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335" name="Object 2"/>
                      <p:cNvPicPr/>
                      <p:nvPr/>
                    </p:nvPicPr>
                    <p:blipFill>
                      <a:blip r:embed="rId4"/>
                      <a:stretch/>
                    </p:blipFill>
                    <p:spPr>
                      <a:xfrm>
                        <a:off x="-175320" y="0"/>
                        <a:ext cx="10414800" cy="7558920"/>
                      </a:xfrm>
                      <a:prstGeom prst="rect">
                        <a:avLst/>
                      </a:prstGeom>
                      <a:ln w="0">
                        <a:noFill/>
                      </a:ln>
                    </p:spPr>
                  </p:pic>
                </p:oleObj>
              </mc:Fallback>
            </mc:AlternateContent>
          </a:graphicData>
        </a:graphic>
      </p:graphicFrame>
      <p:sp>
        <p:nvSpPr>
          <p:cNvPr id="336" name="ZoneTexte 2"/>
          <p:cNvSpPr/>
          <p:nvPr/>
        </p:nvSpPr>
        <p:spPr>
          <a:xfrm>
            <a:off x="2619360" y="44280"/>
            <a:ext cx="60476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FFC000"/>
                </a:solidFill>
                <a:latin typeface="Times New Roman"/>
                <a:ea typeface="DejaVu Sans"/>
              </a:rPr>
              <a:t>  </a:t>
            </a:r>
            <a:endParaRPr lang="fr-FR" sz="1600" b="0" strike="noStrike" spc="-1">
              <a:solidFill>
                <a:srgbClr val="000000"/>
              </a:solidFill>
              <a:latin typeface="Arial"/>
            </a:endParaRPr>
          </a:p>
        </p:txBody>
      </p:sp>
      <p:sp>
        <p:nvSpPr>
          <p:cNvPr id="337" name="Rectangle 2"/>
          <p:cNvSpPr/>
          <p:nvPr/>
        </p:nvSpPr>
        <p:spPr>
          <a:xfrm>
            <a:off x="3445200" y="165960"/>
            <a:ext cx="55000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La chaine des Apennins</a:t>
            </a:r>
            <a:endParaRPr lang="fr-FR" sz="2400" b="0" strike="noStrike" spc="-1">
              <a:solidFill>
                <a:srgbClr val="000000"/>
              </a:solidFill>
              <a:latin typeface="Arial"/>
            </a:endParaRPr>
          </a:p>
        </p:txBody>
      </p:sp>
      <p:pic>
        <p:nvPicPr>
          <p:cNvPr id="338" name="Image 1"/>
          <p:cNvPicPr/>
          <p:nvPr/>
        </p:nvPicPr>
        <p:blipFill>
          <a:blip r:embed="rId5"/>
          <a:stretch/>
        </p:blipFill>
        <p:spPr>
          <a:xfrm>
            <a:off x="0" y="-180720"/>
            <a:ext cx="10423440" cy="8309880"/>
          </a:xfrm>
          <a:prstGeom prst="rect">
            <a:avLst/>
          </a:prstGeom>
          <a:ln w="0">
            <a:noFill/>
          </a:ln>
        </p:spPr>
      </p:pic>
      <p:sp>
        <p:nvSpPr>
          <p:cNvPr id="339" name="Rectangle 3"/>
          <p:cNvSpPr/>
          <p:nvPr/>
        </p:nvSpPr>
        <p:spPr>
          <a:xfrm>
            <a:off x="717840" y="650880"/>
            <a:ext cx="50378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FFFFFF"/>
                </a:solidFill>
                <a:latin typeface="Times New Roman"/>
                <a:ea typeface="DejaVu Sans"/>
              </a:rPr>
              <a:t>Cratère Archimède</a:t>
            </a:r>
            <a:endParaRPr lang="fr-FR" sz="1400" b="0" strike="noStrike" spc="-1">
              <a:solidFill>
                <a:srgbClr val="000000"/>
              </a:solidFill>
              <a:latin typeface="Arial"/>
            </a:endParaRPr>
          </a:p>
          <a:p>
            <a:pPr algn="ctr">
              <a:lnSpc>
                <a:spcPct val="100000"/>
              </a:lnSpc>
            </a:pPr>
            <a:r>
              <a:rPr lang="fr-FR" sz="1400" b="0" strike="noStrike" spc="-1">
                <a:solidFill>
                  <a:srgbClr val="FFFFFF"/>
                </a:solidFill>
                <a:latin typeface="Times New Roman"/>
                <a:ea typeface="DejaVu Sans"/>
              </a:rPr>
              <a:t>D = 85 km  </a:t>
            </a:r>
            <a:endParaRPr lang="fr-FR" sz="1400" b="0" strike="noStrike" spc="-1">
              <a:solidFill>
                <a:srgbClr val="000000"/>
              </a:solidFill>
              <a:latin typeface="Arial"/>
            </a:endParaRPr>
          </a:p>
        </p:txBody>
      </p:sp>
      <p:cxnSp>
        <p:nvCxnSpPr>
          <p:cNvPr id="340" name="Connecteur droit avec flèche 5"/>
          <p:cNvCxnSpPr/>
          <p:nvPr/>
        </p:nvCxnSpPr>
        <p:spPr>
          <a:xfrm>
            <a:off x="6975000" y="1891080"/>
            <a:ext cx="874080" cy="348840"/>
          </a:xfrm>
          <a:prstGeom prst="straightConnector1">
            <a:avLst/>
          </a:prstGeom>
          <a:ln w="19050">
            <a:solidFill>
              <a:srgbClr val="CCFFFF"/>
            </a:solidFill>
            <a:round/>
            <a:tailEnd type="triangle" w="med" len="med"/>
          </a:ln>
        </p:spPr>
      </p:cxnSp>
      <p:sp>
        <p:nvSpPr>
          <p:cNvPr id="341" name="Rectangle 13"/>
          <p:cNvSpPr/>
          <p:nvPr/>
        </p:nvSpPr>
        <p:spPr>
          <a:xfrm>
            <a:off x="-1224360" y="5827680"/>
            <a:ext cx="50378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400" b="0" strike="noStrike" spc="-1">
                <a:solidFill>
                  <a:srgbClr val="FFFFFF"/>
                </a:solidFill>
                <a:latin typeface="Times New Roman"/>
                <a:ea typeface="DejaVu Sans"/>
              </a:rPr>
              <a:t>Cratère Eratosthène</a:t>
            </a:r>
            <a:endParaRPr lang="fr-FR" sz="1400" b="0" strike="noStrike" spc="-1">
              <a:solidFill>
                <a:srgbClr val="000000"/>
              </a:solidFill>
              <a:latin typeface="Arial"/>
            </a:endParaRPr>
          </a:p>
          <a:p>
            <a:pPr algn="ctr">
              <a:lnSpc>
                <a:spcPct val="100000"/>
              </a:lnSpc>
            </a:pPr>
            <a:r>
              <a:rPr lang="fr-FR" sz="1400" b="0" strike="noStrike" spc="-1">
                <a:solidFill>
                  <a:srgbClr val="FFFFFF"/>
                </a:solidFill>
                <a:latin typeface="Times New Roman"/>
                <a:ea typeface="DejaVu Sans"/>
              </a:rPr>
              <a:t>D = 53 km  </a:t>
            </a:r>
            <a:endParaRPr lang="fr-FR" sz="1400" b="0" strike="noStrike" spc="-1">
              <a:solidFill>
                <a:srgbClr val="000000"/>
              </a:solidFill>
              <a:latin typeface="Arial"/>
            </a:endParaRPr>
          </a:p>
        </p:txBody>
      </p:sp>
      <p:cxnSp>
        <p:nvCxnSpPr>
          <p:cNvPr id="342" name="Connecteur droit avec flèche 6"/>
          <p:cNvCxnSpPr/>
          <p:nvPr/>
        </p:nvCxnSpPr>
        <p:spPr>
          <a:xfrm flipV="1">
            <a:off x="4032000" y="821160"/>
            <a:ext cx="576720" cy="137880"/>
          </a:xfrm>
          <a:prstGeom prst="straightConnector1">
            <a:avLst/>
          </a:prstGeom>
          <a:ln w="9525">
            <a:solidFill>
              <a:srgbClr val="F2F2F2"/>
            </a:solidFill>
            <a:round/>
            <a:tailEnd type="triangle" w="med" len="med"/>
          </a:ln>
        </p:spPr>
      </p:cxnSp>
      <p:cxnSp>
        <p:nvCxnSpPr>
          <p:cNvPr id="343" name="Connecteur droit avec flèche 15"/>
          <p:cNvCxnSpPr/>
          <p:nvPr/>
        </p:nvCxnSpPr>
        <p:spPr>
          <a:xfrm>
            <a:off x="1294920" y="6361920"/>
            <a:ext cx="288720" cy="351720"/>
          </a:xfrm>
          <a:prstGeom prst="straightConnector1">
            <a:avLst/>
          </a:prstGeom>
          <a:ln w="9525">
            <a:solidFill>
              <a:srgbClr val="F2F2F2"/>
            </a:solidFill>
            <a:round/>
            <a:tailEnd type="triangle" w="med" len="med"/>
          </a:ln>
        </p:spPr>
      </p:cxnSp>
      <p:cxnSp>
        <p:nvCxnSpPr>
          <p:cNvPr id="344" name="Connecteur droit avec flèche 17"/>
          <p:cNvCxnSpPr/>
          <p:nvPr/>
        </p:nvCxnSpPr>
        <p:spPr>
          <a:xfrm>
            <a:off x="4824000" y="4521600"/>
            <a:ext cx="538920" cy="232200"/>
          </a:xfrm>
          <a:prstGeom prst="straightConnector1">
            <a:avLst/>
          </a:prstGeom>
          <a:ln w="9525">
            <a:solidFill>
              <a:srgbClr val="FFFFFF"/>
            </a:solidFill>
            <a:round/>
            <a:tailEnd type="triangle" w="med" len="med"/>
          </a:ln>
        </p:spPr>
      </p:cxnSp>
      <p:sp>
        <p:nvSpPr>
          <p:cNvPr id="345" name="ZoneTexte 18"/>
          <p:cNvSpPr/>
          <p:nvPr/>
        </p:nvSpPr>
        <p:spPr>
          <a:xfrm>
            <a:off x="2433600" y="4176000"/>
            <a:ext cx="386352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0" strike="noStrike" spc="-1">
                <a:solidFill>
                  <a:srgbClr val="FFFFFF"/>
                </a:solidFill>
                <a:latin typeface="Times New Roman"/>
                <a:ea typeface="DejaVu Sans"/>
              </a:rPr>
              <a:t>Mont Huygens</a:t>
            </a:r>
            <a:endParaRPr lang="fr-FR" sz="1600" b="0" strike="noStrike" spc="-1">
              <a:solidFill>
                <a:srgbClr val="000000"/>
              </a:solidFill>
              <a:latin typeface="Arial"/>
            </a:endParaRPr>
          </a:p>
          <a:p>
            <a:pPr algn="ctr">
              <a:lnSpc>
                <a:spcPct val="100000"/>
              </a:lnSpc>
            </a:pPr>
            <a:r>
              <a:rPr lang="fr-FR" sz="1600" b="0" strike="noStrike" spc="-1">
                <a:solidFill>
                  <a:srgbClr val="FFFFFF"/>
                </a:solidFill>
                <a:latin typeface="Times New Roman"/>
                <a:ea typeface="DejaVu Sans"/>
              </a:rPr>
              <a:t>Alt 5500m</a:t>
            </a:r>
            <a:endParaRPr lang="fr-FR" sz="1600" b="0" strike="noStrike" spc="-1">
              <a:solidFill>
                <a:srgbClr val="000000"/>
              </a:solidFill>
              <a:latin typeface="Arial"/>
            </a:endParaRPr>
          </a:p>
        </p:txBody>
      </p:sp>
      <p:cxnSp>
        <p:nvCxnSpPr>
          <p:cNvPr id="346" name="Connecteur droit 7"/>
          <p:cNvCxnSpPr/>
          <p:nvPr/>
        </p:nvCxnSpPr>
        <p:spPr>
          <a:xfrm>
            <a:off x="6654240" y="1079280"/>
            <a:ext cx="53280" cy="1909080"/>
          </a:xfrm>
          <a:prstGeom prst="straightConnector1">
            <a:avLst/>
          </a:prstGeom>
          <a:ln w="19050">
            <a:solidFill>
              <a:srgbClr val="FFCC00"/>
            </a:solidFill>
            <a:round/>
          </a:ln>
        </p:spPr>
      </p:cxnSp>
      <p:cxnSp>
        <p:nvCxnSpPr>
          <p:cNvPr id="347" name="Connecteur droit 11"/>
          <p:cNvCxnSpPr/>
          <p:nvPr/>
        </p:nvCxnSpPr>
        <p:spPr>
          <a:xfrm>
            <a:off x="6696000" y="2987640"/>
            <a:ext cx="3097440" cy="720"/>
          </a:xfrm>
          <a:prstGeom prst="straightConnector1">
            <a:avLst/>
          </a:prstGeom>
          <a:ln w="19050">
            <a:solidFill>
              <a:srgbClr val="FFCC00"/>
            </a:solidFill>
            <a:round/>
          </a:ln>
        </p:spPr>
      </p:cxnSp>
      <p:cxnSp>
        <p:nvCxnSpPr>
          <p:cNvPr id="348" name="Connecteur droit 21"/>
          <p:cNvCxnSpPr/>
          <p:nvPr/>
        </p:nvCxnSpPr>
        <p:spPr>
          <a:xfrm>
            <a:off x="6654240" y="1055160"/>
            <a:ext cx="3139200" cy="720"/>
          </a:xfrm>
          <a:prstGeom prst="straightConnector1">
            <a:avLst/>
          </a:prstGeom>
          <a:ln w="19050">
            <a:solidFill>
              <a:srgbClr val="FFCC00"/>
            </a:solidFill>
            <a:round/>
          </a:ln>
        </p:spPr>
      </p:cxnSp>
      <p:cxnSp>
        <p:nvCxnSpPr>
          <p:cNvPr id="349" name="Connecteur droit 23"/>
          <p:cNvCxnSpPr/>
          <p:nvPr/>
        </p:nvCxnSpPr>
        <p:spPr>
          <a:xfrm>
            <a:off x="9792720" y="1055160"/>
            <a:ext cx="720" cy="1933200"/>
          </a:xfrm>
          <a:prstGeom prst="straightConnector1">
            <a:avLst/>
          </a:prstGeom>
          <a:ln w="19050">
            <a:solidFill>
              <a:srgbClr val="FFCC00"/>
            </a:solidFill>
            <a:round/>
          </a:ln>
        </p:spPr>
      </p:cxnSp>
      <p:sp>
        <p:nvSpPr>
          <p:cNvPr id="350" name="Rectangle 4"/>
          <p:cNvSpPr/>
          <p:nvPr/>
        </p:nvSpPr>
        <p:spPr>
          <a:xfrm>
            <a:off x="557280" y="2943000"/>
            <a:ext cx="123516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400" b="0" strike="noStrike" spc="-1">
                <a:solidFill>
                  <a:srgbClr val="FFFFFF"/>
                </a:solidFill>
                <a:latin typeface="Times New Roman"/>
                <a:ea typeface="DejaVu Sans"/>
              </a:rPr>
              <a:t>Mer des pluies</a:t>
            </a:r>
            <a:endParaRPr lang="fr-FR" sz="1400" b="0" strike="noStrike" spc="-1">
              <a:solidFill>
                <a:srgbClr val="000000"/>
              </a:solidFill>
              <a:latin typeface="Arial"/>
            </a:endParaRPr>
          </a:p>
        </p:txBody>
      </p:sp>
      <p:sp>
        <p:nvSpPr>
          <p:cNvPr id="351" name="Rectangle 9"/>
          <p:cNvSpPr/>
          <p:nvPr/>
        </p:nvSpPr>
        <p:spPr>
          <a:xfrm>
            <a:off x="3778560" y="1473840"/>
            <a:ext cx="50378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1" strike="noStrike" spc="-1">
                <a:solidFill>
                  <a:srgbClr val="CCFFFF"/>
                </a:solidFill>
                <a:latin typeface="Times New Roman"/>
                <a:ea typeface="DejaVu Sans"/>
              </a:rPr>
              <a:t>Site d’alunissage</a:t>
            </a:r>
            <a:endParaRPr lang="fr-FR" sz="1600" b="0" strike="noStrike" spc="-1">
              <a:solidFill>
                <a:srgbClr val="000000"/>
              </a:solidFill>
              <a:latin typeface="Arial"/>
            </a:endParaRPr>
          </a:p>
          <a:p>
            <a:pPr algn="ctr">
              <a:lnSpc>
                <a:spcPct val="100000"/>
              </a:lnSpc>
            </a:pPr>
            <a:r>
              <a:rPr lang="fr-FR" sz="1600" b="1" strike="noStrike" spc="-1">
                <a:solidFill>
                  <a:srgbClr val="CCFFFF"/>
                </a:solidFill>
                <a:latin typeface="Times New Roman"/>
                <a:ea typeface="DejaVu Sans"/>
              </a:rPr>
              <a:t> Apollo 15</a:t>
            </a:r>
            <a:endParaRPr lang="fr-FR" sz="16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49"/>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4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353" name="Text Box 5"/>
          <p:cNvSpPr/>
          <p:nvPr/>
        </p:nvSpPr>
        <p:spPr>
          <a:xfrm>
            <a:off x="-1008360" y="368676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354"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355" name="Object 2"/>
          <p:cNvGraphicFramePr/>
          <p:nvPr/>
        </p:nvGraphicFramePr>
        <p:xfrm>
          <a:off x="-19855080" y="10662480"/>
          <a:ext cx="12128760" cy="880308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356" name="Object 2"/>
                      <p:cNvPicPr/>
                      <p:nvPr/>
                    </p:nvPicPr>
                    <p:blipFill>
                      <a:blip r:embed="rId4"/>
                      <a:stretch/>
                    </p:blipFill>
                    <p:spPr>
                      <a:xfrm>
                        <a:off x="-19855080" y="10662480"/>
                        <a:ext cx="12128760" cy="8803080"/>
                      </a:xfrm>
                      <a:prstGeom prst="rect">
                        <a:avLst/>
                      </a:prstGeom>
                      <a:ln w="0">
                        <a:noFill/>
                      </a:ln>
                    </p:spPr>
                  </p:pic>
                </p:oleObj>
              </mc:Fallback>
            </mc:AlternateContent>
          </a:graphicData>
        </a:graphic>
      </p:graphicFrame>
      <p:pic>
        <p:nvPicPr>
          <p:cNvPr id="357" name="Picture 125" descr="https://upload.wikimedia.org/wikipedia/commons/2/2f/Montes_Apenninus_%28LRO%29.png"/>
          <p:cNvPicPr/>
          <p:nvPr/>
        </p:nvPicPr>
        <p:blipFill>
          <a:blip r:embed="rId5"/>
          <a:stretch/>
        </p:blipFill>
        <p:spPr>
          <a:xfrm>
            <a:off x="6264360" y="10476720"/>
            <a:ext cx="30250800" cy="24116760"/>
          </a:xfrm>
          <a:prstGeom prst="rect">
            <a:avLst/>
          </a:prstGeom>
          <a:ln w="0">
            <a:noFill/>
          </a:ln>
        </p:spPr>
      </p:pic>
      <p:pic>
        <p:nvPicPr>
          <p:cNvPr id="358" name="Picture 7" descr="https://upload.wikimedia.org/wikipedia/commons/2/2f/Montes_Apenninus_%28LRO%29.png"/>
          <p:cNvPicPr/>
          <p:nvPr/>
        </p:nvPicPr>
        <p:blipFill>
          <a:blip r:embed="rId5"/>
          <a:stretch/>
        </p:blipFill>
        <p:spPr>
          <a:xfrm>
            <a:off x="-17066160" y="-3421080"/>
            <a:ext cx="30250800" cy="24116760"/>
          </a:xfrm>
          <a:prstGeom prst="rect">
            <a:avLst/>
          </a:prstGeom>
          <a:ln w="0">
            <a:noFill/>
          </a:ln>
        </p:spPr>
      </p:pic>
      <p:sp>
        <p:nvSpPr>
          <p:cNvPr id="359" name="ZoneTexte 1"/>
          <p:cNvSpPr/>
          <p:nvPr/>
        </p:nvSpPr>
        <p:spPr>
          <a:xfrm>
            <a:off x="1754280" y="3231720"/>
            <a:ext cx="4535640" cy="30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400" b="0" strike="noStrike" spc="-1">
              <a:solidFill>
                <a:srgbClr val="F2F2F2"/>
              </a:solidFill>
              <a:latin typeface="Times New Roman"/>
              <a:ea typeface="DejaVu Sans"/>
            </a:endParaRPr>
          </a:p>
        </p:txBody>
      </p:sp>
      <p:sp>
        <p:nvSpPr>
          <p:cNvPr id="360" name="Rectangle à coins arrondis 11"/>
          <p:cNvSpPr/>
          <p:nvPr/>
        </p:nvSpPr>
        <p:spPr>
          <a:xfrm>
            <a:off x="3297960" y="165240"/>
            <a:ext cx="34682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chemeClr val="accent6">
                  <a:lumMod val="75000"/>
                </a:schemeClr>
              </a:solidFill>
              <a:latin typeface="Times New Roman"/>
              <a:ea typeface="DejaVu Sans"/>
            </a:endParaRPr>
          </a:p>
        </p:txBody>
      </p:sp>
      <p:sp>
        <p:nvSpPr>
          <p:cNvPr id="361" name="Rectangle 3"/>
          <p:cNvSpPr/>
          <p:nvPr/>
        </p:nvSpPr>
        <p:spPr>
          <a:xfrm>
            <a:off x="3347640" y="149760"/>
            <a:ext cx="336888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Sur les traces d’Apollo 15</a:t>
            </a:r>
            <a:endParaRPr lang="fr-FR" sz="2400" b="0" strike="noStrike" spc="-1">
              <a:solidFill>
                <a:srgbClr val="000000"/>
              </a:solidFill>
              <a:latin typeface="Arial"/>
            </a:endParaRPr>
          </a:p>
        </p:txBody>
      </p:sp>
      <p:cxnSp>
        <p:nvCxnSpPr>
          <p:cNvPr id="362" name="Connecteur droit 5"/>
          <p:cNvCxnSpPr/>
          <p:nvPr/>
        </p:nvCxnSpPr>
        <p:spPr>
          <a:xfrm>
            <a:off x="5688360" y="3539160"/>
            <a:ext cx="144720" cy="148320"/>
          </a:xfrm>
          <a:prstGeom prst="straightConnector1">
            <a:avLst/>
          </a:prstGeom>
          <a:ln w="28575">
            <a:solidFill>
              <a:srgbClr val="FF9933"/>
            </a:solidFill>
            <a:round/>
          </a:ln>
        </p:spPr>
      </p:cxnSp>
      <p:cxnSp>
        <p:nvCxnSpPr>
          <p:cNvPr id="363" name="Connecteur droit 8"/>
          <p:cNvCxnSpPr/>
          <p:nvPr/>
        </p:nvCxnSpPr>
        <p:spPr>
          <a:xfrm flipV="1">
            <a:off x="5688360" y="3539160"/>
            <a:ext cx="144720" cy="148320"/>
          </a:xfrm>
          <a:prstGeom prst="straightConnector1">
            <a:avLst/>
          </a:prstGeom>
          <a:ln w="38100">
            <a:solidFill>
              <a:srgbClr val="FF9900"/>
            </a:solidFill>
            <a:round/>
          </a:ln>
        </p:spPr>
      </p:cxnSp>
      <p:sp>
        <p:nvSpPr>
          <p:cNvPr id="364" name="ZoneTexte 2"/>
          <p:cNvSpPr/>
          <p:nvPr/>
        </p:nvSpPr>
        <p:spPr>
          <a:xfrm>
            <a:off x="2433600" y="2950200"/>
            <a:ext cx="34441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rgbClr val="FFFFFF"/>
                </a:solidFill>
                <a:latin typeface="Times New Roman"/>
                <a:ea typeface="DejaVu Sans"/>
              </a:rPr>
              <a:t>Le sillon de Hadley</a:t>
            </a:r>
            <a:endParaRPr lang="fr-FR" sz="2000" b="0" strike="noStrike" spc="-1">
              <a:solidFill>
                <a:srgbClr val="000000"/>
              </a:solidFill>
              <a:latin typeface="Arial"/>
            </a:endParaRPr>
          </a:p>
        </p:txBody>
      </p:sp>
      <p:cxnSp>
        <p:nvCxnSpPr>
          <p:cNvPr id="365" name="Connecteur droit avec flèche 6"/>
          <p:cNvCxnSpPr/>
          <p:nvPr/>
        </p:nvCxnSpPr>
        <p:spPr>
          <a:xfrm>
            <a:off x="3970800" y="3323880"/>
            <a:ext cx="1243080" cy="756360"/>
          </a:xfrm>
          <a:prstGeom prst="straightConnector1">
            <a:avLst/>
          </a:prstGeom>
          <a:ln w="9525">
            <a:solidFill>
              <a:srgbClr val="FFFFFF"/>
            </a:solidFill>
            <a:roun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367"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368"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369" name="Object 2"/>
          <p:cNvGraphicFramePr/>
          <p:nvPr/>
        </p:nvGraphicFramePr>
        <p:xfrm>
          <a:off x="-216360" y="-376920"/>
          <a:ext cx="10728360" cy="811656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370" name="Object 2"/>
                      <p:cNvPicPr/>
                      <p:nvPr/>
                    </p:nvPicPr>
                    <p:blipFill>
                      <a:blip r:embed="rId4"/>
                      <a:stretch/>
                    </p:blipFill>
                    <p:spPr>
                      <a:xfrm>
                        <a:off x="-216360" y="-376920"/>
                        <a:ext cx="10728360" cy="8116560"/>
                      </a:xfrm>
                      <a:prstGeom prst="rect">
                        <a:avLst/>
                      </a:prstGeom>
                      <a:ln w="0">
                        <a:noFill/>
                      </a:ln>
                    </p:spPr>
                  </p:pic>
                </p:oleObj>
              </mc:Fallback>
            </mc:AlternateContent>
          </a:graphicData>
        </a:graphic>
      </p:graphicFrame>
      <p:sp>
        <p:nvSpPr>
          <p:cNvPr id="371" name="Rectangle 7"/>
          <p:cNvSpPr/>
          <p:nvPr/>
        </p:nvSpPr>
        <p:spPr>
          <a:xfrm>
            <a:off x="635040" y="7143840"/>
            <a:ext cx="102513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800" b="0" strike="noStrike" spc="-1">
              <a:solidFill>
                <a:srgbClr val="E6E6E6"/>
              </a:solidFill>
              <a:latin typeface="Times New Roman"/>
              <a:ea typeface="DejaVu Sans"/>
            </a:endParaRPr>
          </a:p>
        </p:txBody>
      </p:sp>
      <p:sp>
        <p:nvSpPr>
          <p:cNvPr id="372" name="Rectangle à coins arrondis 32"/>
          <p:cNvSpPr/>
          <p:nvPr/>
        </p:nvSpPr>
        <p:spPr>
          <a:xfrm>
            <a:off x="1151640" y="470880"/>
            <a:ext cx="7920360" cy="42804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373" name="Rectangle 10"/>
          <p:cNvSpPr/>
          <p:nvPr/>
        </p:nvSpPr>
        <p:spPr>
          <a:xfrm>
            <a:off x="1439640" y="455040"/>
            <a:ext cx="9000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James Irwin et le rover lunaire au bord du sillon de Hadley.</a:t>
            </a:r>
            <a:endParaRPr lang="fr-FR" sz="2400" b="0" strike="noStrike" spc="-1">
              <a:solidFill>
                <a:srgbClr val="000000"/>
              </a:solidFill>
              <a:latin typeface="Arial"/>
            </a:endParaRPr>
          </a:p>
        </p:txBody>
      </p:sp>
      <p:cxnSp>
        <p:nvCxnSpPr>
          <p:cNvPr id="374" name="Connecteur droit avec flèche 20"/>
          <p:cNvCxnSpPr/>
          <p:nvPr/>
        </p:nvCxnSpPr>
        <p:spPr>
          <a:xfrm flipH="1" flipV="1">
            <a:off x="4032000" y="5165640"/>
            <a:ext cx="24480" cy="6840"/>
          </a:xfrm>
          <a:prstGeom prst="straightConnector1">
            <a:avLst/>
          </a:prstGeom>
          <a:ln w="9525">
            <a:solidFill>
              <a:srgbClr val="000000"/>
            </a:solidFill>
            <a:round/>
            <a:tailEnd type="triangle" w="med" len="med"/>
          </a:ln>
        </p:spPr>
      </p:cxnSp>
      <p:pic>
        <p:nvPicPr>
          <p:cNvPr id="375" name="Image 2"/>
          <p:cNvPicPr/>
          <p:nvPr/>
        </p:nvPicPr>
        <p:blipFill>
          <a:blip r:embed="rId5"/>
          <a:stretch/>
        </p:blipFill>
        <p:spPr>
          <a:xfrm>
            <a:off x="-2917440" y="1235880"/>
            <a:ext cx="13113000" cy="561168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 Box 4"/>
          <p:cNvSpPr/>
          <p:nvPr/>
        </p:nvSpPr>
        <p:spPr>
          <a:xfrm>
            <a:off x="2433600" y="179280"/>
            <a:ext cx="8751240" cy="49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2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Lst>
            </a:pPr>
            <a:endParaRPr lang="fr-FR" sz="3600" b="1" strike="noStrike" spc="-1">
              <a:solidFill>
                <a:srgbClr val="0099FF"/>
              </a:solidFill>
              <a:latin typeface="Monotype Corsiva"/>
              <a:ea typeface="DejaVu Sans"/>
            </a:endParaRPr>
          </a:p>
        </p:txBody>
      </p:sp>
      <p:sp>
        <p:nvSpPr>
          <p:cNvPr id="377" name="Text Box 5"/>
          <p:cNvSpPr/>
          <p:nvPr/>
        </p:nvSpPr>
        <p:spPr>
          <a:xfrm>
            <a:off x="257040" y="6404040"/>
            <a:ext cx="1006560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gn="ct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99CCFF"/>
              </a:solidFill>
              <a:latin typeface="Times New Roman"/>
              <a:ea typeface="DejaVu Sans"/>
            </a:endParaRPr>
          </a:p>
        </p:txBody>
      </p:sp>
      <p:sp>
        <p:nvSpPr>
          <p:cNvPr id="378" name="Text Box 6"/>
          <p:cNvSpPr/>
          <p:nvPr/>
        </p:nvSpPr>
        <p:spPr>
          <a:xfrm>
            <a:off x="2130480" y="7024680"/>
            <a:ext cx="5803200" cy="31536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Lst>
            </a:pPr>
            <a:endParaRPr lang="fr-FR" sz="2200" b="1" strike="noStrike" spc="-1">
              <a:solidFill>
                <a:srgbClr val="99CCFF"/>
              </a:solidFill>
              <a:latin typeface="Times New Roman"/>
              <a:ea typeface="DejaVu Sans"/>
            </a:endParaRPr>
          </a:p>
        </p:txBody>
      </p:sp>
      <p:graphicFrame>
        <p:nvGraphicFramePr>
          <p:cNvPr id="379"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380"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sp>
        <p:nvSpPr>
          <p:cNvPr id="381" name="Rectangle à coins arrondis 9"/>
          <p:cNvSpPr/>
          <p:nvPr/>
        </p:nvSpPr>
        <p:spPr>
          <a:xfrm>
            <a:off x="3484440" y="274320"/>
            <a:ext cx="3094920" cy="493920"/>
          </a:xfrm>
          <a:prstGeom prst="roundRect">
            <a:avLst>
              <a:gd name="adj" fmla="val 19346"/>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382" name="ZoneTexte 2"/>
          <p:cNvSpPr/>
          <p:nvPr/>
        </p:nvSpPr>
        <p:spPr>
          <a:xfrm>
            <a:off x="3600720" y="293400"/>
            <a:ext cx="48952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Les phases de la Lune</a:t>
            </a:r>
            <a:endParaRPr lang="fr-FR" sz="2400" b="0" strike="noStrike" spc="-1">
              <a:solidFill>
                <a:srgbClr val="000000"/>
              </a:solidFill>
              <a:latin typeface="Arial"/>
            </a:endParaRPr>
          </a:p>
        </p:txBody>
      </p:sp>
      <p:pic>
        <p:nvPicPr>
          <p:cNvPr id="383" name="Image 1"/>
          <p:cNvPicPr/>
          <p:nvPr/>
        </p:nvPicPr>
        <p:blipFill>
          <a:blip r:embed="rId5"/>
          <a:stretch/>
        </p:blipFill>
        <p:spPr>
          <a:xfrm>
            <a:off x="948600" y="1959840"/>
            <a:ext cx="8312400" cy="5405760"/>
          </a:xfrm>
          <a:prstGeom prst="rect">
            <a:avLst/>
          </a:prstGeom>
          <a:ln w="0">
            <a:noFill/>
          </a:ln>
        </p:spPr>
      </p:pic>
      <p:sp>
        <p:nvSpPr>
          <p:cNvPr id="384" name="Rectangle 4"/>
          <p:cNvSpPr/>
          <p:nvPr/>
        </p:nvSpPr>
        <p:spPr>
          <a:xfrm>
            <a:off x="1446480" y="6329880"/>
            <a:ext cx="1367280" cy="255600"/>
          </a:xfrm>
          <a:prstGeom prst="rect">
            <a:avLst/>
          </a:prstGeom>
          <a:solidFill>
            <a:schemeClr val="accent6">
              <a:lumMod val="50000"/>
            </a:schemeClr>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sp>
        <p:nvSpPr>
          <p:cNvPr id="385" name="Rectangle à coins arrondis 48"/>
          <p:cNvSpPr/>
          <p:nvPr/>
        </p:nvSpPr>
        <p:spPr>
          <a:xfrm>
            <a:off x="1656000" y="1043640"/>
            <a:ext cx="6840000" cy="7196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386" name="Rectangle 5"/>
          <p:cNvSpPr/>
          <p:nvPr/>
        </p:nvSpPr>
        <p:spPr>
          <a:xfrm>
            <a:off x="622440" y="1688760"/>
            <a:ext cx="88642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chemeClr val="accent6">
                    <a:lumMod val="60000"/>
                    <a:lumOff val="40000"/>
                  </a:schemeClr>
                </a:solidFill>
                <a:latin typeface="Times New Roman"/>
                <a:ea typeface="DejaVu Sans"/>
              </a:rPr>
              <a:t>. </a:t>
            </a:r>
            <a:endParaRPr lang="fr-FR" sz="1400" b="0" strike="noStrike" spc="-1">
              <a:solidFill>
                <a:srgbClr val="000000"/>
              </a:solidFill>
              <a:latin typeface="Arial"/>
            </a:endParaRPr>
          </a:p>
        </p:txBody>
      </p:sp>
      <p:sp>
        <p:nvSpPr>
          <p:cNvPr id="387" name="Rectangle 6"/>
          <p:cNvSpPr/>
          <p:nvPr/>
        </p:nvSpPr>
        <p:spPr>
          <a:xfrm>
            <a:off x="150840" y="1043640"/>
            <a:ext cx="97779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chemeClr val="accent2">
                    <a:lumMod val="75000"/>
                  </a:schemeClr>
                </a:solidFill>
                <a:latin typeface="Times New Roman"/>
                <a:ea typeface="DejaVu Sans"/>
              </a:rPr>
              <a:t>Le cycle de la lunaison est toujours le même et les différentes </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DejaVu Sans"/>
              </a:rPr>
              <a:t>phases de la Lune se succèdent toujours dans le même ordre. </a:t>
            </a:r>
            <a:endParaRPr lang="fr-FR" sz="2000" b="0" strike="noStrike" spc="-1">
              <a:solidFill>
                <a:srgbClr val="000000"/>
              </a:solidFill>
              <a:latin typeface="Arial"/>
            </a:endParaRPr>
          </a:p>
          <a:p>
            <a:pPr algn="ctr">
              <a:lnSpc>
                <a:spcPct val="100000"/>
              </a:lnSpc>
            </a:pPr>
            <a:endParaRPr lang="fr-FR" sz="2000" b="0" strike="noStrike" spc="-1">
              <a:solidFill>
                <a:srgbClr val="000000"/>
              </a:solidFill>
              <a:latin typeface="Arial"/>
            </a:endParaRPr>
          </a:p>
        </p:txBody>
      </p:sp>
      <p:sp>
        <p:nvSpPr>
          <p:cNvPr id="388" name="Rectangle 14"/>
          <p:cNvSpPr/>
          <p:nvPr/>
        </p:nvSpPr>
        <p:spPr>
          <a:xfrm>
            <a:off x="5733720" y="6994440"/>
            <a:ext cx="3427200" cy="255960"/>
          </a:xfrm>
          <a:prstGeom prst="rect">
            <a:avLst/>
          </a:prstGeom>
          <a:solidFill>
            <a:schemeClr val="accent6">
              <a:lumMod val="50000"/>
            </a:schemeClr>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p:cNvSpPr>
          <p:nvPr>
            <p:ph type="title"/>
          </p:nvPr>
        </p:nvSpPr>
        <p:spPr>
          <a:xfrm>
            <a:off x="1260360" y="1236600"/>
            <a:ext cx="7558920" cy="2631240"/>
          </a:xfrm>
          <a:prstGeom prst="rect">
            <a:avLst/>
          </a:prstGeom>
          <a:noFill/>
          <a:ln w="0">
            <a:noFill/>
          </a:ln>
        </p:spPr>
        <p:txBody>
          <a:bodyPr lIns="0" tIns="0" rIns="0" bIns="0" numCol="1" spcCol="0" anchor="b">
            <a:noAutofit/>
          </a:bodyPr>
          <a:lstStyle/>
          <a:p>
            <a:pPr indent="0">
              <a:buNone/>
            </a:pPr>
            <a:endParaRPr lang="fr-FR" sz="4400" b="0" strike="noStrike" spc="-1">
              <a:solidFill>
                <a:srgbClr val="000000"/>
              </a:solidFill>
              <a:latin typeface="Arial"/>
              <a:ea typeface="DejaVu Sans"/>
            </a:endParaRPr>
          </a:p>
        </p:txBody>
      </p:sp>
      <p:sp>
        <p:nvSpPr>
          <p:cNvPr id="390" name="PlaceHolder 2"/>
          <p:cNvSpPr>
            <a:spLocks noGrp="1"/>
          </p:cNvSpPr>
          <p:nvPr>
            <p:ph type="subTitle"/>
          </p:nvPr>
        </p:nvSpPr>
        <p:spPr>
          <a:xfrm>
            <a:off x="1260360" y="3970440"/>
            <a:ext cx="7558920" cy="1824840"/>
          </a:xfrm>
          <a:prstGeom prst="rect">
            <a:avLst/>
          </a:prstGeom>
          <a:noFill/>
          <a:ln w="0">
            <a:noFill/>
          </a:ln>
        </p:spPr>
        <p:txBody>
          <a:bodyPr lIns="0" tIns="0" rIns="0" bIns="0" numCol="1" spcCol="0" anchor="t">
            <a:noAutofit/>
          </a:bodyPr>
          <a:lstStyle/>
          <a:p>
            <a:pPr indent="0" algn="ctr">
              <a:buNone/>
            </a:pPr>
            <a:endParaRPr lang="fr-FR" sz="2800" b="0" strike="noStrike" spc="-1">
              <a:solidFill>
                <a:srgbClr val="000000"/>
              </a:solidFill>
              <a:latin typeface="Arial"/>
              <a:ea typeface="DejaVu Sans"/>
            </a:endParaRPr>
          </a:p>
        </p:txBody>
      </p:sp>
      <p:pic>
        <p:nvPicPr>
          <p:cNvPr id="391" name="Image 4" descr="ciel-etoile-a-maupiti-3.jpg"/>
          <p:cNvPicPr/>
          <p:nvPr/>
        </p:nvPicPr>
        <p:blipFill>
          <a:blip r:embed="rId3"/>
          <a:stretch/>
        </p:blipFill>
        <p:spPr>
          <a:xfrm>
            <a:off x="143640" y="216000"/>
            <a:ext cx="10006920" cy="7379640"/>
          </a:xfrm>
          <a:prstGeom prst="rect">
            <a:avLst/>
          </a:prstGeom>
          <a:ln w="228600">
            <a:solidFill>
              <a:srgbClr val="000000"/>
            </a:solidFill>
            <a:miter/>
          </a:ln>
        </p:spPr>
      </p:pic>
      <p:pic>
        <p:nvPicPr>
          <p:cNvPr id="392" name="Image 4"/>
          <p:cNvPicPr/>
          <p:nvPr/>
        </p:nvPicPr>
        <p:blipFill>
          <a:blip r:embed="rId4"/>
          <a:stretch/>
        </p:blipFill>
        <p:spPr>
          <a:xfrm>
            <a:off x="1286280" y="2177640"/>
            <a:ext cx="7641720" cy="5148360"/>
          </a:xfrm>
          <a:prstGeom prst="rect">
            <a:avLst/>
          </a:prstGeom>
          <a:ln w="0">
            <a:noFill/>
          </a:ln>
        </p:spPr>
      </p:pic>
      <p:cxnSp>
        <p:nvCxnSpPr>
          <p:cNvPr id="393" name="Connecteur droit 6"/>
          <p:cNvCxnSpPr/>
          <p:nvPr/>
        </p:nvCxnSpPr>
        <p:spPr>
          <a:xfrm flipH="1">
            <a:off x="6975720" y="3596760"/>
            <a:ext cx="11880" cy="1121400"/>
          </a:xfrm>
          <a:prstGeom prst="straightConnector1">
            <a:avLst/>
          </a:prstGeom>
          <a:ln w="57150">
            <a:solidFill>
              <a:srgbClr val="00B0F0"/>
            </a:solidFill>
            <a:round/>
          </a:ln>
        </p:spPr>
      </p:cxnSp>
      <p:cxnSp>
        <p:nvCxnSpPr>
          <p:cNvPr id="394" name="Connecteur droit 8"/>
          <p:cNvCxnSpPr/>
          <p:nvPr/>
        </p:nvCxnSpPr>
        <p:spPr>
          <a:xfrm flipH="1">
            <a:off x="3189240" y="3260160"/>
            <a:ext cx="10440" cy="1103760"/>
          </a:xfrm>
          <a:prstGeom prst="straightConnector1">
            <a:avLst/>
          </a:prstGeom>
          <a:ln w="57150">
            <a:solidFill>
              <a:srgbClr val="00B0F0"/>
            </a:solidFill>
            <a:round/>
          </a:ln>
        </p:spPr>
      </p:cxnSp>
      <p:sp>
        <p:nvSpPr>
          <p:cNvPr id="395" name="Rectangle à coins arrondis 9"/>
          <p:cNvSpPr/>
          <p:nvPr/>
        </p:nvSpPr>
        <p:spPr>
          <a:xfrm>
            <a:off x="321120" y="392760"/>
            <a:ext cx="9687960" cy="460800"/>
          </a:xfrm>
          <a:prstGeom prst="roundRect">
            <a:avLst>
              <a:gd name="adj" fmla="val 16667"/>
            </a:avLst>
          </a:prstGeom>
          <a:solidFill>
            <a:schemeClr val="accent3">
              <a:lumMod val="75000"/>
            </a:schemeClr>
          </a:solidFill>
          <a:ln w="1905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396" name="Rectangle 1"/>
          <p:cNvSpPr/>
          <p:nvPr/>
        </p:nvSpPr>
        <p:spPr>
          <a:xfrm>
            <a:off x="391680" y="410760"/>
            <a:ext cx="968796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200" b="0" strike="noStrike" spc="-1">
                <a:solidFill>
                  <a:schemeClr val="accent2">
                    <a:lumMod val="75000"/>
                  </a:schemeClr>
                </a:solidFill>
                <a:latin typeface="Times New Roman"/>
                <a:ea typeface="DejaVu Sans"/>
              </a:rPr>
              <a:t>Comment reconnaitre les croissants de Lune, les quartiers de Lune, la pleine Lune ?</a:t>
            </a:r>
            <a:endParaRPr lang="fr-FR" sz="2200" b="0" strike="noStrike" spc="-1">
              <a:solidFill>
                <a:srgbClr val="000000"/>
              </a:solidFill>
              <a:latin typeface="Arial"/>
            </a:endParaRPr>
          </a:p>
        </p:txBody>
      </p:sp>
      <p:sp>
        <p:nvSpPr>
          <p:cNvPr id="397" name="Rectangle 2"/>
          <p:cNvSpPr/>
          <p:nvPr/>
        </p:nvSpPr>
        <p:spPr>
          <a:xfrm>
            <a:off x="3605040" y="3369960"/>
            <a:ext cx="819000" cy="82116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sp>
        <p:nvSpPr>
          <p:cNvPr id="398" name="Rectangle 3"/>
          <p:cNvSpPr/>
          <p:nvPr/>
        </p:nvSpPr>
        <p:spPr>
          <a:xfrm>
            <a:off x="5776200" y="3412080"/>
            <a:ext cx="716760" cy="7837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cxnSp>
        <p:nvCxnSpPr>
          <p:cNvPr id="399" name="Connecteur droit 10"/>
          <p:cNvCxnSpPr/>
          <p:nvPr/>
        </p:nvCxnSpPr>
        <p:spPr>
          <a:xfrm>
            <a:off x="7951680" y="3864600"/>
            <a:ext cx="720" cy="1186560"/>
          </a:xfrm>
          <a:prstGeom prst="straightConnector1">
            <a:avLst/>
          </a:prstGeom>
          <a:ln w="57150">
            <a:solidFill>
              <a:srgbClr val="00B0F0"/>
            </a:solidFill>
            <a:round/>
          </a:ln>
        </p:spPr>
      </p:cxnSp>
      <p:cxnSp>
        <p:nvCxnSpPr>
          <p:cNvPr id="400" name="Connecteur droit 14"/>
          <p:cNvCxnSpPr/>
          <p:nvPr/>
        </p:nvCxnSpPr>
        <p:spPr>
          <a:xfrm>
            <a:off x="2304000" y="3441960"/>
            <a:ext cx="720" cy="1152720"/>
          </a:xfrm>
          <a:prstGeom prst="straightConnector1">
            <a:avLst/>
          </a:prstGeom>
          <a:ln w="57150">
            <a:solidFill>
              <a:srgbClr val="00B0F0"/>
            </a:solidFill>
            <a:round/>
          </a:ln>
        </p:spPr>
      </p:cxnSp>
      <p:sp>
        <p:nvSpPr>
          <p:cNvPr id="401" name="ZoneTexte 5"/>
          <p:cNvSpPr/>
          <p:nvPr/>
        </p:nvSpPr>
        <p:spPr>
          <a:xfrm>
            <a:off x="7663680" y="3138840"/>
            <a:ext cx="23126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00B0F0"/>
                </a:solidFill>
                <a:latin typeface="Times New Roman"/>
                <a:ea typeface="DejaVu Sans"/>
              </a:rPr>
              <a:t>p</a:t>
            </a:r>
            <a:r>
              <a:rPr lang="fr-FR" sz="2400" b="0" strike="noStrike" spc="-1">
                <a:solidFill>
                  <a:srgbClr val="F2F2F2"/>
                </a:solidFill>
                <a:latin typeface="Times New Roman"/>
                <a:ea typeface="DejaVu Sans"/>
              </a:rPr>
              <a:t>remier croissant</a:t>
            </a:r>
            <a:endParaRPr lang="fr-FR" sz="2400" b="0" strike="noStrike" spc="-1">
              <a:solidFill>
                <a:srgbClr val="000000"/>
              </a:solidFill>
              <a:latin typeface="Arial"/>
            </a:endParaRPr>
          </a:p>
        </p:txBody>
      </p:sp>
      <p:sp>
        <p:nvSpPr>
          <p:cNvPr id="402" name="Rectangle 7"/>
          <p:cNvSpPr/>
          <p:nvPr/>
        </p:nvSpPr>
        <p:spPr>
          <a:xfrm>
            <a:off x="6218280" y="2267640"/>
            <a:ext cx="21758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1" strike="noStrike" spc="-1">
                <a:solidFill>
                  <a:srgbClr val="00B0F0"/>
                </a:solidFill>
                <a:latin typeface="Times New Roman"/>
                <a:ea typeface="DejaVu Sans"/>
              </a:rPr>
              <a:t>p</a:t>
            </a:r>
            <a:r>
              <a:rPr lang="fr-FR" sz="2400" b="0" strike="noStrike" spc="-1">
                <a:solidFill>
                  <a:srgbClr val="F2F2F2"/>
                </a:solidFill>
                <a:latin typeface="Times New Roman"/>
                <a:ea typeface="DejaVu Sans"/>
              </a:rPr>
              <a:t>remier quartier</a:t>
            </a:r>
            <a:endParaRPr lang="fr-FR" sz="2400" b="0" strike="noStrike" spc="-1">
              <a:solidFill>
                <a:srgbClr val="000000"/>
              </a:solidFill>
              <a:latin typeface="Arial"/>
            </a:endParaRPr>
          </a:p>
        </p:txBody>
      </p:sp>
      <p:sp>
        <p:nvSpPr>
          <p:cNvPr id="403" name="Rectangle 11"/>
          <p:cNvSpPr/>
          <p:nvPr/>
        </p:nvSpPr>
        <p:spPr>
          <a:xfrm>
            <a:off x="2017080" y="2177640"/>
            <a:ext cx="20901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1" strike="noStrike" spc="-1">
                <a:solidFill>
                  <a:srgbClr val="00B0F0"/>
                </a:solidFill>
                <a:latin typeface="Times New Roman"/>
                <a:ea typeface="DejaVu Sans"/>
              </a:rPr>
              <a:t>d</a:t>
            </a:r>
            <a:r>
              <a:rPr lang="fr-FR" sz="2400" b="0" strike="noStrike" spc="-1">
                <a:solidFill>
                  <a:srgbClr val="F2F2F2"/>
                </a:solidFill>
                <a:latin typeface="Times New Roman"/>
                <a:ea typeface="DejaVu Sans"/>
              </a:rPr>
              <a:t>ernier quartier</a:t>
            </a:r>
            <a:endParaRPr lang="fr-FR" sz="2400" b="0" strike="noStrike" spc="-1">
              <a:solidFill>
                <a:srgbClr val="000000"/>
              </a:solidFill>
              <a:latin typeface="Arial"/>
            </a:endParaRPr>
          </a:p>
        </p:txBody>
      </p:sp>
      <p:sp>
        <p:nvSpPr>
          <p:cNvPr id="404" name="Rectangle 12"/>
          <p:cNvSpPr/>
          <p:nvPr/>
        </p:nvSpPr>
        <p:spPr>
          <a:xfrm>
            <a:off x="246240" y="2721240"/>
            <a:ext cx="222588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1" strike="noStrike" spc="-1">
                <a:solidFill>
                  <a:srgbClr val="00B0F0"/>
                </a:solidFill>
                <a:latin typeface="Times New Roman"/>
                <a:ea typeface="DejaVu Sans"/>
              </a:rPr>
              <a:t>d</a:t>
            </a:r>
            <a:r>
              <a:rPr lang="fr-FR" sz="2400" b="0" strike="noStrike" spc="-1">
                <a:solidFill>
                  <a:srgbClr val="F2F2F2"/>
                </a:solidFill>
                <a:latin typeface="Times New Roman"/>
                <a:ea typeface="DejaVu Sans"/>
              </a:rPr>
              <a:t>ernier croissant</a:t>
            </a:r>
            <a:endParaRPr lang="fr-FR" sz="2400" b="0" strike="noStrike" spc="-1">
              <a:solidFill>
                <a:srgbClr val="000000"/>
              </a:solidFill>
              <a:latin typeface="Arial"/>
            </a:endParaRPr>
          </a:p>
        </p:txBody>
      </p:sp>
      <p:cxnSp>
        <p:nvCxnSpPr>
          <p:cNvPr id="405" name="Connecteur droit avec flèche 15"/>
          <p:cNvCxnSpPr/>
          <p:nvPr/>
        </p:nvCxnSpPr>
        <p:spPr>
          <a:xfrm flipH="1">
            <a:off x="8337960" y="3570840"/>
            <a:ext cx="430560" cy="447840"/>
          </a:xfrm>
          <a:prstGeom prst="straightConnector1">
            <a:avLst/>
          </a:prstGeom>
          <a:ln w="19050">
            <a:solidFill>
              <a:srgbClr val="F2F2F2"/>
            </a:solidFill>
            <a:round/>
            <a:tailEnd type="triangle" w="med" len="med"/>
          </a:ln>
        </p:spPr>
      </p:cxnSp>
      <p:cxnSp>
        <p:nvCxnSpPr>
          <p:cNvPr id="406" name="Connecteur droit avec flèche 18"/>
          <p:cNvCxnSpPr/>
          <p:nvPr/>
        </p:nvCxnSpPr>
        <p:spPr>
          <a:xfrm flipH="1">
            <a:off x="7217280" y="2740320"/>
            <a:ext cx="108360" cy="702360"/>
          </a:xfrm>
          <a:prstGeom prst="straightConnector1">
            <a:avLst/>
          </a:prstGeom>
          <a:ln w="19050">
            <a:solidFill>
              <a:srgbClr val="F2F2F2"/>
            </a:solidFill>
            <a:round/>
            <a:tailEnd type="triangle" w="med" len="med"/>
          </a:ln>
        </p:spPr>
      </p:cxnSp>
      <p:cxnSp>
        <p:nvCxnSpPr>
          <p:cNvPr id="407" name="Connecteur droit avec flèche 21"/>
          <p:cNvCxnSpPr/>
          <p:nvPr/>
        </p:nvCxnSpPr>
        <p:spPr>
          <a:xfrm>
            <a:off x="2810520" y="2647440"/>
            <a:ext cx="203400" cy="722880"/>
          </a:xfrm>
          <a:prstGeom prst="straightConnector1">
            <a:avLst/>
          </a:prstGeom>
          <a:ln w="19050">
            <a:solidFill>
              <a:srgbClr val="F2F2F2"/>
            </a:solidFill>
            <a:round/>
            <a:tailEnd type="triangle" w="med" len="med"/>
          </a:ln>
        </p:spPr>
      </p:cxnSp>
      <p:cxnSp>
        <p:nvCxnSpPr>
          <p:cNvPr id="408" name="Connecteur droit avec flèche 25"/>
          <p:cNvCxnSpPr/>
          <p:nvPr/>
        </p:nvCxnSpPr>
        <p:spPr>
          <a:xfrm>
            <a:off x="1542240" y="3184200"/>
            <a:ext cx="366120" cy="597240"/>
          </a:xfrm>
          <a:prstGeom prst="straightConnector1">
            <a:avLst/>
          </a:prstGeom>
          <a:ln w="9525">
            <a:solidFill>
              <a:srgbClr val="F2F2F2"/>
            </a:solidFill>
            <a:round/>
            <a:tailEnd type="triangle" w="med" len="med"/>
          </a:ln>
        </p:spPr>
      </p:cxnSp>
      <p:sp>
        <p:nvSpPr>
          <p:cNvPr id="409" name="ZoneTexte 28"/>
          <p:cNvSpPr/>
          <p:nvPr/>
        </p:nvSpPr>
        <p:spPr>
          <a:xfrm>
            <a:off x="4393800" y="1763640"/>
            <a:ext cx="18698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rgbClr val="F2F2F2"/>
                </a:solidFill>
                <a:latin typeface="Times New Roman"/>
                <a:ea typeface="DejaVu Sans"/>
              </a:rPr>
              <a:t>Pleine Lune</a:t>
            </a:r>
            <a:endParaRPr lang="fr-FR" sz="2400" b="0" strike="noStrike" spc="-1">
              <a:solidFill>
                <a:srgbClr val="000000"/>
              </a:solidFill>
              <a:latin typeface="Arial"/>
            </a:endParaRPr>
          </a:p>
        </p:txBody>
      </p:sp>
      <p:cxnSp>
        <p:nvCxnSpPr>
          <p:cNvPr id="410" name="Connecteur droit avec flèche 17"/>
          <p:cNvCxnSpPr/>
          <p:nvPr/>
        </p:nvCxnSpPr>
        <p:spPr>
          <a:xfrm flipH="1">
            <a:off x="5107320" y="2225160"/>
            <a:ext cx="16560" cy="869040"/>
          </a:xfrm>
          <a:prstGeom prst="straightConnector1">
            <a:avLst/>
          </a:prstGeom>
          <a:ln w="9525">
            <a:solidFill>
              <a:srgbClr val="FFFFFF"/>
            </a:solidFill>
            <a:roun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AutoShape 2"/>
          <p:cNvSpPr/>
          <p:nvPr/>
        </p:nvSpPr>
        <p:spPr>
          <a:xfrm>
            <a:off x="-324720" y="0"/>
            <a:ext cx="10476720" cy="781128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pic>
        <p:nvPicPr>
          <p:cNvPr id="412" name="Image 1"/>
          <p:cNvPicPr/>
          <p:nvPr/>
        </p:nvPicPr>
        <p:blipFill>
          <a:blip r:embed="rId3"/>
          <a:stretch/>
        </p:blipFill>
        <p:spPr>
          <a:xfrm>
            <a:off x="936720" y="1904040"/>
            <a:ext cx="7976520" cy="5547600"/>
          </a:xfrm>
          <a:prstGeom prst="rect">
            <a:avLst/>
          </a:prstGeom>
          <a:ln w="0">
            <a:noFill/>
          </a:ln>
        </p:spPr>
      </p:pic>
      <p:sp>
        <p:nvSpPr>
          <p:cNvPr id="413" name="Rectangle à coins arrondis 5"/>
          <p:cNvSpPr/>
          <p:nvPr/>
        </p:nvSpPr>
        <p:spPr>
          <a:xfrm>
            <a:off x="3795840" y="250920"/>
            <a:ext cx="215820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14" name="ZoneTexte 1"/>
          <p:cNvSpPr/>
          <p:nvPr/>
        </p:nvSpPr>
        <p:spPr>
          <a:xfrm>
            <a:off x="3887640" y="217440"/>
            <a:ext cx="34552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Mars la rouge</a:t>
            </a:r>
            <a:endParaRPr lang="fr-FR" sz="2400" b="0" strike="noStrike" spc="-1">
              <a:solidFill>
                <a:srgbClr val="000000"/>
              </a:solidFill>
              <a:latin typeface="Arial"/>
            </a:endParaRPr>
          </a:p>
        </p:txBody>
      </p:sp>
      <p:sp>
        <p:nvSpPr>
          <p:cNvPr id="415" name="Rectangle à coins arrondis 6"/>
          <p:cNvSpPr/>
          <p:nvPr/>
        </p:nvSpPr>
        <p:spPr>
          <a:xfrm>
            <a:off x="143640" y="806400"/>
            <a:ext cx="9648360" cy="94068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416" name="ZoneTexte 2"/>
          <p:cNvSpPr/>
          <p:nvPr/>
        </p:nvSpPr>
        <p:spPr>
          <a:xfrm>
            <a:off x="251640" y="821880"/>
            <a:ext cx="10080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Le volcan Olympus Mons est le plus haut relief du système solaire. Hauteur 22 km, diamètre 650 km.</a:t>
            </a:r>
            <a:endParaRPr lang="fr-FR" sz="1800" b="0" strike="noStrike" spc="-1">
              <a:solidFill>
                <a:srgbClr val="000000"/>
              </a:solidFill>
              <a:latin typeface="Arial"/>
            </a:endParaRPr>
          </a:p>
        </p:txBody>
      </p:sp>
      <p:sp>
        <p:nvSpPr>
          <p:cNvPr id="417" name="Rectangle 3"/>
          <p:cNvSpPr/>
          <p:nvPr/>
        </p:nvSpPr>
        <p:spPr>
          <a:xfrm>
            <a:off x="215640" y="1113480"/>
            <a:ext cx="10080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Le canyon Valles Marineris mesure 4000 km de long, 700 km de large et jusqu’à 10 km de profondeur. </a:t>
            </a:r>
            <a:endParaRPr lang="fr-FR" sz="1800" b="0" strike="noStrike" spc="-1">
              <a:solidFill>
                <a:srgbClr val="000000"/>
              </a:solidFill>
              <a:latin typeface="Arial"/>
            </a:endParaRPr>
          </a:p>
        </p:txBody>
      </p:sp>
      <p:sp>
        <p:nvSpPr>
          <p:cNvPr id="418" name="Rectangle 4"/>
          <p:cNvSpPr/>
          <p:nvPr/>
        </p:nvSpPr>
        <p:spPr>
          <a:xfrm>
            <a:off x="2448000" y="1380240"/>
            <a:ext cx="58539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DejaVu Sans"/>
              </a:rPr>
              <a:t>Mars possède 2 satellites naturels, Phobos et Déimos.</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Object 2"/>
          <p:cNvGraphicFramePr/>
          <p:nvPr/>
        </p:nvGraphicFramePr>
        <p:xfrm>
          <a:off x="-34920" y="-33480"/>
          <a:ext cx="10225800" cy="759240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101" name="Object 2"/>
                      <p:cNvPicPr/>
                      <p:nvPr/>
                    </p:nvPicPr>
                    <p:blipFill>
                      <a:blip r:embed="rId4"/>
                      <a:stretch/>
                    </p:blipFill>
                    <p:spPr>
                      <a:xfrm>
                        <a:off x="-34920" y="-33480"/>
                        <a:ext cx="10225800" cy="7592400"/>
                      </a:xfrm>
                      <a:prstGeom prst="rect">
                        <a:avLst/>
                      </a:prstGeom>
                      <a:ln w="0">
                        <a:noFill/>
                      </a:ln>
                    </p:spPr>
                  </p:pic>
                </p:oleObj>
              </mc:Fallback>
            </mc:AlternateContent>
          </a:graphicData>
        </a:graphic>
      </p:graphicFrame>
      <p:sp>
        <p:nvSpPr>
          <p:cNvPr id="102" name="Rectangle 4"/>
          <p:cNvSpPr/>
          <p:nvPr/>
        </p:nvSpPr>
        <p:spPr>
          <a:xfrm>
            <a:off x="2151000" y="652320"/>
            <a:ext cx="183600" cy="63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1763"/>
              </a:spcBef>
            </a:pPr>
            <a:endParaRPr lang="fr-FR" sz="3530" b="0" strike="noStrike" spc="-1">
              <a:solidFill>
                <a:srgbClr val="FFCC00"/>
              </a:solidFill>
              <a:latin typeface="Monotype Corsiva"/>
              <a:ea typeface="DejaVu Sans"/>
            </a:endParaRPr>
          </a:p>
        </p:txBody>
      </p:sp>
      <p:sp>
        <p:nvSpPr>
          <p:cNvPr id="103" name="Rectangle à coins arrondis 1"/>
          <p:cNvSpPr/>
          <p:nvPr/>
        </p:nvSpPr>
        <p:spPr>
          <a:xfrm>
            <a:off x="2448000" y="376200"/>
            <a:ext cx="5328360" cy="594720"/>
          </a:xfrm>
          <a:prstGeom prst="roundRect">
            <a:avLst>
              <a:gd name="adj" fmla="val 16667"/>
            </a:avLst>
          </a:prstGeom>
          <a:solidFill>
            <a:schemeClr val="accent3">
              <a:lumMod val="85000"/>
            </a:schemeClr>
          </a:solidFill>
          <a:ln w="38100">
            <a:solidFill>
              <a:srgbClr val="A5A5E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2640" b="0" strike="noStrike" spc="-1">
              <a:solidFill>
                <a:schemeClr val="lt1"/>
              </a:solidFill>
              <a:latin typeface="Times New Roman"/>
              <a:ea typeface="DejaVu Sans"/>
            </a:endParaRPr>
          </a:p>
        </p:txBody>
      </p:sp>
      <p:sp>
        <p:nvSpPr>
          <p:cNvPr id="104" name="Rectangle 2"/>
          <p:cNvSpPr/>
          <p:nvPr/>
        </p:nvSpPr>
        <p:spPr>
          <a:xfrm>
            <a:off x="2612880" y="444600"/>
            <a:ext cx="9000360" cy="172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1199"/>
              </a:spcBef>
            </a:pPr>
            <a:r>
              <a:rPr lang="fr-FR" sz="2400" b="0" strike="noStrike" spc="-1">
                <a:solidFill>
                  <a:schemeClr val="accent6">
                    <a:lumMod val="75000"/>
                  </a:schemeClr>
                </a:solidFill>
                <a:latin typeface="Times New Roman"/>
                <a:ea typeface="Lucida Sans Unicode"/>
              </a:rPr>
              <a:t>Découvrons notre Univers en 3 étapes.</a:t>
            </a:r>
            <a:endParaRPr lang="fr-FR" sz="2400" b="0" strike="noStrike" spc="-1">
              <a:solidFill>
                <a:srgbClr val="000000"/>
              </a:solidFill>
              <a:latin typeface="Arial"/>
            </a:endParaRPr>
          </a:p>
          <a:p>
            <a:pPr>
              <a:lnSpc>
                <a:spcPct val="100000"/>
              </a:lnSpc>
              <a:spcBef>
                <a:spcPts val="1199"/>
              </a:spcBef>
            </a:pPr>
            <a:endParaRPr lang="fr-FR" sz="2400" b="0" strike="noStrike" spc="-1">
              <a:solidFill>
                <a:srgbClr val="000000"/>
              </a:solidFill>
              <a:latin typeface="Arial"/>
            </a:endParaRPr>
          </a:p>
          <a:p>
            <a:pPr algn="ctr">
              <a:lnSpc>
                <a:spcPct val="100000"/>
              </a:lnSpc>
              <a:spcBef>
                <a:spcPts val="1749"/>
              </a:spcBef>
            </a:pPr>
            <a:r>
              <a:rPr lang="fr-FR" sz="3500" b="1" strike="noStrike" spc="-1">
                <a:solidFill>
                  <a:srgbClr val="262699"/>
                </a:solidFill>
                <a:latin typeface="Monotype Corsiva"/>
                <a:ea typeface="Lucida Sans Unicode"/>
              </a:rPr>
              <a:t> </a:t>
            </a:r>
            <a:endParaRPr lang="fr-FR" sz="3500" b="0" strike="noStrike" spc="-1">
              <a:solidFill>
                <a:srgbClr val="000000"/>
              </a:solidFill>
              <a:latin typeface="Arial"/>
            </a:endParaRPr>
          </a:p>
        </p:txBody>
      </p:sp>
      <p:pic>
        <p:nvPicPr>
          <p:cNvPr id="105" name="Image 5"/>
          <p:cNvPicPr/>
          <p:nvPr/>
        </p:nvPicPr>
        <p:blipFill>
          <a:blip r:embed="rId5"/>
          <a:stretch/>
        </p:blipFill>
        <p:spPr>
          <a:xfrm>
            <a:off x="6719760" y="1380960"/>
            <a:ext cx="2112120" cy="1585080"/>
          </a:xfrm>
          <a:prstGeom prst="rect">
            <a:avLst/>
          </a:prstGeom>
          <a:ln w="0">
            <a:noFill/>
          </a:ln>
        </p:spPr>
      </p:pic>
      <p:pic>
        <p:nvPicPr>
          <p:cNvPr id="106" name="Image 6"/>
          <p:cNvPicPr/>
          <p:nvPr/>
        </p:nvPicPr>
        <p:blipFill>
          <a:blip r:embed="rId6"/>
          <a:stretch/>
        </p:blipFill>
        <p:spPr>
          <a:xfrm>
            <a:off x="6638760" y="3068640"/>
            <a:ext cx="2275920" cy="2272680"/>
          </a:xfrm>
          <a:prstGeom prst="rect">
            <a:avLst/>
          </a:prstGeom>
          <a:ln w="0">
            <a:noFill/>
          </a:ln>
        </p:spPr>
      </p:pic>
      <p:pic>
        <p:nvPicPr>
          <p:cNvPr id="107" name="Image 7"/>
          <p:cNvPicPr/>
          <p:nvPr/>
        </p:nvPicPr>
        <p:blipFill>
          <a:blip r:embed="rId7"/>
          <a:stretch/>
        </p:blipFill>
        <p:spPr>
          <a:xfrm>
            <a:off x="6737400" y="5443560"/>
            <a:ext cx="2177280" cy="1929600"/>
          </a:xfrm>
          <a:prstGeom prst="rect">
            <a:avLst/>
          </a:prstGeom>
          <a:ln w="0">
            <a:noFill/>
          </a:ln>
        </p:spPr>
      </p:pic>
      <p:sp>
        <p:nvSpPr>
          <p:cNvPr id="108" name="ZoneTexte 8"/>
          <p:cNvSpPr/>
          <p:nvPr/>
        </p:nvSpPr>
        <p:spPr>
          <a:xfrm>
            <a:off x="1211400" y="1784520"/>
            <a:ext cx="439200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3200" b="0" u="sng" strike="noStrike" spc="-1">
                <a:solidFill>
                  <a:schemeClr val="accent2">
                    <a:lumMod val="60000"/>
                    <a:lumOff val="40000"/>
                  </a:schemeClr>
                </a:solidFill>
                <a:uFillTx/>
                <a:latin typeface="Times New Roman"/>
                <a:ea typeface="DejaVu Sans"/>
              </a:rPr>
              <a:t>Le système solaire</a:t>
            </a:r>
            <a:endParaRPr lang="fr-FR" sz="3200" b="0" strike="noStrike" spc="-1">
              <a:solidFill>
                <a:srgbClr val="000000"/>
              </a:solidFill>
              <a:latin typeface="Arial"/>
            </a:endParaRPr>
          </a:p>
        </p:txBody>
      </p:sp>
      <p:sp>
        <p:nvSpPr>
          <p:cNvPr id="109" name="ZoneTexte 9"/>
          <p:cNvSpPr/>
          <p:nvPr/>
        </p:nvSpPr>
        <p:spPr>
          <a:xfrm>
            <a:off x="671400" y="3718080"/>
            <a:ext cx="547308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3200" b="0" u="sng" strike="noStrike" spc="-1">
                <a:solidFill>
                  <a:schemeClr val="accent2">
                    <a:lumMod val="60000"/>
                    <a:lumOff val="40000"/>
                  </a:schemeClr>
                </a:solidFill>
                <a:uFillTx/>
                <a:latin typeface="Times New Roman"/>
                <a:ea typeface="DejaVu Sans"/>
              </a:rPr>
              <a:t>Notre galaxie la Voie Lactée</a:t>
            </a:r>
            <a:endParaRPr lang="fr-FR" sz="3200" b="0" strike="noStrike" spc="-1">
              <a:solidFill>
                <a:srgbClr val="000000"/>
              </a:solidFill>
              <a:latin typeface="Arial"/>
            </a:endParaRPr>
          </a:p>
        </p:txBody>
      </p:sp>
      <p:sp>
        <p:nvSpPr>
          <p:cNvPr id="110" name="ZoneTexte 11"/>
          <p:cNvSpPr/>
          <p:nvPr/>
        </p:nvSpPr>
        <p:spPr>
          <a:xfrm>
            <a:off x="1368360" y="5989680"/>
            <a:ext cx="482364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3200" b="0" u="sng" strike="noStrike" spc="-1">
                <a:solidFill>
                  <a:schemeClr val="accent2">
                    <a:lumMod val="60000"/>
                    <a:lumOff val="40000"/>
                  </a:schemeClr>
                </a:solidFill>
                <a:uFillTx/>
                <a:latin typeface="Times New Roman"/>
                <a:ea typeface="DejaVu Sans"/>
              </a:rPr>
              <a:t>L’univers profond</a:t>
            </a:r>
            <a:endParaRPr lang="fr-FR" sz="3200" b="0" strike="noStrike" spc="-1">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420"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421" name="Picture 4" descr="http://imgsdown.1mobile.com/group2/M00/E1/69/S36rZFWnWCKAEyANAAWpRxAt5SU56.jpeg"/>
          <p:cNvPicPr/>
          <p:nvPr/>
        </p:nvPicPr>
        <p:blipFill>
          <a:blip r:embed="rId5"/>
          <a:stretch/>
        </p:blipFill>
        <p:spPr>
          <a:xfrm>
            <a:off x="0" y="6480"/>
            <a:ext cx="9935280" cy="7552440"/>
          </a:xfrm>
          <a:prstGeom prst="rect">
            <a:avLst/>
          </a:prstGeom>
          <a:ln w="0">
            <a:noFill/>
          </a:ln>
        </p:spPr>
      </p:pic>
      <p:sp>
        <p:nvSpPr>
          <p:cNvPr id="422" name="Rectangle à coins arrondis 5"/>
          <p:cNvSpPr/>
          <p:nvPr/>
        </p:nvSpPr>
        <p:spPr>
          <a:xfrm>
            <a:off x="3240000" y="181080"/>
            <a:ext cx="35283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23" name="ZoneTexte 2"/>
          <p:cNvSpPr/>
          <p:nvPr/>
        </p:nvSpPr>
        <p:spPr>
          <a:xfrm>
            <a:off x="3255840" y="158760"/>
            <a:ext cx="5184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La ceinture d’astéroïdes</a:t>
            </a:r>
            <a:endParaRPr lang="fr-FR" sz="2400" b="0" strike="noStrike" spc="-1">
              <a:solidFill>
                <a:srgbClr val="000000"/>
              </a:solidFill>
              <a:latin typeface="Arial"/>
            </a:endParaRPr>
          </a:p>
        </p:txBody>
      </p:sp>
      <p:sp>
        <p:nvSpPr>
          <p:cNvPr id="424" name="Rectangle à coins arrondis 7"/>
          <p:cNvSpPr/>
          <p:nvPr/>
        </p:nvSpPr>
        <p:spPr>
          <a:xfrm>
            <a:off x="1152000" y="6804000"/>
            <a:ext cx="8379360" cy="61992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425" name="Rectangle 1"/>
          <p:cNvSpPr/>
          <p:nvPr/>
        </p:nvSpPr>
        <p:spPr>
          <a:xfrm>
            <a:off x="517680" y="6805800"/>
            <a:ext cx="96480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On y trouve 200 astéroïdes de plus de 100 km, 1 million d'astéroïdes de plus d'un km.</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Le plus massif est Cérès une planète naine de 930 km de diamètre.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AutoShape 1"/>
          <p:cNvSpPr/>
          <p:nvPr/>
        </p:nvSpPr>
        <p:spPr>
          <a:xfrm>
            <a:off x="-154080" y="-84240"/>
            <a:ext cx="10827720" cy="774612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pic>
        <p:nvPicPr>
          <p:cNvPr id="427" name="Picture 2"/>
          <p:cNvPicPr/>
          <p:nvPr/>
        </p:nvPicPr>
        <p:blipFill>
          <a:blip r:embed="rId2"/>
          <a:stretch/>
        </p:blipFill>
        <p:spPr>
          <a:xfrm>
            <a:off x="431640" y="2238480"/>
            <a:ext cx="9300600" cy="4209480"/>
          </a:xfrm>
          <a:prstGeom prst="rect">
            <a:avLst/>
          </a:prstGeom>
          <a:ln w="0">
            <a:noFill/>
          </a:ln>
        </p:spPr>
      </p:pic>
      <p:sp>
        <p:nvSpPr>
          <p:cNvPr id="428" name="Text Box 3"/>
          <p:cNvSpPr/>
          <p:nvPr/>
        </p:nvSpPr>
        <p:spPr>
          <a:xfrm>
            <a:off x="2282760" y="490680"/>
            <a:ext cx="9230760" cy="520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3600" b="1" strike="noStrike" spc="-1">
                <a:solidFill>
                  <a:srgbClr val="FF9966"/>
                </a:solidFill>
                <a:latin typeface="Times New Roman"/>
                <a:ea typeface="DejaVu Sans"/>
              </a:rPr>
              <a:t>	</a:t>
            </a:r>
            <a:endParaRPr lang="fr-FR" sz="3600" b="0" strike="noStrike" spc="-1">
              <a:solidFill>
                <a:srgbClr val="000000"/>
              </a:solidFill>
              <a:latin typeface="Arial"/>
            </a:endParaRPr>
          </a:p>
        </p:txBody>
      </p:sp>
      <p:sp>
        <p:nvSpPr>
          <p:cNvPr id="429" name="Rectangle à coins arrondis 5"/>
          <p:cNvSpPr/>
          <p:nvPr/>
        </p:nvSpPr>
        <p:spPr>
          <a:xfrm>
            <a:off x="2938320" y="430200"/>
            <a:ext cx="38300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30" name="ZoneTexte 1"/>
          <p:cNvSpPr/>
          <p:nvPr/>
        </p:nvSpPr>
        <p:spPr>
          <a:xfrm>
            <a:off x="3156120" y="414360"/>
            <a:ext cx="40316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Les planètes gazeuses</a:t>
            </a:r>
            <a:endParaRPr lang="fr-FR" sz="2400" b="0" strike="noStrike" spc="-1">
              <a:solidFill>
                <a:srgbClr val="00000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ext Box 1"/>
          <p:cNvSpPr/>
          <p:nvPr/>
        </p:nvSpPr>
        <p:spPr>
          <a:xfrm>
            <a:off x="1382760" y="7800840"/>
            <a:ext cx="89640" cy="343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432" name="AutoShape 2"/>
          <p:cNvSpPr/>
          <p:nvPr/>
        </p:nvSpPr>
        <p:spPr>
          <a:xfrm>
            <a:off x="-127080" y="-3456000"/>
            <a:ext cx="10505520" cy="11429280"/>
          </a:xfrm>
          <a:prstGeom prst="roundRect">
            <a:avLst>
              <a:gd name="adj" fmla="val 14"/>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95000"/>
              </a:lnSpc>
            </a:pPr>
            <a:endParaRPr lang="en-GB" sz="2400" b="1" strike="noStrike" spc="-1">
              <a:solidFill>
                <a:srgbClr val="FFCC66"/>
              </a:solidFill>
              <a:latin typeface="Times New Roman"/>
              <a:ea typeface="DejaVu Sans"/>
            </a:endParaRPr>
          </a:p>
        </p:txBody>
      </p:sp>
      <p:sp>
        <p:nvSpPr>
          <p:cNvPr id="433" name="Text Box 5"/>
          <p:cNvSpPr/>
          <p:nvPr/>
        </p:nvSpPr>
        <p:spPr>
          <a:xfrm>
            <a:off x="1085760" y="6954840"/>
            <a:ext cx="7801920" cy="350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endParaRPr lang="en-GB" sz="2400" b="1" strike="noStrike" spc="-1">
              <a:solidFill>
                <a:srgbClr val="E8E87E"/>
              </a:solidFill>
              <a:latin typeface="Times New Roman"/>
              <a:ea typeface="DejaVu Sans"/>
            </a:endParaRPr>
          </a:p>
        </p:txBody>
      </p:sp>
      <p:sp>
        <p:nvSpPr>
          <p:cNvPr id="434" name="Rectangle à coins arrondis 6"/>
          <p:cNvSpPr/>
          <p:nvPr/>
        </p:nvSpPr>
        <p:spPr>
          <a:xfrm>
            <a:off x="3456000" y="93240"/>
            <a:ext cx="30236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35" name="ZoneTexte 1"/>
          <p:cNvSpPr/>
          <p:nvPr/>
        </p:nvSpPr>
        <p:spPr>
          <a:xfrm>
            <a:off x="3745080" y="79200"/>
            <a:ext cx="38869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Jupiter la géante</a:t>
            </a:r>
            <a:endParaRPr lang="fr-FR" sz="2400" b="0" strike="noStrike" spc="-1">
              <a:solidFill>
                <a:srgbClr val="000000"/>
              </a:solidFill>
              <a:latin typeface="Arial"/>
            </a:endParaRPr>
          </a:p>
        </p:txBody>
      </p:sp>
      <p:pic>
        <p:nvPicPr>
          <p:cNvPr id="436" name="Image 2"/>
          <p:cNvPicPr/>
          <p:nvPr/>
        </p:nvPicPr>
        <p:blipFill>
          <a:blip r:embed="rId3"/>
          <a:stretch/>
        </p:blipFill>
        <p:spPr>
          <a:xfrm>
            <a:off x="1275840" y="565200"/>
            <a:ext cx="7508160" cy="6431760"/>
          </a:xfrm>
          <a:prstGeom prst="rect">
            <a:avLst/>
          </a:prstGeom>
          <a:ln w="0">
            <a:noFill/>
          </a:ln>
        </p:spPr>
      </p:pic>
      <p:sp>
        <p:nvSpPr>
          <p:cNvPr id="437" name="Rectangle à coins arrondis 7"/>
          <p:cNvSpPr/>
          <p:nvPr/>
        </p:nvSpPr>
        <p:spPr>
          <a:xfrm>
            <a:off x="1275840" y="6565680"/>
            <a:ext cx="8241840" cy="61848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438" name="Rectangle 2"/>
          <p:cNvSpPr/>
          <p:nvPr/>
        </p:nvSpPr>
        <p:spPr>
          <a:xfrm>
            <a:off x="1224000" y="6563160"/>
            <a:ext cx="8206560" cy="61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95000"/>
              </a:lnSpc>
            </a:pPr>
            <a:r>
              <a:rPr lang="en-GB" sz="1800" b="0" strike="noStrike" spc="-1">
                <a:solidFill>
                  <a:schemeClr val="accent6">
                    <a:lumMod val="75000"/>
                  </a:schemeClr>
                </a:solidFill>
                <a:latin typeface="Times New Roman"/>
                <a:ea typeface="Lucida Sans Unicode"/>
              </a:rPr>
              <a:t>Sa rotation est la plus rapide du système solaire : 9h54mn</a:t>
            </a:r>
            <a:endParaRPr lang="fr-FR" sz="1800" b="0" strike="noStrike" spc="-1">
              <a:solidFill>
                <a:srgbClr val="000000"/>
              </a:solidFill>
              <a:latin typeface="Arial"/>
            </a:endParaRPr>
          </a:p>
          <a:p>
            <a:pPr algn="ctr">
              <a:lnSpc>
                <a:spcPct val="95000"/>
              </a:lnSpc>
            </a:pPr>
            <a:r>
              <a:rPr lang="en-GB" sz="1800" b="0" strike="noStrike" spc="-1">
                <a:solidFill>
                  <a:schemeClr val="accent6">
                    <a:lumMod val="75000"/>
                  </a:schemeClr>
                </a:solidFill>
                <a:latin typeface="Times New Roman"/>
                <a:ea typeface="Lucida Sans Unicode"/>
              </a:rPr>
              <a:t>    Elle représente 70% de la masse totale des planètes et 318 fois la masse de la Terre.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 Box 1"/>
          <p:cNvSpPr/>
          <p:nvPr/>
        </p:nvSpPr>
        <p:spPr>
          <a:xfrm>
            <a:off x="1382760" y="7800840"/>
            <a:ext cx="89640" cy="343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440" name="AutoShape 2"/>
          <p:cNvSpPr/>
          <p:nvPr/>
        </p:nvSpPr>
        <p:spPr>
          <a:xfrm>
            <a:off x="-176760" y="-3650040"/>
            <a:ext cx="10505520" cy="11429280"/>
          </a:xfrm>
          <a:prstGeom prst="roundRect">
            <a:avLst>
              <a:gd name="adj" fmla="val 14"/>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95000"/>
              </a:lnSpc>
            </a:pPr>
            <a:endParaRPr lang="en-GB" sz="2400" b="1" strike="noStrike" spc="-1">
              <a:solidFill>
                <a:srgbClr val="FFCC66"/>
              </a:solidFill>
              <a:latin typeface="Times New Roman"/>
              <a:ea typeface="DejaVu Sans"/>
            </a:endParaRPr>
          </a:p>
        </p:txBody>
      </p:sp>
      <p:sp>
        <p:nvSpPr>
          <p:cNvPr id="441" name="Text Box 5"/>
          <p:cNvSpPr/>
          <p:nvPr/>
        </p:nvSpPr>
        <p:spPr>
          <a:xfrm>
            <a:off x="1085760" y="6954840"/>
            <a:ext cx="7801920" cy="350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endParaRPr lang="en-GB" sz="2400" b="1" strike="noStrike" spc="-1">
              <a:solidFill>
                <a:srgbClr val="E8E87E"/>
              </a:solidFill>
              <a:latin typeface="Times New Roman"/>
              <a:ea typeface="DejaVu Sans"/>
            </a:endParaRPr>
          </a:p>
        </p:txBody>
      </p:sp>
      <p:sp>
        <p:nvSpPr>
          <p:cNvPr id="442" name="Rectangle à coins arrondis 6"/>
          <p:cNvSpPr/>
          <p:nvPr/>
        </p:nvSpPr>
        <p:spPr>
          <a:xfrm>
            <a:off x="3456000" y="93240"/>
            <a:ext cx="30236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43" name="ZoneTexte 1"/>
          <p:cNvSpPr/>
          <p:nvPr/>
        </p:nvSpPr>
        <p:spPr>
          <a:xfrm>
            <a:off x="3745080" y="79200"/>
            <a:ext cx="38869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Jupiter la géante</a:t>
            </a:r>
            <a:endParaRPr lang="fr-FR" sz="2400" b="0" strike="noStrike" spc="-1">
              <a:solidFill>
                <a:srgbClr val="000000"/>
              </a:solidFill>
              <a:latin typeface="Arial"/>
            </a:endParaRPr>
          </a:p>
        </p:txBody>
      </p:sp>
      <p:pic>
        <p:nvPicPr>
          <p:cNvPr id="444" name="Image 2"/>
          <p:cNvPicPr/>
          <p:nvPr/>
        </p:nvPicPr>
        <p:blipFill>
          <a:blip r:embed="rId3"/>
          <a:stretch/>
        </p:blipFill>
        <p:spPr>
          <a:xfrm>
            <a:off x="1224000" y="1691640"/>
            <a:ext cx="7768440" cy="6408000"/>
          </a:xfrm>
          <a:prstGeom prst="rect">
            <a:avLst/>
          </a:prstGeom>
          <a:ln w="0">
            <a:noFill/>
          </a:ln>
        </p:spPr>
      </p:pic>
      <p:sp>
        <p:nvSpPr>
          <p:cNvPr id="445" name="Rectangle à coins arrondis 7"/>
          <p:cNvSpPr/>
          <p:nvPr/>
        </p:nvSpPr>
        <p:spPr>
          <a:xfrm>
            <a:off x="-72360" y="899640"/>
            <a:ext cx="10224360" cy="11912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446" name="Rectangle 2"/>
          <p:cNvSpPr/>
          <p:nvPr/>
        </p:nvSpPr>
        <p:spPr>
          <a:xfrm>
            <a:off x="-617400" y="670320"/>
            <a:ext cx="11386800" cy="140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95000"/>
              </a:lnSpc>
            </a:pPr>
            <a:endParaRPr lang="fr-FR" sz="1800" b="0" strike="noStrike" spc="-1">
              <a:solidFill>
                <a:srgbClr val="000000"/>
              </a:solidFill>
              <a:latin typeface="Arial"/>
            </a:endParaRPr>
          </a:p>
          <a:p>
            <a:pPr algn="ctr">
              <a:lnSpc>
                <a:spcPct val="95000"/>
              </a:lnSpc>
            </a:pPr>
            <a:r>
              <a:rPr lang="en-GB" sz="1800" b="0" strike="noStrike" spc="-1">
                <a:solidFill>
                  <a:schemeClr val="accent6">
                    <a:lumMod val="75000"/>
                  </a:schemeClr>
                </a:solidFill>
                <a:latin typeface="Times New Roman"/>
                <a:ea typeface="Lucida Sans Unicode"/>
              </a:rPr>
              <a:t>Son diamètre équatorial est 10 % supérieur à son diamètre polaire.</a:t>
            </a:r>
            <a:endParaRPr lang="fr-FR" sz="1800" b="0" strike="noStrike" spc="-1">
              <a:solidFill>
                <a:srgbClr val="000000"/>
              </a:solidFill>
              <a:latin typeface="Arial"/>
            </a:endParaRPr>
          </a:p>
          <a:p>
            <a:pPr algn="ctr">
              <a:lnSpc>
                <a:spcPct val="95000"/>
              </a:lnSpc>
            </a:pPr>
            <a:r>
              <a:rPr lang="en-GB" sz="1800" b="0" strike="noStrike" spc="-1">
                <a:solidFill>
                  <a:schemeClr val="accent6">
                    <a:lumMod val="75000"/>
                  </a:schemeClr>
                </a:solidFill>
                <a:latin typeface="Times New Roman"/>
                <a:ea typeface="Lucida Sans Unicode"/>
              </a:rPr>
              <a:t>La grande tache rouge, découverte en 1665 par Cassini, est un anticyclone qui a une rotation de 6 jours.</a:t>
            </a:r>
            <a:endParaRPr lang="fr-FR" sz="1800" b="0" strike="noStrike" spc="-1">
              <a:solidFill>
                <a:srgbClr val="000000"/>
              </a:solidFill>
              <a:latin typeface="Arial"/>
            </a:endParaRPr>
          </a:p>
          <a:p>
            <a:pPr algn="ctr">
              <a:lnSpc>
                <a:spcPct val="95000"/>
              </a:lnSpc>
            </a:pPr>
            <a:r>
              <a:rPr lang="en-GB" sz="1800" b="0" strike="noStrike" spc="-1">
                <a:solidFill>
                  <a:schemeClr val="accent6">
                    <a:lumMod val="75000"/>
                  </a:schemeClr>
                </a:solidFill>
                <a:latin typeface="Times New Roman"/>
                <a:ea typeface="Lucida Sans Unicode"/>
              </a:rPr>
              <a:t>Les bandes horizontales claires sont des courants ascendants et les bandes sombres des courants descendants.</a:t>
            </a:r>
            <a:endParaRPr lang="fr-FR" sz="1800" b="0" strike="noStrike" spc="-1">
              <a:solidFill>
                <a:srgbClr val="000000"/>
              </a:solidFill>
              <a:latin typeface="Arial"/>
            </a:endParaRPr>
          </a:p>
          <a:p>
            <a:pPr algn="ctr">
              <a:lnSpc>
                <a:spcPct val="95000"/>
              </a:lnSpc>
            </a:pPr>
            <a:r>
              <a:rPr lang="en-GB" sz="1800" b="0" strike="noStrike" spc="-1">
                <a:solidFill>
                  <a:schemeClr val="accent6">
                    <a:lumMod val="75000"/>
                  </a:schemeClr>
                </a:solidFill>
                <a:latin typeface="Times New Roman"/>
                <a:ea typeface="Lucida Sans Unicode"/>
              </a:rPr>
              <a:t>L’origine et le fonctionnement de ces bandes ne sont pas entièrement élucidés à ce jour.</a:t>
            </a:r>
            <a:endParaRPr lang="fr-FR" sz="1800" b="0" strike="noStrike" spc="-1">
              <a:solidFill>
                <a:srgbClr val="000000"/>
              </a:solidFill>
              <a:latin typeface="Arial"/>
            </a:endParaRPr>
          </a:p>
        </p:txBody>
      </p:sp>
      <p:cxnSp>
        <p:nvCxnSpPr>
          <p:cNvPr id="447" name="Connecteur droit avec flèche 14"/>
          <p:cNvCxnSpPr/>
          <p:nvPr/>
        </p:nvCxnSpPr>
        <p:spPr>
          <a:xfrm>
            <a:off x="5040720" y="6732000"/>
            <a:ext cx="648720" cy="720"/>
          </a:xfrm>
          <a:prstGeom prst="straightConnector1">
            <a:avLst/>
          </a:prstGeom>
          <a:ln w="12700">
            <a:solidFill>
              <a:srgbClr val="8585E0"/>
            </a:solidFill>
            <a:round/>
            <a:tailEnd type="triangle" w="med" len="med"/>
          </a:ln>
        </p:spPr>
      </p:cxnSp>
      <p:cxnSp>
        <p:nvCxnSpPr>
          <p:cNvPr id="448" name="Connecteur droit avec flèche 17"/>
          <p:cNvCxnSpPr/>
          <p:nvPr/>
        </p:nvCxnSpPr>
        <p:spPr>
          <a:xfrm>
            <a:off x="4752000" y="3275640"/>
            <a:ext cx="648720" cy="720"/>
          </a:xfrm>
          <a:prstGeom prst="straightConnector1">
            <a:avLst/>
          </a:prstGeom>
          <a:ln w="28575">
            <a:solidFill>
              <a:srgbClr val="404040"/>
            </a:solidFill>
            <a:round/>
            <a:tailEnd type="triangle" w="med" len="med"/>
          </a:ln>
        </p:spPr>
      </p:cxnSp>
      <p:cxnSp>
        <p:nvCxnSpPr>
          <p:cNvPr id="449" name="Connecteur droit avec flèche 22"/>
          <p:cNvCxnSpPr/>
          <p:nvPr/>
        </p:nvCxnSpPr>
        <p:spPr>
          <a:xfrm>
            <a:off x="4752000" y="3851640"/>
            <a:ext cx="648720" cy="720"/>
          </a:xfrm>
          <a:prstGeom prst="straightConnector1">
            <a:avLst/>
          </a:prstGeom>
          <a:ln w="28575">
            <a:solidFill>
              <a:srgbClr val="404040"/>
            </a:solidFill>
            <a:round/>
            <a:tailEnd type="triangle" w="med" len="med"/>
          </a:ln>
        </p:spPr>
      </p:cxnSp>
      <p:cxnSp>
        <p:nvCxnSpPr>
          <p:cNvPr id="450" name="Connecteur droit avec flèche 23"/>
          <p:cNvCxnSpPr/>
          <p:nvPr/>
        </p:nvCxnSpPr>
        <p:spPr>
          <a:xfrm>
            <a:off x="4752000" y="4859640"/>
            <a:ext cx="648720" cy="720"/>
          </a:xfrm>
          <a:prstGeom prst="straightConnector1">
            <a:avLst/>
          </a:prstGeom>
          <a:ln w="28575">
            <a:solidFill>
              <a:srgbClr val="404040"/>
            </a:solidFill>
            <a:round/>
            <a:tailEnd type="triangle" w="med" len="med"/>
          </a:ln>
        </p:spPr>
      </p:cxnSp>
      <p:cxnSp>
        <p:nvCxnSpPr>
          <p:cNvPr id="451" name="Connecteur droit avec flèche 24"/>
          <p:cNvCxnSpPr/>
          <p:nvPr/>
        </p:nvCxnSpPr>
        <p:spPr>
          <a:xfrm>
            <a:off x="4752000" y="6084000"/>
            <a:ext cx="648720" cy="720"/>
          </a:xfrm>
          <a:prstGeom prst="straightConnector1">
            <a:avLst/>
          </a:prstGeom>
          <a:ln w="28575">
            <a:solidFill>
              <a:srgbClr val="404040"/>
            </a:solidFill>
            <a:round/>
            <a:tailEnd type="triangle" w="med" len="med"/>
          </a:ln>
        </p:spPr>
      </p:cxnSp>
      <p:cxnSp>
        <p:nvCxnSpPr>
          <p:cNvPr id="452" name="Connecteur droit avec flèche 25"/>
          <p:cNvCxnSpPr/>
          <p:nvPr/>
        </p:nvCxnSpPr>
        <p:spPr>
          <a:xfrm>
            <a:off x="4752000" y="6748920"/>
            <a:ext cx="648720" cy="720"/>
          </a:xfrm>
          <a:prstGeom prst="straightConnector1">
            <a:avLst/>
          </a:prstGeom>
          <a:ln w="28575">
            <a:solidFill>
              <a:srgbClr val="404040"/>
            </a:solidFill>
            <a:round/>
            <a:tailEnd type="triangle" w="med" len="med"/>
          </a:ln>
        </p:spPr>
      </p:cxnSp>
      <p:cxnSp>
        <p:nvCxnSpPr>
          <p:cNvPr id="453" name="Connecteur droit avec flèche 26"/>
          <p:cNvCxnSpPr/>
          <p:nvPr/>
        </p:nvCxnSpPr>
        <p:spPr>
          <a:xfrm flipH="1">
            <a:off x="4752000" y="3419640"/>
            <a:ext cx="648720" cy="720"/>
          </a:xfrm>
          <a:prstGeom prst="straightConnector1">
            <a:avLst/>
          </a:prstGeom>
          <a:ln w="28575">
            <a:solidFill>
              <a:srgbClr val="404040"/>
            </a:solidFill>
            <a:round/>
            <a:tailEnd type="triangle" w="med" len="med"/>
          </a:ln>
        </p:spPr>
      </p:cxnSp>
      <p:cxnSp>
        <p:nvCxnSpPr>
          <p:cNvPr id="454" name="Connecteur droit avec flèche 28"/>
          <p:cNvCxnSpPr/>
          <p:nvPr/>
        </p:nvCxnSpPr>
        <p:spPr>
          <a:xfrm flipH="1">
            <a:off x="4754160" y="4283640"/>
            <a:ext cx="648720" cy="720"/>
          </a:xfrm>
          <a:prstGeom prst="straightConnector1">
            <a:avLst/>
          </a:prstGeom>
          <a:ln w="28575">
            <a:solidFill>
              <a:srgbClr val="404040"/>
            </a:solidFill>
            <a:round/>
            <a:tailEnd type="triangle" w="med" len="med"/>
          </a:ln>
        </p:spPr>
      </p:cxnSp>
      <p:cxnSp>
        <p:nvCxnSpPr>
          <p:cNvPr id="455" name="Connecteur droit avec flèche 29"/>
          <p:cNvCxnSpPr/>
          <p:nvPr/>
        </p:nvCxnSpPr>
        <p:spPr>
          <a:xfrm flipH="1">
            <a:off x="4755960" y="5436000"/>
            <a:ext cx="649080" cy="720"/>
          </a:xfrm>
          <a:prstGeom prst="straightConnector1">
            <a:avLst/>
          </a:prstGeom>
          <a:ln w="28575">
            <a:solidFill>
              <a:srgbClr val="404040"/>
            </a:solidFill>
            <a:round/>
            <a:tailEnd type="triangle" w="med" len="med"/>
          </a:ln>
        </p:spPr>
      </p:cxnSp>
      <p:cxnSp>
        <p:nvCxnSpPr>
          <p:cNvPr id="456" name="Connecteur droit avec flèche 30"/>
          <p:cNvCxnSpPr/>
          <p:nvPr/>
        </p:nvCxnSpPr>
        <p:spPr>
          <a:xfrm flipH="1">
            <a:off x="4716360" y="6444000"/>
            <a:ext cx="649080" cy="720"/>
          </a:xfrm>
          <a:prstGeom prst="straightConnector1">
            <a:avLst/>
          </a:prstGeom>
          <a:ln w="28575">
            <a:solidFill>
              <a:srgbClr val="404040"/>
            </a:solidFill>
            <a:round/>
            <a:tailEnd type="triangle" w="med" len="med"/>
          </a:ln>
        </p:spPr>
      </p:cxnSp>
      <p:cxnSp>
        <p:nvCxnSpPr>
          <p:cNvPr id="457" name="Connecteur droit avec flèche 31"/>
          <p:cNvCxnSpPr/>
          <p:nvPr/>
        </p:nvCxnSpPr>
        <p:spPr>
          <a:xfrm flipH="1">
            <a:off x="4752000" y="6985440"/>
            <a:ext cx="648720" cy="720"/>
          </a:xfrm>
          <a:prstGeom prst="straightConnector1">
            <a:avLst/>
          </a:prstGeom>
          <a:ln w="28575">
            <a:solidFill>
              <a:srgbClr val="000000"/>
            </a:solidFill>
            <a:round/>
            <a:tailEnd type="triangle" w="med" len="med"/>
          </a:ln>
        </p:spPr>
      </p:cxnSp>
      <p:sp>
        <p:nvSpPr>
          <p:cNvPr id="458" name="Flèche courbée vers la gauche 9"/>
          <p:cNvSpPr/>
          <p:nvPr/>
        </p:nvSpPr>
        <p:spPr>
          <a:xfrm rot="5568600" flipH="1">
            <a:off x="5900040" y="5104080"/>
            <a:ext cx="438120" cy="1137240"/>
          </a:xfrm>
          <a:prstGeom prst="curvedLeftArrow">
            <a:avLst>
              <a:gd name="adj1" fmla="val 25000"/>
              <a:gd name="adj2" fmla="val 50000"/>
              <a:gd name="adj3" fmla="val 25000"/>
            </a:avLst>
          </a:prstGeom>
          <a:solidFill>
            <a:schemeClr val="bg2">
              <a:lumMod val="40000"/>
              <a:lumOff val="60000"/>
            </a:schemeClr>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Picture 1"/>
          <p:cNvPicPr/>
          <p:nvPr/>
        </p:nvPicPr>
        <p:blipFill>
          <a:blip r:embed="rId3"/>
          <a:stretch/>
        </p:blipFill>
        <p:spPr>
          <a:xfrm>
            <a:off x="0" y="-181080"/>
            <a:ext cx="10211760" cy="7814520"/>
          </a:xfrm>
          <a:prstGeom prst="rect">
            <a:avLst/>
          </a:prstGeom>
          <a:ln w="0">
            <a:noFill/>
          </a:ln>
        </p:spPr>
      </p:pic>
      <p:sp>
        <p:nvSpPr>
          <p:cNvPr id="460" name="Text Box 3"/>
          <p:cNvSpPr/>
          <p:nvPr/>
        </p:nvSpPr>
        <p:spPr>
          <a:xfrm>
            <a:off x="363600" y="6821640"/>
            <a:ext cx="3599640" cy="378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endParaRPr lang="en-GB" sz="2600" b="1" strike="noStrike" spc="-1">
              <a:solidFill>
                <a:srgbClr val="CCCC00"/>
              </a:solidFill>
              <a:latin typeface="Times New Roman"/>
              <a:ea typeface="DejaVu Sans"/>
            </a:endParaRPr>
          </a:p>
        </p:txBody>
      </p:sp>
      <p:sp>
        <p:nvSpPr>
          <p:cNvPr id="461" name="Rectangle à coins arrondis 4"/>
          <p:cNvSpPr/>
          <p:nvPr/>
        </p:nvSpPr>
        <p:spPr>
          <a:xfrm>
            <a:off x="5184720" y="108000"/>
            <a:ext cx="4750560" cy="51696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2400" b="0" strike="noStrike" spc="-1">
                <a:solidFill>
                  <a:schemeClr val="accent6">
                    <a:lumMod val="75000"/>
                  </a:schemeClr>
                </a:solidFill>
                <a:latin typeface="Arial"/>
                <a:ea typeface="DejaVu Sans"/>
              </a:rPr>
              <a:t>Saturne le seigneur des anneaux</a:t>
            </a:r>
            <a:endParaRPr lang="fr-FR" sz="240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icture 2"/>
          <p:cNvPicPr/>
          <p:nvPr/>
        </p:nvPicPr>
        <p:blipFill>
          <a:blip r:embed="rId3"/>
          <a:stretch/>
        </p:blipFill>
        <p:spPr>
          <a:xfrm>
            <a:off x="-144360" y="-181080"/>
            <a:ext cx="10317960" cy="7914600"/>
          </a:xfrm>
          <a:prstGeom prst="rect">
            <a:avLst/>
          </a:prstGeom>
          <a:ln w="0">
            <a:noFill/>
          </a:ln>
        </p:spPr>
      </p:pic>
      <p:sp>
        <p:nvSpPr>
          <p:cNvPr id="463" name="Text Box 3"/>
          <p:cNvSpPr/>
          <p:nvPr/>
        </p:nvSpPr>
        <p:spPr>
          <a:xfrm>
            <a:off x="4608360" y="6478560"/>
            <a:ext cx="2475720" cy="34380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5000"/>
              </a:lnSpc>
              <a:tabLst>
                <a:tab pos="723960" algn="l"/>
                <a:tab pos="1447920" algn="l"/>
                <a:tab pos="2171880" algn="l"/>
              </a:tabLst>
            </a:pPr>
            <a:r>
              <a:rPr lang="fr-FR" sz="1800" b="1" strike="noStrike" spc="-1">
                <a:solidFill>
                  <a:schemeClr val="accent2">
                    <a:lumMod val="40000"/>
                    <a:lumOff val="60000"/>
                  </a:schemeClr>
                </a:solidFill>
                <a:latin typeface="Times New Roman"/>
                <a:ea typeface="Lucida Sans Unicode"/>
              </a:rPr>
              <a:t>Division de Cassini</a:t>
            </a:r>
            <a:endParaRPr lang="fr-FR" sz="1800" b="0" strike="noStrike" spc="-1">
              <a:solidFill>
                <a:srgbClr val="000000"/>
              </a:solidFill>
              <a:latin typeface="Arial"/>
            </a:endParaRPr>
          </a:p>
        </p:txBody>
      </p:sp>
      <p:sp>
        <p:nvSpPr>
          <p:cNvPr id="464" name="Text Box 4"/>
          <p:cNvSpPr/>
          <p:nvPr/>
        </p:nvSpPr>
        <p:spPr>
          <a:xfrm>
            <a:off x="7302600" y="6005520"/>
            <a:ext cx="2510640" cy="343800"/>
          </a:xfrm>
          <a:prstGeom prst="rect">
            <a:avLst/>
          </a:prstGeom>
          <a:noFill/>
          <a:ln w="0">
            <a:noFill/>
          </a:ln>
        </p:spPr>
        <p:style>
          <a:lnRef idx="0">
            <a:scrgbClr r="0" g="0" b="0"/>
          </a:lnRef>
          <a:fillRef idx="0">
            <a:scrgbClr r="0" g="0" b="0"/>
          </a:fillRef>
          <a:effectRef idx="0">
            <a:scrgbClr r="0" g="0" b="0"/>
          </a:effectRef>
          <a:fontRef idx="minor"/>
        </p:style>
        <p:txBody>
          <a:bodyPr lIns="0" tIns="15120" rIns="0" bIns="0" anchor="t">
            <a:noAutofit/>
          </a:bodyPr>
          <a:lstStyle/>
          <a:p>
            <a:pPr>
              <a:lnSpc>
                <a:spcPct val="95000"/>
              </a:lnSpc>
              <a:tabLst>
                <a:tab pos="723960" algn="l"/>
                <a:tab pos="1447920" algn="l"/>
                <a:tab pos="2171880" algn="l"/>
              </a:tabLst>
            </a:pPr>
            <a:r>
              <a:rPr lang="fr-FR" sz="1800" b="1" strike="noStrike" spc="-1">
                <a:solidFill>
                  <a:schemeClr val="accent2">
                    <a:lumMod val="40000"/>
                    <a:lumOff val="60000"/>
                  </a:schemeClr>
                </a:solidFill>
                <a:latin typeface="Times New Roman"/>
                <a:ea typeface="Lucida Sans Unicode"/>
              </a:rPr>
              <a:t>Division de Hencke</a:t>
            </a:r>
            <a:endParaRPr lang="fr-FR" sz="1800" b="0" strike="noStrike" spc="-1">
              <a:solidFill>
                <a:srgbClr val="000000"/>
              </a:solidFill>
              <a:latin typeface="Arial"/>
            </a:endParaRPr>
          </a:p>
        </p:txBody>
      </p:sp>
      <p:sp>
        <p:nvSpPr>
          <p:cNvPr id="465" name="Line 5"/>
          <p:cNvSpPr/>
          <p:nvPr/>
        </p:nvSpPr>
        <p:spPr>
          <a:xfrm flipH="1" flipV="1">
            <a:off x="4319280" y="4790880"/>
            <a:ext cx="1297080" cy="1652760"/>
          </a:xfrm>
          <a:prstGeom prst="line">
            <a:avLst/>
          </a:prstGeom>
          <a:ln w="19050">
            <a:solidFill>
              <a:srgbClr val="ADADEB"/>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2400" b="0" strike="noStrike" spc="-1">
              <a:solidFill>
                <a:srgbClr val="FFFFFF"/>
              </a:solidFill>
              <a:latin typeface="Times New Roman"/>
              <a:ea typeface="Lucida Sans Unicode"/>
            </a:endParaRPr>
          </a:p>
        </p:txBody>
      </p:sp>
      <p:sp>
        <p:nvSpPr>
          <p:cNvPr id="466" name="Line 6"/>
          <p:cNvSpPr/>
          <p:nvPr/>
        </p:nvSpPr>
        <p:spPr>
          <a:xfrm flipV="1">
            <a:off x="8353080" y="4932360"/>
            <a:ext cx="1800" cy="900000"/>
          </a:xfrm>
          <a:prstGeom prst="line">
            <a:avLst/>
          </a:prstGeom>
          <a:ln w="19050">
            <a:solidFill>
              <a:srgbClr val="ADADEB"/>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2400" b="0" strike="noStrike" spc="-1">
              <a:solidFill>
                <a:srgbClr val="FFFFFF"/>
              </a:solidFill>
              <a:latin typeface="Times New Roman"/>
              <a:ea typeface="Lucida Sans Unicode"/>
            </a:endParaRPr>
          </a:p>
        </p:txBody>
      </p:sp>
      <p:sp>
        <p:nvSpPr>
          <p:cNvPr id="467" name="Rectangle à coins arrondis 6"/>
          <p:cNvSpPr/>
          <p:nvPr/>
        </p:nvSpPr>
        <p:spPr>
          <a:xfrm>
            <a:off x="751680" y="6948360"/>
            <a:ext cx="8525520" cy="45180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468" name="ZoneTexte 1"/>
          <p:cNvSpPr/>
          <p:nvPr/>
        </p:nvSpPr>
        <p:spPr>
          <a:xfrm>
            <a:off x="952200" y="7020360"/>
            <a:ext cx="8351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chemeClr val="accent2">
                    <a:lumMod val="75000"/>
                  </a:schemeClr>
                </a:solidFill>
                <a:latin typeface="Times New Roman"/>
                <a:ea typeface="Lucida Sans Unicode"/>
              </a:rPr>
              <a:t>Les anneaux constitués essentiellement de glace n’ont que quelques dizaines de mètres d’épaisseur.</a:t>
            </a:r>
            <a:endParaRPr lang="fr-FR" sz="1600" b="0" strike="noStrike" spc="-1">
              <a:solidFill>
                <a:srgbClr val="000000"/>
              </a:solidFill>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p:cNvSpPr>
          <p:nvPr>
            <p:ph type="title"/>
          </p:nvPr>
        </p:nvSpPr>
        <p:spPr>
          <a:xfrm>
            <a:off x="1260360" y="1236600"/>
            <a:ext cx="7558920" cy="2631240"/>
          </a:xfrm>
          <a:prstGeom prst="rect">
            <a:avLst/>
          </a:prstGeom>
          <a:noFill/>
          <a:ln w="0">
            <a:noFill/>
          </a:ln>
        </p:spPr>
        <p:txBody>
          <a:bodyPr lIns="0" tIns="0" rIns="0" bIns="0" numCol="1" spcCol="0" anchor="b">
            <a:noAutofit/>
          </a:bodyPr>
          <a:lstStyle/>
          <a:p>
            <a:pPr indent="0">
              <a:lnSpc>
                <a:spcPct val="95000"/>
              </a:lnSpc>
              <a:buNone/>
              <a:tabLst>
                <a:tab pos="0" algn="l"/>
              </a:tabLst>
            </a:pPr>
            <a:r>
              <a:rPr lang="fr-FR" sz="6000" b="0" strike="noStrike" spc="-1">
                <a:solidFill>
                  <a:srgbClr val="000000"/>
                </a:solidFill>
                <a:latin typeface="Times New Roman"/>
                <a:ea typeface="Lucida Sans Unicode"/>
              </a:rPr>
              <a:t>L</a:t>
            </a:r>
            <a:endParaRPr lang="fr-FR" sz="6000" b="0" strike="noStrike" spc="-1">
              <a:solidFill>
                <a:srgbClr val="000000"/>
              </a:solidFill>
              <a:latin typeface="Arial"/>
            </a:endParaRPr>
          </a:p>
        </p:txBody>
      </p:sp>
      <p:sp>
        <p:nvSpPr>
          <p:cNvPr id="470" name="PlaceHolder 2"/>
          <p:cNvSpPr>
            <a:spLocks noGrp="1"/>
          </p:cNvSpPr>
          <p:nvPr>
            <p:ph type="subTitle"/>
          </p:nvPr>
        </p:nvSpPr>
        <p:spPr>
          <a:xfrm>
            <a:off x="1260360" y="3970440"/>
            <a:ext cx="7558920" cy="1824840"/>
          </a:xfrm>
          <a:prstGeom prst="rect">
            <a:avLst/>
          </a:prstGeom>
          <a:noFill/>
          <a:ln w="0">
            <a:noFill/>
          </a:ln>
        </p:spPr>
        <p:txBody>
          <a:bodyPr lIns="0" tIns="0" rIns="0" bIns="0" numCol="1" spcCol="0" anchor="t">
            <a:noAutofit/>
          </a:bodyPr>
          <a:lstStyle/>
          <a:p>
            <a:pPr indent="0" algn="ctr">
              <a:buNone/>
            </a:pPr>
            <a:endParaRPr lang="fr-FR" sz="2800" b="0" strike="noStrike" spc="-1">
              <a:solidFill>
                <a:srgbClr val="000000"/>
              </a:solidFill>
              <a:latin typeface="Arial"/>
              <a:ea typeface="DejaVu Sans"/>
            </a:endParaRPr>
          </a:p>
        </p:txBody>
      </p:sp>
      <p:pic>
        <p:nvPicPr>
          <p:cNvPr id="471" name="Image 4" descr="ciel-etoile-a-maupiti-3.jpg"/>
          <p:cNvPicPr/>
          <p:nvPr/>
        </p:nvPicPr>
        <p:blipFill>
          <a:blip r:embed="rId3"/>
          <a:stretch/>
        </p:blipFill>
        <p:spPr>
          <a:xfrm>
            <a:off x="-1548000" y="-143640"/>
            <a:ext cx="11839320" cy="7805520"/>
          </a:xfrm>
          <a:prstGeom prst="rect">
            <a:avLst/>
          </a:prstGeom>
          <a:ln w="228600">
            <a:solidFill>
              <a:srgbClr val="000000"/>
            </a:solidFill>
            <a:miter/>
          </a:ln>
        </p:spPr>
      </p:pic>
      <p:pic>
        <p:nvPicPr>
          <p:cNvPr id="472" name="Image 5"/>
          <p:cNvPicPr/>
          <p:nvPr/>
        </p:nvPicPr>
        <p:blipFill>
          <a:blip r:embed="rId4"/>
          <a:stretch/>
        </p:blipFill>
        <p:spPr>
          <a:xfrm>
            <a:off x="4993200" y="3732480"/>
            <a:ext cx="93600" cy="93600"/>
          </a:xfrm>
          <a:prstGeom prst="rect">
            <a:avLst/>
          </a:prstGeom>
          <a:ln w="0">
            <a:noFill/>
          </a:ln>
        </p:spPr>
      </p:pic>
      <p:sp>
        <p:nvSpPr>
          <p:cNvPr id="473" name="ZoneTexte 4"/>
          <p:cNvSpPr/>
          <p:nvPr/>
        </p:nvSpPr>
        <p:spPr>
          <a:xfrm>
            <a:off x="2341800" y="762840"/>
            <a:ext cx="183960" cy="498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2640" b="0" strike="noStrike" spc="-1">
              <a:solidFill>
                <a:srgbClr val="000000"/>
              </a:solidFill>
              <a:latin typeface="Times New Roman"/>
              <a:ea typeface="DejaVu Sans"/>
            </a:endParaRPr>
          </a:p>
        </p:txBody>
      </p:sp>
      <p:sp>
        <p:nvSpPr>
          <p:cNvPr id="474" name="Rectangle 5"/>
          <p:cNvSpPr/>
          <p:nvPr/>
        </p:nvSpPr>
        <p:spPr>
          <a:xfrm>
            <a:off x="2865240" y="1679760"/>
            <a:ext cx="4444200" cy="387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2640" b="0" strike="noStrike" spc="-1">
              <a:solidFill>
                <a:schemeClr val="lt1"/>
              </a:solidFill>
              <a:latin typeface="Times New Roman"/>
              <a:ea typeface="DejaVu Sans"/>
            </a:endParaRPr>
          </a:p>
        </p:txBody>
      </p:sp>
      <p:pic>
        <p:nvPicPr>
          <p:cNvPr id="475" name="Image 1"/>
          <p:cNvPicPr/>
          <p:nvPr/>
        </p:nvPicPr>
        <p:blipFill>
          <a:blip r:embed="rId5"/>
          <a:stretch/>
        </p:blipFill>
        <p:spPr>
          <a:xfrm>
            <a:off x="-1224360" y="245880"/>
            <a:ext cx="12854160" cy="4998960"/>
          </a:xfrm>
          <a:prstGeom prst="rect">
            <a:avLst/>
          </a:prstGeom>
          <a:ln w="0">
            <a:noFill/>
          </a:ln>
        </p:spPr>
      </p:pic>
      <p:pic>
        <p:nvPicPr>
          <p:cNvPr id="476" name="Image 4"/>
          <p:cNvPicPr/>
          <p:nvPr/>
        </p:nvPicPr>
        <p:blipFill>
          <a:blip r:embed="rId6"/>
          <a:stretch/>
        </p:blipFill>
        <p:spPr>
          <a:xfrm>
            <a:off x="4371840" y="4328280"/>
            <a:ext cx="5574600" cy="3483360"/>
          </a:xfrm>
          <a:prstGeom prst="rect">
            <a:avLst/>
          </a:prstGeom>
          <a:ln w="0">
            <a:noFill/>
          </a:ln>
        </p:spPr>
      </p:pic>
      <p:cxnSp>
        <p:nvCxnSpPr>
          <p:cNvPr id="477" name="Connecteur droit avec flèche 21"/>
          <p:cNvCxnSpPr/>
          <p:nvPr/>
        </p:nvCxnSpPr>
        <p:spPr>
          <a:xfrm flipH="1" flipV="1">
            <a:off x="6783120" y="3927600"/>
            <a:ext cx="800280" cy="153000"/>
          </a:xfrm>
          <a:prstGeom prst="straightConnector1">
            <a:avLst/>
          </a:prstGeom>
          <a:ln w="28575">
            <a:solidFill>
              <a:srgbClr val="F2F2F2"/>
            </a:solidFill>
            <a:round/>
            <a:tailEnd type="triangle" w="med" len="med"/>
          </a:ln>
        </p:spPr>
      </p:cxnSp>
      <p:sp>
        <p:nvSpPr>
          <p:cNvPr id="478" name="ZoneTexte 1"/>
          <p:cNvSpPr/>
          <p:nvPr/>
        </p:nvSpPr>
        <p:spPr>
          <a:xfrm>
            <a:off x="6515280" y="3753360"/>
            <a:ext cx="50328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900" b="0" strike="noStrike" spc="-1">
                <a:solidFill>
                  <a:srgbClr val="FFFFFF"/>
                </a:solidFill>
                <a:latin typeface="Times New Roman"/>
                <a:ea typeface="DejaVu Sans"/>
              </a:rPr>
              <a:t>  .</a:t>
            </a:r>
            <a:endParaRPr lang="fr-FR" sz="900" b="0" strike="noStrike" spc="-1">
              <a:solidFill>
                <a:srgbClr val="000000"/>
              </a:solidFill>
              <a:latin typeface="Arial"/>
            </a:endParaRPr>
          </a:p>
        </p:txBody>
      </p:sp>
      <p:sp>
        <p:nvSpPr>
          <p:cNvPr id="479" name="Rectangle à coins arrondis 13"/>
          <p:cNvSpPr/>
          <p:nvPr/>
        </p:nvSpPr>
        <p:spPr>
          <a:xfrm>
            <a:off x="1584000" y="173880"/>
            <a:ext cx="6984000" cy="7729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80" name="Rectangle 2"/>
          <p:cNvSpPr/>
          <p:nvPr/>
        </p:nvSpPr>
        <p:spPr>
          <a:xfrm>
            <a:off x="551160" y="183600"/>
            <a:ext cx="907236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200" b="0" strike="noStrike" spc="-1">
                <a:solidFill>
                  <a:schemeClr val="accent6">
                    <a:lumMod val="75000"/>
                  </a:schemeClr>
                </a:solidFill>
                <a:latin typeface="Arial"/>
                <a:ea typeface="DejaVu Sans"/>
              </a:rPr>
              <a:t>L’éclipse du Soleil vue par la sonde Cassini-Huygens</a:t>
            </a:r>
            <a:endParaRPr lang="fr-FR" sz="2200" b="0" strike="noStrike" spc="-1">
              <a:solidFill>
                <a:srgbClr val="000000"/>
              </a:solidFill>
              <a:latin typeface="Arial"/>
            </a:endParaRPr>
          </a:p>
          <a:p>
            <a:pPr algn="ctr">
              <a:lnSpc>
                <a:spcPct val="100000"/>
              </a:lnSpc>
            </a:pPr>
            <a:r>
              <a:rPr lang="fr-FR" sz="2200" b="0" strike="noStrike" spc="-1">
                <a:solidFill>
                  <a:schemeClr val="accent6">
                    <a:lumMod val="75000"/>
                  </a:schemeClr>
                </a:solidFill>
                <a:latin typeface="Arial"/>
                <a:ea typeface="DejaVu Sans"/>
              </a:rPr>
              <a:t> nous révèle la présence de la Terre et de la Lune.</a:t>
            </a:r>
            <a:endParaRPr lang="fr-FR" sz="2200" b="0" strike="noStrike" spc="-1">
              <a:solidFill>
                <a:srgbClr val="000000"/>
              </a:solidFill>
              <a:latin typeface="Arial"/>
            </a:endParaRPr>
          </a:p>
        </p:txBody>
      </p:sp>
      <p:cxnSp>
        <p:nvCxnSpPr>
          <p:cNvPr id="481" name="Connecteur droit avec flèche 7"/>
          <p:cNvCxnSpPr/>
          <p:nvPr/>
        </p:nvCxnSpPr>
        <p:spPr>
          <a:xfrm flipH="1" flipV="1">
            <a:off x="7632360" y="6409440"/>
            <a:ext cx="360720" cy="216720"/>
          </a:xfrm>
          <a:prstGeom prst="straightConnector1">
            <a:avLst/>
          </a:prstGeom>
          <a:ln w="12700">
            <a:solidFill>
              <a:srgbClr val="FF9933"/>
            </a:solidFill>
            <a:round/>
            <a:tailEnd type="triangle" w="med" len="med"/>
          </a:ln>
        </p:spPr>
      </p:cxnSp>
      <p:sp>
        <p:nvSpPr>
          <p:cNvPr id="482" name="ZoneTexte 9"/>
          <p:cNvSpPr/>
          <p:nvPr/>
        </p:nvSpPr>
        <p:spPr>
          <a:xfrm>
            <a:off x="9209520" y="6889680"/>
            <a:ext cx="19836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800" b="0" strike="noStrike" spc="-1">
                <a:solidFill>
                  <a:srgbClr val="FFFFFF"/>
                </a:solidFill>
                <a:latin typeface="Times New Roman"/>
                <a:ea typeface="DejaVu Sans"/>
              </a:rPr>
              <a:t>.</a:t>
            </a:r>
            <a:endParaRPr lang="fr-FR" sz="2800" b="0" strike="noStrike" spc="-1">
              <a:solidFill>
                <a:srgbClr val="000000"/>
              </a:solidFill>
              <a:latin typeface="Arial"/>
            </a:endParaRPr>
          </a:p>
        </p:txBody>
      </p:sp>
      <p:sp>
        <p:nvSpPr>
          <p:cNvPr id="483" name="ZoneTexte 10"/>
          <p:cNvSpPr/>
          <p:nvPr/>
        </p:nvSpPr>
        <p:spPr>
          <a:xfrm>
            <a:off x="9408600" y="7132320"/>
            <a:ext cx="2149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FFFFFF"/>
                </a:solidFill>
                <a:latin typeface="Times New Roman"/>
                <a:ea typeface="DejaVu Sans"/>
              </a:rPr>
              <a:t>.</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AutoShape 1"/>
          <p:cNvSpPr/>
          <p:nvPr/>
        </p:nvSpPr>
        <p:spPr>
          <a:xfrm>
            <a:off x="-14400" y="0"/>
            <a:ext cx="10322640" cy="773208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spcBef>
                <a:spcPts val="601"/>
              </a:spcBef>
            </a:pPr>
            <a:r>
              <a:rPr lang="fr-FR" sz="1200" b="1" strike="noStrike" spc="-1">
                <a:solidFill>
                  <a:srgbClr val="E8E87E"/>
                </a:solidFill>
                <a:latin typeface="Times New Roman"/>
                <a:ea typeface="DejaVu Sans"/>
              </a:rPr>
              <a:t> </a:t>
            </a:r>
            <a:endParaRPr lang="fr-FR" sz="1200" b="0" strike="noStrike" spc="-1">
              <a:solidFill>
                <a:srgbClr val="FFFFFF"/>
              </a:solidFill>
              <a:latin typeface="Arial"/>
            </a:endParaRPr>
          </a:p>
        </p:txBody>
      </p:sp>
      <p:pic>
        <p:nvPicPr>
          <p:cNvPr id="485" name="Picture 2"/>
          <p:cNvPicPr/>
          <p:nvPr/>
        </p:nvPicPr>
        <p:blipFill>
          <a:blip r:embed="rId3"/>
          <a:stretch/>
        </p:blipFill>
        <p:spPr>
          <a:xfrm>
            <a:off x="1224000" y="140400"/>
            <a:ext cx="7549560" cy="6316200"/>
          </a:xfrm>
          <a:prstGeom prst="rect">
            <a:avLst/>
          </a:prstGeom>
          <a:ln w="0">
            <a:noFill/>
          </a:ln>
        </p:spPr>
      </p:pic>
      <p:sp>
        <p:nvSpPr>
          <p:cNvPr id="486" name="Rectangle à coins arrondis 5"/>
          <p:cNvSpPr/>
          <p:nvPr/>
        </p:nvSpPr>
        <p:spPr>
          <a:xfrm>
            <a:off x="4316400" y="466560"/>
            <a:ext cx="195840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87" name="ZoneTexte 1"/>
          <p:cNvSpPr/>
          <p:nvPr/>
        </p:nvSpPr>
        <p:spPr>
          <a:xfrm>
            <a:off x="4672080" y="452520"/>
            <a:ext cx="1602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Uranus</a:t>
            </a:r>
            <a:endParaRPr lang="fr-FR" sz="2400" b="0" strike="noStrike" spc="-1">
              <a:solidFill>
                <a:srgbClr val="000000"/>
              </a:solidFill>
              <a:latin typeface="Arial"/>
            </a:endParaRPr>
          </a:p>
        </p:txBody>
      </p:sp>
      <p:sp>
        <p:nvSpPr>
          <p:cNvPr id="488" name="Rectangle à coins arrondis 6"/>
          <p:cNvSpPr/>
          <p:nvPr/>
        </p:nvSpPr>
        <p:spPr>
          <a:xfrm>
            <a:off x="1578960" y="6783120"/>
            <a:ext cx="7136280" cy="62352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1800" b="0" strike="noStrike" spc="-1">
              <a:solidFill>
                <a:srgbClr val="262699"/>
              </a:solidFill>
              <a:latin typeface="Times New Roman"/>
              <a:ea typeface="DejaVu Sans"/>
            </a:endParaRPr>
          </a:p>
        </p:txBody>
      </p:sp>
      <p:sp>
        <p:nvSpPr>
          <p:cNvPr id="489" name="Rectangle 2"/>
          <p:cNvSpPr/>
          <p:nvPr/>
        </p:nvSpPr>
        <p:spPr>
          <a:xfrm>
            <a:off x="1663560" y="7062120"/>
            <a:ext cx="7848000" cy="34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pPr>
            <a:r>
              <a:rPr lang="fr-FR" sz="1800" b="0" strike="noStrike" spc="-1">
                <a:solidFill>
                  <a:srgbClr val="262699"/>
                </a:solidFill>
                <a:latin typeface="Times New Roman"/>
                <a:ea typeface="DejaVu Sans"/>
              </a:rPr>
              <a:t>1° planète découverte à l’aide d’une lunette par William Herschel en 1781.</a:t>
            </a:r>
            <a:endParaRPr lang="fr-FR" sz="1800" b="0" strike="noStrike" spc="-1">
              <a:solidFill>
                <a:srgbClr val="000000"/>
              </a:solidFill>
              <a:latin typeface="Arial"/>
            </a:endParaRPr>
          </a:p>
        </p:txBody>
      </p:sp>
      <p:sp>
        <p:nvSpPr>
          <p:cNvPr id="490" name="ZoneTexte 3"/>
          <p:cNvSpPr/>
          <p:nvPr/>
        </p:nvSpPr>
        <p:spPr>
          <a:xfrm>
            <a:off x="3452760" y="6762960"/>
            <a:ext cx="6624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chemeClr val="accent2">
                    <a:lumMod val="75000"/>
                  </a:schemeClr>
                </a:solidFill>
                <a:latin typeface="Times New Roman"/>
                <a:ea typeface="Lucida Sans Unicode"/>
              </a:rPr>
              <a:t>       </a:t>
            </a:r>
            <a:r>
              <a:rPr lang="fr-FR" sz="1800" b="0" strike="noStrike" spc="-1">
                <a:solidFill>
                  <a:schemeClr val="accent2">
                    <a:lumMod val="75000"/>
                  </a:schemeClr>
                </a:solidFill>
                <a:latin typeface="Times New Roman"/>
                <a:ea typeface="Lucida Sans Unicode"/>
              </a:rPr>
              <a:t>Elle « roule » sur son orbite.</a:t>
            </a:r>
            <a:endParaRPr lang="fr-FR" sz="1800" b="0" strike="noStrike" spc="-1">
              <a:solidFill>
                <a:srgbClr val="000000"/>
              </a:solidFill>
              <a:latin typeface="Arial"/>
            </a:endParaRPr>
          </a:p>
        </p:txBody>
      </p:sp>
      <p:sp>
        <p:nvSpPr>
          <p:cNvPr id="491" name="ZoneTexte 4"/>
          <p:cNvSpPr/>
          <p:nvPr/>
        </p:nvSpPr>
        <p:spPr>
          <a:xfrm>
            <a:off x="6275520" y="4572000"/>
            <a:ext cx="4247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rgbClr val="F2F2F2"/>
                </a:solidFill>
                <a:latin typeface="Times New Roman"/>
                <a:ea typeface="DejaVu Sans"/>
              </a:rPr>
              <a:t>Vents à 900 km/h </a:t>
            </a:r>
            <a:endParaRPr lang="fr-FR" sz="1800" b="0" strike="noStrike" spc="-1">
              <a:solidFill>
                <a:srgbClr val="000000"/>
              </a:solidFill>
              <a:latin typeface="Arial"/>
            </a:endParaRPr>
          </a:p>
          <a:p>
            <a:pPr algn="ctr">
              <a:lnSpc>
                <a:spcPct val="100000"/>
              </a:lnSpc>
            </a:pPr>
            <a:r>
              <a:rPr lang="fr-FR" sz="1800" b="0" strike="noStrike" spc="-1">
                <a:solidFill>
                  <a:srgbClr val="F2F2F2"/>
                </a:solidFill>
                <a:latin typeface="Times New Roman"/>
                <a:ea typeface="DejaVu Sans"/>
              </a:rPr>
              <a:t>mesurés sur Uranus.</a:t>
            </a:r>
            <a:endParaRPr lang="fr-FR" sz="1800" b="0" strike="noStrike" spc="-1">
              <a:solidFill>
                <a:srgbClr val="000000"/>
              </a:solidFill>
              <a:latin typeface="Arial"/>
            </a:endParaRPr>
          </a:p>
        </p:txBody>
      </p:sp>
      <p:cxnSp>
        <p:nvCxnSpPr>
          <p:cNvPr id="492" name="Connecteur droit avec flèche 8"/>
          <p:cNvCxnSpPr/>
          <p:nvPr/>
        </p:nvCxnSpPr>
        <p:spPr>
          <a:xfrm flipH="1" flipV="1">
            <a:off x="7704360" y="3551400"/>
            <a:ext cx="360720" cy="991080"/>
          </a:xfrm>
          <a:prstGeom prst="straightConnector1">
            <a:avLst/>
          </a:prstGeom>
          <a:ln w="9525">
            <a:solidFill>
              <a:srgbClr val="F2F2F2"/>
            </a:solidFill>
            <a:round/>
            <a:tailEnd type="triangle" w="med" len="med"/>
          </a:ln>
        </p:spPr>
      </p:cxn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Picture 1"/>
          <p:cNvPicPr/>
          <p:nvPr/>
        </p:nvPicPr>
        <p:blipFill>
          <a:blip r:embed="rId2"/>
          <a:stretch/>
        </p:blipFill>
        <p:spPr>
          <a:xfrm>
            <a:off x="-136440" y="-90360"/>
            <a:ext cx="10227600" cy="7800120"/>
          </a:xfrm>
          <a:prstGeom prst="rect">
            <a:avLst/>
          </a:prstGeom>
          <a:ln w="0">
            <a:noFill/>
          </a:ln>
        </p:spPr>
      </p:pic>
      <p:sp>
        <p:nvSpPr>
          <p:cNvPr id="494" name="Rectangle à coins arrondis 3"/>
          <p:cNvSpPr/>
          <p:nvPr/>
        </p:nvSpPr>
        <p:spPr>
          <a:xfrm>
            <a:off x="4976640" y="826920"/>
            <a:ext cx="33123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chemeClr val="accent6">
                  <a:lumMod val="75000"/>
                </a:schemeClr>
              </a:solidFill>
              <a:latin typeface="Arial"/>
              <a:ea typeface="DejaVu Sans"/>
            </a:endParaRPr>
          </a:p>
        </p:txBody>
      </p:sp>
      <p:sp>
        <p:nvSpPr>
          <p:cNvPr id="495" name="Rectangle 1"/>
          <p:cNvSpPr/>
          <p:nvPr/>
        </p:nvSpPr>
        <p:spPr>
          <a:xfrm>
            <a:off x="5041800" y="826920"/>
            <a:ext cx="32270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Les anneaux d’Uranus</a:t>
            </a:r>
            <a:endParaRPr lang="fr-FR" sz="2400" b="0" strike="noStrike" spc="-1">
              <a:solidFill>
                <a:srgbClr val="000000"/>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AutoShape 1"/>
          <p:cNvSpPr/>
          <p:nvPr/>
        </p:nvSpPr>
        <p:spPr>
          <a:xfrm>
            <a:off x="-187200" y="0"/>
            <a:ext cx="10267200" cy="830664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95000"/>
              </a:lnSpc>
            </a:pPr>
            <a:endParaRPr lang="en-GB" sz="2400" b="1" strike="noStrike" spc="-1">
              <a:solidFill>
                <a:srgbClr val="E8E87E"/>
              </a:solidFill>
              <a:latin typeface="Times New Roman"/>
              <a:ea typeface="DejaVu Sans"/>
            </a:endParaRPr>
          </a:p>
        </p:txBody>
      </p:sp>
      <p:sp>
        <p:nvSpPr>
          <p:cNvPr id="497" name="Rectangle à coins arrondis 6"/>
          <p:cNvSpPr/>
          <p:nvPr/>
        </p:nvSpPr>
        <p:spPr>
          <a:xfrm>
            <a:off x="3024360" y="304920"/>
            <a:ext cx="35283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498" name="ZoneTexte 1"/>
          <p:cNvSpPr/>
          <p:nvPr/>
        </p:nvSpPr>
        <p:spPr>
          <a:xfrm>
            <a:off x="3168720" y="318960"/>
            <a:ext cx="40316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Neptune la belle bleue</a:t>
            </a:r>
            <a:endParaRPr lang="fr-FR" sz="2400" b="0" strike="noStrike" spc="-1">
              <a:solidFill>
                <a:srgbClr val="000000"/>
              </a:solidFill>
              <a:latin typeface="Arial"/>
            </a:endParaRPr>
          </a:p>
        </p:txBody>
      </p:sp>
      <p:sp>
        <p:nvSpPr>
          <p:cNvPr id="499" name="Rectangle à coins arrondis 7"/>
          <p:cNvSpPr/>
          <p:nvPr/>
        </p:nvSpPr>
        <p:spPr>
          <a:xfrm>
            <a:off x="792000" y="6372000"/>
            <a:ext cx="8247960" cy="111276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500" name="Text Box 4"/>
          <p:cNvSpPr/>
          <p:nvPr/>
        </p:nvSpPr>
        <p:spPr>
          <a:xfrm>
            <a:off x="-747000" y="6893280"/>
            <a:ext cx="11325960" cy="520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en-GB" sz="1800" b="0" strike="noStrike" spc="-1">
                <a:solidFill>
                  <a:schemeClr val="accent2">
                    <a:lumMod val="75000"/>
                  </a:schemeClr>
                </a:solidFill>
                <a:latin typeface="Times New Roman"/>
                <a:ea typeface="Lucida Sans Unicode"/>
              </a:rPr>
              <a:t>Le 5ème anneau, Adams, composé de 5 arcs a été découvert par André Brahic en 1984</a:t>
            </a:r>
            <a:endParaRPr lang="fr-FR" sz="1800" b="0" strike="noStrike" spc="-1">
              <a:solidFill>
                <a:srgbClr val="000000"/>
              </a:solidFill>
              <a:latin typeface="Arial"/>
            </a:endParaRPr>
          </a:p>
          <a:p>
            <a:pPr algn="ct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fr-FR" sz="1800" b="0" strike="noStrike" spc="-1">
                <a:solidFill>
                  <a:schemeClr val="accent2">
                    <a:lumMod val="75000"/>
                  </a:schemeClr>
                </a:solidFill>
                <a:latin typeface="Times New Roman"/>
                <a:ea typeface="Lucida Sans Unicode"/>
              </a:rPr>
              <a:t> « Liberté », « Égalité 1 », « Égalité 2 », « Fraternité » et « Courage ».</a:t>
            </a:r>
            <a:endParaRPr lang="fr-FR" sz="1800" b="0" strike="noStrike" spc="-1">
              <a:solidFill>
                <a:srgbClr val="000000"/>
              </a:solidFill>
              <a:latin typeface="Arial"/>
            </a:endParaRPr>
          </a:p>
        </p:txBody>
      </p:sp>
      <p:sp>
        <p:nvSpPr>
          <p:cNvPr id="501" name="Text Box 6"/>
          <p:cNvSpPr/>
          <p:nvPr/>
        </p:nvSpPr>
        <p:spPr>
          <a:xfrm>
            <a:off x="1296360" y="6323760"/>
            <a:ext cx="10080000" cy="114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901"/>
              </a:spcBef>
            </a:pPr>
            <a:r>
              <a:rPr lang="fr-FR" sz="1800" b="0" strike="noStrike" spc="-1">
                <a:solidFill>
                  <a:srgbClr val="262699"/>
                </a:solidFill>
                <a:latin typeface="Times New Roman"/>
                <a:ea typeface="DejaVu Sans"/>
              </a:rPr>
              <a:t>1° planète découverte par les calculs mathématiques par Le Verrier en 1846.</a:t>
            </a:r>
            <a:endParaRPr lang="fr-FR" sz="1800" b="0" strike="noStrike" spc="-1">
              <a:solidFill>
                <a:srgbClr val="000000"/>
              </a:solidFill>
              <a:latin typeface="Arial"/>
            </a:endParaRPr>
          </a:p>
          <a:p>
            <a:pPr>
              <a:lnSpc>
                <a:spcPct val="100000"/>
              </a:lnSpc>
              <a:spcBef>
                <a:spcPts val="901"/>
              </a:spcBef>
            </a:pPr>
            <a:endParaRPr lang="fr-FR" sz="1800" b="0" strike="noStrike" spc="-1">
              <a:solidFill>
                <a:srgbClr val="000000"/>
              </a:solidFill>
              <a:latin typeface="Arial"/>
            </a:endParaRPr>
          </a:p>
          <a:p>
            <a:pPr>
              <a:lnSpc>
                <a:spcPct val="100000"/>
              </a:lnSpc>
              <a:spcBef>
                <a:spcPts val="901"/>
              </a:spcBef>
            </a:pPr>
            <a:endParaRPr lang="fr-FR" sz="1800" b="0" strike="noStrike" spc="-1">
              <a:solidFill>
                <a:srgbClr val="000000"/>
              </a:solidFill>
              <a:latin typeface="Arial"/>
            </a:endParaRPr>
          </a:p>
        </p:txBody>
      </p:sp>
      <p:pic>
        <p:nvPicPr>
          <p:cNvPr id="502" name="Image 2"/>
          <p:cNvPicPr/>
          <p:nvPr/>
        </p:nvPicPr>
        <p:blipFill>
          <a:blip r:embed="rId3"/>
          <a:stretch/>
        </p:blipFill>
        <p:spPr>
          <a:xfrm>
            <a:off x="5184720" y="1251360"/>
            <a:ext cx="7316640" cy="4879800"/>
          </a:xfrm>
          <a:prstGeom prst="rect">
            <a:avLst/>
          </a:prstGeom>
          <a:ln w="0">
            <a:noFill/>
          </a:ln>
        </p:spPr>
      </p:pic>
      <p:pic>
        <p:nvPicPr>
          <p:cNvPr id="503" name="Picture 2"/>
          <p:cNvPicPr/>
          <p:nvPr/>
        </p:nvPicPr>
        <p:blipFill>
          <a:blip r:embed="rId4"/>
          <a:stretch/>
        </p:blipFill>
        <p:spPr>
          <a:xfrm>
            <a:off x="1117800" y="804600"/>
            <a:ext cx="5719680" cy="5428800"/>
          </a:xfrm>
          <a:prstGeom prst="rect">
            <a:avLst/>
          </a:prstGeom>
          <a:ln w="0">
            <a:noFill/>
          </a:ln>
        </p:spPr>
      </p:pic>
      <p:sp>
        <p:nvSpPr>
          <p:cNvPr id="504" name="ZoneTexte 3"/>
          <p:cNvSpPr/>
          <p:nvPr/>
        </p:nvSpPr>
        <p:spPr>
          <a:xfrm>
            <a:off x="6912360" y="1835640"/>
            <a:ext cx="2807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rgbClr val="F2F2F2"/>
                </a:solidFill>
                <a:latin typeface="Times New Roman"/>
                <a:ea typeface="DejaVu Sans"/>
              </a:rPr>
              <a:t>Photographie des anneaux.</a:t>
            </a:r>
            <a:endParaRPr lang="fr-FR" sz="1800" b="0" strike="noStrike" spc="-1">
              <a:solidFill>
                <a:srgbClr val="000000"/>
              </a:solidFill>
              <a:latin typeface="Arial"/>
            </a:endParaRPr>
          </a:p>
          <a:p>
            <a:pPr algn="ctr">
              <a:lnSpc>
                <a:spcPct val="100000"/>
              </a:lnSpc>
            </a:pPr>
            <a:r>
              <a:rPr lang="fr-FR" sz="1800" b="0" strike="noStrike" spc="-1">
                <a:solidFill>
                  <a:srgbClr val="F2F2F2"/>
                </a:solidFill>
                <a:latin typeface="Times New Roman"/>
                <a:ea typeface="DejaVu Sans"/>
              </a:rPr>
              <a:t>(James Webb 2022)</a:t>
            </a:r>
            <a:endParaRPr lang="fr-FR" sz="1800" b="0" strike="noStrike" spc="-1">
              <a:solidFill>
                <a:srgbClr val="000000"/>
              </a:solidFill>
              <a:latin typeface="Arial"/>
            </a:endParaRPr>
          </a:p>
        </p:txBody>
      </p:sp>
      <p:sp>
        <p:nvSpPr>
          <p:cNvPr id="505" name="ZoneTexte 5"/>
          <p:cNvSpPr/>
          <p:nvPr/>
        </p:nvSpPr>
        <p:spPr>
          <a:xfrm>
            <a:off x="3285360" y="6579000"/>
            <a:ext cx="8424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DejaVu Sans"/>
              </a:rPr>
              <a:t>5 anneaux encerclent la planète.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112" name="Object 2"/>
                      <p:cNvPicPr/>
                      <p:nvPr/>
                    </p:nvPicPr>
                    <p:blipFill>
                      <a:blip r:embed="rId3"/>
                      <a:stretch/>
                    </p:blipFill>
                    <p:spPr>
                      <a:xfrm>
                        <a:off x="0" y="0"/>
                        <a:ext cx="10080000" cy="7558920"/>
                      </a:xfrm>
                      <a:prstGeom prst="rect">
                        <a:avLst/>
                      </a:prstGeom>
                      <a:ln w="0">
                        <a:noFill/>
                      </a:ln>
                    </p:spPr>
                  </p:pic>
                </p:oleObj>
              </mc:Fallback>
            </mc:AlternateContent>
          </a:graphicData>
        </a:graphic>
      </p:graphicFrame>
      <p:pic>
        <p:nvPicPr>
          <p:cNvPr id="113" name="Image 1"/>
          <p:cNvPicPr/>
          <p:nvPr/>
        </p:nvPicPr>
        <p:blipFill>
          <a:blip r:embed="rId4"/>
          <a:stretch/>
        </p:blipFill>
        <p:spPr>
          <a:xfrm>
            <a:off x="215640" y="1403640"/>
            <a:ext cx="9514800" cy="5352480"/>
          </a:xfrm>
          <a:prstGeom prst="rect">
            <a:avLst/>
          </a:prstGeom>
          <a:ln w="0">
            <a:noFill/>
          </a:ln>
        </p:spPr>
      </p:pic>
      <p:sp>
        <p:nvSpPr>
          <p:cNvPr id="114" name="Rectangle à coins arrondis 2"/>
          <p:cNvSpPr/>
          <p:nvPr/>
        </p:nvSpPr>
        <p:spPr>
          <a:xfrm>
            <a:off x="2595600" y="297000"/>
            <a:ext cx="4553640" cy="686520"/>
          </a:xfrm>
          <a:prstGeom prst="roundRect">
            <a:avLst>
              <a:gd name="adj" fmla="val 16667"/>
            </a:avLst>
          </a:prstGeom>
          <a:solidFill>
            <a:srgbClr val="FFCC99"/>
          </a:solidFill>
          <a:ln w="38100">
            <a:solidFill>
              <a:srgbClr val="ADADE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15" name="Rectangle 4"/>
          <p:cNvSpPr/>
          <p:nvPr/>
        </p:nvSpPr>
        <p:spPr>
          <a:xfrm>
            <a:off x="2593800" y="347760"/>
            <a:ext cx="455652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3200" b="0" strike="noStrike" spc="-1">
                <a:solidFill>
                  <a:schemeClr val="accent2">
                    <a:lumMod val="75000"/>
                  </a:schemeClr>
                </a:solidFill>
                <a:latin typeface="comic"/>
                <a:ea typeface="Lucida Sans Unicode"/>
              </a:rPr>
              <a:t>LE SYSTEME SOLAIRE</a:t>
            </a:r>
            <a:endParaRPr lang="fr-FR" sz="3200" b="0" strike="noStrike" spc="-1">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Picture 4098"/>
          <p:cNvPicPr/>
          <p:nvPr/>
        </p:nvPicPr>
        <p:blipFill>
          <a:blip r:embed="rId2"/>
          <a:stretch/>
        </p:blipFill>
        <p:spPr>
          <a:xfrm>
            <a:off x="-70200" y="0"/>
            <a:ext cx="10154880" cy="7749360"/>
          </a:xfrm>
          <a:prstGeom prst="rect">
            <a:avLst/>
          </a:prstGeom>
          <a:ln w="0">
            <a:noFill/>
          </a:ln>
        </p:spPr>
      </p:pic>
      <p:sp>
        <p:nvSpPr>
          <p:cNvPr id="507" name="Text Box 4100"/>
          <p:cNvSpPr/>
          <p:nvPr/>
        </p:nvSpPr>
        <p:spPr>
          <a:xfrm>
            <a:off x="6480000" y="7020000"/>
            <a:ext cx="3418920" cy="345240"/>
          </a:xfrm>
          <a:prstGeom prst="rect">
            <a:avLst/>
          </a:prstGeom>
          <a:noFill/>
          <a:ln w="0">
            <a:noFill/>
          </a:ln>
        </p:spPr>
        <p:style>
          <a:lnRef idx="0">
            <a:scrgbClr r="0" g="0" b="0"/>
          </a:lnRef>
          <a:fillRef idx="0">
            <a:scrgbClr r="0" g="0" b="0"/>
          </a:fillRef>
          <a:effectRef idx="0">
            <a:scrgbClr r="0" g="0" b="0"/>
          </a:effectRef>
          <a:fontRef idx="minor"/>
        </p:style>
        <p:txBody>
          <a:bodyPr lIns="90000" tIns="60840" rIns="90000" bIns="45000" anchor="t">
            <a:noAutofit/>
          </a:bodyPr>
          <a:lstStyle/>
          <a:p>
            <a:pPr>
              <a:lnSpc>
                <a:spcPct val="93000"/>
              </a:lnSpc>
              <a:tabLst>
                <a:tab pos="723960" algn="l"/>
                <a:tab pos="1447920" algn="l"/>
                <a:tab pos="2171880" algn="l"/>
                <a:tab pos="2895480" algn="l"/>
              </a:tabLst>
            </a:pPr>
            <a:endParaRPr lang="fr-FR" sz="1800" b="0" strike="noStrike" spc="-1">
              <a:solidFill>
                <a:srgbClr val="FFFFCC"/>
              </a:solidFill>
              <a:latin typeface="Arial"/>
              <a:ea typeface="SimSun"/>
            </a:endParaRPr>
          </a:p>
        </p:txBody>
      </p:sp>
      <p:sp>
        <p:nvSpPr>
          <p:cNvPr id="508" name="Rectangle à coins arrondis 8"/>
          <p:cNvSpPr/>
          <p:nvPr/>
        </p:nvSpPr>
        <p:spPr>
          <a:xfrm>
            <a:off x="3384720" y="293760"/>
            <a:ext cx="3599640" cy="461160"/>
          </a:xfrm>
          <a:prstGeom prst="roundRect">
            <a:avLst>
              <a:gd name="adj" fmla="val 16667"/>
            </a:avLst>
          </a:prstGeom>
          <a:solidFill>
            <a:srgbClr val="FFCC99"/>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09" name="Rectangle 2"/>
          <p:cNvSpPr/>
          <p:nvPr/>
        </p:nvSpPr>
        <p:spPr>
          <a:xfrm>
            <a:off x="3717720" y="293760"/>
            <a:ext cx="28872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6">
                    <a:lumMod val="75000"/>
                  </a:schemeClr>
                </a:solidFill>
                <a:latin typeface="Arial"/>
                <a:ea typeface="Lucida Sans Unicode"/>
              </a:rPr>
              <a:t>Notre étoile le Soleil</a:t>
            </a:r>
            <a:endParaRPr lang="fr-FR" sz="2400" b="0" strike="noStrike" spc="-1">
              <a:solidFill>
                <a:srgbClr val="000000"/>
              </a:solidFill>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Picture 1026"/>
          <p:cNvPicPr/>
          <p:nvPr/>
        </p:nvPicPr>
        <p:blipFill>
          <a:blip r:embed="rId3"/>
          <a:stretch/>
        </p:blipFill>
        <p:spPr>
          <a:xfrm>
            <a:off x="3144960" y="777960"/>
            <a:ext cx="7190640" cy="6793920"/>
          </a:xfrm>
          <a:prstGeom prst="rect">
            <a:avLst/>
          </a:prstGeom>
          <a:ln w="0">
            <a:noFill/>
          </a:ln>
        </p:spPr>
      </p:pic>
      <p:sp>
        <p:nvSpPr>
          <p:cNvPr id="511" name="Rectangle 1027"/>
          <p:cNvSpPr/>
          <p:nvPr/>
        </p:nvSpPr>
        <p:spPr>
          <a:xfrm>
            <a:off x="-76320" y="0"/>
            <a:ext cx="3220200" cy="755892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512" name="Rectangle 1028"/>
          <p:cNvSpPr/>
          <p:nvPr/>
        </p:nvSpPr>
        <p:spPr>
          <a:xfrm>
            <a:off x="1371600" y="0"/>
            <a:ext cx="8076600" cy="45648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513" name="Oval 1029"/>
          <p:cNvSpPr/>
          <p:nvPr/>
        </p:nvSpPr>
        <p:spPr>
          <a:xfrm>
            <a:off x="7043760" y="4268880"/>
            <a:ext cx="75600" cy="75600"/>
          </a:xfrm>
          <a:prstGeom prst="ellipse">
            <a:avLst/>
          </a:prstGeom>
          <a:solidFill>
            <a:srgbClr val="00B8FF"/>
          </a:solidFill>
          <a:ln w="9525">
            <a:solidFill>
              <a:srgbClr val="000000"/>
            </a:solidFill>
            <a:round/>
          </a:ln>
        </p:spPr>
        <p:style>
          <a:lnRef idx="0">
            <a:scrgbClr r="0" g="0" b="0"/>
          </a:lnRef>
          <a:fillRef idx="0">
            <a:scrgbClr r="0" g="0" b="0"/>
          </a:fillRef>
          <a:effectRef idx="0">
            <a:scrgbClr r="0" g="0" b="0"/>
          </a:effectRef>
          <a:fontRef idx="minor"/>
        </p:style>
        <p:txBody>
          <a:bodyPr wrap="none" lIns="90000" tIns="8640" rIns="90000" bIns="864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514" name="Rectangle 1030"/>
          <p:cNvSpPr/>
          <p:nvPr/>
        </p:nvSpPr>
        <p:spPr>
          <a:xfrm>
            <a:off x="2438280" y="0"/>
            <a:ext cx="7641360" cy="91368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515" name="Rectangle 1032"/>
          <p:cNvSpPr/>
          <p:nvPr/>
        </p:nvSpPr>
        <p:spPr>
          <a:xfrm>
            <a:off x="4038480" y="7086600"/>
            <a:ext cx="6552360" cy="47232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516" name="Rectangle à coins arrondis 11"/>
          <p:cNvSpPr/>
          <p:nvPr/>
        </p:nvSpPr>
        <p:spPr>
          <a:xfrm>
            <a:off x="2438280" y="250920"/>
            <a:ext cx="5301360" cy="4597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17" name="Text Box 1031"/>
          <p:cNvSpPr/>
          <p:nvPr/>
        </p:nvSpPr>
        <p:spPr>
          <a:xfrm>
            <a:off x="2793960" y="250920"/>
            <a:ext cx="7466760" cy="42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3000"/>
              </a:lnSpc>
              <a:spcBef>
                <a:spcPts val="1199"/>
              </a:spcBef>
            </a:pPr>
            <a:r>
              <a:rPr lang="fr-FR" sz="2400" b="0" strike="noStrike" spc="-1">
                <a:solidFill>
                  <a:schemeClr val="accent6">
                    <a:lumMod val="75000"/>
                  </a:schemeClr>
                </a:solidFill>
                <a:latin typeface="Arial"/>
                <a:ea typeface="DejaVu Sans"/>
              </a:rPr>
              <a:t>Notre soleil en quelques chiffres</a:t>
            </a:r>
            <a:endParaRPr lang="fr-FR" sz="2400" b="0" strike="noStrike" spc="-1">
              <a:solidFill>
                <a:srgbClr val="000000"/>
              </a:solidFill>
              <a:latin typeface="Arial"/>
            </a:endParaRPr>
          </a:p>
        </p:txBody>
      </p:sp>
      <p:sp>
        <p:nvSpPr>
          <p:cNvPr id="518" name="Rectangle à coins arrondis 13"/>
          <p:cNvSpPr/>
          <p:nvPr/>
        </p:nvSpPr>
        <p:spPr>
          <a:xfrm>
            <a:off x="0" y="1281240"/>
            <a:ext cx="3782160" cy="6047640"/>
          </a:xfrm>
          <a:prstGeom prst="roundRect">
            <a:avLst>
              <a:gd name="adj" fmla="val 16667"/>
            </a:avLst>
          </a:prstGeom>
          <a:solidFill>
            <a:srgbClr val="FFCC00"/>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519" name="Rectangle 1"/>
          <p:cNvSpPr/>
          <p:nvPr/>
        </p:nvSpPr>
        <p:spPr>
          <a:xfrm>
            <a:off x="215640" y="1414440"/>
            <a:ext cx="5037840" cy="4532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2000"/>
              </a:lnSpc>
              <a:spcBef>
                <a:spcPts val="799"/>
              </a:spcBef>
            </a:pPr>
            <a:r>
              <a:rPr lang="en-GB" sz="1600" b="1" u="sng" strike="noStrike" spc="-1">
                <a:solidFill>
                  <a:srgbClr val="262699"/>
                </a:solidFill>
                <a:uFillTx/>
                <a:latin typeface="Arial"/>
                <a:ea typeface="DejaVu Sans"/>
              </a:rPr>
              <a:t>Naissance</a:t>
            </a:r>
            <a:r>
              <a:rPr lang="en-GB" sz="1600" b="0" strike="noStrike" spc="-1">
                <a:solidFill>
                  <a:srgbClr val="262699"/>
                </a:solidFill>
                <a:latin typeface="Arial"/>
                <a:ea typeface="DejaVu Sans"/>
              </a:rPr>
              <a:t> : 4,5 milliards d’années</a:t>
            </a:r>
            <a:endParaRPr lang="fr-FR" sz="1600" b="0" strike="noStrike" spc="-1">
              <a:solidFill>
                <a:srgbClr val="000000"/>
              </a:solidFill>
              <a:latin typeface="Arial"/>
            </a:endParaRPr>
          </a:p>
          <a:p>
            <a:pPr>
              <a:lnSpc>
                <a:spcPct val="102000"/>
              </a:lnSpc>
              <a:spcBef>
                <a:spcPts val="799"/>
              </a:spcBef>
            </a:pPr>
            <a:endParaRPr lang="fr-FR" sz="1600" b="0" strike="noStrike" spc="-1">
              <a:solidFill>
                <a:srgbClr val="000000"/>
              </a:solidFill>
              <a:latin typeface="Arial"/>
            </a:endParaRPr>
          </a:p>
          <a:p>
            <a:pPr>
              <a:lnSpc>
                <a:spcPct val="102000"/>
              </a:lnSpc>
              <a:spcBef>
                <a:spcPts val="799"/>
              </a:spcBef>
            </a:pPr>
            <a:r>
              <a:rPr lang="en-GB" sz="1600" b="1" u="sng" strike="noStrike" spc="-1">
                <a:solidFill>
                  <a:srgbClr val="262699"/>
                </a:solidFill>
                <a:uFillTx/>
                <a:latin typeface="Arial"/>
                <a:ea typeface="DejaVu Sans"/>
              </a:rPr>
              <a:t>Durée de vie</a:t>
            </a:r>
            <a:r>
              <a:rPr lang="en-GB" sz="1600" b="0" strike="noStrike" spc="-1">
                <a:solidFill>
                  <a:srgbClr val="262699"/>
                </a:solidFill>
                <a:latin typeface="Arial"/>
                <a:ea typeface="DejaVu Sans"/>
              </a:rPr>
              <a:t> : 10 millards d’années</a:t>
            </a:r>
            <a:endParaRPr lang="fr-FR" sz="1600" b="0" strike="noStrike" spc="-1">
              <a:solidFill>
                <a:srgbClr val="000000"/>
              </a:solidFill>
              <a:latin typeface="Arial"/>
            </a:endParaRPr>
          </a:p>
          <a:p>
            <a:pPr>
              <a:lnSpc>
                <a:spcPct val="102000"/>
              </a:lnSpc>
              <a:spcBef>
                <a:spcPts val="799"/>
              </a:spcBef>
            </a:pPr>
            <a:endParaRPr lang="fr-FR" sz="1600" b="0" strike="noStrike" spc="-1">
              <a:solidFill>
                <a:srgbClr val="000000"/>
              </a:solidFill>
              <a:latin typeface="Arial"/>
            </a:endParaRPr>
          </a:p>
          <a:p>
            <a:pPr>
              <a:lnSpc>
                <a:spcPct val="102000"/>
              </a:lnSpc>
              <a:spcBef>
                <a:spcPts val="799"/>
              </a:spcBef>
            </a:pPr>
            <a:r>
              <a:rPr lang="en-GB" sz="1600" b="1" u="sng" strike="noStrike" spc="-1">
                <a:solidFill>
                  <a:srgbClr val="262699"/>
                </a:solidFill>
                <a:uFillTx/>
                <a:latin typeface="Arial"/>
                <a:ea typeface="DejaVu Sans"/>
              </a:rPr>
              <a:t>Diamètre:</a:t>
            </a:r>
            <a:r>
              <a:rPr lang="en-GB" sz="1600" b="1" strike="noStrike" spc="-1">
                <a:solidFill>
                  <a:srgbClr val="262699"/>
                </a:solidFill>
                <a:latin typeface="Arial"/>
                <a:ea typeface="DejaVu Sans"/>
              </a:rPr>
              <a:t> </a:t>
            </a:r>
            <a:r>
              <a:rPr lang="en-GB" sz="1600" b="0" strike="noStrike" spc="-1">
                <a:solidFill>
                  <a:srgbClr val="262699"/>
                </a:solidFill>
                <a:latin typeface="Arial"/>
                <a:ea typeface="DejaVu Sans"/>
              </a:rPr>
              <a:t>109 Terres</a:t>
            </a:r>
            <a:endParaRPr lang="fr-FR" sz="1600" b="0" strike="noStrike" spc="-1">
              <a:solidFill>
                <a:srgbClr val="000000"/>
              </a:solidFill>
              <a:latin typeface="Arial"/>
            </a:endParaRPr>
          </a:p>
          <a:p>
            <a:pPr>
              <a:lnSpc>
                <a:spcPct val="102000"/>
              </a:lnSpc>
              <a:spcBef>
                <a:spcPts val="799"/>
              </a:spcBef>
            </a:pPr>
            <a:endParaRPr lang="fr-FR" sz="1600" b="0" strike="noStrike" spc="-1">
              <a:solidFill>
                <a:srgbClr val="000000"/>
              </a:solidFill>
              <a:latin typeface="Arial"/>
            </a:endParaRPr>
          </a:p>
          <a:p>
            <a:pPr>
              <a:lnSpc>
                <a:spcPct val="102000"/>
              </a:lnSpc>
              <a:spcBef>
                <a:spcPts val="799"/>
              </a:spcBef>
            </a:pPr>
            <a:r>
              <a:rPr lang="en-GB" sz="1600" b="1" u="sng" strike="noStrike" spc="-1">
                <a:solidFill>
                  <a:srgbClr val="262699"/>
                </a:solidFill>
                <a:uFillTx/>
                <a:latin typeface="Arial"/>
                <a:ea typeface="DejaVu Sans"/>
              </a:rPr>
              <a:t>Masse</a:t>
            </a:r>
            <a:r>
              <a:rPr lang="en-GB" sz="1600" b="1" strike="noStrike" spc="-1">
                <a:solidFill>
                  <a:srgbClr val="262699"/>
                </a:solidFill>
                <a:latin typeface="Arial"/>
                <a:ea typeface="DejaVu Sans"/>
              </a:rPr>
              <a:t> : </a:t>
            </a:r>
            <a:r>
              <a:rPr lang="en-GB" sz="1600" b="0" strike="noStrike" spc="-1">
                <a:solidFill>
                  <a:srgbClr val="262699"/>
                </a:solidFill>
                <a:latin typeface="Arial"/>
                <a:ea typeface="DejaVu Sans"/>
              </a:rPr>
              <a:t>330 000  Terres soit 99,9% </a:t>
            </a:r>
            <a:endParaRPr lang="fr-FR" sz="1600" b="0" strike="noStrike" spc="-1">
              <a:solidFill>
                <a:srgbClr val="000000"/>
              </a:solidFill>
              <a:latin typeface="Arial"/>
            </a:endParaRPr>
          </a:p>
          <a:p>
            <a:pPr>
              <a:lnSpc>
                <a:spcPct val="102000"/>
              </a:lnSpc>
              <a:spcBef>
                <a:spcPts val="799"/>
              </a:spcBef>
            </a:pPr>
            <a:r>
              <a:rPr lang="en-GB" sz="1600" b="0" strike="noStrike" spc="-1">
                <a:solidFill>
                  <a:srgbClr val="262699"/>
                </a:solidFill>
                <a:latin typeface="Arial"/>
                <a:ea typeface="DejaVu Sans"/>
              </a:rPr>
              <a:t>de la masse totale du système solaire</a:t>
            </a:r>
            <a:endParaRPr lang="fr-FR" sz="1600" b="0" strike="noStrike" spc="-1">
              <a:solidFill>
                <a:srgbClr val="000000"/>
              </a:solidFill>
              <a:latin typeface="Arial"/>
            </a:endParaRPr>
          </a:p>
          <a:p>
            <a:pPr>
              <a:lnSpc>
                <a:spcPct val="102000"/>
              </a:lnSpc>
              <a:spcBef>
                <a:spcPts val="799"/>
              </a:spcBef>
            </a:pPr>
            <a:endParaRPr lang="fr-FR" sz="1600" b="0" strike="noStrike" spc="-1">
              <a:solidFill>
                <a:srgbClr val="000000"/>
              </a:solidFill>
              <a:latin typeface="Arial"/>
            </a:endParaRPr>
          </a:p>
          <a:p>
            <a:pPr>
              <a:lnSpc>
                <a:spcPct val="102000"/>
              </a:lnSpc>
              <a:spcBef>
                <a:spcPts val="799"/>
              </a:spcBef>
            </a:pPr>
            <a:r>
              <a:rPr lang="en-GB" sz="1600" b="1" u="sng" strike="noStrike" spc="-1">
                <a:solidFill>
                  <a:srgbClr val="262699"/>
                </a:solidFill>
                <a:uFillTx/>
                <a:latin typeface="Arial"/>
                <a:ea typeface="DejaVu Sans"/>
              </a:rPr>
              <a:t>Volume </a:t>
            </a:r>
            <a:r>
              <a:rPr lang="en-GB" sz="1600" b="1" strike="noStrike" spc="-1">
                <a:solidFill>
                  <a:srgbClr val="262699"/>
                </a:solidFill>
                <a:latin typeface="Arial"/>
                <a:ea typeface="DejaVu Sans"/>
              </a:rPr>
              <a:t>:</a:t>
            </a:r>
            <a:r>
              <a:rPr lang="en-GB" sz="1600" b="0" strike="noStrike" spc="-1">
                <a:solidFill>
                  <a:srgbClr val="262699"/>
                </a:solidFill>
                <a:latin typeface="Arial"/>
                <a:ea typeface="DejaVu Sans"/>
              </a:rPr>
              <a:t>1 300 000 Terres</a:t>
            </a:r>
            <a:endParaRPr lang="fr-FR" sz="1600" b="0" strike="noStrike" spc="-1">
              <a:solidFill>
                <a:srgbClr val="000000"/>
              </a:solidFill>
              <a:latin typeface="Arial"/>
            </a:endParaRPr>
          </a:p>
          <a:p>
            <a:pPr>
              <a:lnSpc>
                <a:spcPct val="102000"/>
              </a:lnSpc>
              <a:spcBef>
                <a:spcPts val="799"/>
              </a:spcBef>
            </a:pPr>
            <a:endParaRPr lang="fr-FR" sz="1600" b="0" strike="noStrike" spc="-1">
              <a:solidFill>
                <a:srgbClr val="000000"/>
              </a:solidFill>
              <a:latin typeface="Arial"/>
            </a:endParaRPr>
          </a:p>
          <a:p>
            <a:pPr>
              <a:lnSpc>
                <a:spcPct val="102000"/>
              </a:lnSpc>
              <a:spcBef>
                <a:spcPts val="799"/>
              </a:spcBef>
            </a:pPr>
            <a:r>
              <a:rPr lang="en-GB" sz="1600" b="1" u="sng" strike="noStrike" spc="-1">
                <a:solidFill>
                  <a:srgbClr val="262699"/>
                </a:solidFill>
                <a:uFillTx/>
                <a:latin typeface="Arial"/>
                <a:ea typeface="DejaVu Sans"/>
              </a:rPr>
              <a:t>Composition</a:t>
            </a:r>
            <a:r>
              <a:rPr lang="en-GB" sz="1600" b="1" strike="noStrike" spc="-1">
                <a:solidFill>
                  <a:srgbClr val="262699"/>
                </a:solidFill>
                <a:latin typeface="Arial"/>
                <a:ea typeface="DejaVu Sans"/>
              </a:rPr>
              <a:t> : </a:t>
            </a:r>
            <a:r>
              <a:rPr lang="en-GB" sz="1600" b="0" strike="noStrike" spc="-1">
                <a:solidFill>
                  <a:srgbClr val="262699"/>
                </a:solidFill>
                <a:latin typeface="Arial"/>
                <a:ea typeface="DejaVu Sans"/>
              </a:rPr>
              <a:t>75% d’hydrogène</a:t>
            </a:r>
            <a:endParaRPr lang="fr-FR" sz="1600" b="0" strike="noStrike" spc="-1">
              <a:solidFill>
                <a:srgbClr val="000000"/>
              </a:solidFill>
              <a:latin typeface="Arial"/>
            </a:endParaRPr>
          </a:p>
          <a:p>
            <a:pPr>
              <a:lnSpc>
                <a:spcPct val="102000"/>
              </a:lnSpc>
              <a:spcBef>
                <a:spcPts val="799"/>
              </a:spcBef>
            </a:pPr>
            <a:r>
              <a:rPr lang="en-GB" sz="1600" b="0" strike="noStrike" spc="-1">
                <a:solidFill>
                  <a:srgbClr val="262699"/>
                </a:solidFill>
                <a:latin typeface="Arial"/>
                <a:ea typeface="DejaVu Sans"/>
              </a:rPr>
              <a:t> 23% d’hélium, 2% autres atomes</a:t>
            </a:r>
            <a:endParaRPr lang="fr-FR" sz="1600" b="0" strike="noStrike" spc="-1">
              <a:solidFill>
                <a:srgbClr val="000000"/>
              </a:solidFill>
              <a:latin typeface="Arial"/>
            </a:endParaRPr>
          </a:p>
        </p:txBody>
      </p:sp>
      <p:sp>
        <p:nvSpPr>
          <p:cNvPr id="520" name="Rectangle 3"/>
          <p:cNvSpPr/>
          <p:nvPr/>
        </p:nvSpPr>
        <p:spPr>
          <a:xfrm>
            <a:off x="576360" y="6200640"/>
            <a:ext cx="5037840" cy="103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2000"/>
              </a:lnSpc>
              <a:spcBef>
                <a:spcPts val="799"/>
              </a:spcBef>
            </a:pPr>
            <a:r>
              <a:rPr lang="en-GB" sz="1600" b="1" strike="noStrike" spc="-1">
                <a:solidFill>
                  <a:srgbClr val="262699"/>
                </a:solidFill>
                <a:latin typeface="Arial"/>
                <a:ea typeface="DejaVu Sans"/>
              </a:rPr>
              <a:t>        </a:t>
            </a:r>
            <a:r>
              <a:rPr lang="en-GB" sz="1600" b="1" u="sng" strike="noStrike" spc="-1">
                <a:solidFill>
                  <a:srgbClr val="262699"/>
                </a:solidFill>
                <a:uFillTx/>
                <a:latin typeface="Arial"/>
                <a:ea typeface="DejaVu Sans"/>
              </a:rPr>
              <a:t>Températures:</a:t>
            </a:r>
            <a:endParaRPr lang="fr-FR" sz="1600" b="0" strike="noStrike" spc="-1">
              <a:solidFill>
                <a:srgbClr val="000000"/>
              </a:solidFill>
              <a:latin typeface="Arial"/>
            </a:endParaRPr>
          </a:p>
          <a:p>
            <a:pPr>
              <a:lnSpc>
                <a:spcPct val="102000"/>
              </a:lnSpc>
              <a:spcBef>
                <a:spcPts val="799"/>
              </a:spcBef>
            </a:pPr>
            <a:r>
              <a:rPr lang="en-GB" sz="1600" b="0" strike="noStrike" spc="-1">
                <a:solidFill>
                  <a:srgbClr val="262699"/>
                </a:solidFill>
                <a:latin typeface="Arial"/>
                <a:ea typeface="DejaVu Sans"/>
              </a:rPr>
              <a:t>Coeur 15 millions de degrés </a:t>
            </a:r>
            <a:endParaRPr lang="fr-FR" sz="1600" b="0" strike="noStrike" spc="-1">
              <a:solidFill>
                <a:srgbClr val="000000"/>
              </a:solidFill>
              <a:latin typeface="Arial"/>
            </a:endParaRPr>
          </a:p>
          <a:p>
            <a:pPr>
              <a:lnSpc>
                <a:spcPct val="102000"/>
              </a:lnSpc>
              <a:spcBef>
                <a:spcPts val="799"/>
              </a:spcBef>
            </a:pPr>
            <a:r>
              <a:rPr lang="en-GB" sz="1600" b="0" strike="noStrike" spc="-1">
                <a:solidFill>
                  <a:srgbClr val="262699"/>
                </a:solidFill>
                <a:latin typeface="Arial"/>
                <a:ea typeface="DejaVu Sans"/>
              </a:rPr>
              <a:t>Photosphère 5700 degrés</a:t>
            </a:r>
            <a:endParaRPr lang="fr-FR" sz="1600" b="0" strike="noStrike" spc="-1">
              <a:solidFill>
                <a:srgbClr val="000000"/>
              </a:solidFill>
              <a:latin typeface="Arial"/>
            </a:endParaRPr>
          </a:p>
        </p:txBody>
      </p:sp>
      <p:sp>
        <p:nvSpPr>
          <p:cNvPr id="521" name="Ellipse 3"/>
          <p:cNvSpPr/>
          <p:nvPr/>
        </p:nvSpPr>
        <p:spPr>
          <a:xfrm>
            <a:off x="5451120" y="2771640"/>
            <a:ext cx="3188880" cy="3095640"/>
          </a:xfrm>
          <a:prstGeom prst="ellipse">
            <a:avLst/>
          </a:prstGeom>
          <a:noFill/>
          <a:ln w="19050">
            <a:solidFill>
              <a:srgbClr val="993366"/>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522" name="ZoneTexte 6"/>
          <p:cNvSpPr/>
          <p:nvPr/>
        </p:nvSpPr>
        <p:spPr>
          <a:xfrm>
            <a:off x="5255640" y="2266920"/>
            <a:ext cx="372780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chemeClr val="accent2">
                    <a:lumMod val="50000"/>
                  </a:schemeClr>
                </a:solidFill>
                <a:latin typeface="Times New Roman"/>
                <a:ea typeface="DejaVu Sans"/>
              </a:rPr>
              <a:t>La Terre et l’orbite de la Lune à l’échelle.</a:t>
            </a:r>
            <a:endParaRPr lang="fr-FR" sz="16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1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Rectangle 2050"/>
          <p:cNvSpPr/>
          <p:nvPr/>
        </p:nvSpPr>
        <p:spPr>
          <a:xfrm>
            <a:off x="-1440" y="-108000"/>
            <a:ext cx="10080000" cy="767808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93000"/>
              </a:lnSpc>
            </a:pPr>
            <a:endParaRPr lang="fr-FR" sz="2400" b="1" strike="noStrike" spc="-1">
              <a:solidFill>
                <a:srgbClr val="FFCC00"/>
              </a:solidFill>
              <a:latin typeface="Arial"/>
              <a:ea typeface="DejaVu Sans"/>
            </a:endParaRPr>
          </a:p>
        </p:txBody>
      </p:sp>
      <p:sp>
        <p:nvSpPr>
          <p:cNvPr id="524" name="Text Box 2053"/>
          <p:cNvSpPr/>
          <p:nvPr/>
        </p:nvSpPr>
        <p:spPr>
          <a:xfrm>
            <a:off x="287280" y="5940360"/>
            <a:ext cx="3428280" cy="34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3000"/>
              </a:lnSpc>
              <a:spcBef>
                <a:spcPts val="901"/>
              </a:spcBef>
            </a:pPr>
            <a:endParaRPr lang="fr-FR" sz="1800" b="0" strike="noStrike" spc="-1">
              <a:solidFill>
                <a:srgbClr val="B3B3B3"/>
              </a:solidFill>
              <a:latin typeface="Arial"/>
              <a:ea typeface="Lucida Sans Unicode"/>
            </a:endParaRPr>
          </a:p>
        </p:txBody>
      </p:sp>
      <p:sp>
        <p:nvSpPr>
          <p:cNvPr id="525" name="Rectangle à coins arrondis 5"/>
          <p:cNvSpPr/>
          <p:nvPr/>
        </p:nvSpPr>
        <p:spPr>
          <a:xfrm>
            <a:off x="574560" y="577800"/>
            <a:ext cx="892728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26" name="Rectangle 1"/>
          <p:cNvSpPr/>
          <p:nvPr/>
        </p:nvSpPr>
        <p:spPr>
          <a:xfrm>
            <a:off x="647640" y="600120"/>
            <a:ext cx="9216360" cy="43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spcBef>
                <a:spcPts val="1199"/>
              </a:spcBef>
            </a:pPr>
            <a:r>
              <a:rPr lang="fr-FR" sz="2400" b="0" strike="noStrike" spc="-1">
                <a:solidFill>
                  <a:schemeClr val="accent6">
                    <a:lumMod val="75000"/>
                  </a:schemeClr>
                </a:solidFill>
                <a:latin typeface="Arial"/>
                <a:ea typeface="DejaVu Sans"/>
              </a:rPr>
              <a:t>Notre étoile tourne en 35 jours aux pôles et 25 jours à l’équateur</a:t>
            </a:r>
            <a:endParaRPr lang="fr-FR" sz="2400" b="0" strike="noStrike" spc="-1">
              <a:solidFill>
                <a:srgbClr val="000000"/>
              </a:solidFill>
              <a:latin typeface="Arial"/>
            </a:endParaRPr>
          </a:p>
        </p:txBody>
      </p:sp>
      <p:pic>
        <p:nvPicPr>
          <p:cNvPr id="527" name="Image 526">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352240" y="1331640"/>
            <a:ext cx="5400000" cy="5400000"/>
          </a:xfrm>
          <a:prstGeom prst="rect">
            <a:avLst/>
          </a:prstGeom>
          <a:ln w="0">
            <a:noFill/>
          </a:ln>
        </p:spPr>
      </p:pic>
      <p:sp>
        <p:nvSpPr>
          <p:cNvPr id="528" name="ZoneTexte 2"/>
          <p:cNvSpPr/>
          <p:nvPr/>
        </p:nvSpPr>
        <p:spPr>
          <a:xfrm>
            <a:off x="4464360" y="6288120"/>
            <a:ext cx="24476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0" strike="noStrike" spc="-1">
                <a:solidFill>
                  <a:srgbClr val="FFFFFF"/>
                </a:solidFill>
                <a:latin typeface="Times New Roman"/>
                <a:ea typeface="DejaVu Sans"/>
              </a:rPr>
              <a:t>Cliquer sur l’image</a:t>
            </a:r>
            <a:endParaRPr lang="fr-FR" sz="1200" b="0" strike="noStrike" spc="-1">
              <a:solidFill>
                <a:srgbClr val="000000"/>
              </a:solidFill>
              <a:latin typeface="Arial"/>
            </a:endParaRPr>
          </a:p>
        </p:txBody>
      </p:sp>
    </p:spTree>
  </p:cSld>
  <p:clrMapOvr>
    <a:masterClrMapping/>
  </p:clrMapOvr>
  <p:timing>
    <p:tnLst>
      <p:par>
        <p:cTn id="1" dur="indefinite" restart="never" nodeType="tmRoot">
          <p:childTnLst>
            <p:seq>
              <p:cTn id="2" restart="whenNotActive" fill="hold" nodeType="interactiveSeq">
                <p:stCondLst>
                  <p:cond evt="onClick" delay="0">
                    <p:tgtEl>
                      <p:spTgt spid="527"/>
                    </p:tgtEl>
                  </p:cond>
                </p:stCondLst>
                <p:childTnLst>
                  <p:par>
                    <p:cTn id="3" fill="hold">
                      <p:stCondLst>
                        <p:cond evt="onClick" delay="0">
                          <p:tgtEl>
                            <p:spTgt spid="527"/>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5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527"/>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Picture 4" descr="C:\Documents and Settings\user\Mes documents\big bear 2 juillet 2010.jpg"/>
          <p:cNvPicPr/>
          <p:nvPr/>
        </p:nvPicPr>
        <p:blipFill>
          <a:blip r:embed="rId2"/>
          <a:stretch/>
        </p:blipFill>
        <p:spPr>
          <a:xfrm>
            <a:off x="-14400" y="-468360"/>
            <a:ext cx="10094040" cy="10091160"/>
          </a:xfrm>
          <a:prstGeom prst="rect">
            <a:avLst/>
          </a:prstGeom>
          <a:ln w="0">
            <a:noFill/>
          </a:ln>
        </p:spPr>
      </p:pic>
      <p:sp>
        <p:nvSpPr>
          <p:cNvPr id="530" name="Rectangle à coins arrondis 4"/>
          <p:cNvSpPr/>
          <p:nvPr/>
        </p:nvSpPr>
        <p:spPr>
          <a:xfrm>
            <a:off x="2160360" y="539640"/>
            <a:ext cx="58316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31" name="ZoneTexte 1"/>
          <p:cNvSpPr/>
          <p:nvPr/>
        </p:nvSpPr>
        <p:spPr>
          <a:xfrm>
            <a:off x="2160360" y="551520"/>
            <a:ext cx="8136720" cy="45540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Taches solaires et granules (grains de riz)</a:t>
            </a:r>
            <a:endParaRPr lang="fr-FR" sz="2400" b="0" strike="noStrike" spc="-1">
              <a:solidFill>
                <a:srgbClr val="000000"/>
              </a:solidFill>
              <a:latin typeface="Arial"/>
            </a:endParaRPr>
          </a:p>
        </p:txBody>
      </p:sp>
      <p:pic>
        <p:nvPicPr>
          <p:cNvPr id="532" name="Image 5"/>
          <p:cNvPicPr/>
          <p:nvPr/>
        </p:nvPicPr>
        <p:blipFill>
          <a:blip r:embed="rId3"/>
          <a:stretch/>
        </p:blipFill>
        <p:spPr>
          <a:xfrm>
            <a:off x="1294920" y="6228000"/>
            <a:ext cx="478800" cy="492840"/>
          </a:xfrm>
          <a:prstGeom prst="rect">
            <a:avLst/>
          </a:prstGeom>
          <a:ln w="0">
            <a:noFill/>
          </a:ln>
        </p:spPr>
      </p:pic>
      <p:sp>
        <p:nvSpPr>
          <p:cNvPr id="533" name="ZoneTexte 2"/>
          <p:cNvSpPr/>
          <p:nvPr/>
        </p:nvSpPr>
        <p:spPr>
          <a:xfrm>
            <a:off x="209160" y="6804000"/>
            <a:ext cx="28796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1" strike="noStrike" spc="-1">
                <a:solidFill>
                  <a:srgbClr val="000000"/>
                </a:solidFill>
                <a:latin typeface="Times New Roman"/>
                <a:ea typeface="DejaVu Sans"/>
              </a:rPr>
              <a:t>Les granules ont environ la surface de la France</a:t>
            </a:r>
            <a:endParaRPr lang="fr-FR" sz="2000" b="0" strike="noStrike" spc="-1">
              <a:solidFill>
                <a:srgbClr val="000000"/>
              </a:solidFill>
              <a:latin typeface="Arial"/>
            </a:endParaRPr>
          </a:p>
        </p:txBody>
      </p:sp>
      <p:cxnSp>
        <p:nvCxnSpPr>
          <p:cNvPr id="534" name="Connecteur droit avec flèche 6"/>
          <p:cNvCxnSpPr/>
          <p:nvPr/>
        </p:nvCxnSpPr>
        <p:spPr>
          <a:xfrm>
            <a:off x="1744560" y="2267640"/>
            <a:ext cx="607320" cy="504720"/>
          </a:xfrm>
          <a:prstGeom prst="straightConnector1">
            <a:avLst/>
          </a:prstGeom>
          <a:ln w="28575">
            <a:solidFill>
              <a:srgbClr val="000000"/>
            </a:solidFill>
            <a:round/>
            <a:tailEnd type="triangle" w="med" len="med"/>
          </a:ln>
        </p:spPr>
      </p:cxnSp>
      <p:sp>
        <p:nvSpPr>
          <p:cNvPr id="535" name="ZoneTexte 7"/>
          <p:cNvSpPr/>
          <p:nvPr/>
        </p:nvSpPr>
        <p:spPr>
          <a:xfrm>
            <a:off x="1152000" y="1923480"/>
            <a:ext cx="20160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1" strike="noStrike" spc="-1">
                <a:solidFill>
                  <a:srgbClr val="000000"/>
                </a:solidFill>
                <a:latin typeface="Times New Roman"/>
                <a:ea typeface="DejaVu Sans"/>
              </a:rPr>
              <a:t>Granule</a:t>
            </a:r>
            <a:endParaRPr lang="fr-FR" sz="2000" b="0" strike="noStrike" spc="-1">
              <a:solidFill>
                <a:srgbClr val="000000"/>
              </a:solidFill>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1026" descr="C:\Documents and Settings\user\Mes documents\Astronomie\Documents soleil\big bear 2 juillet 2010.jpg"/>
          <p:cNvPicPr/>
          <p:nvPr/>
        </p:nvPicPr>
        <p:blipFill>
          <a:blip r:embed="rId4"/>
          <a:stretch/>
        </p:blipFill>
        <p:spPr>
          <a:xfrm>
            <a:off x="-762120" y="0"/>
            <a:ext cx="11277000" cy="9143280"/>
          </a:xfrm>
          <a:prstGeom prst="rect">
            <a:avLst/>
          </a:prstGeom>
          <a:ln w="0">
            <a:noFill/>
          </a:ln>
        </p:spPr>
      </p:pic>
      <p:pic>
        <p:nvPicPr>
          <p:cNvPr id="537" name="Image 536">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864800" y="1115640"/>
            <a:ext cx="6415200" cy="5857200"/>
          </a:xfrm>
          <a:prstGeom prst="rect">
            <a:avLst/>
          </a:prstGeom>
          <a:ln w="0">
            <a:noFill/>
          </a:ln>
        </p:spPr>
      </p:pic>
      <p:sp>
        <p:nvSpPr>
          <p:cNvPr id="538" name="Rectangle 2"/>
          <p:cNvSpPr/>
          <p:nvPr/>
        </p:nvSpPr>
        <p:spPr>
          <a:xfrm>
            <a:off x="3827880" y="7124040"/>
            <a:ext cx="27126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1" strike="noStrike" spc="-1">
                <a:solidFill>
                  <a:srgbClr val="000000"/>
                </a:solidFill>
                <a:latin typeface="Times New Roman"/>
                <a:ea typeface="DejaVu Sans"/>
              </a:rPr>
              <a:t>Cliquer sur l’image</a:t>
            </a:r>
            <a:endParaRPr lang="fr-FR" sz="2400" b="0" strike="noStrike" spc="-1">
              <a:solidFill>
                <a:srgbClr val="000000"/>
              </a:solidFill>
              <a:latin typeface="Arial"/>
            </a:endParaRPr>
          </a:p>
        </p:txBody>
      </p:sp>
    </p:spTree>
  </p:cSld>
  <p:clrMapOvr>
    <a:masterClrMapping/>
  </p:clrMapOvr>
  <p:timing>
    <p:tnLst>
      <p:par>
        <p:cTn id="1" dur="indefinite" restart="never" nodeType="tmRoot">
          <p:childTnLst>
            <p:seq>
              <p:cTn id="2" restart="whenNotActive" fill="hold" nodeType="interactiveSeq">
                <p:stCondLst>
                  <p:cond evt="onClick" delay="0">
                    <p:tgtEl>
                      <p:spTgt spid="537"/>
                    </p:tgtEl>
                  </p:cond>
                </p:stCondLst>
                <p:childTnLst>
                  <p:par>
                    <p:cTn id="3" fill="hold">
                      <p:stCondLst>
                        <p:cond evt="onClick" delay="0">
                          <p:tgtEl>
                            <p:spTgt spid="537"/>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5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53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Rectangle 1026"/>
          <p:cNvSpPr/>
          <p:nvPr/>
        </p:nvSpPr>
        <p:spPr>
          <a:xfrm>
            <a:off x="0" y="0"/>
            <a:ext cx="10080000" cy="755892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spcBef>
                <a:spcPts val="1199"/>
              </a:spcBef>
            </a:pPr>
            <a:endParaRPr lang="fr-FR" sz="2400" b="0" strike="noStrike" spc="-1">
              <a:solidFill>
                <a:srgbClr val="FFFFFF"/>
              </a:solidFill>
              <a:latin typeface="Times New Roman"/>
              <a:ea typeface="DejaVu Sans"/>
            </a:endParaRPr>
          </a:p>
        </p:txBody>
      </p:sp>
      <p:sp>
        <p:nvSpPr>
          <p:cNvPr id="540" name="Rectangle à coins arrondis 5"/>
          <p:cNvSpPr/>
          <p:nvPr/>
        </p:nvSpPr>
        <p:spPr>
          <a:xfrm>
            <a:off x="1727280" y="393840"/>
            <a:ext cx="6481080" cy="78840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41" name="Rectangle 1"/>
          <p:cNvSpPr/>
          <p:nvPr/>
        </p:nvSpPr>
        <p:spPr>
          <a:xfrm>
            <a:off x="2521080" y="3363840"/>
            <a:ext cx="503784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1199"/>
              </a:spcBef>
            </a:pPr>
            <a:endParaRPr lang="fr-FR" sz="2400" b="1" strike="noStrike" spc="-1">
              <a:solidFill>
                <a:srgbClr val="FFCC66"/>
              </a:solidFill>
              <a:latin typeface="Times New Roman"/>
              <a:ea typeface="DejaVu Sans"/>
            </a:endParaRPr>
          </a:p>
        </p:txBody>
      </p:sp>
      <p:sp>
        <p:nvSpPr>
          <p:cNvPr id="542" name="ZoneTexte 2"/>
          <p:cNvSpPr/>
          <p:nvPr/>
        </p:nvSpPr>
        <p:spPr>
          <a:xfrm>
            <a:off x="1584360" y="393840"/>
            <a:ext cx="676692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0" strike="noStrike" spc="-1">
                <a:solidFill>
                  <a:schemeClr val="accent6">
                    <a:lumMod val="75000"/>
                  </a:schemeClr>
                </a:solidFill>
                <a:latin typeface="Times New Roman"/>
                <a:ea typeface="DejaVu Sans"/>
              </a:rPr>
              <a:t>Le magnétisme du Soleil : il provoque des taches </a:t>
            </a:r>
            <a:endParaRPr lang="fr-FR" sz="2400" b="0" strike="noStrike" spc="-1">
              <a:solidFill>
                <a:srgbClr val="000000"/>
              </a:solidFill>
              <a:latin typeface="Arial"/>
            </a:endParaRPr>
          </a:p>
          <a:p>
            <a:pPr algn="ctr">
              <a:lnSpc>
                <a:spcPct val="100000"/>
              </a:lnSpc>
            </a:pPr>
            <a:r>
              <a:rPr lang="fr-FR" sz="2400" b="0" strike="noStrike" spc="-1">
                <a:solidFill>
                  <a:schemeClr val="accent6">
                    <a:lumMod val="75000"/>
                  </a:schemeClr>
                </a:solidFill>
                <a:latin typeface="Times New Roman"/>
                <a:ea typeface="DejaVu Sans"/>
              </a:rPr>
              <a:t>et des protubérances en surface.</a:t>
            </a:r>
            <a:endParaRPr lang="fr-FR" sz="2400" b="0" strike="noStrike" spc="-1">
              <a:solidFill>
                <a:srgbClr val="000000"/>
              </a:solidFill>
              <a:latin typeface="Arial"/>
            </a:endParaRPr>
          </a:p>
        </p:txBody>
      </p:sp>
      <p:pic>
        <p:nvPicPr>
          <p:cNvPr id="543" name="Image 54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2680" y="1547640"/>
            <a:ext cx="7010280" cy="5257800"/>
          </a:xfrm>
          <a:prstGeom prst="rect">
            <a:avLst/>
          </a:prstGeom>
          <a:ln w="0">
            <a:noFill/>
          </a:ln>
        </p:spPr>
      </p:pic>
      <p:sp>
        <p:nvSpPr>
          <p:cNvPr id="544" name="Rectangle 3"/>
          <p:cNvSpPr/>
          <p:nvPr/>
        </p:nvSpPr>
        <p:spPr>
          <a:xfrm>
            <a:off x="4613040" y="6973920"/>
            <a:ext cx="166356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400" b="1" strike="noStrike" spc="-1">
                <a:solidFill>
                  <a:srgbClr val="FFFFFF"/>
                </a:solidFill>
                <a:latin typeface="Times New Roman"/>
                <a:ea typeface="DejaVu Sans"/>
              </a:rPr>
              <a:t>Cliquer sur l’image</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restart="whenNotActive" fill="hold" nodeType="interactiveSeq">
                <p:stCondLst>
                  <p:cond evt="onClick" delay="0">
                    <p:tgtEl>
                      <p:spTgt spid="543"/>
                    </p:tgtEl>
                  </p:cond>
                </p:stCondLst>
                <p:childTnLst>
                  <p:par>
                    <p:cTn id="3" fill="hold">
                      <p:stCondLst>
                        <p:cond evt="onClick" delay="0">
                          <p:tgtEl>
                            <p:spTgt spid="543"/>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5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54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5" name="Object 2"/>
          <p:cNvGraphicFramePr/>
          <p:nvPr/>
        </p:nvGraphicFramePr>
        <p:xfrm>
          <a:off x="0" y="-23760"/>
          <a:ext cx="10080000" cy="7680240"/>
        </p:xfrm>
        <a:graphic>
          <a:graphicData uri="http://schemas.openxmlformats.org/presentationml/2006/ole">
            <mc:AlternateContent xmlns:mc="http://schemas.openxmlformats.org/markup-compatibility/2006">
              <mc:Choice xmlns:v="urn:schemas-microsoft-com:vml" Requires="v">
                <p:oleObj r:id="rId4" imgW="0" imgH="0" progId="CorelPhotoPaint.Image.7">
                  <p:embed/>
                </p:oleObj>
              </mc:Choice>
              <mc:Fallback>
                <p:oleObj r:id="rId4" imgW="0" imgH="0" progId="CorelPhotoPaint.Image.7">
                  <p:embed/>
                  <p:pic>
                    <p:nvPicPr>
                      <p:cNvPr id="546" name="Object 2"/>
                      <p:cNvPicPr/>
                      <p:nvPr/>
                    </p:nvPicPr>
                    <p:blipFill>
                      <a:blip r:embed="rId5"/>
                      <a:stretch/>
                    </p:blipFill>
                    <p:spPr>
                      <a:xfrm>
                        <a:off x="0" y="-23760"/>
                        <a:ext cx="10080000" cy="7680240"/>
                      </a:xfrm>
                      <a:prstGeom prst="rect">
                        <a:avLst/>
                      </a:prstGeom>
                      <a:ln w="0">
                        <a:noFill/>
                      </a:ln>
                    </p:spPr>
                  </p:pic>
                </p:oleObj>
              </mc:Fallback>
            </mc:AlternateContent>
          </a:graphicData>
        </a:graphic>
      </p:graphicFrame>
      <p:sp>
        <p:nvSpPr>
          <p:cNvPr id="547" name="Text Box 3"/>
          <p:cNvSpPr/>
          <p:nvPr/>
        </p:nvSpPr>
        <p:spPr>
          <a:xfrm>
            <a:off x="2819520" y="380880"/>
            <a:ext cx="7543080" cy="54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3000"/>
              </a:lnSpc>
              <a:spcBef>
                <a:spcPts val="1599"/>
              </a:spcBef>
            </a:pPr>
            <a:endParaRPr lang="fr-FR" sz="3200" b="1" strike="noStrike" spc="-1">
              <a:solidFill>
                <a:srgbClr val="FFCC66"/>
              </a:solidFill>
              <a:latin typeface="Arial"/>
              <a:ea typeface="DejaVu Sans"/>
            </a:endParaRPr>
          </a:p>
        </p:txBody>
      </p:sp>
      <p:pic>
        <p:nvPicPr>
          <p:cNvPr id="548" name="Picture 8" descr="https://ufoetscience.files.wordpress.com/2011/10/la_terre_vue_de_l_espace_1428.jpg"/>
          <p:cNvPicPr/>
          <p:nvPr/>
        </p:nvPicPr>
        <p:blipFill>
          <a:blip r:embed="rId6"/>
          <a:stretch/>
        </p:blipFill>
        <p:spPr>
          <a:xfrm>
            <a:off x="1440000" y="4330800"/>
            <a:ext cx="254880" cy="191520"/>
          </a:xfrm>
          <a:prstGeom prst="rect">
            <a:avLst/>
          </a:prstGeom>
          <a:ln w="0">
            <a:noFill/>
          </a:ln>
        </p:spPr>
      </p:pic>
      <p:sp>
        <p:nvSpPr>
          <p:cNvPr id="549" name="Rectangle à coins arrondis 6"/>
          <p:cNvSpPr/>
          <p:nvPr/>
        </p:nvSpPr>
        <p:spPr>
          <a:xfrm>
            <a:off x="2664000" y="555480"/>
            <a:ext cx="43203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50" name="Rectangle 2"/>
          <p:cNvSpPr/>
          <p:nvPr/>
        </p:nvSpPr>
        <p:spPr>
          <a:xfrm>
            <a:off x="2904120" y="542880"/>
            <a:ext cx="3838320" cy="42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93000"/>
              </a:lnSpc>
              <a:spcBef>
                <a:spcPts val="1199"/>
              </a:spcBef>
            </a:pPr>
            <a:r>
              <a:rPr lang="fr-FR" sz="2400" b="0" strike="noStrike" spc="-1">
                <a:solidFill>
                  <a:schemeClr val="accent6">
                    <a:lumMod val="75000"/>
                  </a:schemeClr>
                </a:solidFill>
                <a:latin typeface="Arial"/>
                <a:ea typeface="DejaVu Sans"/>
              </a:rPr>
              <a:t>Les protubérances solaires</a:t>
            </a:r>
            <a:endParaRPr lang="fr-FR" sz="2400" b="0" strike="noStrike" spc="-1">
              <a:solidFill>
                <a:srgbClr val="000000"/>
              </a:solidFill>
              <a:latin typeface="Arial"/>
            </a:endParaRPr>
          </a:p>
        </p:txBody>
      </p:sp>
      <p:pic>
        <p:nvPicPr>
          <p:cNvPr id="551" name="Image 550">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3474360" y="1184400"/>
            <a:ext cx="6233040" cy="6233040"/>
          </a:xfrm>
          <a:prstGeom prst="rect">
            <a:avLst/>
          </a:prstGeom>
          <a:ln w="0">
            <a:noFill/>
          </a:ln>
        </p:spPr>
      </p:pic>
      <p:sp>
        <p:nvSpPr>
          <p:cNvPr id="552" name="Rectangle 1"/>
          <p:cNvSpPr/>
          <p:nvPr/>
        </p:nvSpPr>
        <p:spPr>
          <a:xfrm>
            <a:off x="1440000" y="7034760"/>
            <a:ext cx="166356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400" b="1" strike="noStrike" spc="-1">
                <a:solidFill>
                  <a:srgbClr val="FFFFFF"/>
                </a:solidFill>
                <a:latin typeface="Times New Roman"/>
                <a:ea typeface="DejaVu Sans"/>
              </a:rPr>
              <a:t>Cliquer sur l’image</a:t>
            </a:r>
            <a:endParaRPr lang="fr-FR" sz="1400" b="0" strike="noStrike" spc="-1">
              <a:solidFill>
                <a:srgbClr val="000000"/>
              </a:solidFill>
              <a:latin typeface="Arial"/>
            </a:endParaRPr>
          </a:p>
        </p:txBody>
      </p:sp>
      <p:sp>
        <p:nvSpPr>
          <p:cNvPr id="553" name="ZoneTexte 4"/>
          <p:cNvSpPr/>
          <p:nvPr/>
        </p:nvSpPr>
        <p:spPr>
          <a:xfrm>
            <a:off x="503640" y="3580560"/>
            <a:ext cx="26816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FFFFFF"/>
                </a:solidFill>
                <a:latin typeface="Times New Roman"/>
                <a:ea typeface="DejaVu Sans"/>
              </a:rPr>
              <a:t>La Terre à l’échelle du Soleil</a:t>
            </a:r>
            <a:endParaRPr lang="fr-FR" sz="1600" b="0" strike="noStrike" spc="-1">
              <a:solidFill>
                <a:srgbClr val="000000"/>
              </a:solidFill>
              <a:latin typeface="Arial"/>
            </a:endParaRPr>
          </a:p>
        </p:txBody>
      </p:sp>
      <p:cxnSp>
        <p:nvCxnSpPr>
          <p:cNvPr id="554" name="Connecteur droit avec flèche 7"/>
          <p:cNvCxnSpPr/>
          <p:nvPr/>
        </p:nvCxnSpPr>
        <p:spPr>
          <a:xfrm>
            <a:off x="1295640" y="3918960"/>
            <a:ext cx="144720" cy="306360"/>
          </a:xfrm>
          <a:prstGeom prst="straightConnector1">
            <a:avLst/>
          </a:prstGeom>
          <a:ln w="9525">
            <a:solidFill>
              <a:srgbClr val="FFFFFF"/>
            </a:solidFill>
            <a:round/>
            <a:tailEnd type="triangle" w="med" len="med"/>
          </a:ln>
        </p:spPr>
      </p:cxnSp>
    </p:spTree>
  </p:cSld>
  <p:clrMapOvr>
    <a:masterClrMapping/>
  </p:clrMapOvr>
  <p:timing>
    <p:tnLst>
      <p:par>
        <p:cTn id="1" dur="indefinite" restart="never" nodeType="tmRoot">
          <p:childTnLst>
            <p:seq>
              <p:cTn id="2" restart="whenNotActive" fill="hold" nodeType="interactiveSeq">
                <p:stCondLst>
                  <p:cond evt="onClick" delay="0">
                    <p:tgtEl>
                      <p:spTgt spid="551"/>
                    </p:tgtEl>
                  </p:cond>
                </p:stCondLst>
                <p:childTnLst>
                  <p:par>
                    <p:cTn id="3" fill="hold">
                      <p:stCondLst>
                        <p:cond evt="onClick" delay="0">
                          <p:tgtEl>
                            <p:spTgt spid="551"/>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5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551"/>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PlaceHolder 1"/>
          <p:cNvSpPr>
            <a:spLocks noGrp="1"/>
          </p:cNvSpPr>
          <p:nvPr>
            <p:ph type="title"/>
          </p:nvPr>
        </p:nvSpPr>
        <p:spPr>
          <a:xfrm>
            <a:off x="1260360" y="1236600"/>
            <a:ext cx="7558920" cy="2631240"/>
          </a:xfrm>
          <a:prstGeom prst="rect">
            <a:avLst/>
          </a:prstGeom>
          <a:noFill/>
          <a:ln w="0">
            <a:noFill/>
          </a:ln>
        </p:spPr>
        <p:txBody>
          <a:bodyPr lIns="0" tIns="0" rIns="0" bIns="0" numCol="1" spcCol="0" anchor="b">
            <a:noAutofit/>
          </a:bodyPr>
          <a:lstStyle/>
          <a:p>
            <a:pPr indent="0">
              <a:buNone/>
            </a:pPr>
            <a:endParaRPr lang="fr-FR" sz="4400" b="0" strike="noStrike" spc="-1">
              <a:solidFill>
                <a:srgbClr val="000000"/>
              </a:solidFill>
              <a:latin typeface="Arial"/>
              <a:ea typeface="DejaVu Sans"/>
            </a:endParaRPr>
          </a:p>
        </p:txBody>
      </p:sp>
      <p:sp>
        <p:nvSpPr>
          <p:cNvPr id="556" name="PlaceHolder 2"/>
          <p:cNvSpPr>
            <a:spLocks noGrp="1"/>
          </p:cNvSpPr>
          <p:nvPr>
            <p:ph type="subTitle"/>
          </p:nvPr>
        </p:nvSpPr>
        <p:spPr>
          <a:xfrm>
            <a:off x="1260360" y="3970440"/>
            <a:ext cx="7558920" cy="1824840"/>
          </a:xfrm>
          <a:prstGeom prst="rect">
            <a:avLst/>
          </a:prstGeom>
          <a:noFill/>
          <a:ln w="0">
            <a:noFill/>
          </a:ln>
        </p:spPr>
        <p:txBody>
          <a:bodyPr lIns="0" tIns="0" rIns="0" bIns="0" numCol="1" spcCol="0" anchor="t">
            <a:noAutofit/>
          </a:bodyPr>
          <a:lstStyle/>
          <a:p>
            <a:pPr indent="0" algn="ctr">
              <a:buNone/>
            </a:pPr>
            <a:endParaRPr lang="fr-FR" sz="2800" b="0" strike="noStrike" spc="-1">
              <a:solidFill>
                <a:srgbClr val="000000"/>
              </a:solidFill>
              <a:latin typeface="Arial"/>
              <a:ea typeface="DejaVu Sans"/>
            </a:endParaRPr>
          </a:p>
        </p:txBody>
      </p:sp>
      <p:pic>
        <p:nvPicPr>
          <p:cNvPr id="557" name="Image 4" descr="ciel-etoile-a-maupiti-3.jpg"/>
          <p:cNvPicPr/>
          <p:nvPr/>
        </p:nvPicPr>
        <p:blipFill>
          <a:blip r:embed="rId3"/>
          <a:stretch/>
        </p:blipFill>
        <p:spPr>
          <a:xfrm>
            <a:off x="-146160" y="0"/>
            <a:ext cx="10078200" cy="7558920"/>
          </a:xfrm>
          <a:prstGeom prst="rect">
            <a:avLst/>
          </a:prstGeom>
          <a:ln w="228600">
            <a:solidFill>
              <a:srgbClr val="000000"/>
            </a:solidFill>
            <a:miter/>
          </a:ln>
        </p:spPr>
      </p:pic>
      <p:pic>
        <p:nvPicPr>
          <p:cNvPr id="558" name="Image 4" descr="Ceinture-kuiper_nuage-oort.jpg"/>
          <p:cNvPicPr/>
          <p:nvPr/>
        </p:nvPicPr>
        <p:blipFill>
          <a:blip r:embed="rId4"/>
          <a:stretch/>
        </p:blipFill>
        <p:spPr>
          <a:xfrm>
            <a:off x="2160000" y="1116000"/>
            <a:ext cx="5722200" cy="6081120"/>
          </a:xfrm>
          <a:prstGeom prst="rect">
            <a:avLst/>
          </a:prstGeom>
          <a:ln w="0">
            <a:noFill/>
          </a:ln>
        </p:spPr>
      </p:pic>
      <p:sp>
        <p:nvSpPr>
          <p:cNvPr id="559" name="ZoneTexte 6"/>
          <p:cNvSpPr/>
          <p:nvPr/>
        </p:nvSpPr>
        <p:spPr>
          <a:xfrm>
            <a:off x="277920" y="1763640"/>
            <a:ext cx="4920480" cy="402120"/>
          </a:xfrm>
          <a:prstGeom prst="rect">
            <a:avLst/>
          </a:prstGeom>
          <a:noFill/>
          <a:ln w="0">
            <a:noFill/>
          </a:ln>
        </p:spPr>
        <p:style>
          <a:lnRef idx="0">
            <a:scrgbClr r="0" g="0" b="0"/>
          </a:lnRef>
          <a:fillRef idx="0">
            <a:scrgbClr r="0" g="0" b="0"/>
          </a:fillRef>
          <a:effectRef idx="0">
            <a:scrgbClr r="0" g="0" b="0"/>
          </a:effectRef>
          <a:fontRef idx="minor"/>
        </p:style>
        <p:txBody>
          <a:bodyPr lIns="100800" tIns="50400" rIns="100800" bIns="50400" anchor="t">
            <a:spAutoFit/>
          </a:bodyPr>
          <a:lstStyle/>
          <a:p>
            <a:pPr>
              <a:lnSpc>
                <a:spcPct val="100000"/>
              </a:lnSpc>
            </a:pPr>
            <a:r>
              <a:rPr lang="fr-FR" sz="1979" b="0" strike="noStrike" spc="-1">
                <a:solidFill>
                  <a:srgbClr val="FCD5B5"/>
                </a:solidFill>
                <a:latin typeface="Calibri"/>
                <a:ea typeface="Lucida Sans Unicode"/>
              </a:rPr>
              <a:t>    La ceinture de Kuiper</a:t>
            </a:r>
            <a:endParaRPr lang="fr-FR" sz="1979" b="0" strike="noStrike" spc="-1">
              <a:solidFill>
                <a:srgbClr val="000000"/>
              </a:solidFill>
              <a:latin typeface="Arial"/>
            </a:endParaRPr>
          </a:p>
        </p:txBody>
      </p:sp>
      <p:cxnSp>
        <p:nvCxnSpPr>
          <p:cNvPr id="560" name="Connecteur droit avec flèche 8"/>
          <p:cNvCxnSpPr/>
          <p:nvPr/>
        </p:nvCxnSpPr>
        <p:spPr>
          <a:xfrm>
            <a:off x="1944360" y="2195280"/>
            <a:ext cx="1826640" cy="2064600"/>
          </a:xfrm>
          <a:prstGeom prst="straightConnector1">
            <a:avLst/>
          </a:prstGeom>
          <a:ln w="25402">
            <a:solidFill>
              <a:srgbClr val="4F81BD"/>
            </a:solidFill>
            <a:miter/>
            <a:tailEnd type="arrow" w="med" len="med"/>
          </a:ln>
        </p:spPr>
      </p:cxnSp>
      <p:sp>
        <p:nvSpPr>
          <p:cNvPr id="561" name="ZoneTexte 11"/>
          <p:cNvSpPr/>
          <p:nvPr/>
        </p:nvSpPr>
        <p:spPr>
          <a:xfrm>
            <a:off x="7500960" y="1763640"/>
            <a:ext cx="3174120" cy="402120"/>
          </a:xfrm>
          <a:prstGeom prst="rect">
            <a:avLst/>
          </a:prstGeom>
          <a:noFill/>
          <a:ln w="0">
            <a:noFill/>
          </a:ln>
        </p:spPr>
        <p:style>
          <a:lnRef idx="0">
            <a:scrgbClr r="0" g="0" b="0"/>
          </a:lnRef>
          <a:fillRef idx="0">
            <a:scrgbClr r="0" g="0" b="0"/>
          </a:fillRef>
          <a:effectRef idx="0">
            <a:scrgbClr r="0" g="0" b="0"/>
          </a:effectRef>
          <a:fontRef idx="minor"/>
        </p:style>
        <p:txBody>
          <a:bodyPr lIns="100800" tIns="50400" rIns="100800" bIns="50400" anchor="t">
            <a:spAutoFit/>
          </a:bodyPr>
          <a:lstStyle/>
          <a:p>
            <a:pPr>
              <a:lnSpc>
                <a:spcPct val="100000"/>
              </a:lnSpc>
            </a:pPr>
            <a:r>
              <a:rPr lang="fr-FR" sz="1979" b="0" strike="noStrike" spc="-1">
                <a:solidFill>
                  <a:srgbClr val="FCD5B5"/>
                </a:solidFill>
                <a:latin typeface="Calibri"/>
                <a:ea typeface="Lucida Sans Unicode"/>
              </a:rPr>
              <a:t>Le nuage de Oort</a:t>
            </a:r>
            <a:endParaRPr lang="fr-FR" sz="1979" b="0" strike="noStrike" spc="-1">
              <a:solidFill>
                <a:srgbClr val="000000"/>
              </a:solidFill>
              <a:latin typeface="Arial"/>
            </a:endParaRPr>
          </a:p>
        </p:txBody>
      </p:sp>
      <p:cxnSp>
        <p:nvCxnSpPr>
          <p:cNvPr id="562" name="Connecteur droit avec flèche 13"/>
          <p:cNvCxnSpPr/>
          <p:nvPr/>
        </p:nvCxnSpPr>
        <p:spPr>
          <a:xfrm flipH="1">
            <a:off x="7024680" y="2195280"/>
            <a:ext cx="1270440" cy="1112040"/>
          </a:xfrm>
          <a:prstGeom prst="straightConnector1">
            <a:avLst/>
          </a:prstGeom>
          <a:ln w="25402">
            <a:solidFill>
              <a:srgbClr val="4F81BD"/>
            </a:solidFill>
            <a:miter/>
            <a:tailEnd type="arrow" w="med" len="med"/>
          </a:ln>
        </p:spPr>
      </p:cxnSp>
      <p:sp>
        <p:nvSpPr>
          <p:cNvPr id="563" name="Rectangle à coins arrondis 13"/>
          <p:cNvSpPr/>
          <p:nvPr/>
        </p:nvSpPr>
        <p:spPr>
          <a:xfrm>
            <a:off x="2357280" y="214200"/>
            <a:ext cx="5301360" cy="7549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64" name="Rectangle 2"/>
          <p:cNvSpPr/>
          <p:nvPr/>
        </p:nvSpPr>
        <p:spPr>
          <a:xfrm>
            <a:off x="4680000" y="820800"/>
            <a:ext cx="18504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fr-FR" sz="1800" b="0" strike="noStrike" spc="-1">
              <a:solidFill>
                <a:schemeClr val="accent6">
                  <a:lumMod val="75000"/>
                </a:schemeClr>
              </a:solidFill>
              <a:latin typeface="Arial"/>
              <a:ea typeface="Lucida Sans Unicode"/>
            </a:endParaRPr>
          </a:p>
        </p:txBody>
      </p:sp>
      <p:sp>
        <p:nvSpPr>
          <p:cNvPr id="565" name="ZoneTexte 3"/>
          <p:cNvSpPr/>
          <p:nvPr/>
        </p:nvSpPr>
        <p:spPr>
          <a:xfrm>
            <a:off x="2670480" y="184320"/>
            <a:ext cx="53935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Aux limites de notre système solaire</a:t>
            </a:r>
            <a:endParaRPr lang="fr-FR" sz="2400" b="0" strike="noStrike" spc="-1">
              <a:solidFill>
                <a:srgbClr val="000000"/>
              </a:solidFill>
              <a:latin typeface="Arial"/>
            </a:endParaRPr>
          </a:p>
        </p:txBody>
      </p:sp>
      <p:sp>
        <p:nvSpPr>
          <p:cNvPr id="566" name="Rectangle à coins arrondis 16"/>
          <p:cNvSpPr/>
          <p:nvPr/>
        </p:nvSpPr>
        <p:spPr>
          <a:xfrm>
            <a:off x="2054880" y="6850440"/>
            <a:ext cx="6383520" cy="38016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567" name="Rectangle 4"/>
          <p:cNvSpPr/>
          <p:nvPr/>
        </p:nvSpPr>
        <p:spPr>
          <a:xfrm>
            <a:off x="2232000" y="6856560"/>
            <a:ext cx="7349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Le nuage de Oort est une sphère d’environ 50 000 UA de rayon.</a:t>
            </a:r>
            <a:endParaRPr lang="fr-FR" sz="1800" b="0" strike="noStrike" spc="-1">
              <a:solidFill>
                <a:srgbClr val="000000"/>
              </a:solidFill>
              <a:latin typeface="Arial"/>
            </a:endParaRPr>
          </a:p>
        </p:txBody>
      </p:sp>
      <p:sp>
        <p:nvSpPr>
          <p:cNvPr id="568" name="Rectangle 1"/>
          <p:cNvSpPr/>
          <p:nvPr/>
        </p:nvSpPr>
        <p:spPr>
          <a:xfrm>
            <a:off x="2674080" y="563400"/>
            <a:ext cx="474516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000" b="0" strike="noStrike" spc="-1">
                <a:solidFill>
                  <a:schemeClr val="accent2">
                    <a:lumMod val="75000"/>
                  </a:schemeClr>
                </a:solidFill>
                <a:latin typeface="Times New Roman"/>
                <a:ea typeface="Lucida Sans Unicode"/>
              </a:rPr>
              <a:t>Que trouvons-nous au-delà de nos planètes ?</a:t>
            </a:r>
            <a:endParaRPr lang="fr-FR" sz="2000" b="0" strike="noStrike" spc="-1">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9" name="Object 2"/>
          <p:cNvGraphicFramePr/>
          <p:nvPr/>
        </p:nvGraphicFramePr>
        <p:xfrm>
          <a:off x="360" y="360"/>
          <a:ext cx="10078920" cy="755820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570" name="Object 2"/>
                      <p:cNvPicPr/>
                      <p:nvPr/>
                    </p:nvPicPr>
                    <p:blipFill>
                      <a:blip r:embed="rId4"/>
                      <a:stretch/>
                    </p:blipFill>
                    <p:spPr>
                      <a:xfrm>
                        <a:off x="360" y="360"/>
                        <a:ext cx="10078920" cy="7558200"/>
                      </a:xfrm>
                      <a:prstGeom prst="rect">
                        <a:avLst/>
                      </a:prstGeom>
                      <a:ln w="0">
                        <a:noFill/>
                      </a:ln>
                    </p:spPr>
                  </p:pic>
                </p:oleObj>
              </mc:Fallback>
            </mc:AlternateContent>
          </a:graphicData>
        </a:graphic>
      </p:graphicFrame>
      <p:pic>
        <p:nvPicPr>
          <p:cNvPr id="571" name="Picture 102" descr="http://www.lisa.univ-paris12.fr/GPCOS/Hc/daumier.jpg"/>
          <p:cNvPicPr/>
          <p:nvPr/>
        </p:nvPicPr>
        <p:blipFill>
          <a:blip r:embed="rId5"/>
          <a:stretch/>
        </p:blipFill>
        <p:spPr>
          <a:xfrm>
            <a:off x="800640" y="977040"/>
            <a:ext cx="8478360" cy="6293880"/>
          </a:xfrm>
          <a:prstGeom prst="rect">
            <a:avLst/>
          </a:prstGeom>
          <a:ln w="0">
            <a:noFill/>
          </a:ln>
        </p:spPr>
      </p:pic>
      <p:sp>
        <p:nvSpPr>
          <p:cNvPr id="572" name="Rectangle à coins arrondis 5"/>
          <p:cNvSpPr/>
          <p:nvPr/>
        </p:nvSpPr>
        <p:spPr>
          <a:xfrm>
            <a:off x="2535480" y="276840"/>
            <a:ext cx="500868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73" name="Rectangle 1"/>
          <p:cNvSpPr/>
          <p:nvPr/>
        </p:nvSpPr>
        <p:spPr>
          <a:xfrm>
            <a:off x="2543760" y="261360"/>
            <a:ext cx="7385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Etoiles filantes, météores et météorites.</a:t>
            </a:r>
            <a:endParaRPr lang="fr-FR" sz="2400" b="0" strike="noStrike" spc="-1">
              <a:solidFill>
                <a:srgbClr val="000000"/>
              </a:solidFill>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4" name="Object 2"/>
          <p:cNvGraphicFramePr/>
          <p:nvPr/>
        </p:nvGraphicFramePr>
        <p:xfrm>
          <a:off x="1080" y="0"/>
          <a:ext cx="10078920" cy="755820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575" name="Object 2"/>
                      <p:cNvPicPr/>
                      <p:nvPr/>
                    </p:nvPicPr>
                    <p:blipFill>
                      <a:blip r:embed="rId4"/>
                      <a:stretch/>
                    </p:blipFill>
                    <p:spPr>
                      <a:xfrm>
                        <a:off x="1080" y="0"/>
                        <a:ext cx="10078920" cy="7558200"/>
                      </a:xfrm>
                      <a:prstGeom prst="rect">
                        <a:avLst/>
                      </a:prstGeom>
                      <a:ln w="0">
                        <a:noFill/>
                      </a:ln>
                    </p:spPr>
                  </p:pic>
                </p:oleObj>
              </mc:Fallback>
            </mc:AlternateContent>
          </a:graphicData>
        </a:graphic>
      </p:graphicFrame>
      <p:pic>
        <p:nvPicPr>
          <p:cNvPr id="576" name="Picture 16" descr="http://diffusion-des-savoirs.ens-lyon.fr/media/cometes/images/swifttuttle.png?lang=fr"/>
          <p:cNvPicPr/>
          <p:nvPr/>
        </p:nvPicPr>
        <p:blipFill>
          <a:blip r:embed="rId5"/>
          <a:stretch/>
        </p:blipFill>
        <p:spPr>
          <a:xfrm>
            <a:off x="1644840" y="2062080"/>
            <a:ext cx="6943320" cy="5307480"/>
          </a:xfrm>
          <a:prstGeom prst="rect">
            <a:avLst/>
          </a:prstGeom>
          <a:ln w="0">
            <a:noFill/>
          </a:ln>
        </p:spPr>
      </p:pic>
      <p:sp>
        <p:nvSpPr>
          <p:cNvPr id="577" name="Rectangle à coins arrondis 6"/>
          <p:cNvSpPr/>
          <p:nvPr/>
        </p:nvSpPr>
        <p:spPr>
          <a:xfrm>
            <a:off x="3195720" y="63000"/>
            <a:ext cx="38876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578" name="Rectangle 3"/>
          <p:cNvSpPr/>
          <p:nvPr/>
        </p:nvSpPr>
        <p:spPr>
          <a:xfrm>
            <a:off x="3312000" y="63720"/>
            <a:ext cx="38876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Origine des étoiles filantes.</a:t>
            </a:r>
            <a:endParaRPr lang="fr-FR" sz="2400" b="0" strike="noStrike" spc="-1">
              <a:solidFill>
                <a:srgbClr val="000000"/>
              </a:solidFill>
              <a:latin typeface="Arial"/>
            </a:endParaRPr>
          </a:p>
        </p:txBody>
      </p:sp>
      <p:sp>
        <p:nvSpPr>
          <p:cNvPr id="579" name="Rectangle à coins arrondis 8"/>
          <p:cNvSpPr/>
          <p:nvPr/>
        </p:nvSpPr>
        <p:spPr>
          <a:xfrm>
            <a:off x="163440" y="639720"/>
            <a:ext cx="9864000" cy="11480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fr-FR" sz="1800" b="0" strike="noStrike" spc="-1">
              <a:solidFill>
                <a:srgbClr val="262699"/>
              </a:solidFill>
              <a:latin typeface="Times New Roman"/>
              <a:ea typeface="DejaVu Sans"/>
            </a:endParaRPr>
          </a:p>
        </p:txBody>
      </p:sp>
      <p:sp>
        <p:nvSpPr>
          <p:cNvPr id="580" name="Rectangle 1"/>
          <p:cNvSpPr/>
          <p:nvPr/>
        </p:nvSpPr>
        <p:spPr>
          <a:xfrm>
            <a:off x="73800" y="617400"/>
            <a:ext cx="100083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50000"/>
                  </a:schemeClr>
                </a:solidFill>
                <a:latin typeface="Times New Roman"/>
                <a:ea typeface="DejaVu Sans"/>
              </a:rPr>
              <a:t>Lorsqu’une comète traverse l’orbite de la Terre, elle laisse derrière elle une grande quantité de poussières.</a:t>
            </a:r>
            <a:endParaRPr lang="fr-FR" sz="1800" b="0" strike="noStrike" spc="-1">
              <a:solidFill>
                <a:srgbClr val="000000"/>
              </a:solidFill>
              <a:latin typeface="Arial"/>
            </a:endParaRPr>
          </a:p>
          <a:p>
            <a:pPr algn="ctr">
              <a:lnSpc>
                <a:spcPct val="100000"/>
              </a:lnSpc>
            </a:pPr>
            <a:r>
              <a:rPr lang="fr-FR" sz="1800" b="0" strike="noStrike" spc="-1">
                <a:solidFill>
                  <a:schemeClr val="accent2">
                    <a:lumMod val="50000"/>
                  </a:schemeClr>
                </a:solidFill>
                <a:latin typeface="Times New Roman"/>
                <a:ea typeface="DejaVu Sans"/>
              </a:rPr>
              <a:t>Une fois par an, à une vitesse de 30Km/s, la Terre vient percuter </a:t>
            </a:r>
            <a:endParaRPr lang="fr-FR" sz="1800" b="0" strike="noStrike" spc="-1">
              <a:solidFill>
                <a:srgbClr val="000000"/>
              </a:solidFill>
              <a:latin typeface="Arial"/>
            </a:endParaRPr>
          </a:p>
          <a:p>
            <a:pPr algn="ctr">
              <a:lnSpc>
                <a:spcPct val="100000"/>
              </a:lnSpc>
            </a:pPr>
            <a:r>
              <a:rPr lang="fr-FR" sz="1800" b="0" strike="noStrike" spc="-1">
                <a:solidFill>
                  <a:schemeClr val="accent2">
                    <a:lumMod val="50000"/>
                  </a:schemeClr>
                </a:solidFill>
                <a:latin typeface="Times New Roman"/>
                <a:ea typeface="DejaVu Sans"/>
              </a:rPr>
              <a:t>ces poussières, provoquant un essaim d’étoiles filantes.</a:t>
            </a:r>
            <a:endParaRPr lang="fr-FR" sz="1800" b="0" strike="noStrike" spc="-1">
              <a:solidFill>
                <a:srgbClr val="000000"/>
              </a:solidFill>
              <a:latin typeface="Arial"/>
            </a:endParaRPr>
          </a:p>
          <a:p>
            <a:pPr algn="ctr">
              <a:lnSpc>
                <a:spcPct val="100000"/>
              </a:lnSpc>
            </a:pPr>
            <a:r>
              <a:rPr lang="fr-FR" sz="1800" b="0" strike="noStrike" spc="-1">
                <a:solidFill>
                  <a:schemeClr val="accent2">
                    <a:lumMod val="50000"/>
                  </a:schemeClr>
                </a:solidFill>
                <a:latin typeface="Times New Roman"/>
                <a:ea typeface="DejaVu Sans"/>
              </a:rPr>
              <a:t>Dans l’exemple ci-dessous ce sont les Perséides.</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026"/>
          <p:cNvSpPr/>
          <p:nvPr/>
        </p:nvSpPr>
        <p:spPr>
          <a:xfrm>
            <a:off x="-79200" y="-76320"/>
            <a:ext cx="10303920" cy="781596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93000"/>
              </a:lnSpc>
            </a:pPr>
            <a:endParaRPr lang="fr-FR" sz="2400" b="1" strike="noStrike" spc="-1">
              <a:solidFill>
                <a:srgbClr val="FFCC00"/>
              </a:solidFill>
              <a:latin typeface="Arial"/>
              <a:ea typeface="DejaVu Sans"/>
            </a:endParaRPr>
          </a:p>
        </p:txBody>
      </p:sp>
      <p:pic>
        <p:nvPicPr>
          <p:cNvPr id="117" name="Image 3" descr="Systeme_New_Taille_G.jpg"/>
          <p:cNvPicPr/>
          <p:nvPr/>
        </p:nvPicPr>
        <p:blipFill>
          <a:blip r:embed="rId4"/>
          <a:stretch/>
        </p:blipFill>
        <p:spPr>
          <a:xfrm>
            <a:off x="1224000" y="1042920"/>
            <a:ext cx="7943040" cy="4467960"/>
          </a:xfrm>
          <a:prstGeom prst="rect">
            <a:avLst/>
          </a:prstGeom>
          <a:ln w="0">
            <a:noFill/>
          </a:ln>
        </p:spPr>
      </p:pic>
      <p:sp>
        <p:nvSpPr>
          <p:cNvPr id="118" name="ZoneTexte 5"/>
          <p:cNvSpPr/>
          <p:nvPr/>
        </p:nvSpPr>
        <p:spPr>
          <a:xfrm>
            <a:off x="717480" y="277920"/>
            <a:ext cx="10080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EEC412"/>
                </a:solidFill>
                <a:latin typeface="Times New Roman"/>
                <a:ea typeface="DejaVu Sans"/>
              </a:rPr>
              <a:t>     </a:t>
            </a:r>
            <a:r>
              <a:rPr lang="fr-FR" sz="2400" b="0" strike="noStrike" spc="-1">
                <a:solidFill>
                  <a:srgbClr val="EEC412"/>
                </a:solidFill>
                <a:latin typeface="Times New Roman"/>
                <a:ea typeface="DejaVu Sans"/>
              </a:rPr>
              <a:t> </a:t>
            </a:r>
            <a:endParaRPr lang="fr-FR" sz="2400" b="0" strike="noStrike" spc="-1">
              <a:solidFill>
                <a:srgbClr val="000000"/>
              </a:solidFill>
              <a:latin typeface="Arial"/>
            </a:endParaRPr>
          </a:p>
        </p:txBody>
      </p:sp>
      <p:sp>
        <p:nvSpPr>
          <p:cNvPr id="119" name="Rectangle 8"/>
          <p:cNvSpPr/>
          <p:nvPr/>
        </p:nvSpPr>
        <p:spPr>
          <a:xfrm>
            <a:off x="3384720" y="3924360"/>
            <a:ext cx="4534920" cy="4309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20" name="ZoneTexte 9"/>
          <p:cNvSpPr/>
          <p:nvPr/>
        </p:nvSpPr>
        <p:spPr>
          <a:xfrm>
            <a:off x="1079640" y="5724360"/>
            <a:ext cx="8856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FFFF00"/>
                </a:solidFill>
                <a:latin typeface="Times New Roman"/>
                <a:ea typeface="DejaVu Sans"/>
              </a:rPr>
              <a:t>M</a:t>
            </a:r>
            <a:r>
              <a:rPr lang="fr-FR" sz="2400" b="0" strike="noStrike" spc="-1">
                <a:solidFill>
                  <a:srgbClr val="00B0F0"/>
                </a:solidFill>
                <a:latin typeface="Times New Roman"/>
                <a:ea typeface="DejaVu Sans"/>
              </a:rPr>
              <a:t>e     </a:t>
            </a:r>
            <a:r>
              <a:rPr lang="fr-FR" sz="2400" b="1" strike="noStrike" spc="-1">
                <a:solidFill>
                  <a:srgbClr val="FFFF00"/>
                </a:solidFill>
                <a:latin typeface="Times New Roman"/>
                <a:ea typeface="DejaVu Sans"/>
              </a:rPr>
              <a:t>V</a:t>
            </a:r>
            <a:r>
              <a:rPr lang="fr-FR" sz="2400" b="0" strike="noStrike" spc="-1">
                <a:solidFill>
                  <a:srgbClr val="00B0F0"/>
                </a:solidFill>
                <a:latin typeface="Times New Roman"/>
                <a:ea typeface="DejaVu Sans"/>
              </a:rPr>
              <a:t>oici     </a:t>
            </a:r>
            <a:r>
              <a:rPr lang="fr-FR" sz="2400" b="1" strike="noStrike" spc="-1">
                <a:solidFill>
                  <a:srgbClr val="FFFF00"/>
                </a:solidFill>
                <a:latin typeface="Times New Roman"/>
                <a:ea typeface="DejaVu Sans"/>
              </a:rPr>
              <a:t>T</a:t>
            </a:r>
            <a:r>
              <a:rPr lang="fr-FR" sz="2400" b="0" strike="noStrike" spc="-1">
                <a:solidFill>
                  <a:srgbClr val="00B0F0"/>
                </a:solidFill>
                <a:latin typeface="Times New Roman"/>
                <a:ea typeface="DejaVu Sans"/>
              </a:rPr>
              <a:t>out</a:t>
            </a:r>
            <a:r>
              <a:rPr lang="fr-FR" sz="2400" b="0" strike="noStrike" spc="-1">
                <a:solidFill>
                  <a:srgbClr val="FFFF00"/>
                </a:solidFill>
                <a:latin typeface="Times New Roman"/>
                <a:ea typeface="DejaVu Sans"/>
              </a:rPr>
              <a:t>  </a:t>
            </a:r>
            <a:r>
              <a:rPr lang="fr-FR" sz="2400" b="0" strike="noStrike" spc="-1">
                <a:solidFill>
                  <a:srgbClr val="00B0F0"/>
                </a:solidFill>
                <a:latin typeface="Times New Roman"/>
                <a:ea typeface="DejaVu Sans"/>
              </a:rPr>
              <a:t>   </a:t>
            </a:r>
            <a:r>
              <a:rPr lang="fr-FR" sz="2400" b="1" strike="noStrike" spc="-1">
                <a:solidFill>
                  <a:srgbClr val="FFFF00"/>
                </a:solidFill>
                <a:latin typeface="Times New Roman"/>
                <a:ea typeface="DejaVu Sans"/>
              </a:rPr>
              <a:t>M</a:t>
            </a:r>
            <a:r>
              <a:rPr lang="fr-FR" sz="2400" b="0" strike="noStrike" spc="-1">
                <a:solidFill>
                  <a:srgbClr val="00B0F0"/>
                </a:solidFill>
                <a:latin typeface="Times New Roman"/>
                <a:ea typeface="DejaVu Sans"/>
              </a:rPr>
              <a:t>ouillé,     </a:t>
            </a:r>
            <a:r>
              <a:rPr lang="fr-FR" sz="2400" b="1" strike="noStrike" spc="-1">
                <a:solidFill>
                  <a:srgbClr val="FFFF00"/>
                </a:solidFill>
                <a:latin typeface="Times New Roman"/>
                <a:ea typeface="DejaVu Sans"/>
              </a:rPr>
              <a:t>J</a:t>
            </a:r>
            <a:r>
              <a:rPr lang="fr-FR" sz="2400" b="0" strike="noStrike" spc="-1">
                <a:solidFill>
                  <a:srgbClr val="00B0F0"/>
                </a:solidFill>
                <a:latin typeface="Times New Roman"/>
                <a:ea typeface="DejaVu Sans"/>
              </a:rPr>
              <a:t>’ai     </a:t>
            </a:r>
            <a:r>
              <a:rPr lang="fr-FR" sz="2400" b="1" strike="noStrike" spc="-1">
                <a:solidFill>
                  <a:srgbClr val="FFFF00"/>
                </a:solidFill>
                <a:latin typeface="Times New Roman"/>
                <a:ea typeface="DejaVu Sans"/>
              </a:rPr>
              <a:t>S</a:t>
            </a:r>
            <a:r>
              <a:rPr lang="fr-FR" sz="2400" b="0" strike="noStrike" spc="-1">
                <a:solidFill>
                  <a:srgbClr val="00B0F0"/>
                </a:solidFill>
                <a:latin typeface="Times New Roman"/>
                <a:ea typeface="DejaVu Sans"/>
              </a:rPr>
              <a:t>uivi     </a:t>
            </a:r>
            <a:r>
              <a:rPr lang="fr-FR" sz="2400" b="1" strike="noStrike" spc="-1">
                <a:solidFill>
                  <a:srgbClr val="FFFF00"/>
                </a:solidFill>
                <a:latin typeface="Times New Roman"/>
                <a:ea typeface="DejaVu Sans"/>
              </a:rPr>
              <a:t>U</a:t>
            </a:r>
            <a:r>
              <a:rPr lang="fr-FR" sz="2400" b="0" strike="noStrike" spc="-1">
                <a:solidFill>
                  <a:srgbClr val="00B0F0"/>
                </a:solidFill>
                <a:latin typeface="Times New Roman"/>
                <a:ea typeface="DejaVu Sans"/>
              </a:rPr>
              <a:t>n     </a:t>
            </a:r>
            <a:r>
              <a:rPr lang="fr-FR" sz="2400" b="1" strike="noStrike" spc="-1">
                <a:solidFill>
                  <a:srgbClr val="FFFF00"/>
                </a:solidFill>
                <a:latin typeface="Times New Roman"/>
                <a:ea typeface="DejaVu Sans"/>
              </a:rPr>
              <a:t>N</a:t>
            </a:r>
            <a:r>
              <a:rPr lang="fr-FR" sz="2400" b="0" strike="noStrike" spc="-1">
                <a:solidFill>
                  <a:srgbClr val="00B0F0"/>
                </a:solidFill>
                <a:latin typeface="Times New Roman"/>
                <a:ea typeface="DejaVu Sans"/>
              </a:rPr>
              <a:t>uage</a:t>
            </a:r>
            <a:endParaRPr lang="fr-FR" sz="2400" b="0" strike="noStrike" spc="-1">
              <a:solidFill>
                <a:srgbClr val="000000"/>
              </a:solidFill>
              <a:latin typeface="Arial"/>
            </a:endParaRPr>
          </a:p>
        </p:txBody>
      </p:sp>
      <p:sp>
        <p:nvSpPr>
          <p:cNvPr id="121" name="ZoneTexte 11"/>
          <p:cNvSpPr/>
          <p:nvPr/>
        </p:nvSpPr>
        <p:spPr>
          <a:xfrm>
            <a:off x="719280" y="6588000"/>
            <a:ext cx="87843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chemeClr val="accent3">
                    <a:lumMod val="85000"/>
                  </a:schemeClr>
                </a:solidFill>
                <a:latin typeface="Times New Roman"/>
                <a:ea typeface="DejaVu Sans"/>
              </a:rPr>
              <a:t>     Mercure      Vénus             Terre              Mars                       Jupiter        Saturne           Uranus      Neptune</a:t>
            </a:r>
            <a:endParaRPr lang="fr-FR" sz="1400" b="0" strike="noStrike" spc="-1">
              <a:solidFill>
                <a:srgbClr val="000000"/>
              </a:solidFill>
              <a:latin typeface="Arial"/>
            </a:endParaRPr>
          </a:p>
        </p:txBody>
      </p:sp>
      <p:cxnSp>
        <p:nvCxnSpPr>
          <p:cNvPr id="122" name="Connecteur droit avec flèche 13"/>
          <p:cNvCxnSpPr/>
          <p:nvPr/>
        </p:nvCxnSpPr>
        <p:spPr>
          <a:xfrm>
            <a:off x="1267560" y="6083280"/>
            <a:ext cx="720" cy="505440"/>
          </a:xfrm>
          <a:prstGeom prst="straightConnector1">
            <a:avLst/>
          </a:prstGeom>
          <a:ln w="9525">
            <a:solidFill>
              <a:srgbClr val="FFFFFF"/>
            </a:solidFill>
            <a:round/>
            <a:tailEnd type="arrow" w="med" len="med"/>
          </a:ln>
        </p:spPr>
      </p:cxnSp>
      <p:cxnSp>
        <p:nvCxnSpPr>
          <p:cNvPr id="123" name="Connecteur droit avec flèche 15"/>
          <p:cNvCxnSpPr/>
          <p:nvPr/>
        </p:nvCxnSpPr>
        <p:spPr>
          <a:xfrm>
            <a:off x="2087280" y="6083280"/>
            <a:ext cx="720" cy="505440"/>
          </a:xfrm>
          <a:prstGeom prst="straightConnector1">
            <a:avLst/>
          </a:prstGeom>
          <a:ln w="9525">
            <a:solidFill>
              <a:srgbClr val="FFFFFF"/>
            </a:solidFill>
            <a:round/>
            <a:tailEnd type="arrow" w="med" len="med"/>
          </a:ln>
        </p:spPr>
      </p:cxnSp>
      <p:cxnSp>
        <p:nvCxnSpPr>
          <p:cNvPr id="124" name="Connecteur droit avec flèche 17"/>
          <p:cNvCxnSpPr/>
          <p:nvPr/>
        </p:nvCxnSpPr>
        <p:spPr>
          <a:xfrm>
            <a:off x="3095280" y="6083280"/>
            <a:ext cx="720" cy="505440"/>
          </a:xfrm>
          <a:prstGeom prst="straightConnector1">
            <a:avLst/>
          </a:prstGeom>
          <a:ln w="9525">
            <a:solidFill>
              <a:srgbClr val="FFFFFF"/>
            </a:solidFill>
            <a:round/>
            <a:tailEnd type="arrow" w="med" len="med"/>
          </a:ln>
        </p:spPr>
      </p:cxnSp>
      <p:cxnSp>
        <p:nvCxnSpPr>
          <p:cNvPr id="125" name="Connecteur droit avec flèche 19"/>
          <p:cNvCxnSpPr/>
          <p:nvPr/>
        </p:nvCxnSpPr>
        <p:spPr>
          <a:xfrm>
            <a:off x="4103640" y="6083280"/>
            <a:ext cx="720" cy="505440"/>
          </a:xfrm>
          <a:prstGeom prst="straightConnector1">
            <a:avLst/>
          </a:prstGeom>
          <a:ln w="9525">
            <a:solidFill>
              <a:srgbClr val="FFFFFF"/>
            </a:solidFill>
            <a:round/>
            <a:tailEnd type="arrow" w="med" len="med"/>
          </a:ln>
        </p:spPr>
      </p:cxnSp>
      <p:cxnSp>
        <p:nvCxnSpPr>
          <p:cNvPr id="126" name="Connecteur droit avec flèche 23"/>
          <p:cNvCxnSpPr/>
          <p:nvPr/>
        </p:nvCxnSpPr>
        <p:spPr>
          <a:xfrm>
            <a:off x="5545080" y="6083280"/>
            <a:ext cx="720" cy="505440"/>
          </a:xfrm>
          <a:prstGeom prst="straightConnector1">
            <a:avLst/>
          </a:prstGeom>
          <a:ln w="9525">
            <a:solidFill>
              <a:srgbClr val="FFFFFF"/>
            </a:solidFill>
            <a:round/>
            <a:tailEnd type="arrow" w="med" len="med"/>
          </a:ln>
        </p:spPr>
      </p:cxnSp>
      <p:cxnSp>
        <p:nvCxnSpPr>
          <p:cNvPr id="127" name="Connecteur droit avec flèche 25"/>
          <p:cNvCxnSpPr/>
          <p:nvPr/>
        </p:nvCxnSpPr>
        <p:spPr>
          <a:xfrm>
            <a:off x="6335640" y="6083280"/>
            <a:ext cx="720" cy="505440"/>
          </a:xfrm>
          <a:prstGeom prst="straightConnector1">
            <a:avLst/>
          </a:prstGeom>
          <a:ln w="9525">
            <a:solidFill>
              <a:srgbClr val="FFFFFF"/>
            </a:solidFill>
            <a:round/>
            <a:tailEnd type="arrow" w="med" len="med"/>
          </a:ln>
        </p:spPr>
      </p:cxnSp>
      <p:cxnSp>
        <p:nvCxnSpPr>
          <p:cNvPr id="128" name="Connecteur droit avec flèche 27"/>
          <p:cNvCxnSpPr/>
          <p:nvPr/>
        </p:nvCxnSpPr>
        <p:spPr>
          <a:xfrm>
            <a:off x="7416720" y="6083280"/>
            <a:ext cx="720" cy="505440"/>
          </a:xfrm>
          <a:prstGeom prst="straightConnector1">
            <a:avLst/>
          </a:prstGeom>
          <a:ln w="9525">
            <a:solidFill>
              <a:srgbClr val="FFFFFF"/>
            </a:solidFill>
            <a:round/>
            <a:tailEnd type="arrow" w="med" len="med"/>
          </a:ln>
        </p:spPr>
      </p:cxnSp>
      <p:cxnSp>
        <p:nvCxnSpPr>
          <p:cNvPr id="129" name="Connecteur droit avec flèche 29"/>
          <p:cNvCxnSpPr/>
          <p:nvPr/>
        </p:nvCxnSpPr>
        <p:spPr>
          <a:xfrm>
            <a:off x="8208720" y="6083280"/>
            <a:ext cx="720" cy="505440"/>
          </a:xfrm>
          <a:prstGeom prst="straightConnector1">
            <a:avLst/>
          </a:prstGeom>
          <a:ln w="9525">
            <a:solidFill>
              <a:srgbClr val="FFFFFF"/>
            </a:solidFill>
            <a:round/>
            <a:tailEnd type="arrow" w="med" len="med"/>
          </a:ln>
        </p:spPr>
      </p:cxnSp>
      <p:sp>
        <p:nvSpPr>
          <p:cNvPr id="131" name="Rectangle 17"/>
          <p:cNvSpPr/>
          <p:nvPr/>
        </p:nvSpPr>
        <p:spPr>
          <a:xfrm>
            <a:off x="7704000" y="2700360"/>
            <a:ext cx="1080360" cy="143928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32" name="Rectangle à coins arrondis 17"/>
          <p:cNvSpPr/>
          <p:nvPr/>
        </p:nvSpPr>
        <p:spPr>
          <a:xfrm>
            <a:off x="1306440" y="279360"/>
            <a:ext cx="7308000" cy="447120"/>
          </a:xfrm>
          <a:prstGeom prst="roundRect">
            <a:avLst>
              <a:gd name="adj" fmla="val 16667"/>
            </a:avLst>
          </a:prstGeom>
          <a:solidFill>
            <a:schemeClr val="accent3">
              <a:lumMod val="75000"/>
            </a:schemeClr>
          </a:solidFill>
          <a:ln w="1905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33" name="Rectangle 2"/>
          <p:cNvSpPr/>
          <p:nvPr/>
        </p:nvSpPr>
        <p:spPr>
          <a:xfrm>
            <a:off x="1368360" y="250920"/>
            <a:ext cx="81352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DejaVu Sans"/>
              </a:rPr>
              <a:t>Comment se souvenir du nom et de l’ordre des planètes ?</a:t>
            </a:r>
            <a:endParaRPr lang="fr-FR" sz="2400" b="0" strike="noStrike" spc="-1">
              <a:solidFill>
                <a:srgbClr val="000000"/>
              </a:solidFill>
              <a:latin typeface="Arial"/>
            </a:endParaRPr>
          </a:p>
        </p:txBody>
      </p:sp>
      <p:pic>
        <p:nvPicPr>
          <p:cNvPr id="2" name="image11">
            <a:hlinkClick r:id="" action="ppaction://media"/>
            <a:extLst>
              <a:ext uri="{FF2B5EF4-FFF2-40B4-BE49-F238E27FC236}">
                <a16:creationId xmlns:a16="http://schemas.microsoft.com/office/drawing/2014/main" id="{E3F20A3C-3F3B-3E06-EEA2-062BB94C6E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2112" y="3331605"/>
            <a:ext cx="1676400" cy="1809750"/>
          </a:xfrm>
          <a:prstGeom prst="rect">
            <a:avLst/>
          </a:prstGeom>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55" presetClass="entr"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repl">
                                        <p:cTn id="7" dur="1000" fill="hold"/>
                                        <p:tgtEl>
                                          <p:spTgt spid="120"/>
                                        </p:tgtEl>
                                        <p:attrNameLst>
                                          <p:attrName>ppt_w</p:attrName>
                                        </p:attrNameLst>
                                      </p:cBhvr>
                                      <p:tavLst>
                                        <p:tav tm="0">
                                          <p:val>
                                            <p:strVal val="#ppt_w*0.70"/>
                                          </p:val>
                                        </p:tav>
                                        <p:tav tm="100000">
                                          <p:val>
                                            <p:strVal val="#ppt_w"/>
                                          </p:val>
                                        </p:tav>
                                      </p:tavLst>
                                    </p:anim>
                                    <p:anim calcmode="lin" valueType="num">
                                      <p:cBhvr additive="repl">
                                        <p:cTn id="8" dur="1000" fill="hold"/>
                                        <p:tgtEl>
                                          <p:spTgt spid="120"/>
                                        </p:tgtEl>
                                        <p:attrNameLst>
                                          <p:attrName>ppt_h</p:attrName>
                                        </p:attrNameLst>
                                      </p:cBhvr>
                                      <p:tavLst>
                                        <p:tav tm="0">
                                          <p:val>
                                            <p:strVal val="#ppt_h"/>
                                          </p:val>
                                        </p:tav>
                                        <p:tav tm="100000">
                                          <p:val>
                                            <p:strVal val="#ppt_h"/>
                                          </p:val>
                                        </p:tav>
                                      </p:tavLst>
                                    </p:anim>
                                    <p:animEffect transition="in" filter="fade">
                                      <p:cBhvr additive="repl">
                                        <p:cTn id="9" dur="1000"/>
                                        <p:tgtEl>
                                          <p:spTgt spid="120"/>
                                        </p:tgtEl>
                                      </p:cBhvr>
                                    </p:animEffect>
                                  </p:childTnLst>
                                </p:cTn>
                              </p:par>
                              <p:par>
                                <p:cTn id="10" presetID="55" presetClass="entr" fill="hold" nodeType="with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repl">
                                        <p:cTn id="12" dur="1000" fill="hold"/>
                                        <p:tgtEl>
                                          <p:spTgt spid="123"/>
                                        </p:tgtEl>
                                        <p:attrNameLst>
                                          <p:attrName>ppt_w</p:attrName>
                                        </p:attrNameLst>
                                      </p:cBhvr>
                                      <p:tavLst>
                                        <p:tav tm="0">
                                          <p:val>
                                            <p:strVal val="#ppt_w*0.70"/>
                                          </p:val>
                                        </p:tav>
                                        <p:tav tm="100000">
                                          <p:val>
                                            <p:strVal val="#ppt_w"/>
                                          </p:val>
                                        </p:tav>
                                      </p:tavLst>
                                    </p:anim>
                                    <p:anim calcmode="lin" valueType="num">
                                      <p:cBhvr additive="repl">
                                        <p:cTn id="13" dur="1000" fill="hold"/>
                                        <p:tgtEl>
                                          <p:spTgt spid="123"/>
                                        </p:tgtEl>
                                        <p:attrNameLst>
                                          <p:attrName>ppt_h</p:attrName>
                                        </p:attrNameLst>
                                      </p:cBhvr>
                                      <p:tavLst>
                                        <p:tav tm="0">
                                          <p:val>
                                            <p:strVal val="#ppt_h"/>
                                          </p:val>
                                        </p:tav>
                                        <p:tav tm="100000">
                                          <p:val>
                                            <p:strVal val="#ppt_h"/>
                                          </p:val>
                                        </p:tav>
                                      </p:tavLst>
                                    </p:anim>
                                    <p:animEffect transition="in" filter="fade">
                                      <p:cBhvr additive="repl">
                                        <p:cTn id="14" dur="1000"/>
                                        <p:tgtEl>
                                          <p:spTgt spid="123"/>
                                        </p:tgtEl>
                                      </p:cBhvr>
                                    </p:animEffect>
                                  </p:childTnLst>
                                </p:cTn>
                              </p:par>
                              <p:par>
                                <p:cTn id="15" presetID="55" presetClass="entr"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repl">
                                        <p:cTn id="17" dur="1000" fill="hold"/>
                                        <p:tgtEl>
                                          <p:spTgt spid="124"/>
                                        </p:tgtEl>
                                        <p:attrNameLst>
                                          <p:attrName>ppt_w</p:attrName>
                                        </p:attrNameLst>
                                      </p:cBhvr>
                                      <p:tavLst>
                                        <p:tav tm="0">
                                          <p:val>
                                            <p:strVal val="#ppt_w*0.70"/>
                                          </p:val>
                                        </p:tav>
                                        <p:tav tm="100000">
                                          <p:val>
                                            <p:strVal val="#ppt_w"/>
                                          </p:val>
                                        </p:tav>
                                      </p:tavLst>
                                    </p:anim>
                                    <p:anim calcmode="lin" valueType="num">
                                      <p:cBhvr additive="repl">
                                        <p:cTn id="18" dur="1000" fill="hold"/>
                                        <p:tgtEl>
                                          <p:spTgt spid="124"/>
                                        </p:tgtEl>
                                        <p:attrNameLst>
                                          <p:attrName>ppt_h</p:attrName>
                                        </p:attrNameLst>
                                      </p:cBhvr>
                                      <p:tavLst>
                                        <p:tav tm="0">
                                          <p:val>
                                            <p:strVal val="#ppt_h"/>
                                          </p:val>
                                        </p:tav>
                                        <p:tav tm="100000">
                                          <p:val>
                                            <p:strVal val="#ppt_h"/>
                                          </p:val>
                                        </p:tav>
                                      </p:tavLst>
                                    </p:anim>
                                    <p:animEffect transition="in" filter="fade">
                                      <p:cBhvr additive="repl">
                                        <p:cTn id="19" dur="1000"/>
                                        <p:tgtEl>
                                          <p:spTgt spid="124"/>
                                        </p:tgtEl>
                                      </p:cBhvr>
                                    </p:animEffect>
                                  </p:childTnLst>
                                </p:cTn>
                              </p:par>
                              <p:par>
                                <p:cTn id="20" presetID="55" presetClass="entr" fill="hold" nodeType="withEffect">
                                  <p:stCondLst>
                                    <p:cond delay="0"/>
                                  </p:stCondLst>
                                  <p:childTnLst>
                                    <p:set>
                                      <p:cBhvr>
                                        <p:cTn id="21" dur="1" fill="hold">
                                          <p:stCondLst>
                                            <p:cond delay="0"/>
                                          </p:stCondLst>
                                        </p:cTn>
                                        <p:tgtEl>
                                          <p:spTgt spid="125"/>
                                        </p:tgtEl>
                                        <p:attrNameLst>
                                          <p:attrName>style.visibility</p:attrName>
                                        </p:attrNameLst>
                                      </p:cBhvr>
                                      <p:to>
                                        <p:strVal val="visible"/>
                                      </p:to>
                                    </p:set>
                                    <p:anim calcmode="lin" valueType="num">
                                      <p:cBhvr additive="repl">
                                        <p:cTn id="22" dur="1000" fill="hold"/>
                                        <p:tgtEl>
                                          <p:spTgt spid="125"/>
                                        </p:tgtEl>
                                        <p:attrNameLst>
                                          <p:attrName>ppt_w</p:attrName>
                                        </p:attrNameLst>
                                      </p:cBhvr>
                                      <p:tavLst>
                                        <p:tav tm="0">
                                          <p:val>
                                            <p:strVal val="#ppt_w*0.70"/>
                                          </p:val>
                                        </p:tav>
                                        <p:tav tm="100000">
                                          <p:val>
                                            <p:strVal val="#ppt_w"/>
                                          </p:val>
                                        </p:tav>
                                      </p:tavLst>
                                    </p:anim>
                                    <p:anim calcmode="lin" valueType="num">
                                      <p:cBhvr additive="repl">
                                        <p:cTn id="23" dur="1000" fill="hold"/>
                                        <p:tgtEl>
                                          <p:spTgt spid="125"/>
                                        </p:tgtEl>
                                        <p:attrNameLst>
                                          <p:attrName>ppt_h</p:attrName>
                                        </p:attrNameLst>
                                      </p:cBhvr>
                                      <p:tavLst>
                                        <p:tav tm="0">
                                          <p:val>
                                            <p:strVal val="#ppt_h"/>
                                          </p:val>
                                        </p:tav>
                                        <p:tav tm="100000">
                                          <p:val>
                                            <p:strVal val="#ppt_h"/>
                                          </p:val>
                                        </p:tav>
                                      </p:tavLst>
                                    </p:anim>
                                    <p:animEffect transition="in" filter="fade">
                                      <p:cBhvr additive="repl">
                                        <p:cTn id="24" dur="1000"/>
                                        <p:tgtEl>
                                          <p:spTgt spid="125"/>
                                        </p:tgtEl>
                                      </p:cBhvr>
                                    </p:animEffect>
                                  </p:childTnLst>
                                </p:cTn>
                              </p:par>
                              <p:par>
                                <p:cTn id="25" presetID="55" presetClass="entr"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 calcmode="lin" valueType="num">
                                      <p:cBhvr additive="repl">
                                        <p:cTn id="27" dur="1000" fill="hold"/>
                                        <p:tgtEl>
                                          <p:spTgt spid="126"/>
                                        </p:tgtEl>
                                        <p:attrNameLst>
                                          <p:attrName>ppt_w</p:attrName>
                                        </p:attrNameLst>
                                      </p:cBhvr>
                                      <p:tavLst>
                                        <p:tav tm="0">
                                          <p:val>
                                            <p:strVal val="#ppt_w*0.70"/>
                                          </p:val>
                                        </p:tav>
                                        <p:tav tm="100000">
                                          <p:val>
                                            <p:strVal val="#ppt_w"/>
                                          </p:val>
                                        </p:tav>
                                      </p:tavLst>
                                    </p:anim>
                                    <p:anim calcmode="lin" valueType="num">
                                      <p:cBhvr additive="repl">
                                        <p:cTn id="28" dur="1000" fill="hold"/>
                                        <p:tgtEl>
                                          <p:spTgt spid="126"/>
                                        </p:tgtEl>
                                        <p:attrNameLst>
                                          <p:attrName>ppt_h</p:attrName>
                                        </p:attrNameLst>
                                      </p:cBhvr>
                                      <p:tavLst>
                                        <p:tav tm="0">
                                          <p:val>
                                            <p:strVal val="#ppt_h"/>
                                          </p:val>
                                        </p:tav>
                                        <p:tav tm="100000">
                                          <p:val>
                                            <p:strVal val="#ppt_h"/>
                                          </p:val>
                                        </p:tav>
                                      </p:tavLst>
                                    </p:anim>
                                    <p:animEffect transition="in" filter="fade">
                                      <p:cBhvr additive="repl">
                                        <p:cTn id="29" dur="1000"/>
                                        <p:tgtEl>
                                          <p:spTgt spid="126"/>
                                        </p:tgtEl>
                                      </p:cBhvr>
                                    </p:animEffect>
                                  </p:childTnLst>
                                </p:cTn>
                              </p:par>
                              <p:par>
                                <p:cTn id="30" presetID="55" presetClass="entr" fill="hold" nodeType="withEffect">
                                  <p:stCondLst>
                                    <p:cond delay="0"/>
                                  </p:stCondLst>
                                  <p:childTnLst>
                                    <p:set>
                                      <p:cBhvr>
                                        <p:cTn id="31" dur="1" fill="hold">
                                          <p:stCondLst>
                                            <p:cond delay="0"/>
                                          </p:stCondLst>
                                        </p:cTn>
                                        <p:tgtEl>
                                          <p:spTgt spid="127"/>
                                        </p:tgtEl>
                                        <p:attrNameLst>
                                          <p:attrName>style.visibility</p:attrName>
                                        </p:attrNameLst>
                                      </p:cBhvr>
                                      <p:to>
                                        <p:strVal val="visible"/>
                                      </p:to>
                                    </p:set>
                                    <p:anim calcmode="lin" valueType="num">
                                      <p:cBhvr additive="repl">
                                        <p:cTn id="32" dur="1000" fill="hold"/>
                                        <p:tgtEl>
                                          <p:spTgt spid="127"/>
                                        </p:tgtEl>
                                        <p:attrNameLst>
                                          <p:attrName>ppt_w</p:attrName>
                                        </p:attrNameLst>
                                      </p:cBhvr>
                                      <p:tavLst>
                                        <p:tav tm="0">
                                          <p:val>
                                            <p:strVal val="#ppt_w*0.70"/>
                                          </p:val>
                                        </p:tav>
                                        <p:tav tm="100000">
                                          <p:val>
                                            <p:strVal val="#ppt_w"/>
                                          </p:val>
                                        </p:tav>
                                      </p:tavLst>
                                    </p:anim>
                                    <p:anim calcmode="lin" valueType="num">
                                      <p:cBhvr additive="repl">
                                        <p:cTn id="33" dur="1000" fill="hold"/>
                                        <p:tgtEl>
                                          <p:spTgt spid="127"/>
                                        </p:tgtEl>
                                        <p:attrNameLst>
                                          <p:attrName>ppt_h</p:attrName>
                                        </p:attrNameLst>
                                      </p:cBhvr>
                                      <p:tavLst>
                                        <p:tav tm="0">
                                          <p:val>
                                            <p:strVal val="#ppt_h"/>
                                          </p:val>
                                        </p:tav>
                                        <p:tav tm="100000">
                                          <p:val>
                                            <p:strVal val="#ppt_h"/>
                                          </p:val>
                                        </p:tav>
                                      </p:tavLst>
                                    </p:anim>
                                    <p:animEffect transition="in" filter="fade">
                                      <p:cBhvr additive="repl">
                                        <p:cTn id="34" dur="1000"/>
                                        <p:tgtEl>
                                          <p:spTgt spid="127"/>
                                        </p:tgtEl>
                                      </p:cBhvr>
                                    </p:animEffect>
                                  </p:childTnLst>
                                </p:cTn>
                              </p:par>
                              <p:par>
                                <p:cTn id="35" presetID="55" presetClass="entr" fill="hold" nodeType="withEffect">
                                  <p:stCondLst>
                                    <p:cond delay="0"/>
                                  </p:stCondLst>
                                  <p:childTnLst>
                                    <p:set>
                                      <p:cBhvr>
                                        <p:cTn id="36" dur="1" fill="hold">
                                          <p:stCondLst>
                                            <p:cond delay="0"/>
                                          </p:stCondLst>
                                        </p:cTn>
                                        <p:tgtEl>
                                          <p:spTgt spid="128"/>
                                        </p:tgtEl>
                                        <p:attrNameLst>
                                          <p:attrName>style.visibility</p:attrName>
                                        </p:attrNameLst>
                                      </p:cBhvr>
                                      <p:to>
                                        <p:strVal val="visible"/>
                                      </p:to>
                                    </p:set>
                                    <p:anim calcmode="lin" valueType="num">
                                      <p:cBhvr additive="repl">
                                        <p:cTn id="37" dur="1000" fill="hold"/>
                                        <p:tgtEl>
                                          <p:spTgt spid="128"/>
                                        </p:tgtEl>
                                        <p:attrNameLst>
                                          <p:attrName>ppt_w</p:attrName>
                                        </p:attrNameLst>
                                      </p:cBhvr>
                                      <p:tavLst>
                                        <p:tav tm="0">
                                          <p:val>
                                            <p:strVal val="#ppt_w*0.70"/>
                                          </p:val>
                                        </p:tav>
                                        <p:tav tm="100000">
                                          <p:val>
                                            <p:strVal val="#ppt_w"/>
                                          </p:val>
                                        </p:tav>
                                      </p:tavLst>
                                    </p:anim>
                                    <p:anim calcmode="lin" valueType="num">
                                      <p:cBhvr additive="repl">
                                        <p:cTn id="38" dur="1000" fill="hold"/>
                                        <p:tgtEl>
                                          <p:spTgt spid="128"/>
                                        </p:tgtEl>
                                        <p:attrNameLst>
                                          <p:attrName>ppt_h</p:attrName>
                                        </p:attrNameLst>
                                      </p:cBhvr>
                                      <p:tavLst>
                                        <p:tav tm="0">
                                          <p:val>
                                            <p:strVal val="#ppt_h"/>
                                          </p:val>
                                        </p:tav>
                                        <p:tav tm="100000">
                                          <p:val>
                                            <p:strVal val="#ppt_h"/>
                                          </p:val>
                                        </p:tav>
                                      </p:tavLst>
                                    </p:anim>
                                    <p:animEffect transition="in" filter="fade">
                                      <p:cBhvr additive="repl">
                                        <p:cTn id="39" dur="1000"/>
                                        <p:tgtEl>
                                          <p:spTgt spid="128"/>
                                        </p:tgtEl>
                                      </p:cBhvr>
                                    </p:animEffect>
                                  </p:childTnLst>
                                </p:cTn>
                              </p:par>
                              <p:par>
                                <p:cTn id="40" presetID="55" presetClass="entr" fill="hold" nodeType="withEffect">
                                  <p:stCondLst>
                                    <p:cond delay="0"/>
                                  </p:stCondLst>
                                  <p:childTnLst>
                                    <p:set>
                                      <p:cBhvr>
                                        <p:cTn id="41" dur="1" fill="hold">
                                          <p:stCondLst>
                                            <p:cond delay="0"/>
                                          </p:stCondLst>
                                        </p:cTn>
                                        <p:tgtEl>
                                          <p:spTgt spid="129"/>
                                        </p:tgtEl>
                                        <p:attrNameLst>
                                          <p:attrName>style.visibility</p:attrName>
                                        </p:attrNameLst>
                                      </p:cBhvr>
                                      <p:to>
                                        <p:strVal val="visible"/>
                                      </p:to>
                                    </p:set>
                                    <p:anim calcmode="lin" valueType="num">
                                      <p:cBhvr additive="repl">
                                        <p:cTn id="42" dur="1000" fill="hold"/>
                                        <p:tgtEl>
                                          <p:spTgt spid="129"/>
                                        </p:tgtEl>
                                        <p:attrNameLst>
                                          <p:attrName>ppt_w</p:attrName>
                                        </p:attrNameLst>
                                      </p:cBhvr>
                                      <p:tavLst>
                                        <p:tav tm="0">
                                          <p:val>
                                            <p:strVal val="#ppt_w*0.70"/>
                                          </p:val>
                                        </p:tav>
                                        <p:tav tm="100000">
                                          <p:val>
                                            <p:strVal val="#ppt_w"/>
                                          </p:val>
                                        </p:tav>
                                      </p:tavLst>
                                    </p:anim>
                                    <p:anim calcmode="lin" valueType="num">
                                      <p:cBhvr additive="repl">
                                        <p:cTn id="43" dur="1000" fill="hold"/>
                                        <p:tgtEl>
                                          <p:spTgt spid="129"/>
                                        </p:tgtEl>
                                        <p:attrNameLst>
                                          <p:attrName>ppt_h</p:attrName>
                                        </p:attrNameLst>
                                      </p:cBhvr>
                                      <p:tavLst>
                                        <p:tav tm="0">
                                          <p:val>
                                            <p:strVal val="#ppt_h"/>
                                          </p:val>
                                        </p:tav>
                                        <p:tav tm="100000">
                                          <p:val>
                                            <p:strVal val="#ppt_h"/>
                                          </p:val>
                                        </p:tav>
                                      </p:tavLst>
                                    </p:anim>
                                    <p:animEffect transition="in" filter="fade">
                                      <p:cBhvr additive="repl">
                                        <p:cTn id="44" dur="1000"/>
                                        <p:tgtEl>
                                          <p:spTgt spid="129"/>
                                        </p:tgtEl>
                                      </p:cBhvr>
                                    </p:animEffect>
                                  </p:childTnLst>
                                </p:cTn>
                              </p:par>
                              <p:par>
                                <p:cTn id="45" presetID="55" presetClass="entr"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additive="repl">
                                        <p:cTn id="47" dur="1000" fill="hold"/>
                                        <p:tgtEl>
                                          <p:spTgt spid="121"/>
                                        </p:tgtEl>
                                        <p:attrNameLst>
                                          <p:attrName>ppt_w</p:attrName>
                                        </p:attrNameLst>
                                      </p:cBhvr>
                                      <p:tavLst>
                                        <p:tav tm="0">
                                          <p:val>
                                            <p:strVal val="#ppt_w*0.70"/>
                                          </p:val>
                                        </p:tav>
                                        <p:tav tm="100000">
                                          <p:val>
                                            <p:strVal val="#ppt_w"/>
                                          </p:val>
                                        </p:tav>
                                      </p:tavLst>
                                    </p:anim>
                                    <p:anim calcmode="lin" valueType="num">
                                      <p:cBhvr additive="repl">
                                        <p:cTn id="48" dur="1000" fill="hold"/>
                                        <p:tgtEl>
                                          <p:spTgt spid="121"/>
                                        </p:tgtEl>
                                        <p:attrNameLst>
                                          <p:attrName>ppt_h</p:attrName>
                                        </p:attrNameLst>
                                      </p:cBhvr>
                                      <p:tavLst>
                                        <p:tav tm="0">
                                          <p:val>
                                            <p:strVal val="#ppt_h"/>
                                          </p:val>
                                        </p:tav>
                                        <p:tav tm="100000">
                                          <p:val>
                                            <p:strVal val="#ppt_h"/>
                                          </p:val>
                                        </p:tav>
                                      </p:tavLst>
                                    </p:anim>
                                    <p:animEffect transition="in" filter="fade">
                                      <p:cBhvr additive="repl">
                                        <p:cTn id="49" dur="1000"/>
                                        <p:tgtEl>
                                          <p:spTgt spid="121"/>
                                        </p:tgtEl>
                                      </p:cBhvr>
                                    </p:animEffect>
                                  </p:childTnLst>
                                </p:cTn>
                              </p:par>
                              <p:par>
                                <p:cTn id="50" presetID="1" presetClass="entr" fill="hold" nodeType="withEffect">
                                  <p:stCondLst>
                                    <p:cond delay="0"/>
                                  </p:stCondLst>
                                  <p:childTnLst>
                                    <p:set>
                                      <p:cBhvr>
                                        <p:cTn id="51" dur="1" fill="hold">
                                          <p:stCondLst>
                                            <p:cond delay="0"/>
                                          </p:stCondLst>
                                        </p:cTn>
                                        <p:tgtEl>
                                          <p:spTgt spid="122"/>
                                        </p:tgtEl>
                                        <p:attrNameLst>
                                          <p:attrName>style.visibility</p:attrName>
                                        </p:attrNameLst>
                                      </p:cBhvr>
                                      <p:to>
                                        <p:strVal val="visible"/>
                                      </p:to>
                                    </p:set>
                                  </p:childTnLst>
                                </p:cTn>
                              </p:par>
                            </p:childTnLst>
                          </p:cTn>
                        </p:par>
                        <p:par>
                          <p:cTn id="52" fill="hold">
                            <p:stCondLst>
                              <p:cond delay="1000"/>
                            </p:stCondLst>
                            <p:childTnLst>
                              <p:par>
                                <p:cTn id="53" presetID="1" presetClass="mediacall" presetSubtype="0" fill="hold" nodeType="afterEffect">
                                  <p:stCondLst>
                                    <p:cond delay="0"/>
                                  </p:stCondLst>
                                  <p:childTnLst>
                                    <p:cmd type="call" cmd="playFrom(0.0)">
                                      <p:cBhvr>
                                        <p:cTn id="54" dur="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2"/>
                </p:tgtEl>
              </p:cMediaNode>
            </p:video>
            <p:seq concurrent="1" nextAc="seek">
              <p:cTn id="56" restart="whenNotActive" fill="hold" evtFilter="cancelBubble" nodeType="interactiveSeq">
                <p:stCondLst>
                  <p:cond evt="onClick" delay="0">
                    <p:tgtEl>
                      <p:spTgt spid="2"/>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1" name="Object 2"/>
          <p:cNvGraphicFramePr/>
          <p:nvPr/>
        </p:nvGraphicFramePr>
        <p:xfrm>
          <a:off x="360" y="720"/>
          <a:ext cx="10078920" cy="755820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582" name="Object 2"/>
                      <p:cNvPicPr/>
                      <p:nvPr/>
                    </p:nvPicPr>
                    <p:blipFill>
                      <a:blip r:embed="rId4"/>
                      <a:stretch/>
                    </p:blipFill>
                    <p:spPr>
                      <a:xfrm>
                        <a:off x="360" y="720"/>
                        <a:ext cx="10078920" cy="7558200"/>
                      </a:xfrm>
                      <a:prstGeom prst="rect">
                        <a:avLst/>
                      </a:prstGeom>
                      <a:ln w="0">
                        <a:noFill/>
                      </a:ln>
                    </p:spPr>
                  </p:pic>
                </p:oleObj>
              </mc:Fallback>
            </mc:AlternateContent>
          </a:graphicData>
        </a:graphic>
      </p:graphicFrame>
      <p:pic>
        <p:nvPicPr>
          <p:cNvPr id="583" name="Picture 2" descr="Afficher l'image d'origine"/>
          <p:cNvPicPr/>
          <p:nvPr/>
        </p:nvPicPr>
        <p:blipFill>
          <a:blip r:embed="rId5"/>
          <a:stretch/>
        </p:blipFill>
        <p:spPr>
          <a:xfrm>
            <a:off x="646560" y="1549080"/>
            <a:ext cx="8883720" cy="5578200"/>
          </a:xfrm>
          <a:prstGeom prst="rect">
            <a:avLst/>
          </a:prstGeom>
          <a:ln w="0">
            <a:noFill/>
          </a:ln>
        </p:spPr>
      </p:pic>
      <p:cxnSp>
        <p:nvCxnSpPr>
          <p:cNvPr id="584" name="Connecteur droit 3"/>
          <p:cNvCxnSpPr/>
          <p:nvPr/>
        </p:nvCxnSpPr>
        <p:spPr>
          <a:xfrm>
            <a:off x="4914000" y="4231080"/>
            <a:ext cx="305280" cy="284400"/>
          </a:xfrm>
          <a:prstGeom prst="straightConnector1">
            <a:avLst/>
          </a:prstGeom>
          <a:ln w="28575">
            <a:solidFill>
              <a:srgbClr val="FFC000"/>
            </a:solidFill>
            <a:round/>
          </a:ln>
        </p:spPr>
      </p:cxnSp>
      <p:cxnSp>
        <p:nvCxnSpPr>
          <p:cNvPr id="585" name="Connecteur droit 6"/>
          <p:cNvCxnSpPr/>
          <p:nvPr/>
        </p:nvCxnSpPr>
        <p:spPr>
          <a:xfrm flipH="1">
            <a:off x="4945680" y="4231080"/>
            <a:ext cx="231840" cy="294840"/>
          </a:xfrm>
          <a:prstGeom prst="straightConnector1">
            <a:avLst/>
          </a:prstGeom>
          <a:ln w="28575">
            <a:solidFill>
              <a:srgbClr val="FFC000"/>
            </a:solidFill>
            <a:round/>
          </a:ln>
        </p:spPr>
      </p:cxnSp>
      <p:sp>
        <p:nvSpPr>
          <p:cNvPr id="586" name="Rectangle à coins arrondis 8"/>
          <p:cNvSpPr/>
          <p:nvPr/>
        </p:nvSpPr>
        <p:spPr>
          <a:xfrm>
            <a:off x="524520" y="205920"/>
            <a:ext cx="9123480" cy="11480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fr-FR" sz="1800" b="0" strike="noStrike" spc="-1">
              <a:solidFill>
                <a:srgbClr val="262699"/>
              </a:solidFill>
              <a:latin typeface="Times New Roman"/>
              <a:ea typeface="DejaVu Sans"/>
            </a:endParaRPr>
          </a:p>
        </p:txBody>
      </p:sp>
      <p:sp>
        <p:nvSpPr>
          <p:cNvPr id="587" name="Rectangle 1"/>
          <p:cNvSpPr/>
          <p:nvPr/>
        </p:nvSpPr>
        <p:spPr>
          <a:xfrm>
            <a:off x="524520" y="180360"/>
            <a:ext cx="90003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50000"/>
                  </a:schemeClr>
                </a:solidFill>
                <a:latin typeface="Calibri"/>
                <a:ea typeface="DejaVu Sans"/>
              </a:rPr>
              <a:t>Chacun de ces essaims semble provenir d’une région du ciel que l’on appelle le radiant</a:t>
            </a:r>
            <a:r>
              <a:rPr lang="fr-FR" sz="1800" b="1" strike="noStrike" spc="-1">
                <a:solidFill>
                  <a:schemeClr val="accent2">
                    <a:lumMod val="50000"/>
                  </a:schemeClr>
                </a:solidFill>
                <a:latin typeface="Calibri"/>
                <a:ea typeface="DejaVu Sans"/>
              </a:rPr>
              <a:t>.</a:t>
            </a:r>
            <a:endParaRPr lang="fr-FR" sz="1800" b="0" strike="noStrike" spc="-1">
              <a:solidFill>
                <a:srgbClr val="000000"/>
              </a:solidFill>
              <a:latin typeface="Arial"/>
            </a:endParaRPr>
          </a:p>
          <a:p>
            <a:pPr algn="ctr">
              <a:lnSpc>
                <a:spcPct val="100000"/>
              </a:lnSpc>
            </a:pPr>
            <a:r>
              <a:rPr lang="fr-FR" sz="1800" b="0" strike="noStrike" spc="-1">
                <a:solidFill>
                  <a:schemeClr val="accent2">
                    <a:lumMod val="50000"/>
                  </a:schemeClr>
                </a:solidFill>
                <a:latin typeface="Calibri"/>
                <a:ea typeface="DejaVu Sans"/>
              </a:rPr>
              <a:t>C’est la direction du déplacement de la Terre sur son orbite.</a:t>
            </a:r>
            <a:endParaRPr lang="fr-FR" sz="1800" b="0" strike="noStrike" spc="-1">
              <a:solidFill>
                <a:srgbClr val="000000"/>
              </a:solidFill>
              <a:latin typeface="Arial"/>
            </a:endParaRPr>
          </a:p>
          <a:p>
            <a:pPr algn="ctr">
              <a:lnSpc>
                <a:spcPct val="100000"/>
              </a:lnSpc>
            </a:pPr>
            <a:r>
              <a:rPr lang="fr-FR" sz="1800" b="0" strike="noStrike" spc="-1">
                <a:solidFill>
                  <a:schemeClr val="accent2">
                    <a:lumMod val="50000"/>
                  </a:schemeClr>
                </a:solidFill>
                <a:latin typeface="Calibri"/>
                <a:ea typeface="DejaVu Sans"/>
              </a:rPr>
              <a:t>Ce radiant se trouve dans une constellation qui donnera son nom à l’essaim d’étoiles filantes.</a:t>
            </a:r>
            <a:endParaRPr lang="fr-FR" sz="1800" b="0" strike="noStrike" spc="-1">
              <a:solidFill>
                <a:srgbClr val="000000"/>
              </a:solidFill>
              <a:latin typeface="Arial"/>
            </a:endParaRPr>
          </a:p>
          <a:p>
            <a:pPr algn="ctr">
              <a:lnSpc>
                <a:spcPct val="100000"/>
              </a:lnSpc>
            </a:pPr>
            <a:r>
              <a:rPr lang="fr-FR" sz="1800" b="0" strike="noStrike" spc="-1">
                <a:solidFill>
                  <a:schemeClr val="accent2">
                    <a:lumMod val="50000"/>
                  </a:schemeClr>
                </a:solidFill>
                <a:latin typeface="Calibri"/>
                <a:ea typeface="DejaVu Sans"/>
              </a:rPr>
              <a:t>Exemple : si le radiant se trouve dans La constellation du </a:t>
            </a:r>
            <a:r>
              <a:rPr lang="fr-FR" sz="1800" b="1" strike="noStrike" spc="-1">
                <a:solidFill>
                  <a:schemeClr val="accent2">
                    <a:lumMod val="50000"/>
                  </a:schemeClr>
                </a:solidFill>
                <a:latin typeface="Calibri"/>
                <a:ea typeface="DejaVu Sans"/>
              </a:rPr>
              <a:t>Lion</a:t>
            </a:r>
            <a:r>
              <a:rPr lang="fr-FR" sz="1800" b="0" strike="noStrike" spc="-1">
                <a:solidFill>
                  <a:schemeClr val="accent2">
                    <a:lumMod val="50000"/>
                  </a:schemeClr>
                </a:solidFill>
                <a:latin typeface="Calibri"/>
                <a:ea typeface="DejaVu Sans"/>
              </a:rPr>
              <a:t> ce seront </a:t>
            </a:r>
            <a:r>
              <a:rPr lang="fr-FR" sz="1800" b="1" strike="noStrike" spc="-1">
                <a:solidFill>
                  <a:schemeClr val="accent2">
                    <a:lumMod val="50000"/>
                  </a:schemeClr>
                </a:solidFill>
                <a:latin typeface="Calibri"/>
                <a:ea typeface="DejaVu Sans"/>
              </a:rPr>
              <a:t>les Léonides.</a:t>
            </a:r>
            <a:endParaRPr lang="fr-FR" sz="1800" b="0" strike="noStrike" spc="-1">
              <a:solidFill>
                <a:srgbClr val="000000"/>
              </a:solidFill>
              <a:latin typeface="Arial"/>
            </a:endParaRPr>
          </a:p>
        </p:txBody>
      </p:sp>
      <p:sp>
        <p:nvSpPr>
          <p:cNvPr id="588" name="ZoneTexte 4"/>
          <p:cNvSpPr/>
          <p:nvPr/>
        </p:nvSpPr>
        <p:spPr>
          <a:xfrm>
            <a:off x="2235960" y="7127640"/>
            <a:ext cx="8640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rgbClr val="FFFFFF"/>
                </a:solidFill>
                <a:latin typeface="Times New Roman"/>
                <a:ea typeface="DejaVu Sans"/>
              </a:rPr>
              <a:t>Autres essaims connus : Orionides, Géminides…</a:t>
            </a:r>
            <a:endParaRPr lang="fr-FR"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9" name="Object 2"/>
          <p:cNvGraphicFramePr/>
          <p:nvPr/>
        </p:nvGraphicFramePr>
        <p:xfrm>
          <a:off x="0" y="-46080"/>
          <a:ext cx="10080000" cy="760500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590" name="Object 2"/>
                      <p:cNvPicPr/>
                      <p:nvPr/>
                    </p:nvPicPr>
                    <p:blipFill>
                      <a:blip r:embed="rId4"/>
                      <a:stretch/>
                    </p:blipFill>
                    <p:spPr>
                      <a:xfrm>
                        <a:off x="0" y="-46080"/>
                        <a:ext cx="10080000" cy="7605000"/>
                      </a:xfrm>
                      <a:prstGeom prst="rect">
                        <a:avLst/>
                      </a:prstGeom>
                      <a:ln w="0">
                        <a:noFill/>
                      </a:ln>
                    </p:spPr>
                  </p:pic>
                </p:oleObj>
              </mc:Fallback>
            </mc:AlternateContent>
          </a:graphicData>
        </a:graphic>
      </p:graphicFrame>
      <p:sp>
        <p:nvSpPr>
          <p:cNvPr id="591" name="Rectangle 7"/>
          <p:cNvSpPr/>
          <p:nvPr/>
        </p:nvSpPr>
        <p:spPr>
          <a:xfrm>
            <a:off x="0" y="3276720"/>
            <a:ext cx="1828080" cy="38016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1800" b="0" strike="noStrike" spc="-1">
              <a:solidFill>
                <a:srgbClr val="FFFFFF"/>
              </a:solidFill>
              <a:latin typeface="Times New Roman"/>
              <a:ea typeface="DejaVu Sans"/>
            </a:endParaRPr>
          </a:p>
        </p:txBody>
      </p:sp>
      <p:sp>
        <p:nvSpPr>
          <p:cNvPr id="592" name="Rectangle 8"/>
          <p:cNvSpPr/>
          <p:nvPr/>
        </p:nvSpPr>
        <p:spPr>
          <a:xfrm>
            <a:off x="914400" y="3733920"/>
            <a:ext cx="1218600" cy="304200"/>
          </a:xfrm>
          <a:prstGeom prst="rect">
            <a:avLst/>
          </a:prstGeom>
          <a:solidFill>
            <a:schemeClr val="tx1"/>
          </a:solidFill>
          <a:ln w="952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1800" b="0" strike="noStrike" spc="-1">
              <a:solidFill>
                <a:srgbClr val="FFFFFF"/>
              </a:solidFill>
              <a:latin typeface="Times New Roman"/>
              <a:ea typeface="DejaVu Sans"/>
            </a:endParaRPr>
          </a:p>
        </p:txBody>
      </p:sp>
      <p:pic>
        <p:nvPicPr>
          <p:cNvPr id="593" name="Image 2"/>
          <p:cNvPicPr/>
          <p:nvPr/>
        </p:nvPicPr>
        <p:blipFill>
          <a:blip r:embed="rId5"/>
          <a:stretch/>
        </p:blipFill>
        <p:spPr>
          <a:xfrm>
            <a:off x="503640" y="1899360"/>
            <a:ext cx="9031680" cy="5559480"/>
          </a:xfrm>
          <a:prstGeom prst="rect">
            <a:avLst/>
          </a:prstGeom>
          <a:ln w="0">
            <a:noFill/>
          </a:ln>
        </p:spPr>
      </p:pic>
      <p:sp>
        <p:nvSpPr>
          <p:cNvPr id="594" name="ZoneTexte 4"/>
          <p:cNvSpPr/>
          <p:nvPr/>
        </p:nvSpPr>
        <p:spPr>
          <a:xfrm>
            <a:off x="976320" y="237960"/>
            <a:ext cx="8166960" cy="89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770" b="0" strike="noStrike" spc="-1">
                <a:solidFill>
                  <a:schemeClr val="accent2">
                    <a:lumMod val="50000"/>
                  </a:schemeClr>
                </a:solidFill>
                <a:latin typeface="Times New Roman"/>
                <a:ea typeface="DejaVu Sans"/>
              </a:rPr>
              <a:t>Ces poussières s’échauffent sous l’effet de la pression de l’atmosphère et </a:t>
            </a:r>
            <a:endParaRPr lang="fr-FR" sz="1770" b="0" strike="noStrike" spc="-1">
              <a:solidFill>
                <a:srgbClr val="000000"/>
              </a:solidFill>
              <a:latin typeface="Arial"/>
            </a:endParaRPr>
          </a:p>
          <a:p>
            <a:pPr algn="ctr">
              <a:lnSpc>
                <a:spcPct val="100000"/>
              </a:lnSpc>
            </a:pPr>
            <a:r>
              <a:rPr lang="fr-FR" sz="1770" b="0" strike="noStrike" spc="-1">
                <a:solidFill>
                  <a:schemeClr val="accent2">
                    <a:lumMod val="50000"/>
                  </a:schemeClr>
                </a:solidFill>
                <a:latin typeface="Times New Roman"/>
                <a:ea typeface="DejaVu Sans"/>
              </a:rPr>
              <a:t>se consument entre 120 et 90 Km d’altitude. Leur vitesse varie de 20 à 60km/s.</a:t>
            </a:r>
            <a:endParaRPr lang="fr-FR" sz="1770" b="0" strike="noStrike" spc="-1">
              <a:solidFill>
                <a:srgbClr val="000000"/>
              </a:solidFill>
              <a:latin typeface="Arial"/>
            </a:endParaRPr>
          </a:p>
          <a:p>
            <a:pPr algn="ctr">
              <a:lnSpc>
                <a:spcPct val="100000"/>
              </a:lnSpc>
            </a:pPr>
            <a:r>
              <a:rPr lang="fr-FR" sz="1770" b="0" strike="noStrike" spc="-1">
                <a:solidFill>
                  <a:schemeClr val="accent2">
                    <a:lumMod val="50000"/>
                  </a:schemeClr>
                </a:solidFill>
                <a:latin typeface="Times New Roman"/>
                <a:ea typeface="DejaVu Sans"/>
              </a:rPr>
              <a:t>Les plus grosses d’entre elles peuvent atteindre le sol, on les appelle des météores.</a:t>
            </a:r>
            <a:endParaRPr lang="fr-FR" sz="1770" b="0" strike="noStrike" spc="-1">
              <a:solidFill>
                <a:srgbClr val="000000"/>
              </a:solidFill>
              <a:latin typeface="Arial"/>
            </a:endParaRPr>
          </a:p>
        </p:txBody>
      </p:sp>
      <p:sp>
        <p:nvSpPr>
          <p:cNvPr id="595" name="Rectangle à coins arrondis 8"/>
          <p:cNvSpPr/>
          <p:nvPr/>
        </p:nvSpPr>
        <p:spPr>
          <a:xfrm>
            <a:off x="1368000" y="195840"/>
            <a:ext cx="7619400" cy="1495080"/>
          </a:xfrm>
          <a:prstGeom prst="roundRect">
            <a:avLst>
              <a:gd name="adj" fmla="val 16667"/>
            </a:avLst>
          </a:prstGeom>
          <a:solidFill>
            <a:srgbClr val="FFCC00"/>
          </a:solidFill>
          <a:ln w="28575">
            <a:solidFill>
              <a:srgbClr val="ADADEB"/>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2640" b="0" strike="noStrike" spc="-1">
              <a:solidFill>
                <a:schemeClr val="accent1">
                  <a:lumMod val="75000"/>
                </a:schemeClr>
              </a:solidFill>
              <a:latin typeface="Times New Roman"/>
              <a:ea typeface="DejaVu Sans"/>
            </a:endParaRPr>
          </a:p>
        </p:txBody>
      </p:sp>
      <p:sp>
        <p:nvSpPr>
          <p:cNvPr id="596" name="Rectangle 1"/>
          <p:cNvSpPr/>
          <p:nvPr/>
        </p:nvSpPr>
        <p:spPr>
          <a:xfrm>
            <a:off x="1402560" y="179280"/>
            <a:ext cx="7490880" cy="197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Ces poussières s’échauffent sous l’effet de la pression de l’atmosphère et </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se consument entre 120 et 90 Km d’altitude. Leur vitesse varie de 10 à 70 km/s.</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Les météores les plus massifs qui ne se consument pas entièrement</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 tombent sur Terre : se sont les météorites.</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D’autre part certains météores proviennent de la ceinture d’astéroïdes.</a:t>
            </a:r>
            <a:endParaRPr lang="fr-FR" sz="1800" b="0" strike="noStrike" spc="-1">
              <a:solidFill>
                <a:srgbClr val="000000"/>
              </a:solidFill>
              <a:latin typeface="Arial"/>
            </a:endParaRPr>
          </a:p>
          <a:p>
            <a:pPr algn="ctr">
              <a:lnSpc>
                <a:spcPct val="100000"/>
              </a:lnSpc>
            </a:pPr>
            <a:endParaRPr lang="fr-FR" sz="1600" b="0" strike="noStrike" spc="-1">
              <a:solidFill>
                <a:srgbClr val="000000"/>
              </a:solid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7"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598" name="Object 2"/>
                      <p:cNvPicPr/>
                      <p:nvPr/>
                    </p:nvPicPr>
                    <p:blipFill>
                      <a:blip r:embed="rId3"/>
                      <a:stretch/>
                    </p:blipFill>
                    <p:spPr>
                      <a:xfrm>
                        <a:off x="0" y="0"/>
                        <a:ext cx="10080000" cy="7558920"/>
                      </a:xfrm>
                      <a:prstGeom prst="rect">
                        <a:avLst/>
                      </a:prstGeom>
                      <a:ln w="0">
                        <a:noFill/>
                      </a:ln>
                    </p:spPr>
                  </p:pic>
                </p:oleObj>
              </mc:Fallback>
            </mc:AlternateContent>
          </a:graphicData>
        </a:graphic>
      </p:graphicFrame>
      <p:pic>
        <p:nvPicPr>
          <p:cNvPr id="599" name="Image 1"/>
          <p:cNvPicPr/>
          <p:nvPr/>
        </p:nvPicPr>
        <p:blipFill>
          <a:blip r:embed="rId4"/>
          <a:stretch/>
        </p:blipFill>
        <p:spPr>
          <a:xfrm>
            <a:off x="316080" y="1150920"/>
            <a:ext cx="9568800" cy="6408000"/>
          </a:xfrm>
          <a:prstGeom prst="rect">
            <a:avLst/>
          </a:prstGeom>
          <a:ln w="0">
            <a:noFill/>
          </a:ln>
        </p:spPr>
      </p:pic>
      <p:sp>
        <p:nvSpPr>
          <p:cNvPr id="600" name="Rectangle à coins arrondis 2"/>
          <p:cNvSpPr/>
          <p:nvPr/>
        </p:nvSpPr>
        <p:spPr>
          <a:xfrm>
            <a:off x="1667880" y="287640"/>
            <a:ext cx="7284600" cy="862920"/>
          </a:xfrm>
          <a:prstGeom prst="roundRect">
            <a:avLst>
              <a:gd name="adj" fmla="val 16667"/>
            </a:avLst>
          </a:prstGeom>
          <a:solidFill>
            <a:srgbClr val="FFCC99"/>
          </a:solidFill>
          <a:ln w="28575">
            <a:solidFill>
              <a:srgbClr val="ADADE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fr-FR" sz="2400" b="0" strike="noStrike" spc="-1">
              <a:solidFill>
                <a:srgbClr val="000000"/>
              </a:solidFill>
              <a:latin typeface="Arial"/>
              <a:ea typeface="DejaVu Sans"/>
            </a:endParaRPr>
          </a:p>
        </p:txBody>
      </p:sp>
      <p:sp>
        <p:nvSpPr>
          <p:cNvPr id="601" name="ZoneTexte 2"/>
          <p:cNvSpPr/>
          <p:nvPr/>
        </p:nvSpPr>
        <p:spPr>
          <a:xfrm>
            <a:off x="1667880" y="327960"/>
            <a:ext cx="731484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0" strike="noStrike" spc="-1">
                <a:solidFill>
                  <a:schemeClr val="accent6">
                    <a:lumMod val="75000"/>
                  </a:schemeClr>
                </a:solidFill>
                <a:latin typeface="Arial"/>
                <a:ea typeface="DejaVu Sans"/>
              </a:rPr>
              <a:t>QUITTONS LE SYSTEME SOLAIRE ET VISITONS     NOTRE GALAXIE LA VOIE LACTEE.</a:t>
            </a:r>
            <a:endParaRPr lang="fr-FR" sz="2400" b="0" strike="noStrike" spc="-1">
              <a:solidFill>
                <a:srgbClr val="000000"/>
              </a:solidFill>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AutoShape 1"/>
          <p:cNvSpPr/>
          <p:nvPr/>
        </p:nvSpPr>
        <p:spPr>
          <a:xfrm>
            <a:off x="0" y="-30240"/>
            <a:ext cx="10438560" cy="768744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fr-FR" sz="2400" b="0" strike="noStrike" spc="-1">
              <a:solidFill>
                <a:schemeClr val="accent2">
                  <a:lumMod val="75000"/>
                </a:schemeClr>
              </a:solidFill>
              <a:latin typeface="Times New Roman"/>
              <a:ea typeface="Lucida Sans Unicode"/>
            </a:endParaRPr>
          </a:p>
        </p:txBody>
      </p:sp>
      <p:pic>
        <p:nvPicPr>
          <p:cNvPr id="603" name="Picture 2"/>
          <p:cNvPicPr/>
          <p:nvPr/>
        </p:nvPicPr>
        <p:blipFill>
          <a:blip r:embed="rId3"/>
          <a:stretch/>
        </p:blipFill>
        <p:spPr>
          <a:xfrm>
            <a:off x="1839600" y="1392480"/>
            <a:ext cx="6537600" cy="6908400"/>
          </a:xfrm>
          <a:prstGeom prst="rect">
            <a:avLst/>
          </a:prstGeom>
          <a:ln w="0">
            <a:noFill/>
          </a:ln>
        </p:spPr>
      </p:pic>
      <p:sp>
        <p:nvSpPr>
          <p:cNvPr id="604" name="Text Box 5"/>
          <p:cNvSpPr/>
          <p:nvPr/>
        </p:nvSpPr>
        <p:spPr>
          <a:xfrm>
            <a:off x="1224000" y="6649920"/>
            <a:ext cx="970848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000" b="0" strike="noStrike" spc="-1">
              <a:solidFill>
                <a:srgbClr val="CCCCCC"/>
              </a:solidFill>
              <a:latin typeface="Times New Roman"/>
              <a:ea typeface="DejaVu Sans"/>
            </a:endParaRPr>
          </a:p>
        </p:txBody>
      </p:sp>
      <p:sp>
        <p:nvSpPr>
          <p:cNvPr id="605" name="Rectangle à coins arrondis 10"/>
          <p:cNvSpPr/>
          <p:nvPr/>
        </p:nvSpPr>
        <p:spPr>
          <a:xfrm>
            <a:off x="1877760" y="93240"/>
            <a:ext cx="63302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2400" b="0" strike="noStrike" spc="-1">
                <a:solidFill>
                  <a:schemeClr val="accent6">
                    <a:lumMod val="75000"/>
                  </a:schemeClr>
                </a:solidFill>
                <a:latin typeface="Arial"/>
                <a:ea typeface="DejaVu Sans"/>
              </a:rPr>
              <a:t>La voie lactée est une galaxie spirale barrée</a:t>
            </a:r>
            <a:endParaRPr lang="fr-FR" sz="2400" b="0" strike="noStrike" spc="-1">
              <a:solidFill>
                <a:srgbClr val="000000"/>
              </a:solidFill>
              <a:latin typeface="Arial"/>
            </a:endParaRPr>
          </a:p>
        </p:txBody>
      </p:sp>
      <p:sp>
        <p:nvSpPr>
          <p:cNvPr id="606" name="Rectangle à coins arrondis 11"/>
          <p:cNvSpPr/>
          <p:nvPr/>
        </p:nvSpPr>
        <p:spPr>
          <a:xfrm>
            <a:off x="503640" y="640440"/>
            <a:ext cx="9407880" cy="14072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fr-FR" sz="1800" b="0" strike="noStrike" spc="-1">
              <a:solidFill>
                <a:srgbClr val="262699"/>
              </a:solidFill>
              <a:latin typeface="Times New Roman"/>
              <a:ea typeface="DejaVu Sans"/>
            </a:endParaRPr>
          </a:p>
        </p:txBody>
      </p:sp>
      <p:sp>
        <p:nvSpPr>
          <p:cNvPr id="607" name="Rectangle 2"/>
          <p:cNvSpPr/>
          <p:nvPr/>
        </p:nvSpPr>
        <p:spPr>
          <a:xfrm>
            <a:off x="-1008360" y="646920"/>
            <a:ext cx="10800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fr-FR" sz="1800" b="0" strike="noStrike" spc="-1">
                <a:solidFill>
                  <a:schemeClr val="accent2">
                    <a:lumMod val="75000"/>
                  </a:schemeClr>
                </a:solidFill>
                <a:latin typeface="Times New Roman"/>
                <a:ea typeface="Lucida Sans Unicode"/>
              </a:rPr>
              <a:t>En dehors du système solaire nous utilisons une autre unité de distance : </a:t>
            </a:r>
            <a:r>
              <a:rPr lang="fr-FR" sz="1800" b="1" strike="noStrike" spc="-1">
                <a:solidFill>
                  <a:schemeClr val="accent2">
                    <a:lumMod val="75000"/>
                  </a:schemeClr>
                </a:solidFill>
                <a:latin typeface="Times New Roman"/>
                <a:ea typeface="Lucida Sans Unicode"/>
              </a:rPr>
              <a:t>l’Année Lumière (AL) </a:t>
            </a:r>
            <a:endParaRPr lang="fr-FR" sz="1800" b="0" strike="noStrike" spc="-1">
              <a:solidFill>
                <a:srgbClr val="000000"/>
              </a:solidFill>
              <a:latin typeface="Arial"/>
            </a:endParaRPr>
          </a:p>
        </p:txBody>
      </p:sp>
      <p:sp>
        <p:nvSpPr>
          <p:cNvPr id="608" name="Rectangle 3"/>
          <p:cNvSpPr/>
          <p:nvPr/>
        </p:nvSpPr>
        <p:spPr>
          <a:xfrm>
            <a:off x="141480" y="905400"/>
            <a:ext cx="102164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Lucida Sans Unicode"/>
              </a:rPr>
              <a:t>C’est la distance parcourue par la lumière en un an à une </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Lucida Sans Unicode"/>
              </a:rPr>
              <a:t>vitesse de 300 000 km/s soit environ 10 000 milliards de km.</a:t>
            </a:r>
            <a:endParaRPr lang="fr-FR" sz="1800" b="0" strike="noStrike" spc="-1">
              <a:solidFill>
                <a:srgbClr val="000000"/>
              </a:solidFill>
              <a:latin typeface="Arial"/>
            </a:endParaRPr>
          </a:p>
        </p:txBody>
      </p:sp>
      <p:sp>
        <p:nvSpPr>
          <p:cNvPr id="609" name="ZoneTexte 6"/>
          <p:cNvSpPr/>
          <p:nvPr/>
        </p:nvSpPr>
        <p:spPr>
          <a:xfrm>
            <a:off x="1224000" y="1441080"/>
            <a:ext cx="91447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Notre galaxie a un diamètre de 100 000 AL et une épaisseur de 2500 AL en son centre. </a:t>
            </a:r>
            <a:endParaRPr lang="fr-FR" sz="1800" b="0" strike="noStrike" spc="-1">
              <a:solidFill>
                <a:srgbClr val="000000"/>
              </a:solidFill>
              <a:latin typeface="Arial"/>
            </a:endParaRPr>
          </a:p>
        </p:txBody>
      </p:sp>
      <p:sp>
        <p:nvSpPr>
          <p:cNvPr id="610" name="Rectangle 1"/>
          <p:cNvSpPr/>
          <p:nvPr/>
        </p:nvSpPr>
        <p:spPr>
          <a:xfrm>
            <a:off x="3077280" y="1720800"/>
            <a:ext cx="5037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 Elle contient entre 200 et 400 milliards d’étoiles. </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60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07"/>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608"/>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AutoShape 1"/>
          <p:cNvSpPr/>
          <p:nvPr/>
        </p:nvSpPr>
        <p:spPr>
          <a:xfrm>
            <a:off x="0" y="-30240"/>
            <a:ext cx="10438560" cy="768744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r">
              <a:lnSpc>
                <a:spcPct val="100000"/>
              </a:lnSpc>
            </a:pPr>
            <a:endParaRPr lang="fr-FR" sz="2400" b="1" strike="noStrike" spc="-1">
              <a:solidFill>
                <a:schemeClr val="accent2">
                  <a:lumMod val="75000"/>
                </a:schemeClr>
              </a:solidFill>
              <a:latin typeface="Times New Roman"/>
              <a:ea typeface="Lucida Sans Unicode"/>
            </a:endParaRPr>
          </a:p>
        </p:txBody>
      </p:sp>
      <p:pic>
        <p:nvPicPr>
          <p:cNvPr id="612" name="Picture 2"/>
          <p:cNvPicPr/>
          <p:nvPr/>
        </p:nvPicPr>
        <p:blipFill>
          <a:blip r:embed="rId3"/>
          <a:stretch/>
        </p:blipFill>
        <p:spPr>
          <a:xfrm>
            <a:off x="1710360" y="841320"/>
            <a:ext cx="7116120" cy="7519680"/>
          </a:xfrm>
          <a:prstGeom prst="rect">
            <a:avLst/>
          </a:prstGeom>
          <a:ln w="0">
            <a:noFill/>
          </a:ln>
        </p:spPr>
      </p:pic>
      <p:sp>
        <p:nvSpPr>
          <p:cNvPr id="613" name="Text Box 5"/>
          <p:cNvSpPr/>
          <p:nvPr/>
        </p:nvSpPr>
        <p:spPr>
          <a:xfrm>
            <a:off x="1224000" y="6649920"/>
            <a:ext cx="970848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000" b="0" strike="noStrike" spc="-1">
              <a:solidFill>
                <a:srgbClr val="CCCCCC"/>
              </a:solidFill>
              <a:latin typeface="Times New Roman"/>
              <a:ea typeface="DejaVu Sans"/>
            </a:endParaRPr>
          </a:p>
        </p:txBody>
      </p:sp>
      <p:cxnSp>
        <p:nvCxnSpPr>
          <p:cNvPr id="614" name="Connecteur droit avec flèche 7"/>
          <p:cNvCxnSpPr/>
          <p:nvPr/>
        </p:nvCxnSpPr>
        <p:spPr>
          <a:xfrm flipV="1">
            <a:off x="3849840" y="5940000"/>
            <a:ext cx="470880" cy="799560"/>
          </a:xfrm>
          <a:prstGeom prst="straightConnector1">
            <a:avLst/>
          </a:prstGeom>
          <a:ln w="19050">
            <a:solidFill>
              <a:srgbClr val="E6E6E6"/>
            </a:solidFill>
            <a:round/>
            <a:tailEnd type="triangle" w="med" len="med"/>
          </a:ln>
        </p:spPr>
      </p:cxnSp>
      <p:sp>
        <p:nvSpPr>
          <p:cNvPr id="615" name="ZoneTexte 8"/>
          <p:cNvSpPr/>
          <p:nvPr/>
        </p:nvSpPr>
        <p:spPr>
          <a:xfrm>
            <a:off x="576000" y="6796800"/>
            <a:ext cx="48268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E6E6E6"/>
                </a:solidFill>
                <a:latin typeface="Times New Roman"/>
                <a:ea typeface="DejaVu Sans"/>
              </a:rPr>
              <a:t>Notre système solaire se trouve sur le bras d’Orion. </a:t>
            </a:r>
            <a:endParaRPr lang="fr-FR" sz="1600" b="0" strike="noStrike" spc="-1">
              <a:solidFill>
                <a:srgbClr val="000000"/>
              </a:solidFill>
              <a:latin typeface="Arial"/>
            </a:endParaRPr>
          </a:p>
        </p:txBody>
      </p:sp>
      <p:sp>
        <p:nvSpPr>
          <p:cNvPr id="616" name="Rectangle à coins arrondis 10"/>
          <p:cNvSpPr/>
          <p:nvPr/>
        </p:nvSpPr>
        <p:spPr>
          <a:xfrm>
            <a:off x="1720800" y="93240"/>
            <a:ext cx="63302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2400" b="0" strike="noStrike" spc="-1">
                <a:solidFill>
                  <a:schemeClr val="accent6">
                    <a:lumMod val="75000"/>
                  </a:schemeClr>
                </a:solidFill>
                <a:latin typeface="Arial"/>
                <a:ea typeface="DejaVu Sans"/>
              </a:rPr>
              <a:t>La voie lactée est une galaxie spirale barrée</a:t>
            </a:r>
            <a:endParaRPr lang="fr-FR" sz="2400" b="0" strike="noStrike" spc="-1">
              <a:solidFill>
                <a:srgbClr val="000000"/>
              </a:solidFill>
              <a:latin typeface="Arial"/>
            </a:endParaRPr>
          </a:p>
        </p:txBody>
      </p:sp>
      <p:sp>
        <p:nvSpPr>
          <p:cNvPr id="617" name="Rectangle à coins arrondis 11"/>
          <p:cNvSpPr/>
          <p:nvPr/>
        </p:nvSpPr>
        <p:spPr>
          <a:xfrm>
            <a:off x="182880" y="779760"/>
            <a:ext cx="9864000" cy="10418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fr-FR" sz="1800" b="0" strike="noStrike" spc="-1">
              <a:solidFill>
                <a:srgbClr val="262699"/>
              </a:solidFill>
              <a:latin typeface="Times New Roman"/>
              <a:ea typeface="DejaVu Sans"/>
            </a:endParaRPr>
          </a:p>
        </p:txBody>
      </p:sp>
      <p:sp>
        <p:nvSpPr>
          <p:cNvPr id="618" name="Rectangle 1"/>
          <p:cNvSpPr/>
          <p:nvPr/>
        </p:nvSpPr>
        <p:spPr>
          <a:xfrm>
            <a:off x="39600" y="793080"/>
            <a:ext cx="1015092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chemeClr val="accent2">
                    <a:lumMod val="75000"/>
                  </a:schemeClr>
                </a:solidFill>
                <a:latin typeface="Times New Roman"/>
                <a:ea typeface="Lucida Sans Unicode"/>
              </a:rPr>
              <a:t>A une vitesse de 230 km/s le Soleil met 250 000 ans pour faire </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Lucida Sans Unicode"/>
              </a:rPr>
              <a:t>le tour de la galaxie, soit 20 tours depuis sa naissance.</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Lucida Sans Unicode"/>
              </a:rPr>
              <a:t>Au centre du bulbe se trouve un trou noir d’une masse de 4 millions de fois la masse du Soleil. </a:t>
            </a:r>
            <a:endParaRPr lang="fr-FR"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Picture 9" descr="ngc884_double amas_persée"/>
          <p:cNvPicPr/>
          <p:nvPr/>
        </p:nvPicPr>
        <p:blipFill>
          <a:blip r:embed="rId3">
            <a:lum contrast="18000"/>
          </a:blip>
          <a:stretch/>
        </p:blipFill>
        <p:spPr>
          <a:xfrm>
            <a:off x="0" y="-73080"/>
            <a:ext cx="10080000" cy="7636680"/>
          </a:xfrm>
          <a:prstGeom prst="rect">
            <a:avLst/>
          </a:prstGeom>
          <a:ln w="0">
            <a:noFill/>
          </a:ln>
        </p:spPr>
      </p:pic>
      <p:sp>
        <p:nvSpPr>
          <p:cNvPr id="620" name="Text Box 4"/>
          <p:cNvSpPr/>
          <p:nvPr/>
        </p:nvSpPr>
        <p:spPr>
          <a:xfrm>
            <a:off x="1438200" y="355680"/>
            <a:ext cx="8179560" cy="343800"/>
          </a:xfrm>
          <a:prstGeom prst="rect">
            <a:avLst/>
          </a:prstGeom>
          <a:noFill/>
          <a:ln w="0">
            <a:noFill/>
          </a:ln>
        </p:spPr>
        <p:style>
          <a:lnRef idx="0">
            <a:scrgbClr r="0" g="0" b="0"/>
          </a:lnRef>
          <a:fillRef idx="0">
            <a:scrgbClr r="0" g="0" b="0"/>
          </a:fillRef>
          <a:effectRef idx="0">
            <a:scrgbClr r="0" g="0" b="0"/>
          </a:effectRef>
          <a:fontRef idx="minor"/>
        </p:style>
        <p:txBody>
          <a:bodyPr wrap="none" lIns="100800" tIns="50400" rIns="100800" bIns="50400" anchor="ctr">
            <a:noAutofit/>
          </a:bodyPr>
          <a:lstStyle/>
          <a:p>
            <a:pPr>
              <a:lnSpc>
                <a:spcPct val="100000"/>
              </a:lnSpc>
            </a:pPr>
            <a:endParaRPr lang="fr-FR" sz="1800" b="0" strike="noStrike" spc="-1">
              <a:solidFill>
                <a:srgbClr val="000000"/>
              </a:solidFill>
              <a:latin typeface="Arial"/>
              <a:ea typeface="DejaVu Sans"/>
            </a:endParaRPr>
          </a:p>
        </p:txBody>
      </p:sp>
      <p:sp>
        <p:nvSpPr>
          <p:cNvPr id="621" name="Text Box 8"/>
          <p:cNvSpPr/>
          <p:nvPr/>
        </p:nvSpPr>
        <p:spPr>
          <a:xfrm>
            <a:off x="3532320" y="4097160"/>
            <a:ext cx="259560" cy="399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pPr>
            <a:endParaRPr lang="fr-FR" sz="2800" b="1" strike="noStrike" spc="-1">
              <a:solidFill>
                <a:srgbClr val="E6FF00"/>
              </a:solidFill>
              <a:latin typeface="Times New Roman"/>
              <a:ea typeface="DejaVu Sans"/>
            </a:endParaRPr>
          </a:p>
        </p:txBody>
      </p:sp>
      <p:pic>
        <p:nvPicPr>
          <p:cNvPr id="622" name="Picture 24" descr="ngc884_double amas_persée"/>
          <p:cNvPicPr/>
          <p:nvPr/>
        </p:nvPicPr>
        <p:blipFill>
          <a:blip r:embed="rId4">
            <a:lum contrast="18000"/>
          </a:blip>
          <a:srcRect l="12355" t="33171" r="77283" b="42677"/>
          <a:stretch/>
        </p:blipFill>
        <p:spPr>
          <a:xfrm rot="19104600">
            <a:off x="1821960" y="5544720"/>
            <a:ext cx="734400" cy="1826640"/>
          </a:xfrm>
          <a:prstGeom prst="rect">
            <a:avLst/>
          </a:prstGeom>
          <a:ln w="0">
            <a:noFill/>
          </a:ln>
        </p:spPr>
      </p:pic>
      <p:pic>
        <p:nvPicPr>
          <p:cNvPr id="623" name="Picture 28" descr="ngc884_double amas_persée"/>
          <p:cNvPicPr/>
          <p:nvPr/>
        </p:nvPicPr>
        <p:blipFill>
          <a:blip r:embed="rId5">
            <a:lum contrast="18000"/>
          </a:blip>
          <a:srcRect l="12351" t="33171" r="77280" b="42677"/>
          <a:stretch/>
        </p:blipFill>
        <p:spPr>
          <a:xfrm rot="2527800">
            <a:off x="7854840" y="5631840"/>
            <a:ext cx="715320" cy="1826640"/>
          </a:xfrm>
          <a:prstGeom prst="rect">
            <a:avLst/>
          </a:prstGeom>
          <a:ln w="0">
            <a:noFill/>
          </a:ln>
        </p:spPr>
      </p:pic>
      <p:sp>
        <p:nvSpPr>
          <p:cNvPr id="624" name="Ellipse 26"/>
          <p:cNvSpPr/>
          <p:nvPr/>
        </p:nvSpPr>
        <p:spPr>
          <a:xfrm>
            <a:off x="3214800" y="4494240"/>
            <a:ext cx="78480" cy="78480"/>
          </a:xfrm>
          <a:prstGeom prst="ellipse">
            <a:avLst/>
          </a:prstGeom>
          <a:noFill/>
          <a:ln w="25400">
            <a:solidFill>
              <a:srgbClr val="00B0F0"/>
            </a:solidFill>
            <a:round/>
          </a:ln>
        </p:spPr>
        <p:style>
          <a:lnRef idx="0">
            <a:scrgbClr r="0" g="0" b="0"/>
          </a:lnRef>
          <a:fillRef idx="0">
            <a:scrgbClr r="0" g="0" b="0"/>
          </a:fillRef>
          <a:effectRef idx="0">
            <a:scrgbClr r="0" g="0" b="0"/>
          </a:effectRef>
          <a:fontRef idx="minor"/>
        </p:style>
        <p:txBody>
          <a:bodyPr lIns="100800" tIns="27720" rIns="100800" bIns="27720" anchor="ctr">
            <a:noAutofit/>
          </a:bodyPr>
          <a:lstStyle/>
          <a:p>
            <a:pPr algn="ctr">
              <a:lnSpc>
                <a:spcPct val="100000"/>
              </a:lnSpc>
            </a:pPr>
            <a:endParaRPr lang="fr-FR" sz="1800" b="0" strike="noStrike" spc="-1">
              <a:solidFill>
                <a:srgbClr val="FFFFFF"/>
              </a:solidFill>
              <a:latin typeface="Arial"/>
              <a:ea typeface="DejaVu Sans"/>
            </a:endParaRPr>
          </a:p>
        </p:txBody>
      </p:sp>
      <p:pic>
        <p:nvPicPr>
          <p:cNvPr id="625" name="Picture 2" descr="http://t2.gstatic.com/images?q=tbn:ANd9GcQXY7PFe89ljppAgKoARnnFhVCDiyswFyzUmlOTQl9L1Hd7-bg2JQ"/>
          <p:cNvPicPr/>
          <p:nvPr/>
        </p:nvPicPr>
        <p:blipFill>
          <a:blip r:embed="rId6"/>
          <a:stretch/>
        </p:blipFill>
        <p:spPr>
          <a:xfrm>
            <a:off x="673200" y="3290760"/>
            <a:ext cx="3334680" cy="3642480"/>
          </a:xfrm>
          <a:prstGeom prst="rect">
            <a:avLst/>
          </a:prstGeom>
          <a:ln w="0">
            <a:noFill/>
          </a:ln>
        </p:spPr>
      </p:pic>
      <p:sp>
        <p:nvSpPr>
          <p:cNvPr id="626" name="Rectangle 1043"/>
          <p:cNvSpPr/>
          <p:nvPr/>
        </p:nvSpPr>
        <p:spPr>
          <a:xfrm>
            <a:off x="498600" y="665640"/>
            <a:ext cx="9119520" cy="1169280"/>
          </a:xfrm>
          <a:prstGeom prst="rect">
            <a:avLst/>
          </a:prstGeom>
          <a:solidFill>
            <a:schemeClr val="bg1">
              <a:lumMod val="75000"/>
            </a:schemeClr>
          </a:solidFill>
          <a:ln w="28575">
            <a:solidFill>
              <a:srgbClr val="FFFF00"/>
            </a:solidFill>
            <a:miter/>
          </a:ln>
        </p:spPr>
        <p:style>
          <a:lnRef idx="0">
            <a:scrgbClr r="0" g="0" b="0"/>
          </a:lnRef>
          <a:fillRef idx="0">
            <a:scrgbClr r="0" g="0" b="0"/>
          </a:fillRef>
          <a:effectRef idx="0">
            <a:scrgbClr r="0" g="0" b="0"/>
          </a:effectRef>
          <a:fontRef idx="minor"/>
        </p:style>
        <p:txBody>
          <a:bodyPr wrap="none" lIns="90000" tIns="154800" rIns="90000" bIns="45000" anchor="ctr">
            <a:noAutofit/>
          </a:bodyPr>
          <a:lstStyle/>
          <a:p>
            <a:pPr>
              <a:lnSpc>
                <a:spcPct val="100000"/>
              </a:lnSpc>
              <a:spcBef>
                <a:spcPts val="1199"/>
              </a:spcBef>
            </a:pPr>
            <a:r>
              <a:rPr lang="fr-FR" sz="2400" b="1" strike="noStrike" spc="-1">
                <a:solidFill>
                  <a:schemeClr val="accent2">
                    <a:lumMod val="75000"/>
                  </a:schemeClr>
                </a:solidFill>
                <a:latin typeface="Times New Roman"/>
                <a:ea typeface="DejaVu Sans"/>
              </a:rPr>
              <a:t>Si notre galaxie était réduite à la surface de la France, l’ensemble du </a:t>
            </a:r>
            <a:endParaRPr lang="fr-FR" sz="2400" b="0" strike="noStrike" spc="-1">
              <a:solidFill>
                <a:srgbClr val="000000"/>
              </a:solidFill>
              <a:latin typeface="Arial"/>
            </a:endParaRPr>
          </a:p>
          <a:p>
            <a:pPr>
              <a:lnSpc>
                <a:spcPct val="100000"/>
              </a:lnSpc>
              <a:spcBef>
                <a:spcPts val="1199"/>
              </a:spcBef>
            </a:pPr>
            <a:r>
              <a:rPr lang="fr-FR" sz="2400" b="1" strike="noStrike" spc="-1">
                <a:solidFill>
                  <a:schemeClr val="accent2">
                    <a:lumMod val="75000"/>
                  </a:schemeClr>
                </a:solidFill>
                <a:latin typeface="Times New Roman"/>
                <a:ea typeface="DejaVu Sans"/>
              </a:rPr>
              <a:t>    système solaire serait réduit à la taille… </a:t>
            </a:r>
            <a:endParaRPr lang="fr-FR" sz="2400" b="0" strike="noStrike" spc="-1">
              <a:solidFill>
                <a:srgbClr val="000000"/>
              </a:solidFill>
              <a:latin typeface="Arial"/>
            </a:endParaRPr>
          </a:p>
        </p:txBody>
      </p:sp>
      <p:sp>
        <p:nvSpPr>
          <p:cNvPr id="627" name="ZoneTexte 1"/>
          <p:cNvSpPr/>
          <p:nvPr/>
        </p:nvSpPr>
        <p:spPr>
          <a:xfrm>
            <a:off x="5872320" y="1337040"/>
            <a:ext cx="37134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chemeClr val="accent2">
                    <a:lumMod val="75000"/>
                  </a:schemeClr>
                </a:solidFill>
                <a:latin typeface="Times New Roman"/>
                <a:ea typeface="Lucida Sans Unicode"/>
              </a:rPr>
              <a:t>  d’une pièce d’un euro !</a:t>
            </a:r>
            <a:endParaRPr lang="fr-FR" sz="2400" b="0" strike="noStrike" spc="-1">
              <a:solidFill>
                <a:srgbClr val="000000"/>
              </a:solidFill>
              <a:latin typeface="Arial"/>
            </a:endParaRPr>
          </a:p>
        </p:txBody>
      </p:sp>
      <p:pic>
        <p:nvPicPr>
          <p:cNvPr id="628" name="Picture 2"/>
          <p:cNvPicPr/>
          <p:nvPr/>
        </p:nvPicPr>
        <p:blipFill>
          <a:blip r:embed="rId7"/>
          <a:stretch/>
        </p:blipFill>
        <p:spPr>
          <a:xfrm>
            <a:off x="4939200" y="2844360"/>
            <a:ext cx="4209840" cy="44485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627">
                                            <p:txEl>
                                              <p:pRg st="0" end="0"/>
                                            </p:txEl>
                                          </p:spTgt>
                                        </p:tgtEl>
                                        <p:attrNameLst>
                                          <p:attrName>style.visibility</p:attrName>
                                        </p:attrNameLst>
                                      </p:cBhvr>
                                      <p:to>
                                        <p:strVal val="visible"/>
                                      </p:to>
                                    </p:set>
                                    <p:animEffect transition="in" filter="fade">
                                      <p:cBhvr additive="repl">
                                        <p:cTn id="7" dur="10"/>
                                        <p:tgtEl>
                                          <p:spTgt spid="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AutoShape 1"/>
          <p:cNvSpPr/>
          <p:nvPr/>
        </p:nvSpPr>
        <p:spPr>
          <a:xfrm>
            <a:off x="0" y="-128520"/>
            <a:ext cx="10438560" cy="7687440"/>
          </a:xfrm>
          <a:prstGeom prst="roundRect">
            <a:avLst>
              <a:gd name="adj" fmla="val 19"/>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2000"/>
              </a:lnSpc>
            </a:pPr>
            <a:r>
              <a:rPr lang="fr-FR" sz="1800" b="0" strike="noStrike" spc="-1">
                <a:solidFill>
                  <a:schemeClr val="accent6">
                    <a:lumMod val="75000"/>
                  </a:schemeClr>
                </a:solidFill>
                <a:latin typeface="Times New Roman"/>
                <a:ea typeface="DejaVu Sans"/>
              </a:rPr>
              <a:t>i</a:t>
            </a:r>
            <a:endParaRPr lang="fr-FR" sz="1800" b="0" strike="noStrike" spc="-1">
              <a:solidFill>
                <a:srgbClr val="FFFFFF"/>
              </a:solidFill>
              <a:latin typeface="Arial"/>
            </a:endParaRPr>
          </a:p>
        </p:txBody>
      </p:sp>
      <p:sp>
        <p:nvSpPr>
          <p:cNvPr id="630" name="Text Box 5"/>
          <p:cNvSpPr/>
          <p:nvPr/>
        </p:nvSpPr>
        <p:spPr>
          <a:xfrm>
            <a:off x="806400" y="6673680"/>
            <a:ext cx="9708480" cy="631080"/>
          </a:xfrm>
          <a:prstGeom prst="rect">
            <a:avLst/>
          </a:prstGeom>
          <a:noFill/>
          <a:ln w="0">
            <a:noFill/>
          </a:ln>
        </p:spPr>
        <p:style>
          <a:lnRef idx="0">
            <a:scrgbClr r="0" g="0" b="0"/>
          </a:lnRef>
          <a:fillRef idx="0">
            <a:scrgbClr r="0" g="0" b="0"/>
          </a:fillRef>
          <a:effectRef idx="0">
            <a:scrgbClr r="0" g="0" b="0"/>
          </a:effectRef>
          <a:fontRef idx="minor"/>
        </p:style>
        <p:txBody>
          <a:bodyPr lIns="0" tIns="14040" rIns="0" bIns="0" anchor="t">
            <a:noAutofit/>
          </a:bodyPr>
          <a:lstStyle/>
          <a:p>
            <a:pPr>
              <a:lnSpc>
                <a:spcPct val="95000"/>
              </a:lnSpc>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Lst>
            </a:pPr>
            <a:endParaRPr lang="fr-FR" sz="2200" b="1" strike="noStrike" spc="-1">
              <a:solidFill>
                <a:srgbClr val="FFFFFF"/>
              </a:solidFill>
              <a:latin typeface="Times New Roman"/>
              <a:ea typeface="DejaVu Sans"/>
            </a:endParaRPr>
          </a:p>
        </p:txBody>
      </p:sp>
      <p:sp>
        <p:nvSpPr>
          <p:cNvPr id="631" name="Text Box 14"/>
          <p:cNvSpPr/>
          <p:nvPr/>
        </p:nvSpPr>
        <p:spPr>
          <a:xfrm>
            <a:off x="6629400" y="6771240"/>
            <a:ext cx="3809160" cy="43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spcBef>
                <a:spcPts val="1199"/>
              </a:spcBef>
            </a:pPr>
            <a:r>
              <a:rPr lang="fr-FR" sz="2400" b="1" strike="noStrike" spc="-1">
                <a:solidFill>
                  <a:schemeClr val="accent2"/>
                </a:solidFill>
                <a:latin typeface="Times New Roman"/>
                <a:ea typeface="DejaVu Sans"/>
              </a:rPr>
              <a:t>            </a:t>
            </a:r>
            <a:endParaRPr lang="fr-FR" sz="2400" b="0" strike="noStrike" spc="-1">
              <a:solidFill>
                <a:srgbClr val="000000"/>
              </a:solidFill>
              <a:latin typeface="Arial"/>
            </a:endParaRPr>
          </a:p>
        </p:txBody>
      </p:sp>
      <p:pic>
        <p:nvPicPr>
          <p:cNvPr id="632" name="Image 4"/>
          <p:cNvPicPr/>
          <p:nvPr/>
        </p:nvPicPr>
        <p:blipFill>
          <a:blip r:embed="rId3"/>
          <a:stretch/>
        </p:blipFill>
        <p:spPr>
          <a:xfrm>
            <a:off x="1083600" y="1530000"/>
            <a:ext cx="8932320" cy="4304520"/>
          </a:xfrm>
          <a:prstGeom prst="rect">
            <a:avLst/>
          </a:prstGeom>
          <a:ln w="0">
            <a:noFill/>
          </a:ln>
        </p:spPr>
      </p:pic>
      <p:sp>
        <p:nvSpPr>
          <p:cNvPr id="633" name="ZoneTexte 3"/>
          <p:cNvSpPr/>
          <p:nvPr/>
        </p:nvSpPr>
        <p:spPr>
          <a:xfrm>
            <a:off x="7775640" y="5756400"/>
            <a:ext cx="3095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CCCCCC"/>
                </a:solidFill>
                <a:latin typeface="Times New Roman"/>
                <a:ea typeface="DejaVu Sans"/>
              </a:rPr>
              <a:t>Constellation du Centaure</a:t>
            </a:r>
            <a:endParaRPr lang="fr-FR" sz="1600" b="0" strike="noStrike" spc="-1">
              <a:solidFill>
                <a:srgbClr val="000000"/>
              </a:solidFill>
              <a:latin typeface="Arial"/>
            </a:endParaRPr>
          </a:p>
        </p:txBody>
      </p:sp>
      <p:sp>
        <p:nvSpPr>
          <p:cNvPr id="634" name="Rectangle 1043"/>
          <p:cNvSpPr/>
          <p:nvPr/>
        </p:nvSpPr>
        <p:spPr>
          <a:xfrm>
            <a:off x="659520" y="6129360"/>
            <a:ext cx="9119520" cy="1169280"/>
          </a:xfrm>
          <a:prstGeom prst="rect">
            <a:avLst/>
          </a:prstGeom>
          <a:solidFill>
            <a:srgbClr val="D6CBE7"/>
          </a:solidFill>
          <a:ln w="28575">
            <a:solidFill>
              <a:srgbClr val="E3E066"/>
            </a:solidFill>
            <a:miter/>
          </a:ln>
        </p:spPr>
        <p:style>
          <a:lnRef idx="0">
            <a:scrgbClr r="0" g="0" b="0"/>
          </a:lnRef>
          <a:fillRef idx="0">
            <a:scrgbClr r="0" g="0" b="0"/>
          </a:fillRef>
          <a:effectRef idx="0">
            <a:scrgbClr r="0" g="0" b="0"/>
          </a:effectRef>
          <a:fontRef idx="minor"/>
        </p:style>
        <p:txBody>
          <a:bodyPr wrap="none" lIns="90000" tIns="154800" rIns="90000" bIns="45000" anchor="ctr">
            <a:noAutofit/>
          </a:bodyPr>
          <a:lstStyle/>
          <a:p>
            <a:pPr>
              <a:lnSpc>
                <a:spcPct val="100000"/>
              </a:lnSpc>
              <a:spcBef>
                <a:spcPts val="1199"/>
              </a:spcBef>
            </a:pPr>
            <a:endParaRPr lang="fr-FR" sz="2400" b="0" strike="noStrike" spc="-1">
              <a:solidFill>
                <a:srgbClr val="22228B"/>
              </a:solidFill>
              <a:latin typeface="Times New Roman"/>
              <a:ea typeface="DejaVu Sans"/>
            </a:endParaRPr>
          </a:p>
        </p:txBody>
      </p:sp>
      <p:sp>
        <p:nvSpPr>
          <p:cNvPr id="635" name="Rectangle 4"/>
          <p:cNvSpPr/>
          <p:nvPr/>
        </p:nvSpPr>
        <p:spPr>
          <a:xfrm>
            <a:off x="891720" y="6218640"/>
            <a:ext cx="8431200" cy="93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spcBef>
                <a:spcPts val="1199"/>
              </a:spcBef>
            </a:pPr>
            <a:r>
              <a:rPr lang="fr-FR" sz="2400" b="1" strike="noStrike" spc="-1">
                <a:solidFill>
                  <a:srgbClr val="555955"/>
                </a:solidFill>
                <a:latin typeface="Times New Roman"/>
                <a:ea typeface="DejaVu Sans"/>
              </a:rPr>
              <a:t>Si le soleil était réduit à la taille d’une balle de tennis, Proxima</a:t>
            </a:r>
            <a:endParaRPr lang="fr-FR" sz="2400" b="0" strike="noStrike" spc="-1">
              <a:solidFill>
                <a:srgbClr val="000000"/>
              </a:solidFill>
              <a:latin typeface="Arial"/>
            </a:endParaRPr>
          </a:p>
          <a:p>
            <a:pPr>
              <a:lnSpc>
                <a:spcPct val="95000"/>
              </a:lnSpc>
              <a:spcBef>
                <a:spcPts val="1199"/>
              </a:spcBef>
            </a:pPr>
            <a:r>
              <a:rPr lang="fr-FR" sz="2400" b="1" strike="noStrike" spc="-1">
                <a:solidFill>
                  <a:srgbClr val="555955"/>
                </a:solidFill>
                <a:latin typeface="Times New Roman"/>
                <a:ea typeface="DejaVu Sans"/>
              </a:rPr>
              <a:t>     du Centaure serait une balle de golf située à…</a:t>
            </a:r>
            <a:endParaRPr lang="fr-FR" sz="2400" b="0" strike="noStrike" spc="-1">
              <a:solidFill>
                <a:srgbClr val="000000"/>
              </a:solidFill>
              <a:latin typeface="Arial"/>
            </a:endParaRPr>
          </a:p>
        </p:txBody>
      </p:sp>
      <p:sp>
        <p:nvSpPr>
          <p:cNvPr id="636" name="Rectangle 5"/>
          <p:cNvSpPr/>
          <p:nvPr/>
        </p:nvSpPr>
        <p:spPr>
          <a:xfrm>
            <a:off x="7318800" y="6707160"/>
            <a:ext cx="1544760" cy="43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95000"/>
              </a:lnSpc>
              <a:spcBef>
                <a:spcPts val="1199"/>
              </a:spcBef>
            </a:pPr>
            <a:r>
              <a:rPr lang="fr-FR" sz="2400" b="1" strike="noStrike" spc="-1">
                <a:solidFill>
                  <a:srgbClr val="575658"/>
                </a:solidFill>
                <a:latin typeface="Times New Roman"/>
                <a:ea typeface="DejaVu Sans"/>
              </a:rPr>
              <a:t>2900 km ! </a:t>
            </a:r>
            <a:endParaRPr lang="fr-FR" sz="2400" b="0" strike="noStrike" spc="-1">
              <a:solidFill>
                <a:srgbClr val="000000"/>
              </a:solidFill>
              <a:latin typeface="Arial"/>
            </a:endParaRPr>
          </a:p>
        </p:txBody>
      </p:sp>
      <p:sp>
        <p:nvSpPr>
          <p:cNvPr id="637" name="Rectangle à coins arrondis 12"/>
          <p:cNvSpPr/>
          <p:nvPr/>
        </p:nvSpPr>
        <p:spPr>
          <a:xfrm>
            <a:off x="1083600" y="117720"/>
            <a:ext cx="823932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2400" b="0" strike="noStrike" spc="-1">
                <a:solidFill>
                  <a:schemeClr val="accent6">
                    <a:lumMod val="75000"/>
                  </a:schemeClr>
                </a:solidFill>
                <a:latin typeface="Arial"/>
                <a:ea typeface="DejaVu Sans"/>
              </a:rPr>
              <a:t>Notre voie lactée est constituée essentiellement… de vide!</a:t>
            </a:r>
            <a:endParaRPr lang="fr-FR" sz="2400" b="0" strike="noStrike" spc="-1">
              <a:solidFill>
                <a:srgbClr val="000000"/>
              </a:solidFill>
              <a:latin typeface="Arial"/>
            </a:endParaRPr>
          </a:p>
        </p:txBody>
      </p:sp>
      <p:sp>
        <p:nvSpPr>
          <p:cNvPr id="638" name="Rectangle à coins arrondis 13"/>
          <p:cNvSpPr/>
          <p:nvPr/>
        </p:nvSpPr>
        <p:spPr>
          <a:xfrm>
            <a:off x="891720" y="675720"/>
            <a:ext cx="9124200" cy="71640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sz="2000" b="0" strike="noStrike" spc="-1">
                <a:solidFill>
                  <a:schemeClr val="accent6">
                    <a:lumMod val="75000"/>
                  </a:schemeClr>
                </a:solidFill>
                <a:latin typeface="Arial"/>
                <a:ea typeface="DejaVu Sans"/>
              </a:rPr>
              <a:t> </a:t>
            </a:r>
            <a:endParaRPr lang="fr-FR" sz="2000" b="0" strike="noStrike" spc="-1">
              <a:solidFill>
                <a:srgbClr val="000000"/>
              </a:solidFill>
              <a:latin typeface="Arial"/>
            </a:endParaRPr>
          </a:p>
        </p:txBody>
      </p:sp>
      <p:sp>
        <p:nvSpPr>
          <p:cNvPr id="639" name="Rectangle 6"/>
          <p:cNvSpPr/>
          <p:nvPr/>
        </p:nvSpPr>
        <p:spPr>
          <a:xfrm>
            <a:off x="2520000" y="1032840"/>
            <a:ext cx="88322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6">
                    <a:lumMod val="75000"/>
                  </a:schemeClr>
                </a:solidFill>
                <a:latin typeface="Arial"/>
                <a:ea typeface="DejaVu Sans"/>
              </a:rPr>
              <a:t>Essayons de prendre conscience de cette distance !</a:t>
            </a:r>
            <a:endParaRPr lang="fr-FR" sz="1800" b="0" strike="noStrike" spc="-1">
              <a:solidFill>
                <a:srgbClr val="000000"/>
              </a:solidFill>
              <a:latin typeface="Arial"/>
            </a:endParaRPr>
          </a:p>
        </p:txBody>
      </p:sp>
      <p:sp>
        <p:nvSpPr>
          <p:cNvPr id="640" name="Rectangle 2"/>
          <p:cNvSpPr/>
          <p:nvPr/>
        </p:nvSpPr>
        <p:spPr>
          <a:xfrm>
            <a:off x="806400" y="681120"/>
            <a:ext cx="92458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chemeClr val="accent6">
                    <a:lumMod val="75000"/>
                  </a:schemeClr>
                </a:solidFill>
                <a:latin typeface="Arial"/>
                <a:ea typeface="DejaVu Sans"/>
              </a:rPr>
              <a:t> </a:t>
            </a:r>
            <a:r>
              <a:rPr lang="fr-FR" sz="1800" b="0" strike="noStrike" spc="-1">
                <a:solidFill>
                  <a:schemeClr val="accent2">
                    <a:lumMod val="75000"/>
                  </a:schemeClr>
                </a:solidFill>
                <a:latin typeface="Arial"/>
                <a:ea typeface="DejaVu Sans"/>
              </a:rPr>
              <a:t>Proxima du Centaure</a:t>
            </a:r>
            <a:r>
              <a:rPr lang="fr-FR" sz="2000" b="0" strike="noStrike" spc="-1">
                <a:solidFill>
                  <a:schemeClr val="accent2">
                    <a:lumMod val="75000"/>
                  </a:schemeClr>
                </a:solidFill>
                <a:latin typeface="Arial"/>
                <a:ea typeface="DejaVu Sans"/>
              </a:rPr>
              <a:t>, l</a:t>
            </a:r>
            <a:r>
              <a:rPr lang="fr-FR" sz="1800" b="0" strike="noStrike" spc="-1">
                <a:solidFill>
                  <a:schemeClr val="accent2">
                    <a:lumMod val="75000"/>
                  </a:schemeClr>
                </a:solidFill>
                <a:latin typeface="Arial"/>
                <a:ea typeface="DejaVu Sans"/>
              </a:rPr>
              <a:t>’étoile la plus proche du Soleil, est située à 4,22 Années Lumière.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1" name="Object 2"/>
          <p:cNvGraphicFramePr/>
          <p:nvPr/>
        </p:nvGraphicFramePr>
        <p:xfrm>
          <a:off x="-66600" y="-79200"/>
          <a:ext cx="10167120" cy="771768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642" name="Object 2"/>
                      <p:cNvPicPr/>
                      <p:nvPr/>
                    </p:nvPicPr>
                    <p:blipFill>
                      <a:blip r:embed="rId4"/>
                      <a:stretch/>
                    </p:blipFill>
                    <p:spPr>
                      <a:xfrm>
                        <a:off x="-66600" y="-79200"/>
                        <a:ext cx="10167120" cy="7717680"/>
                      </a:xfrm>
                      <a:prstGeom prst="rect">
                        <a:avLst/>
                      </a:prstGeom>
                      <a:ln w="0">
                        <a:noFill/>
                      </a:ln>
                    </p:spPr>
                  </p:pic>
                </p:oleObj>
              </mc:Fallback>
            </mc:AlternateContent>
          </a:graphicData>
        </a:graphic>
      </p:graphicFrame>
      <p:pic>
        <p:nvPicPr>
          <p:cNvPr id="643" name="Image 1"/>
          <p:cNvPicPr/>
          <p:nvPr/>
        </p:nvPicPr>
        <p:blipFill>
          <a:blip r:embed="rId5"/>
          <a:stretch/>
        </p:blipFill>
        <p:spPr>
          <a:xfrm>
            <a:off x="792000" y="1319040"/>
            <a:ext cx="8227440" cy="6360480"/>
          </a:xfrm>
          <a:prstGeom prst="rect">
            <a:avLst/>
          </a:prstGeom>
          <a:ln w="0">
            <a:noFill/>
          </a:ln>
        </p:spPr>
      </p:pic>
      <p:sp>
        <p:nvSpPr>
          <p:cNvPr id="644" name="Rectangle à coins arrondis 4"/>
          <p:cNvSpPr/>
          <p:nvPr/>
        </p:nvSpPr>
        <p:spPr>
          <a:xfrm>
            <a:off x="792000" y="681120"/>
            <a:ext cx="8508240" cy="92952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645" name="Rectangle 2"/>
          <p:cNvSpPr/>
          <p:nvPr/>
        </p:nvSpPr>
        <p:spPr>
          <a:xfrm>
            <a:off x="186480" y="637200"/>
            <a:ext cx="971964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rgbClr val="262699"/>
                </a:solidFill>
                <a:latin typeface="Times New Roman"/>
                <a:ea typeface="DejaVu Sans"/>
              </a:rPr>
              <a:t>Les constellations sont des groupes d’étoiles visuellement proches sur la voûte</a:t>
            </a:r>
            <a:endParaRPr lang="fr-FR" sz="2000" b="0" strike="noStrike" spc="-1">
              <a:solidFill>
                <a:srgbClr val="000000"/>
              </a:solidFill>
              <a:latin typeface="Arial"/>
            </a:endParaRPr>
          </a:p>
          <a:p>
            <a:pPr algn="ctr">
              <a:lnSpc>
                <a:spcPct val="100000"/>
              </a:lnSpc>
            </a:pPr>
            <a:r>
              <a:rPr lang="fr-FR" sz="2000" b="0" strike="noStrike" spc="-1">
                <a:solidFill>
                  <a:srgbClr val="262699"/>
                </a:solidFill>
                <a:latin typeface="Times New Roman"/>
                <a:ea typeface="DejaVu Sans"/>
              </a:rPr>
              <a:t> céleste, qui donnent l’apparence de figures imaginées par diverses civilisations.</a:t>
            </a:r>
            <a:endParaRPr lang="fr-FR" sz="2000" b="0" strike="noStrike" spc="-1">
              <a:solidFill>
                <a:srgbClr val="000000"/>
              </a:solidFill>
              <a:latin typeface="Arial"/>
            </a:endParaRPr>
          </a:p>
          <a:p>
            <a:pPr algn="ctr">
              <a:lnSpc>
                <a:spcPct val="100000"/>
              </a:lnSpc>
            </a:pPr>
            <a:r>
              <a:rPr lang="fr-FR" sz="2000" b="0" strike="noStrike" spc="-1">
                <a:solidFill>
                  <a:srgbClr val="262699"/>
                </a:solidFill>
                <a:latin typeface="Times New Roman"/>
                <a:ea typeface="DejaVu Sans"/>
              </a:rPr>
              <a:t>88 constellations tapissent la voûte céleste.</a:t>
            </a:r>
            <a:endParaRPr lang="fr-FR" sz="2000" b="0" strike="noStrike" spc="-1">
              <a:solidFill>
                <a:srgbClr val="000000"/>
              </a:solidFill>
              <a:latin typeface="Arial"/>
            </a:endParaRPr>
          </a:p>
          <a:p>
            <a:pPr>
              <a:lnSpc>
                <a:spcPct val="100000"/>
              </a:lnSpc>
            </a:pPr>
            <a:endParaRPr lang="fr-FR" sz="2000" b="0" strike="noStrike" spc="-1">
              <a:solidFill>
                <a:srgbClr val="000000"/>
              </a:solidFill>
              <a:latin typeface="Arial"/>
            </a:endParaRPr>
          </a:p>
        </p:txBody>
      </p:sp>
      <p:sp>
        <p:nvSpPr>
          <p:cNvPr id="646" name="Rectangle à coins arrondis 5"/>
          <p:cNvSpPr/>
          <p:nvPr/>
        </p:nvSpPr>
        <p:spPr>
          <a:xfrm>
            <a:off x="3623400" y="74520"/>
            <a:ext cx="24962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262699"/>
              </a:solidFill>
              <a:latin typeface="Times New Roman"/>
              <a:ea typeface="DejaVu Sans"/>
            </a:endParaRPr>
          </a:p>
        </p:txBody>
      </p:sp>
      <p:sp>
        <p:nvSpPr>
          <p:cNvPr id="647" name="Rectangle 3"/>
          <p:cNvSpPr/>
          <p:nvPr/>
        </p:nvSpPr>
        <p:spPr>
          <a:xfrm>
            <a:off x="3661200" y="66600"/>
            <a:ext cx="23781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constellations</a:t>
            </a:r>
            <a:endParaRPr lang="fr-FR"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Object 2"/>
          <p:cNvGraphicFramePr/>
          <p:nvPr/>
        </p:nvGraphicFramePr>
        <p:xfrm>
          <a:off x="-87480" y="0"/>
          <a:ext cx="1016712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649" name="Object 2"/>
                      <p:cNvPicPr/>
                      <p:nvPr/>
                    </p:nvPicPr>
                    <p:blipFill>
                      <a:blip r:embed="rId4"/>
                      <a:stretch/>
                    </p:blipFill>
                    <p:spPr>
                      <a:xfrm>
                        <a:off x="-87480" y="0"/>
                        <a:ext cx="10167120" cy="7558920"/>
                      </a:xfrm>
                      <a:prstGeom prst="rect">
                        <a:avLst/>
                      </a:prstGeom>
                      <a:ln w="0">
                        <a:noFill/>
                      </a:ln>
                    </p:spPr>
                  </p:pic>
                </p:oleObj>
              </mc:Fallback>
            </mc:AlternateContent>
          </a:graphicData>
        </a:graphic>
      </p:graphicFrame>
      <p:pic>
        <p:nvPicPr>
          <p:cNvPr id="650" name="Image 1"/>
          <p:cNvPicPr/>
          <p:nvPr/>
        </p:nvPicPr>
        <p:blipFill>
          <a:blip r:embed="rId5"/>
          <a:stretch/>
        </p:blipFill>
        <p:spPr>
          <a:xfrm>
            <a:off x="1908000" y="1334520"/>
            <a:ext cx="6073200" cy="5989680"/>
          </a:xfrm>
          <a:prstGeom prst="rect">
            <a:avLst/>
          </a:prstGeom>
          <a:ln w="0">
            <a:noFill/>
          </a:ln>
        </p:spPr>
      </p:pic>
      <p:sp>
        <p:nvSpPr>
          <p:cNvPr id="651" name="Rectangle à coins arrondis 5"/>
          <p:cNvSpPr/>
          <p:nvPr/>
        </p:nvSpPr>
        <p:spPr>
          <a:xfrm>
            <a:off x="1800000" y="379800"/>
            <a:ext cx="6289200" cy="78768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652" name="Rectangle 6"/>
          <p:cNvSpPr/>
          <p:nvPr/>
        </p:nvSpPr>
        <p:spPr>
          <a:xfrm>
            <a:off x="720000" y="453600"/>
            <a:ext cx="8424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6">
                    <a:lumMod val="75000"/>
                  </a:schemeClr>
                </a:solidFill>
                <a:latin typeface="Arial"/>
                <a:ea typeface="DejaVu Sans"/>
              </a:rPr>
              <a:t>Les constellations circumpolaires sont visibles toute l’année</a:t>
            </a:r>
            <a:endParaRPr lang="fr-FR" sz="1800" b="0" strike="noStrike" spc="-1">
              <a:solidFill>
                <a:srgbClr val="000000"/>
              </a:solidFill>
              <a:latin typeface="Arial"/>
            </a:endParaRPr>
          </a:p>
          <a:p>
            <a:pPr algn="ctr">
              <a:lnSpc>
                <a:spcPct val="100000"/>
              </a:lnSpc>
            </a:pPr>
            <a:r>
              <a:rPr lang="fr-FR" sz="1800" b="0" strike="noStrike" spc="-1">
                <a:solidFill>
                  <a:schemeClr val="accent6">
                    <a:lumMod val="75000"/>
                  </a:schemeClr>
                </a:solidFill>
                <a:latin typeface="Arial"/>
                <a:ea typeface="DejaVu Sans"/>
              </a:rPr>
              <a:t> ce qui est très pratique pour se repérer dans le ciel !</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3"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654"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655" name="Picture 1027" descr="C:\Documents and Settings\user\Mes documents\110Ms.jpg"/>
          <p:cNvPicPr/>
          <p:nvPr/>
        </p:nvPicPr>
        <p:blipFill>
          <a:blip r:embed="rId5"/>
          <a:stretch/>
        </p:blipFill>
        <p:spPr>
          <a:xfrm>
            <a:off x="929880" y="1979280"/>
            <a:ext cx="7992720" cy="5557680"/>
          </a:xfrm>
          <a:prstGeom prst="rect">
            <a:avLst/>
          </a:prstGeom>
          <a:ln w="0">
            <a:noFill/>
          </a:ln>
        </p:spPr>
      </p:pic>
      <p:sp>
        <p:nvSpPr>
          <p:cNvPr id="656" name="Rectangle à coins arrondis 5"/>
          <p:cNvSpPr/>
          <p:nvPr/>
        </p:nvSpPr>
        <p:spPr>
          <a:xfrm>
            <a:off x="1925640" y="240120"/>
            <a:ext cx="59223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657" name="Rectangle 1"/>
          <p:cNvSpPr/>
          <p:nvPr/>
        </p:nvSpPr>
        <p:spPr>
          <a:xfrm>
            <a:off x="2016000" y="221400"/>
            <a:ext cx="8154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1199"/>
              </a:spcBef>
            </a:pPr>
            <a:r>
              <a:rPr lang="fr-FR" sz="2400" b="0" strike="noStrike" spc="-1">
                <a:solidFill>
                  <a:schemeClr val="accent2">
                    <a:lumMod val="75000"/>
                  </a:schemeClr>
                </a:solidFill>
                <a:latin typeface="Times New Roman"/>
                <a:ea typeface="Lucida Sans Unicode"/>
              </a:rPr>
              <a:t>Le catalogue de Charles Messier (1730-1817)</a:t>
            </a:r>
            <a:endParaRPr lang="fr-FR" sz="2400" b="0" strike="noStrike" spc="-1">
              <a:solidFill>
                <a:srgbClr val="000000"/>
              </a:solidFill>
              <a:latin typeface="Arial"/>
            </a:endParaRPr>
          </a:p>
        </p:txBody>
      </p:sp>
      <p:sp>
        <p:nvSpPr>
          <p:cNvPr id="658" name="Rectangle à coins arrondis 7"/>
          <p:cNvSpPr/>
          <p:nvPr/>
        </p:nvSpPr>
        <p:spPr>
          <a:xfrm>
            <a:off x="360000" y="789120"/>
            <a:ext cx="9432360" cy="82980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659" name="ZoneTexte 2"/>
          <p:cNvSpPr/>
          <p:nvPr/>
        </p:nvSpPr>
        <p:spPr>
          <a:xfrm>
            <a:off x="359640" y="766800"/>
            <a:ext cx="9648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Ce chasseur de comètes établit la liste de 110 objets du ciel dont se servent beaucoup les astronomes.</a:t>
            </a:r>
            <a:endParaRPr lang="fr-FR" sz="1800" b="0" strike="noStrike" spc="-1">
              <a:solidFill>
                <a:srgbClr val="000000"/>
              </a:solidFill>
              <a:latin typeface="Arial"/>
            </a:endParaRPr>
          </a:p>
        </p:txBody>
      </p:sp>
      <p:sp>
        <p:nvSpPr>
          <p:cNvPr id="660" name="Rectangle 3"/>
          <p:cNvSpPr/>
          <p:nvPr/>
        </p:nvSpPr>
        <p:spPr>
          <a:xfrm>
            <a:off x="264240" y="1017720"/>
            <a:ext cx="8928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Pierre Méchain contemporain et ami de Messier a découvert 26 des ces 110 objets</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Les catalogues NGC (7840 objets) et IC (5386 objets) sont aussi très utilisés.</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1"/>
          <p:cNvPicPr/>
          <p:nvPr/>
        </p:nvPicPr>
        <p:blipFill>
          <a:blip r:embed="rId3"/>
          <a:stretch/>
        </p:blipFill>
        <p:spPr>
          <a:xfrm>
            <a:off x="0" y="-60480"/>
            <a:ext cx="10080000" cy="7619400"/>
          </a:xfrm>
          <a:prstGeom prst="rect">
            <a:avLst/>
          </a:prstGeom>
          <a:ln w="0">
            <a:noFill/>
          </a:ln>
        </p:spPr>
      </p:pic>
      <p:sp>
        <p:nvSpPr>
          <p:cNvPr id="135" name="Rectangle 1"/>
          <p:cNvSpPr/>
          <p:nvPr/>
        </p:nvSpPr>
        <p:spPr>
          <a:xfrm>
            <a:off x="8136000" y="1187280"/>
            <a:ext cx="1512000" cy="21528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136" name="ZoneTexte 3"/>
          <p:cNvSpPr/>
          <p:nvPr/>
        </p:nvSpPr>
        <p:spPr>
          <a:xfrm>
            <a:off x="792000" y="5386320"/>
            <a:ext cx="934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1" strike="noStrike" spc="-1">
                <a:solidFill>
                  <a:srgbClr val="FFCC00"/>
                </a:solidFill>
                <a:latin typeface="Times New Roman"/>
                <a:ea typeface="DejaVu Sans"/>
              </a:rPr>
              <a:t>0,4 UA</a:t>
            </a:r>
            <a:endParaRPr lang="fr-FR" sz="1200" b="0" strike="noStrike" spc="-1">
              <a:solidFill>
                <a:srgbClr val="000000"/>
              </a:solidFill>
              <a:latin typeface="Arial"/>
            </a:endParaRPr>
          </a:p>
        </p:txBody>
      </p:sp>
      <p:sp>
        <p:nvSpPr>
          <p:cNvPr id="137" name="ZoneTexte 4"/>
          <p:cNvSpPr/>
          <p:nvPr/>
        </p:nvSpPr>
        <p:spPr>
          <a:xfrm>
            <a:off x="1727280" y="5056200"/>
            <a:ext cx="9360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1" strike="noStrike" spc="-1">
                <a:solidFill>
                  <a:srgbClr val="FFCC00"/>
                </a:solidFill>
                <a:latin typeface="Times New Roman"/>
                <a:ea typeface="DejaVu Sans"/>
              </a:rPr>
              <a:t>0,7 UA</a:t>
            </a:r>
            <a:endParaRPr lang="fr-FR" sz="1200" b="0" strike="noStrike" spc="-1">
              <a:solidFill>
                <a:srgbClr val="000000"/>
              </a:solidFill>
              <a:latin typeface="Arial"/>
            </a:endParaRPr>
          </a:p>
        </p:txBody>
      </p:sp>
      <p:sp>
        <p:nvSpPr>
          <p:cNvPr id="138" name="ZoneTexte 5"/>
          <p:cNvSpPr/>
          <p:nvPr/>
        </p:nvSpPr>
        <p:spPr>
          <a:xfrm>
            <a:off x="2592360" y="4417920"/>
            <a:ext cx="93420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chemeClr val="accent6">
                    <a:lumMod val="40000"/>
                    <a:lumOff val="60000"/>
                  </a:schemeClr>
                </a:solidFill>
                <a:latin typeface="Times New Roman"/>
                <a:ea typeface="Lucida Sans Unicode"/>
              </a:rPr>
              <a:t>1 UA</a:t>
            </a:r>
            <a:endParaRPr lang="fr-FR" sz="1600" b="0" strike="noStrike" spc="-1">
              <a:solidFill>
                <a:srgbClr val="000000"/>
              </a:solidFill>
              <a:latin typeface="Arial"/>
            </a:endParaRPr>
          </a:p>
        </p:txBody>
      </p:sp>
      <p:sp>
        <p:nvSpPr>
          <p:cNvPr id="139" name="ZoneTexte 6"/>
          <p:cNvSpPr/>
          <p:nvPr/>
        </p:nvSpPr>
        <p:spPr>
          <a:xfrm>
            <a:off x="3060720" y="3441600"/>
            <a:ext cx="8262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1" strike="noStrike" spc="-1">
                <a:solidFill>
                  <a:srgbClr val="FFCC00"/>
                </a:solidFill>
                <a:latin typeface="Times New Roman"/>
                <a:ea typeface="DejaVu Sans"/>
              </a:rPr>
              <a:t>1,5 UA</a:t>
            </a:r>
            <a:endParaRPr lang="fr-FR" sz="1200" b="0" strike="noStrike" spc="-1">
              <a:solidFill>
                <a:srgbClr val="000000"/>
              </a:solidFill>
              <a:latin typeface="Arial"/>
            </a:endParaRPr>
          </a:p>
        </p:txBody>
      </p:sp>
      <p:sp>
        <p:nvSpPr>
          <p:cNvPr id="140" name="ZoneTexte 8"/>
          <p:cNvSpPr/>
          <p:nvPr/>
        </p:nvSpPr>
        <p:spPr>
          <a:xfrm>
            <a:off x="5056200" y="6615000"/>
            <a:ext cx="10072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1" strike="noStrike" spc="-1">
                <a:solidFill>
                  <a:schemeClr val="accent2">
                    <a:lumMod val="75000"/>
                  </a:schemeClr>
                </a:solidFill>
                <a:latin typeface="Times New Roman"/>
                <a:ea typeface="Lucida Sans Unicode"/>
              </a:rPr>
              <a:t>5 UA</a:t>
            </a:r>
            <a:endParaRPr lang="fr-FR" sz="1400" b="0" strike="noStrike" spc="-1">
              <a:solidFill>
                <a:srgbClr val="000000"/>
              </a:solidFill>
              <a:latin typeface="Arial"/>
            </a:endParaRPr>
          </a:p>
        </p:txBody>
      </p:sp>
      <p:sp>
        <p:nvSpPr>
          <p:cNvPr id="141" name="ZoneTexte 9"/>
          <p:cNvSpPr/>
          <p:nvPr/>
        </p:nvSpPr>
        <p:spPr>
          <a:xfrm>
            <a:off x="6553080" y="4417920"/>
            <a:ext cx="8629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1" strike="noStrike" spc="-1">
                <a:solidFill>
                  <a:schemeClr val="accent2">
                    <a:lumMod val="50000"/>
                  </a:schemeClr>
                </a:solidFill>
                <a:latin typeface="Times New Roman"/>
                <a:ea typeface="Lucida Sans Unicode"/>
              </a:rPr>
              <a:t>10 UA</a:t>
            </a:r>
            <a:endParaRPr lang="fr-FR" sz="1400" b="0" strike="noStrike" spc="-1">
              <a:solidFill>
                <a:srgbClr val="000000"/>
              </a:solidFill>
              <a:latin typeface="Arial"/>
            </a:endParaRPr>
          </a:p>
        </p:txBody>
      </p:sp>
      <p:sp>
        <p:nvSpPr>
          <p:cNvPr id="142" name="ZoneTexte 10"/>
          <p:cNvSpPr/>
          <p:nvPr/>
        </p:nvSpPr>
        <p:spPr>
          <a:xfrm>
            <a:off x="7489800" y="2203560"/>
            <a:ext cx="8629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1" strike="noStrike" spc="-1">
                <a:solidFill>
                  <a:schemeClr val="accent2">
                    <a:lumMod val="50000"/>
                  </a:schemeClr>
                </a:solidFill>
                <a:latin typeface="Times New Roman"/>
                <a:ea typeface="Lucida Sans Unicode"/>
              </a:rPr>
              <a:t>19 UA</a:t>
            </a:r>
            <a:endParaRPr lang="fr-FR" sz="1400" b="0" strike="noStrike" spc="-1">
              <a:solidFill>
                <a:srgbClr val="000000"/>
              </a:solidFill>
              <a:latin typeface="Arial"/>
            </a:endParaRPr>
          </a:p>
        </p:txBody>
      </p:sp>
      <p:sp>
        <p:nvSpPr>
          <p:cNvPr id="143" name="ZoneTexte 11"/>
          <p:cNvSpPr/>
          <p:nvPr/>
        </p:nvSpPr>
        <p:spPr>
          <a:xfrm>
            <a:off x="7877160" y="647640"/>
            <a:ext cx="7200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1" strike="noStrike" spc="-1">
                <a:solidFill>
                  <a:schemeClr val="accent2">
                    <a:lumMod val="50000"/>
                  </a:schemeClr>
                </a:solidFill>
                <a:latin typeface="Times New Roman"/>
                <a:ea typeface="Lucida Sans Unicode"/>
              </a:rPr>
              <a:t>30 UA</a:t>
            </a:r>
            <a:endParaRPr lang="fr-FR" sz="1400" b="0" strike="noStrike" spc="-1">
              <a:solidFill>
                <a:srgbClr val="000000"/>
              </a:solidFill>
              <a:latin typeface="Arial"/>
            </a:endParaRPr>
          </a:p>
        </p:txBody>
      </p:sp>
      <p:sp>
        <p:nvSpPr>
          <p:cNvPr id="144" name="Rectangle à coins arrondis 13"/>
          <p:cNvSpPr/>
          <p:nvPr/>
        </p:nvSpPr>
        <p:spPr>
          <a:xfrm>
            <a:off x="719280" y="289080"/>
            <a:ext cx="6192000" cy="523080"/>
          </a:xfrm>
          <a:prstGeom prst="roundRect">
            <a:avLst>
              <a:gd name="adj" fmla="val 16667"/>
            </a:avLst>
          </a:prstGeom>
          <a:solidFill>
            <a:srgbClr val="EEC412"/>
          </a:solidFill>
          <a:ln w="28575">
            <a:solidFill>
              <a:srgbClr val="ADADE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145" name="Rectangle 2"/>
          <p:cNvSpPr/>
          <p:nvPr/>
        </p:nvSpPr>
        <p:spPr>
          <a:xfrm>
            <a:off x="501480" y="249120"/>
            <a:ext cx="66254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600" b="0" strike="noStrike" spc="-1">
                <a:solidFill>
                  <a:schemeClr val="accent2">
                    <a:lumMod val="75000"/>
                  </a:schemeClr>
                </a:solidFill>
                <a:latin typeface="Times New Roman"/>
                <a:ea typeface="Lucida Sans Unicode"/>
              </a:rPr>
              <a:t>L’unité de mesure dans le système solaire est </a:t>
            </a:r>
            <a:r>
              <a:rPr lang="fr-FR" sz="1600" b="1" strike="noStrike" spc="-1">
                <a:solidFill>
                  <a:schemeClr val="accent2">
                    <a:lumMod val="75000"/>
                  </a:schemeClr>
                </a:solidFill>
                <a:latin typeface="Times New Roman"/>
                <a:ea typeface="Lucida Sans Unicode"/>
              </a:rPr>
              <a:t>l’Unité Astronomique </a:t>
            </a:r>
            <a:r>
              <a:rPr lang="fr-FR" sz="1600" b="0" strike="noStrike" spc="-1">
                <a:solidFill>
                  <a:schemeClr val="accent2">
                    <a:lumMod val="75000"/>
                  </a:schemeClr>
                </a:solidFill>
                <a:latin typeface="Times New Roman"/>
                <a:ea typeface="Lucida Sans Unicode"/>
              </a:rPr>
              <a:t>(UA)</a:t>
            </a:r>
            <a:endParaRPr lang="fr-FR" sz="1600" b="0" strike="noStrike" spc="-1">
              <a:solidFill>
                <a:srgbClr val="000000"/>
              </a:solidFill>
              <a:latin typeface="Arial"/>
            </a:endParaRPr>
          </a:p>
          <a:p>
            <a:pPr algn="ctr">
              <a:lnSpc>
                <a:spcPct val="100000"/>
              </a:lnSpc>
            </a:pPr>
            <a:r>
              <a:rPr lang="fr-FR" sz="1600" b="0" strike="noStrike" spc="-1">
                <a:solidFill>
                  <a:schemeClr val="accent2">
                    <a:lumMod val="75000"/>
                  </a:schemeClr>
                </a:solidFill>
                <a:latin typeface="Times New Roman"/>
                <a:ea typeface="Lucida Sans Unicode"/>
              </a:rPr>
              <a:t>C’est la distance moyenne de la Terre au Soleil soit 150 millions de km.</a:t>
            </a:r>
            <a:endParaRPr lang="fr-FR" sz="16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additive="repl">
                                        <p:cTn id="7" dur="500"/>
                                        <p:tgtEl>
                                          <p:spTgt spid="139"/>
                                        </p:tgtEl>
                                      </p:cBhvr>
                                    </p:animEffect>
                                  </p:childTnLst>
                                </p:cTn>
                              </p:par>
                              <p:par>
                                <p:cTn id="8" presetID="10" presetClass="entr"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additive="repl">
                                        <p:cTn id="10" dur="500"/>
                                        <p:tgtEl>
                                          <p:spTgt spid="140"/>
                                        </p:tgtEl>
                                      </p:cBhvr>
                                    </p:animEffect>
                                  </p:childTnLst>
                                </p:cTn>
                              </p:par>
                              <p:par>
                                <p:cTn id="11" presetID="10" presetClass="entr" fill="hold"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fade">
                                      <p:cBhvr additive="repl">
                                        <p:cTn id="13" dur="500"/>
                                        <p:tgtEl>
                                          <p:spTgt spid="141"/>
                                        </p:tgtEl>
                                      </p:cBhvr>
                                    </p:animEffect>
                                  </p:childTnLst>
                                </p:cTn>
                              </p:par>
                              <p:par>
                                <p:cTn id="14" presetID="10" presetClass="entr"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additive="repl">
                                        <p:cTn id="16" dur="500"/>
                                        <p:tgtEl>
                                          <p:spTgt spid="142"/>
                                        </p:tgtEl>
                                      </p:cBhvr>
                                    </p:animEffect>
                                  </p:childTnLst>
                                </p:cTn>
                              </p:par>
                              <p:par>
                                <p:cTn id="17" presetID="10" presetClass="entr" fill="hold" nodeType="with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additive="repl">
                                        <p:cTn id="19" dur="500"/>
                                        <p:tgtEl>
                                          <p:spTgt spid="143"/>
                                        </p:tgtEl>
                                      </p:cBhvr>
                                    </p:animEffect>
                                  </p:childTnLst>
                                </p:cTn>
                              </p:par>
                            </p:childTnLst>
                          </p:cTn>
                        </p:par>
                        <p:par>
                          <p:cTn id="20" fill="hold">
                            <p:stCondLst>
                              <p:cond delay="500"/>
                            </p:stCondLst>
                            <p:childTnLst>
                              <p:par>
                                <p:cTn id="21" presetID="10" presetClass="entr" fill="hold" nodeType="after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fade">
                                      <p:cBhvr additive="repl">
                                        <p:cTn id="23"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1" name="Object 2"/>
          <p:cNvGraphicFramePr/>
          <p:nvPr/>
        </p:nvGraphicFramePr>
        <p:xfrm>
          <a:off x="0" y="-30960"/>
          <a:ext cx="10151280" cy="768744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662" name="Object 2"/>
                      <p:cNvPicPr/>
                      <p:nvPr/>
                    </p:nvPicPr>
                    <p:blipFill>
                      <a:blip r:embed="rId4"/>
                      <a:stretch/>
                    </p:blipFill>
                    <p:spPr>
                      <a:xfrm>
                        <a:off x="0" y="-30960"/>
                        <a:ext cx="10151280" cy="7687440"/>
                      </a:xfrm>
                      <a:prstGeom prst="rect">
                        <a:avLst/>
                      </a:prstGeom>
                      <a:ln w="0">
                        <a:noFill/>
                      </a:ln>
                    </p:spPr>
                  </p:pic>
                </p:oleObj>
              </mc:Fallback>
            </mc:AlternateContent>
          </a:graphicData>
        </a:graphic>
      </p:graphicFrame>
      <p:pic>
        <p:nvPicPr>
          <p:cNvPr id="663" name="Picture 4" descr="http://www.cieletespace.fr/files/challenge/triangle_pic_060408_barz.jpg"/>
          <p:cNvPicPr/>
          <p:nvPr/>
        </p:nvPicPr>
        <p:blipFill>
          <a:blip r:embed="rId5"/>
          <a:stretch/>
        </p:blipFill>
        <p:spPr>
          <a:xfrm>
            <a:off x="193680" y="1027080"/>
            <a:ext cx="9670320" cy="6496920"/>
          </a:xfrm>
          <a:prstGeom prst="rect">
            <a:avLst/>
          </a:prstGeom>
          <a:ln w="0">
            <a:solidFill>
              <a:srgbClr val="F2F2F2"/>
            </a:solidFill>
          </a:ln>
        </p:spPr>
      </p:pic>
      <p:sp>
        <p:nvSpPr>
          <p:cNvPr id="664" name="ZoneTexte 2"/>
          <p:cNvSpPr/>
          <p:nvPr/>
        </p:nvSpPr>
        <p:spPr>
          <a:xfrm>
            <a:off x="3887640" y="1239840"/>
            <a:ext cx="151200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F2F2F2"/>
                </a:solidFill>
                <a:latin typeface="Times New Roman"/>
                <a:ea typeface="Lucida Sans Unicode"/>
              </a:rPr>
              <a:t>Véga : 25 AL</a:t>
            </a:r>
            <a:endParaRPr lang="fr-FR" sz="1600" b="0" strike="noStrike" spc="-1">
              <a:solidFill>
                <a:srgbClr val="000000"/>
              </a:solidFill>
              <a:latin typeface="Arial"/>
            </a:endParaRPr>
          </a:p>
        </p:txBody>
      </p:sp>
      <p:cxnSp>
        <p:nvCxnSpPr>
          <p:cNvPr id="665" name="Connecteur droit avec flèche 4"/>
          <p:cNvCxnSpPr/>
          <p:nvPr/>
        </p:nvCxnSpPr>
        <p:spPr>
          <a:xfrm>
            <a:off x="4535280" y="1536480"/>
            <a:ext cx="577080" cy="299160"/>
          </a:xfrm>
          <a:prstGeom prst="straightConnector1">
            <a:avLst/>
          </a:prstGeom>
          <a:ln w="28575">
            <a:solidFill>
              <a:srgbClr val="F2F2F2"/>
            </a:solidFill>
            <a:round/>
            <a:tailEnd type="triangle" w="med" len="med"/>
          </a:ln>
        </p:spPr>
      </p:cxnSp>
      <p:sp>
        <p:nvSpPr>
          <p:cNvPr id="666" name="ZoneTexte 5"/>
          <p:cNvSpPr/>
          <p:nvPr/>
        </p:nvSpPr>
        <p:spPr>
          <a:xfrm>
            <a:off x="934920" y="3976560"/>
            <a:ext cx="18003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F2F2F2"/>
                </a:solidFill>
                <a:latin typeface="Times New Roman"/>
                <a:ea typeface="Lucida Sans Unicode"/>
              </a:rPr>
              <a:t>Déneb : 1500 AL</a:t>
            </a:r>
            <a:endParaRPr lang="fr-FR" sz="1600" b="0" strike="noStrike" spc="-1">
              <a:solidFill>
                <a:srgbClr val="000000"/>
              </a:solidFill>
              <a:latin typeface="Arial"/>
            </a:endParaRPr>
          </a:p>
        </p:txBody>
      </p:sp>
      <p:cxnSp>
        <p:nvCxnSpPr>
          <p:cNvPr id="667" name="Connecteur droit avec flèche 7"/>
          <p:cNvCxnSpPr/>
          <p:nvPr/>
        </p:nvCxnSpPr>
        <p:spPr>
          <a:xfrm>
            <a:off x="1690560" y="4251240"/>
            <a:ext cx="470520" cy="465840"/>
          </a:xfrm>
          <a:prstGeom prst="straightConnector1">
            <a:avLst/>
          </a:prstGeom>
          <a:ln w="28575">
            <a:solidFill>
              <a:srgbClr val="F2F2F2"/>
            </a:solidFill>
            <a:round/>
            <a:tailEnd type="triangle" w="med" len="med"/>
          </a:ln>
        </p:spPr>
      </p:cxnSp>
      <p:sp>
        <p:nvSpPr>
          <p:cNvPr id="668" name="ZoneTexte 8"/>
          <p:cNvSpPr/>
          <p:nvPr/>
        </p:nvSpPr>
        <p:spPr>
          <a:xfrm>
            <a:off x="8064720" y="5992920"/>
            <a:ext cx="16549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F2F2F2"/>
                </a:solidFill>
                <a:latin typeface="Times New Roman"/>
                <a:ea typeface="Lucida Sans Unicode"/>
              </a:rPr>
              <a:t>Altaïr : 15 AL</a:t>
            </a:r>
            <a:endParaRPr lang="fr-FR" sz="1600" b="0" strike="noStrike" spc="-1">
              <a:solidFill>
                <a:srgbClr val="000000"/>
              </a:solidFill>
              <a:latin typeface="Arial"/>
            </a:endParaRPr>
          </a:p>
        </p:txBody>
      </p:sp>
      <p:cxnSp>
        <p:nvCxnSpPr>
          <p:cNvPr id="669" name="Connecteur droit avec flèche 10"/>
          <p:cNvCxnSpPr/>
          <p:nvPr/>
        </p:nvCxnSpPr>
        <p:spPr>
          <a:xfrm flipH="1">
            <a:off x="8424360" y="6250320"/>
            <a:ext cx="428760" cy="541440"/>
          </a:xfrm>
          <a:prstGeom prst="straightConnector1">
            <a:avLst/>
          </a:prstGeom>
          <a:ln w="28575">
            <a:solidFill>
              <a:srgbClr val="F2F2F2"/>
            </a:solidFill>
            <a:round/>
            <a:tailEnd type="triangle" w="med" len="med"/>
          </a:ln>
        </p:spPr>
      </p:cxnSp>
      <p:sp>
        <p:nvSpPr>
          <p:cNvPr id="670" name="ZoneTexte 1"/>
          <p:cNvSpPr/>
          <p:nvPr/>
        </p:nvSpPr>
        <p:spPr>
          <a:xfrm>
            <a:off x="7339320" y="7006320"/>
            <a:ext cx="27403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E6E6E6"/>
                </a:solidFill>
                <a:latin typeface="Times New Roman"/>
                <a:ea typeface="DejaVu Sans"/>
              </a:rPr>
              <a:t>Constellation de l’Aigle</a:t>
            </a:r>
            <a:endParaRPr lang="fr-FR" sz="1600" b="0" strike="noStrike" spc="-1">
              <a:solidFill>
                <a:srgbClr val="000000"/>
              </a:solidFill>
              <a:latin typeface="Arial"/>
            </a:endParaRPr>
          </a:p>
        </p:txBody>
      </p:sp>
      <p:sp>
        <p:nvSpPr>
          <p:cNvPr id="671" name="ZoneTexte 3"/>
          <p:cNvSpPr/>
          <p:nvPr/>
        </p:nvSpPr>
        <p:spPr>
          <a:xfrm>
            <a:off x="4392360" y="2131920"/>
            <a:ext cx="25923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E6E6E6"/>
                </a:solidFill>
                <a:latin typeface="Times New Roman"/>
                <a:ea typeface="DejaVu Sans"/>
              </a:rPr>
              <a:t>Constellation de la Lyre</a:t>
            </a:r>
            <a:endParaRPr lang="fr-FR" sz="1600" b="0" strike="noStrike" spc="-1">
              <a:solidFill>
                <a:srgbClr val="000000"/>
              </a:solidFill>
              <a:latin typeface="Arial"/>
            </a:endParaRPr>
          </a:p>
        </p:txBody>
      </p:sp>
      <p:sp>
        <p:nvSpPr>
          <p:cNvPr id="672" name="ZoneTexte 6"/>
          <p:cNvSpPr/>
          <p:nvPr/>
        </p:nvSpPr>
        <p:spPr>
          <a:xfrm>
            <a:off x="1440000" y="4870440"/>
            <a:ext cx="2231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1" strike="noStrike" spc="-1">
                <a:solidFill>
                  <a:srgbClr val="E6E6E6"/>
                </a:solidFill>
                <a:latin typeface="Times New Roman"/>
                <a:ea typeface="DejaVu Sans"/>
              </a:rPr>
              <a:t>Constellation du Cygne</a:t>
            </a:r>
            <a:endParaRPr lang="fr-FR" sz="1600" b="0" strike="noStrike" spc="-1">
              <a:solidFill>
                <a:srgbClr val="000000"/>
              </a:solidFill>
              <a:latin typeface="Arial"/>
            </a:endParaRPr>
          </a:p>
        </p:txBody>
      </p:sp>
      <p:sp>
        <p:nvSpPr>
          <p:cNvPr id="673" name="Rectangle à coins arrondis 13"/>
          <p:cNvSpPr/>
          <p:nvPr/>
        </p:nvSpPr>
        <p:spPr>
          <a:xfrm>
            <a:off x="934920" y="173520"/>
            <a:ext cx="8218800" cy="73908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674" name="Rectangle 9"/>
          <p:cNvSpPr/>
          <p:nvPr/>
        </p:nvSpPr>
        <p:spPr>
          <a:xfrm>
            <a:off x="647640" y="149400"/>
            <a:ext cx="87894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0" strike="noStrike" spc="-1">
                <a:solidFill>
                  <a:schemeClr val="accent6">
                    <a:lumMod val="75000"/>
                  </a:schemeClr>
                </a:solidFill>
                <a:latin typeface="Arial"/>
                <a:ea typeface="DejaVu Sans"/>
              </a:rPr>
              <a:t>Lorsqu’on observe le ciel on regarde toujours le passé.</a:t>
            </a:r>
            <a:endParaRPr lang="fr-FR" sz="2400" b="0" strike="noStrike" spc="-1">
              <a:solidFill>
                <a:srgbClr val="000000"/>
              </a:solidFill>
              <a:latin typeface="Arial"/>
            </a:endParaRPr>
          </a:p>
        </p:txBody>
      </p:sp>
      <p:sp>
        <p:nvSpPr>
          <p:cNvPr id="675" name="Rectangle 11"/>
          <p:cNvSpPr/>
          <p:nvPr/>
        </p:nvSpPr>
        <p:spPr>
          <a:xfrm>
            <a:off x="1352520" y="479160"/>
            <a:ext cx="73526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0" strike="noStrike" spc="-1">
                <a:solidFill>
                  <a:schemeClr val="accent6">
                    <a:lumMod val="75000"/>
                  </a:schemeClr>
                </a:solidFill>
                <a:latin typeface="Arial"/>
                <a:ea typeface="DejaVu Sans"/>
              </a:rPr>
              <a:t>Plus on observe loin, plus on observe tôt.</a:t>
            </a:r>
            <a:endParaRPr lang="fr-FR" sz="2400" b="0" strike="noStrike" spc="-1">
              <a:solidFill>
                <a:srgbClr val="000000"/>
              </a:solidFill>
              <a:latin typeface="Arial"/>
            </a:endParaRPr>
          </a:p>
        </p:txBody>
      </p:sp>
      <p:sp>
        <p:nvSpPr>
          <p:cNvPr id="676" name="ZoneTexte 15"/>
          <p:cNvSpPr/>
          <p:nvPr/>
        </p:nvSpPr>
        <p:spPr>
          <a:xfrm>
            <a:off x="6840360" y="1204560"/>
            <a:ext cx="60476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rgbClr val="FFCC00"/>
                </a:solidFill>
                <a:latin typeface="Times New Roman"/>
                <a:ea typeface="DejaVu Sans"/>
              </a:rPr>
              <a:t>Les 3 belles d’été</a:t>
            </a:r>
            <a:endParaRPr lang="fr-FR" sz="2400" b="0" strike="noStrike" spc="-1">
              <a:solidFill>
                <a:srgbClr val="000000"/>
              </a:solidFill>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678"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679" name="Picture 3"/>
          <p:cNvPicPr/>
          <p:nvPr/>
        </p:nvPicPr>
        <p:blipFill>
          <a:blip r:embed="rId5"/>
          <a:stretch/>
        </p:blipFill>
        <p:spPr>
          <a:xfrm>
            <a:off x="2133720" y="216000"/>
            <a:ext cx="5758560" cy="7740000"/>
          </a:xfrm>
          <a:prstGeom prst="rect">
            <a:avLst/>
          </a:prstGeom>
          <a:ln w="0">
            <a:noFill/>
          </a:ln>
        </p:spPr>
      </p:pic>
      <p:sp>
        <p:nvSpPr>
          <p:cNvPr id="680" name="Oval 4"/>
          <p:cNvSpPr/>
          <p:nvPr/>
        </p:nvSpPr>
        <p:spPr>
          <a:xfrm>
            <a:off x="4724280" y="5051520"/>
            <a:ext cx="456480" cy="456480"/>
          </a:xfrm>
          <a:prstGeom prst="ellipse">
            <a:avLst/>
          </a:prstGeom>
          <a:noFill/>
          <a:ln w="12700">
            <a:solidFill>
              <a:srgbClr val="DDDDDD"/>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681" name="Text Box 5"/>
          <p:cNvSpPr/>
          <p:nvPr/>
        </p:nvSpPr>
        <p:spPr>
          <a:xfrm>
            <a:off x="4032360" y="6975720"/>
            <a:ext cx="4494960" cy="3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3000"/>
              </a:lnSpc>
              <a:spcBef>
                <a:spcPts val="901"/>
              </a:spcBef>
            </a:pPr>
            <a:r>
              <a:rPr lang="fr-FR" sz="1800" b="0" strike="noStrike" spc="-1">
                <a:solidFill>
                  <a:srgbClr val="E6E6E6"/>
                </a:solidFill>
                <a:latin typeface="Arial"/>
                <a:ea typeface="DejaVu Sans"/>
              </a:rPr>
              <a:t>Constellation d’Orion      </a:t>
            </a:r>
            <a:endParaRPr lang="fr-FR" sz="1800" b="0" strike="noStrike" spc="-1">
              <a:solidFill>
                <a:srgbClr val="000000"/>
              </a:solidFill>
              <a:latin typeface="Arial"/>
            </a:endParaRPr>
          </a:p>
        </p:txBody>
      </p:sp>
      <p:sp>
        <p:nvSpPr>
          <p:cNvPr id="682" name="Rectangle à coins arrondis 5"/>
          <p:cNvSpPr/>
          <p:nvPr/>
        </p:nvSpPr>
        <p:spPr>
          <a:xfrm>
            <a:off x="2153520" y="438840"/>
            <a:ext cx="5982120" cy="48204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683" name="ZoneTexte 1"/>
          <p:cNvSpPr/>
          <p:nvPr/>
        </p:nvSpPr>
        <p:spPr>
          <a:xfrm>
            <a:off x="2205000" y="438840"/>
            <a:ext cx="6219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nébuleuses diffuses: le berceau des étoiles.</a:t>
            </a:r>
            <a:endParaRPr lang="fr-FR" sz="2400" b="0" strike="noStrike" spc="-1">
              <a:solidFill>
                <a:srgbClr val="000000"/>
              </a:solidFill>
              <a:latin typeface="Arial"/>
            </a:endParaRPr>
          </a:p>
        </p:txBody>
      </p:sp>
      <p:sp>
        <p:nvSpPr>
          <p:cNvPr id="684" name="Rectangle 2"/>
          <p:cNvSpPr/>
          <p:nvPr/>
        </p:nvSpPr>
        <p:spPr>
          <a:xfrm>
            <a:off x="7263000" y="7017840"/>
            <a:ext cx="62712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400" b="0" strike="noStrike" spc="-1">
                <a:solidFill>
                  <a:srgbClr val="E6E6E6"/>
                </a:solidFill>
                <a:latin typeface="Arial"/>
                <a:ea typeface="DejaVu Sans"/>
              </a:rPr>
              <a:t>M 42 </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6" presetClass="entr" presetSubtype="42"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barn(outHorizontal)">
                                      <p:cBhvr additive="repl">
                                        <p:cTn id="7" dur="500"/>
                                        <p:tgtEl>
                                          <p:spTgt spid="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5"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686"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687" name="Image 1"/>
          <p:cNvPicPr/>
          <p:nvPr/>
        </p:nvPicPr>
        <p:blipFill>
          <a:blip r:embed="rId5"/>
          <a:stretch/>
        </p:blipFill>
        <p:spPr>
          <a:xfrm>
            <a:off x="22320" y="826920"/>
            <a:ext cx="10057680" cy="6265080"/>
          </a:xfrm>
          <a:prstGeom prst="rect">
            <a:avLst/>
          </a:prstGeom>
          <a:ln w="0">
            <a:noFill/>
          </a:ln>
        </p:spPr>
      </p:pic>
      <p:sp>
        <p:nvSpPr>
          <p:cNvPr id="688" name="Rectangle à coins arrondis 3"/>
          <p:cNvSpPr/>
          <p:nvPr/>
        </p:nvSpPr>
        <p:spPr>
          <a:xfrm>
            <a:off x="331560" y="395280"/>
            <a:ext cx="92451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689" name="ZoneTexte 1"/>
          <p:cNvSpPr/>
          <p:nvPr/>
        </p:nvSpPr>
        <p:spPr>
          <a:xfrm>
            <a:off x="555480" y="395280"/>
            <a:ext cx="95036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DejaVu Sans"/>
              </a:rPr>
              <a:t>La nébuleuse d’Orion se situe à 1350 AL, sa taille est d’environ 33 AL.</a:t>
            </a:r>
            <a:endParaRPr lang="fr-FR" sz="2400" b="0" strike="noStrike" spc="-1">
              <a:solidFill>
                <a:srgbClr val="000000"/>
              </a:solidFill>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 name="Picture 2"/>
          <p:cNvPicPr/>
          <p:nvPr/>
        </p:nvPicPr>
        <p:blipFill>
          <a:blip r:embed="rId2"/>
          <a:stretch/>
        </p:blipFill>
        <p:spPr>
          <a:xfrm>
            <a:off x="0" y="-468720"/>
            <a:ext cx="10103760" cy="8278920"/>
          </a:xfrm>
          <a:prstGeom prst="rect">
            <a:avLst/>
          </a:prstGeom>
          <a:ln w="0">
            <a:noFill/>
          </a:ln>
        </p:spPr>
      </p:pic>
      <p:sp>
        <p:nvSpPr>
          <p:cNvPr id="691" name="Rectangle 1"/>
          <p:cNvSpPr/>
          <p:nvPr/>
        </p:nvSpPr>
        <p:spPr>
          <a:xfrm>
            <a:off x="4752360" y="120240"/>
            <a:ext cx="5184000" cy="1292400"/>
          </a:xfrm>
          <a:prstGeom prst="rect">
            <a:avLst/>
          </a:prstGeom>
          <a:solidFill>
            <a:schemeClr val="bg1">
              <a:lumMod val="75000"/>
            </a:schemeClr>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692" name="ZoneTexte 3"/>
          <p:cNvSpPr/>
          <p:nvPr/>
        </p:nvSpPr>
        <p:spPr>
          <a:xfrm>
            <a:off x="4745160" y="166680"/>
            <a:ext cx="519084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Au sein des nébuleuses, des perturbations locales vont former des « grumeaux » de densités importantes. </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Les pressions et les températures vont </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s’élever, et donner naissance aux étoiles.</a:t>
            </a:r>
            <a:endParaRPr lang="fr-FR" sz="1800" b="0" strike="noStrike" spc="-1">
              <a:solidFill>
                <a:srgbClr val="000000"/>
              </a:solidFill>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3"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694" name="Object 2"/>
                      <p:cNvPicPr/>
                      <p:nvPr/>
                    </p:nvPicPr>
                    <p:blipFill>
                      <a:blip r:embed="rId3"/>
                      <a:stretch/>
                    </p:blipFill>
                    <p:spPr>
                      <a:xfrm>
                        <a:off x="0" y="0"/>
                        <a:ext cx="10080000" cy="7558920"/>
                      </a:xfrm>
                      <a:prstGeom prst="rect">
                        <a:avLst/>
                      </a:prstGeom>
                      <a:ln w="0">
                        <a:noFill/>
                      </a:ln>
                    </p:spPr>
                  </p:pic>
                </p:oleObj>
              </mc:Fallback>
            </mc:AlternateContent>
          </a:graphicData>
        </a:graphic>
      </p:graphicFrame>
      <p:pic>
        <p:nvPicPr>
          <p:cNvPr id="695" name="Picture 1027" descr="C:\Documents and Settings\user\Mes documents\Astronomie\Photos Astro\lehenaff002.jpg"/>
          <p:cNvPicPr/>
          <p:nvPr/>
        </p:nvPicPr>
        <p:blipFill>
          <a:blip r:embed="rId4"/>
          <a:stretch/>
        </p:blipFill>
        <p:spPr>
          <a:xfrm>
            <a:off x="325440" y="1332000"/>
            <a:ext cx="9394200" cy="5979240"/>
          </a:xfrm>
          <a:prstGeom prst="rect">
            <a:avLst/>
          </a:prstGeom>
          <a:ln w="0">
            <a:noFill/>
          </a:ln>
        </p:spPr>
      </p:pic>
      <p:sp>
        <p:nvSpPr>
          <p:cNvPr id="696" name="Rectangle à coins arrondis 4"/>
          <p:cNvSpPr/>
          <p:nvPr/>
        </p:nvSpPr>
        <p:spPr>
          <a:xfrm>
            <a:off x="1944000" y="416160"/>
            <a:ext cx="6048000" cy="667440"/>
          </a:xfrm>
          <a:prstGeom prst="roundRect">
            <a:avLst>
              <a:gd name="adj" fmla="val 0"/>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697" name="ZoneTexte 1"/>
          <p:cNvSpPr/>
          <p:nvPr/>
        </p:nvSpPr>
        <p:spPr>
          <a:xfrm>
            <a:off x="2376000" y="457920"/>
            <a:ext cx="568800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3200" b="0" strike="noStrike" spc="-1">
                <a:solidFill>
                  <a:schemeClr val="accent2">
                    <a:lumMod val="75000"/>
                  </a:schemeClr>
                </a:solidFill>
                <a:latin typeface="Times New Roman"/>
                <a:ea typeface="Lucida Sans Unicode"/>
              </a:rPr>
              <a:t>Comment meurent les étoiles ?</a:t>
            </a:r>
            <a:endParaRPr lang="fr-FR" sz="3200" b="0" strike="noStrike" spc="-1">
              <a:solidFill>
                <a:srgbClr val="000000"/>
              </a:solidFill>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 name="Object 2"/>
          <p:cNvGraphicFramePr/>
          <p:nvPr/>
        </p:nvGraphicFramePr>
        <p:xfrm>
          <a:off x="-1584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699" name="Object 2"/>
                      <p:cNvPicPr/>
                      <p:nvPr/>
                    </p:nvPicPr>
                    <p:blipFill>
                      <a:blip r:embed="rId4"/>
                      <a:stretch/>
                    </p:blipFill>
                    <p:spPr>
                      <a:xfrm>
                        <a:off x="-15840" y="0"/>
                        <a:ext cx="10080000" cy="7558920"/>
                      </a:xfrm>
                      <a:prstGeom prst="rect">
                        <a:avLst/>
                      </a:prstGeom>
                      <a:ln w="0">
                        <a:noFill/>
                      </a:ln>
                    </p:spPr>
                  </p:pic>
                </p:oleObj>
              </mc:Fallback>
            </mc:AlternateContent>
          </a:graphicData>
        </a:graphic>
      </p:graphicFrame>
      <p:sp>
        <p:nvSpPr>
          <p:cNvPr id="700" name="Rectangle à coins arrondis 5"/>
          <p:cNvSpPr/>
          <p:nvPr/>
        </p:nvSpPr>
        <p:spPr>
          <a:xfrm>
            <a:off x="1300320" y="455760"/>
            <a:ext cx="8000280" cy="88200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01" name="Rectangle 6"/>
          <p:cNvSpPr/>
          <p:nvPr/>
        </p:nvSpPr>
        <p:spPr>
          <a:xfrm>
            <a:off x="3689280" y="492120"/>
            <a:ext cx="30427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Le destin des étoiles.</a:t>
            </a:r>
            <a:endParaRPr lang="fr-FR" sz="2400" b="0" strike="noStrike" spc="-1">
              <a:solidFill>
                <a:srgbClr val="000000"/>
              </a:solidFill>
              <a:latin typeface="Arial"/>
            </a:endParaRPr>
          </a:p>
        </p:txBody>
      </p:sp>
      <p:sp>
        <p:nvSpPr>
          <p:cNvPr id="702" name="ZoneTexte 10"/>
          <p:cNvSpPr/>
          <p:nvPr/>
        </p:nvSpPr>
        <p:spPr>
          <a:xfrm>
            <a:off x="1376280" y="863280"/>
            <a:ext cx="7848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Arial"/>
                <a:ea typeface="DejaVu Sans"/>
              </a:rPr>
              <a:t>Leurs masses déterminent leur durée de vie et leur mort.</a:t>
            </a:r>
            <a:endParaRPr lang="fr-FR" sz="2400" b="0" strike="noStrike" spc="-1">
              <a:solidFill>
                <a:srgbClr val="000000"/>
              </a:solidFill>
              <a:latin typeface="Arial"/>
            </a:endParaRPr>
          </a:p>
        </p:txBody>
      </p:sp>
      <p:pic>
        <p:nvPicPr>
          <p:cNvPr id="703" name="Picture 9" descr="http://img.over-blog-kiwi.com/1/50/20/79/20150402/ob_7739c9_image.jpg"/>
          <p:cNvPicPr/>
          <p:nvPr/>
        </p:nvPicPr>
        <p:blipFill>
          <a:blip r:embed="rId5"/>
          <a:stretch/>
        </p:blipFill>
        <p:spPr>
          <a:xfrm>
            <a:off x="357120" y="1949760"/>
            <a:ext cx="9365400" cy="5285520"/>
          </a:xfrm>
          <a:prstGeom prst="rect">
            <a:avLst/>
          </a:prstGeom>
          <a:ln w="0">
            <a:noFill/>
          </a:ln>
        </p:spPr>
      </p:pic>
      <p:sp>
        <p:nvSpPr>
          <p:cNvPr id="704" name="ZoneTexte 1"/>
          <p:cNvSpPr/>
          <p:nvPr/>
        </p:nvSpPr>
        <p:spPr>
          <a:xfrm>
            <a:off x="8568720" y="4397760"/>
            <a:ext cx="100728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000" b="0" strike="noStrike" spc="-1">
                <a:solidFill>
                  <a:srgbClr val="FFFFFF"/>
                </a:solidFill>
                <a:latin typeface="Times New Roman"/>
                <a:ea typeface="DejaVu Sans"/>
              </a:rPr>
              <a:t>Naine blanche</a:t>
            </a:r>
            <a:endParaRPr lang="fr-FR" sz="1000" b="0" strike="noStrike" spc="-1">
              <a:solidFill>
                <a:srgbClr val="000000"/>
              </a:solidFill>
              <a:latin typeface="Arial"/>
            </a:endParaRPr>
          </a:p>
        </p:txBody>
      </p:sp>
      <p:sp>
        <p:nvSpPr>
          <p:cNvPr id="705" name="ZoneTexte 2"/>
          <p:cNvSpPr/>
          <p:nvPr/>
        </p:nvSpPr>
        <p:spPr>
          <a:xfrm>
            <a:off x="8289000" y="4716000"/>
            <a:ext cx="93528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3200" b="0" strike="noStrike" spc="-1">
                <a:solidFill>
                  <a:srgbClr val="FFFFFF"/>
                </a:solidFill>
                <a:latin typeface="Times New Roman"/>
                <a:ea typeface="DejaVu Sans"/>
              </a:rPr>
              <a:t> .</a:t>
            </a:r>
            <a:endParaRPr lang="fr-FR" sz="3200" b="0" strike="noStrike" spc="-1">
              <a:solidFill>
                <a:srgbClr val="000000"/>
              </a:solidFill>
              <a:latin typeface="Arial"/>
            </a:endParaRPr>
          </a:p>
        </p:txBody>
      </p:sp>
      <p:sp>
        <p:nvSpPr>
          <p:cNvPr id="706" name="Rectangle 3"/>
          <p:cNvSpPr/>
          <p:nvPr/>
        </p:nvSpPr>
        <p:spPr>
          <a:xfrm>
            <a:off x="8422560" y="2813400"/>
            <a:ext cx="891000" cy="24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000" b="0" strike="noStrike" spc="-1">
                <a:solidFill>
                  <a:srgbClr val="FFFFFF"/>
                </a:solidFill>
                <a:latin typeface="Times New Roman"/>
                <a:ea typeface="DejaVu Sans"/>
              </a:rPr>
              <a:t>Naine sombre</a:t>
            </a:r>
            <a:endParaRPr lang="fr-FR" sz="1000" b="0" strike="noStrike" spc="-1">
              <a:solidFill>
                <a:srgbClr val="000000"/>
              </a:solidFill>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Object 2"/>
          <p:cNvGraphicFramePr/>
          <p:nvPr/>
        </p:nvGraphicFramePr>
        <p:xfrm>
          <a:off x="0" y="-792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708" name="Object 2"/>
                      <p:cNvPicPr/>
                      <p:nvPr/>
                    </p:nvPicPr>
                    <p:blipFill>
                      <a:blip r:embed="rId4"/>
                      <a:stretch/>
                    </p:blipFill>
                    <p:spPr>
                      <a:xfrm>
                        <a:off x="0" y="-7920"/>
                        <a:ext cx="10080000" cy="7558920"/>
                      </a:xfrm>
                      <a:prstGeom prst="rect">
                        <a:avLst/>
                      </a:prstGeom>
                      <a:ln w="0">
                        <a:noFill/>
                      </a:ln>
                    </p:spPr>
                  </p:pic>
                </p:oleObj>
              </mc:Fallback>
            </mc:AlternateContent>
          </a:graphicData>
        </a:graphic>
      </p:graphicFrame>
      <p:pic>
        <p:nvPicPr>
          <p:cNvPr id="709" name="Picture 3" descr="C:\Documents and Settings\user\Mes documents\Astronomie\morts des étoiles.jpg"/>
          <p:cNvPicPr/>
          <p:nvPr/>
        </p:nvPicPr>
        <p:blipFill>
          <a:blip r:embed="rId5"/>
          <a:stretch/>
        </p:blipFill>
        <p:spPr>
          <a:xfrm>
            <a:off x="0" y="1259640"/>
            <a:ext cx="10080000" cy="6219000"/>
          </a:xfrm>
          <a:prstGeom prst="rect">
            <a:avLst/>
          </a:prstGeom>
          <a:ln w="0">
            <a:noFill/>
          </a:ln>
        </p:spPr>
      </p:pic>
      <p:sp>
        <p:nvSpPr>
          <p:cNvPr id="710" name="Rectangle à coins arrondis 4"/>
          <p:cNvSpPr/>
          <p:nvPr/>
        </p:nvSpPr>
        <p:spPr>
          <a:xfrm>
            <a:off x="1031400" y="381600"/>
            <a:ext cx="796860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11" name="ZoneTexte 1"/>
          <p:cNvSpPr/>
          <p:nvPr/>
        </p:nvSpPr>
        <p:spPr>
          <a:xfrm>
            <a:off x="1032120" y="365400"/>
            <a:ext cx="8832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nébuleuses planétaires : cadavres des étoiles de type solaire. </a:t>
            </a:r>
            <a:endParaRPr lang="fr-FR" sz="2400" b="0" strike="noStrike" spc="-1">
              <a:solidFill>
                <a:srgbClr val="000000"/>
              </a:solidFill>
              <a:latin typeface="Arial"/>
            </a:endParaRPr>
          </a:p>
        </p:txBody>
      </p:sp>
      <p:sp>
        <p:nvSpPr>
          <p:cNvPr id="712" name="Rectangle 2"/>
          <p:cNvSpPr/>
          <p:nvPr/>
        </p:nvSpPr>
        <p:spPr>
          <a:xfrm>
            <a:off x="0" y="7236360"/>
            <a:ext cx="3455280" cy="21528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713" name="Rectangle 3"/>
          <p:cNvSpPr/>
          <p:nvPr/>
        </p:nvSpPr>
        <p:spPr>
          <a:xfrm>
            <a:off x="3456000" y="7352640"/>
            <a:ext cx="3599640" cy="20664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4" name="Object 2"/>
          <p:cNvGraphicFramePr/>
          <p:nvPr/>
        </p:nvGraphicFramePr>
        <p:xfrm>
          <a:off x="0" y="0"/>
          <a:ext cx="1010376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715" name="Object 2"/>
                      <p:cNvPicPr/>
                      <p:nvPr/>
                    </p:nvPicPr>
                    <p:blipFill>
                      <a:blip r:embed="rId4"/>
                      <a:stretch/>
                    </p:blipFill>
                    <p:spPr>
                      <a:xfrm>
                        <a:off x="0" y="0"/>
                        <a:ext cx="10103760" cy="7558920"/>
                      </a:xfrm>
                      <a:prstGeom prst="rect">
                        <a:avLst/>
                      </a:prstGeom>
                      <a:ln w="0">
                        <a:noFill/>
                      </a:ln>
                    </p:spPr>
                  </p:pic>
                </p:oleObj>
              </mc:Fallback>
            </mc:AlternateContent>
          </a:graphicData>
        </a:graphic>
      </p:graphicFrame>
      <p:pic>
        <p:nvPicPr>
          <p:cNvPr id="716" name="Picture 2" descr="http://www.jmmasuy.net/images/mort_etoiles/supernova_magellan_1987.jpg"/>
          <p:cNvPicPr/>
          <p:nvPr/>
        </p:nvPicPr>
        <p:blipFill>
          <a:blip r:embed="rId5"/>
          <a:stretch/>
        </p:blipFill>
        <p:spPr>
          <a:xfrm>
            <a:off x="1127160" y="1258920"/>
            <a:ext cx="7873200" cy="5895360"/>
          </a:xfrm>
          <a:prstGeom prst="rect">
            <a:avLst/>
          </a:prstGeom>
          <a:ln w="0">
            <a:noFill/>
          </a:ln>
        </p:spPr>
      </p:pic>
      <p:sp>
        <p:nvSpPr>
          <p:cNvPr id="717" name="Rectangle 1"/>
          <p:cNvSpPr/>
          <p:nvPr/>
        </p:nvSpPr>
        <p:spPr>
          <a:xfrm>
            <a:off x="1079640" y="1258920"/>
            <a:ext cx="7921080" cy="28836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18" name="Rectangle à coins arrondis 6"/>
          <p:cNvSpPr/>
          <p:nvPr/>
        </p:nvSpPr>
        <p:spPr>
          <a:xfrm>
            <a:off x="501480" y="344520"/>
            <a:ext cx="9144720" cy="45180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19" name="Rectangle 1"/>
          <p:cNvSpPr/>
          <p:nvPr/>
        </p:nvSpPr>
        <p:spPr>
          <a:xfrm>
            <a:off x="960480" y="760320"/>
            <a:ext cx="776376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fr-FR" sz="2400" b="0" strike="noStrike" spc="-1">
              <a:solidFill>
                <a:srgbClr val="262699"/>
              </a:solidFill>
              <a:latin typeface="Times New Roman"/>
              <a:ea typeface="DejaVu Sans"/>
            </a:endParaRPr>
          </a:p>
        </p:txBody>
      </p:sp>
      <p:sp>
        <p:nvSpPr>
          <p:cNvPr id="720" name="ZoneTexte 2"/>
          <p:cNvSpPr/>
          <p:nvPr/>
        </p:nvSpPr>
        <p:spPr>
          <a:xfrm>
            <a:off x="838080" y="334800"/>
            <a:ext cx="9144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supernovae : la mort violente et instantanée des étoiles massives.</a:t>
            </a:r>
            <a:endParaRPr lang="fr-FR" sz="2400" b="0" strike="noStrike" spc="-1">
              <a:solidFill>
                <a:srgbClr val="000000"/>
              </a:solidFill>
              <a:latin typeface="Arial"/>
            </a:endParaRPr>
          </a:p>
        </p:txBody>
      </p:sp>
      <p:sp>
        <p:nvSpPr>
          <p:cNvPr id="721" name="Rectangle à coins arrondis 9"/>
          <p:cNvSpPr/>
          <p:nvPr/>
        </p:nvSpPr>
        <p:spPr>
          <a:xfrm>
            <a:off x="1296000" y="1016280"/>
            <a:ext cx="7622280" cy="3326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22" name="Rectangle 3"/>
          <p:cNvSpPr/>
          <p:nvPr/>
        </p:nvSpPr>
        <p:spPr>
          <a:xfrm>
            <a:off x="1296360" y="991440"/>
            <a:ext cx="7889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rgbClr val="262699"/>
                </a:solidFill>
                <a:latin typeface="Times New Roman"/>
                <a:ea typeface="DejaVu Sans"/>
              </a:rPr>
              <a:t>Supernova observée le 27 février 1987 dans le grand nuage de Magellan.</a:t>
            </a:r>
            <a:endParaRPr lang="fr-FR" sz="2000" b="0" strike="noStrike" spc="-1">
              <a:solidFill>
                <a:srgbClr val="000000"/>
              </a:solidFill>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Rectangle 8"/>
          <p:cNvSpPr/>
          <p:nvPr/>
        </p:nvSpPr>
        <p:spPr>
          <a:xfrm>
            <a:off x="0" y="0"/>
            <a:ext cx="10080000" cy="784296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pic>
        <p:nvPicPr>
          <p:cNvPr id="724" name="Picture 1"/>
          <p:cNvPicPr/>
          <p:nvPr/>
        </p:nvPicPr>
        <p:blipFill>
          <a:blip r:embed="rId3"/>
          <a:stretch/>
        </p:blipFill>
        <p:spPr>
          <a:xfrm>
            <a:off x="503640" y="143640"/>
            <a:ext cx="9135360" cy="7380000"/>
          </a:xfrm>
          <a:prstGeom prst="rect">
            <a:avLst/>
          </a:prstGeom>
          <a:ln w="0">
            <a:noFill/>
          </a:ln>
        </p:spPr>
      </p:pic>
      <p:sp>
        <p:nvSpPr>
          <p:cNvPr id="725" name="Rectangle à coins arrondis 11"/>
          <p:cNvSpPr/>
          <p:nvPr/>
        </p:nvSpPr>
        <p:spPr>
          <a:xfrm>
            <a:off x="287280" y="309600"/>
            <a:ext cx="316800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26" name="Rectangle 2"/>
          <p:cNvSpPr/>
          <p:nvPr/>
        </p:nvSpPr>
        <p:spPr>
          <a:xfrm>
            <a:off x="412200" y="294120"/>
            <a:ext cx="29178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La nébuleuse du crabe</a:t>
            </a:r>
            <a:endParaRPr lang="fr-FR" sz="2400" b="0" strike="noStrike" spc="-1">
              <a:solidFill>
                <a:srgbClr val="000000"/>
              </a:solidFill>
              <a:latin typeface="Arial"/>
            </a:endParaRPr>
          </a:p>
        </p:txBody>
      </p:sp>
      <p:sp>
        <p:nvSpPr>
          <p:cNvPr id="727" name="Rectangle à coins arrondis 13"/>
          <p:cNvSpPr/>
          <p:nvPr/>
        </p:nvSpPr>
        <p:spPr>
          <a:xfrm>
            <a:off x="68040" y="6689160"/>
            <a:ext cx="9849600" cy="83448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28" name="Rectangle 5"/>
          <p:cNvSpPr/>
          <p:nvPr/>
        </p:nvSpPr>
        <p:spPr>
          <a:xfrm>
            <a:off x="54000" y="6636240"/>
            <a:ext cx="98632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Lucida Sans Unicode"/>
              </a:rPr>
              <a:t>Le 4 juillet 1054 les Chinois découvrent une nouvelle étoile qui brillera plusieurs semaines en plein</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Lucida Sans Unicode"/>
              </a:rPr>
              <a:t> jour et près de 2 ans la nuit : c’est une supernova ! La nébuleuse du Crabe est le reste de cette supernova.</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Lucida Sans Unicode"/>
              </a:rPr>
              <a:t>Au centre se trouve une étoile à neutrons qui tourne sur elle-même à 30 tours/s</a:t>
            </a:r>
            <a:endParaRPr lang="fr-FR" sz="1800" b="0" strike="noStrike" spc="-1">
              <a:solidFill>
                <a:srgbClr val="000000"/>
              </a:solidFill>
              <a:latin typeface="Arial"/>
            </a:endParaRPr>
          </a:p>
        </p:txBody>
      </p:sp>
      <p:sp>
        <p:nvSpPr>
          <p:cNvPr id="729" name="ZoneTexte 7"/>
          <p:cNvSpPr/>
          <p:nvPr/>
        </p:nvSpPr>
        <p:spPr>
          <a:xfrm>
            <a:off x="8837280" y="6039360"/>
            <a:ext cx="9352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FFFFFF"/>
                </a:solidFill>
                <a:latin typeface="Times New Roman"/>
                <a:ea typeface="DejaVu Sans"/>
              </a:rPr>
              <a:t>M 1</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0" name="Object 2"/>
          <p:cNvGraphicFramePr/>
          <p:nvPr/>
        </p:nvGraphicFramePr>
        <p:xfrm>
          <a:off x="-73080" y="0"/>
          <a:ext cx="1029744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731" name="Object 2"/>
                      <p:cNvPicPr/>
                      <p:nvPr/>
                    </p:nvPicPr>
                    <p:blipFill>
                      <a:blip r:embed="rId4"/>
                      <a:stretch/>
                    </p:blipFill>
                    <p:spPr>
                      <a:xfrm>
                        <a:off x="-73080" y="0"/>
                        <a:ext cx="10297440" cy="7558920"/>
                      </a:xfrm>
                      <a:prstGeom prst="rect">
                        <a:avLst/>
                      </a:prstGeom>
                      <a:ln w="0">
                        <a:noFill/>
                      </a:ln>
                    </p:spPr>
                  </p:pic>
                </p:oleObj>
              </mc:Fallback>
            </mc:AlternateContent>
          </a:graphicData>
        </a:graphic>
      </p:graphicFrame>
      <p:pic>
        <p:nvPicPr>
          <p:cNvPr id="732" name="Picture 4" descr="http://www.univers-astronomie.fr/images/m13-amas.jpg"/>
          <p:cNvPicPr/>
          <p:nvPr/>
        </p:nvPicPr>
        <p:blipFill>
          <a:blip r:embed="rId5"/>
          <a:stretch/>
        </p:blipFill>
        <p:spPr>
          <a:xfrm>
            <a:off x="724320" y="1736280"/>
            <a:ext cx="8554320" cy="5703120"/>
          </a:xfrm>
          <a:prstGeom prst="rect">
            <a:avLst/>
          </a:prstGeom>
          <a:ln w="0">
            <a:noFill/>
          </a:ln>
        </p:spPr>
      </p:pic>
      <p:sp>
        <p:nvSpPr>
          <p:cNvPr id="733" name="ZoneTexte 4"/>
          <p:cNvSpPr/>
          <p:nvPr/>
        </p:nvSpPr>
        <p:spPr>
          <a:xfrm>
            <a:off x="936720" y="5724360"/>
            <a:ext cx="9432360" cy="3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600" b="0" strike="noStrike" spc="-1">
              <a:solidFill>
                <a:srgbClr val="E6E6E6"/>
              </a:solidFill>
              <a:latin typeface="Times New Roman"/>
              <a:ea typeface="DejaVu Sans"/>
            </a:endParaRPr>
          </a:p>
        </p:txBody>
      </p:sp>
      <p:sp>
        <p:nvSpPr>
          <p:cNvPr id="734" name="Rectangle à coins arrondis 5"/>
          <p:cNvSpPr/>
          <p:nvPr/>
        </p:nvSpPr>
        <p:spPr>
          <a:xfrm>
            <a:off x="3168720" y="318960"/>
            <a:ext cx="3526560" cy="445320"/>
          </a:xfrm>
          <a:prstGeom prst="roundRect">
            <a:avLst>
              <a:gd name="adj" fmla="val 16667"/>
            </a:avLst>
          </a:prstGeom>
          <a:solidFill>
            <a:schemeClr val="accent3">
              <a:lumMod val="75000"/>
            </a:schemeClr>
          </a:solidFill>
          <a:ln w="9525">
            <a:solidFill>
              <a:srgbClr val="FFC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35" name="Rectangle à coins arrondis 7"/>
          <p:cNvSpPr/>
          <p:nvPr/>
        </p:nvSpPr>
        <p:spPr>
          <a:xfrm>
            <a:off x="1535400" y="927360"/>
            <a:ext cx="6912000" cy="936000"/>
          </a:xfrm>
          <a:prstGeom prst="roundRect">
            <a:avLst>
              <a:gd name="adj" fmla="val 16667"/>
            </a:avLst>
          </a:prstGeom>
          <a:solidFill>
            <a:srgbClr val="EEC412"/>
          </a:solidFill>
          <a:ln w="19050">
            <a:solidFill>
              <a:srgbClr val="C2FF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36" name="Rectangle 2"/>
          <p:cNvSpPr/>
          <p:nvPr/>
        </p:nvSpPr>
        <p:spPr>
          <a:xfrm>
            <a:off x="690480" y="1204560"/>
            <a:ext cx="84830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Lucida Sans Unicode"/>
              </a:rPr>
              <a:t>Le grand amas d’Hercule est situé à 25 000 années lumière, il contient </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Lucida Sans Unicode"/>
              </a:rPr>
              <a:t>environ 500 000 étoiles, son diamètre est de 150 années lumière.</a:t>
            </a:r>
            <a:endParaRPr lang="fr-FR" sz="1800" b="0" strike="noStrike" spc="-1">
              <a:solidFill>
                <a:srgbClr val="000000"/>
              </a:solidFill>
              <a:latin typeface="Arial"/>
            </a:endParaRPr>
          </a:p>
        </p:txBody>
      </p:sp>
      <p:sp>
        <p:nvSpPr>
          <p:cNvPr id="737" name="Rectangle 3"/>
          <p:cNvSpPr/>
          <p:nvPr/>
        </p:nvSpPr>
        <p:spPr>
          <a:xfrm>
            <a:off x="3611880" y="303480"/>
            <a:ext cx="27594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amas globulaires</a:t>
            </a:r>
            <a:endParaRPr lang="fr-FR" sz="2400" b="0" strike="noStrike" spc="-1">
              <a:solidFill>
                <a:srgbClr val="000000"/>
              </a:solidFill>
              <a:latin typeface="Arial"/>
            </a:endParaRPr>
          </a:p>
        </p:txBody>
      </p:sp>
      <p:sp>
        <p:nvSpPr>
          <p:cNvPr id="738" name="Rectangle 4"/>
          <p:cNvSpPr/>
          <p:nvPr/>
        </p:nvSpPr>
        <p:spPr>
          <a:xfrm>
            <a:off x="692280" y="927360"/>
            <a:ext cx="87667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Lucida Sans Unicode"/>
              </a:rPr>
              <a:t>Situés en périphérie de notre galaxie, on en connaît environ 150.</a:t>
            </a:r>
            <a:endParaRPr lang="fr-FR" sz="1800" b="0" strike="noStrike" spc="-1">
              <a:solidFill>
                <a:srgbClr val="000000"/>
              </a:solidFill>
              <a:latin typeface="Arial"/>
            </a:endParaRPr>
          </a:p>
        </p:txBody>
      </p:sp>
      <p:sp>
        <p:nvSpPr>
          <p:cNvPr id="739" name="ZoneTexte 1"/>
          <p:cNvSpPr/>
          <p:nvPr/>
        </p:nvSpPr>
        <p:spPr>
          <a:xfrm>
            <a:off x="5862600" y="6945840"/>
            <a:ext cx="4535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D9D9D9"/>
                </a:solidFill>
                <a:latin typeface="Times New Roman"/>
                <a:ea typeface="DejaVu Sans"/>
              </a:rPr>
              <a:t>M13 constellation d’Hercule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 name="Object 2"/>
          <p:cNvGraphicFramePr/>
          <p:nvPr/>
        </p:nvGraphicFramePr>
        <p:xfrm>
          <a:off x="-147600" y="-79200"/>
          <a:ext cx="10224360" cy="7666920"/>
        </p:xfrm>
        <a:graphic>
          <a:graphicData uri="http://schemas.openxmlformats.org/presentationml/2006/ole">
            <mc:AlternateContent xmlns:mc="http://schemas.openxmlformats.org/markup-compatibility/2006">
              <mc:Choice xmlns:v="urn:schemas-microsoft-com:vml" Requires="v">
                <p:oleObj r:id="rId4" imgW="0" imgH="0" progId="CorelPhotoPaint.Image.7">
                  <p:embed/>
                </p:oleObj>
              </mc:Choice>
              <mc:Fallback>
                <p:oleObj r:id="rId4" imgW="0" imgH="0" progId="CorelPhotoPaint.Image.7">
                  <p:embed/>
                  <p:pic>
                    <p:nvPicPr>
                      <p:cNvPr id="147" name="Object 2"/>
                      <p:cNvPicPr/>
                      <p:nvPr/>
                    </p:nvPicPr>
                    <p:blipFill>
                      <a:blip r:embed="rId5"/>
                      <a:stretch/>
                    </p:blipFill>
                    <p:spPr>
                      <a:xfrm>
                        <a:off x="-147600" y="-79200"/>
                        <a:ext cx="10224360" cy="7666920"/>
                      </a:xfrm>
                      <a:prstGeom prst="rect">
                        <a:avLst/>
                      </a:prstGeom>
                      <a:ln w="0">
                        <a:noFill/>
                      </a:ln>
                    </p:spPr>
                  </p:pic>
                </p:oleObj>
              </mc:Fallback>
            </mc:AlternateContent>
          </a:graphicData>
        </a:graphic>
      </p:graphicFrame>
      <p:sp>
        <p:nvSpPr>
          <p:cNvPr id="148" name="Rectangle à coins arrondis 5"/>
          <p:cNvSpPr/>
          <p:nvPr/>
        </p:nvSpPr>
        <p:spPr>
          <a:xfrm>
            <a:off x="701640" y="426960"/>
            <a:ext cx="8514720" cy="426960"/>
          </a:xfrm>
          <a:prstGeom prst="roundRect">
            <a:avLst>
              <a:gd name="adj" fmla="val 16667"/>
            </a:avLst>
          </a:prstGeom>
          <a:solidFill>
            <a:schemeClr val="accent3">
              <a:lumMod val="75000"/>
            </a:schemeClr>
          </a:solidFill>
          <a:ln w="1905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149" name="Rectangle 3"/>
          <p:cNvSpPr/>
          <p:nvPr/>
        </p:nvSpPr>
        <p:spPr>
          <a:xfrm>
            <a:off x="657360" y="426960"/>
            <a:ext cx="106466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6">
                    <a:lumMod val="75000"/>
                  </a:schemeClr>
                </a:solidFill>
                <a:latin typeface="Calibri"/>
                <a:ea typeface="Lucida Sans Unicode"/>
              </a:rPr>
              <a:t>Les lois de Newton décrivent le mouvement des planètes dans le système solaire</a:t>
            </a:r>
            <a:r>
              <a:rPr lang="fr-FR" sz="2000" b="0" strike="noStrike" spc="-1">
                <a:solidFill>
                  <a:schemeClr val="accent2">
                    <a:lumMod val="75000"/>
                  </a:schemeClr>
                </a:solidFill>
                <a:latin typeface="Calibri"/>
                <a:ea typeface="Lucida Sans Unicode"/>
              </a:rPr>
              <a:t>.</a:t>
            </a:r>
            <a:endParaRPr lang="fr-FR" sz="2000" b="0" strike="noStrike" spc="-1">
              <a:solidFill>
                <a:srgbClr val="000000"/>
              </a:solidFill>
              <a:latin typeface="Arial"/>
            </a:endParaRPr>
          </a:p>
        </p:txBody>
      </p:sp>
      <p:sp>
        <p:nvSpPr>
          <p:cNvPr id="150" name="Rectangle à coins arrondis 7"/>
          <p:cNvSpPr/>
          <p:nvPr/>
        </p:nvSpPr>
        <p:spPr>
          <a:xfrm>
            <a:off x="1020600" y="1042920"/>
            <a:ext cx="7848000" cy="65808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151" name="ZoneTexte 8"/>
          <p:cNvSpPr/>
          <p:nvPr/>
        </p:nvSpPr>
        <p:spPr>
          <a:xfrm>
            <a:off x="1581120" y="1079640"/>
            <a:ext cx="96498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chemeClr val="accent2">
                    <a:lumMod val="75000"/>
                  </a:schemeClr>
                </a:solidFill>
                <a:latin typeface="Times New Roman"/>
                <a:ea typeface="DejaVu Sans"/>
              </a:rPr>
              <a:t>Mercure 48 km/s (88 jours);    Vénus : 35 km/s;   Terre : 30 km/s;    Mars : 24 km/s</a:t>
            </a:r>
            <a:endParaRPr lang="fr-FR" sz="1600" b="0" strike="noStrike" spc="-1">
              <a:solidFill>
                <a:srgbClr val="000000"/>
              </a:solidFill>
              <a:latin typeface="Arial"/>
            </a:endParaRPr>
          </a:p>
          <a:p>
            <a:pPr>
              <a:lnSpc>
                <a:spcPct val="100000"/>
              </a:lnSpc>
            </a:pPr>
            <a:r>
              <a:rPr lang="fr-FR" sz="1600" b="0" strike="noStrike" spc="-1">
                <a:solidFill>
                  <a:schemeClr val="accent2">
                    <a:lumMod val="75000"/>
                  </a:schemeClr>
                </a:solidFill>
                <a:latin typeface="Times New Roman"/>
                <a:ea typeface="DejaVu Sans"/>
              </a:rPr>
              <a:t>Jupiter : 13 km/s;    Saturne : 10 km/s;   Uranus : 7 km/s ;  Neptune : 5 km/s (165 ans)</a:t>
            </a:r>
            <a:endParaRPr lang="fr-FR" sz="1600" b="0" strike="noStrike" spc="-1">
              <a:solidFill>
                <a:srgbClr val="000000"/>
              </a:solidFill>
              <a:latin typeface="Arial"/>
            </a:endParaRPr>
          </a:p>
        </p:txBody>
      </p:sp>
      <p:sp>
        <p:nvSpPr>
          <p:cNvPr id="153" name="ZoneTexte 1"/>
          <p:cNvSpPr/>
          <p:nvPr/>
        </p:nvSpPr>
        <p:spPr>
          <a:xfrm>
            <a:off x="4032360" y="7092360"/>
            <a:ext cx="3527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FFFFFF"/>
                </a:solidFill>
                <a:latin typeface="Times New Roman"/>
                <a:ea typeface="DejaVu Sans"/>
              </a:rPr>
              <a:t>Cliquer sur l’image</a:t>
            </a:r>
            <a:endParaRPr lang="fr-FR" sz="1400" b="0" strike="noStrike" spc="-1">
              <a:solidFill>
                <a:srgbClr val="000000"/>
              </a:solidFill>
              <a:latin typeface="Arial"/>
            </a:endParaRPr>
          </a:p>
        </p:txBody>
      </p:sp>
      <p:pic>
        <p:nvPicPr>
          <p:cNvPr id="3" name="Le Mouvement Des Corps Céleste Dans Notre Système Solaire">
            <a:hlinkClick r:id="" action="ppaction://media"/>
            <a:extLst>
              <a:ext uri="{FF2B5EF4-FFF2-40B4-BE49-F238E27FC236}">
                <a16:creationId xmlns:a16="http://schemas.microsoft.com/office/drawing/2014/main" id="{C04A326C-5041-E30E-9E2E-35DE723F2B0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4245" y="1959120"/>
            <a:ext cx="8692115" cy="442507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Picture 2" descr="E:\pleiade.jpg"/>
          <p:cNvPicPr/>
          <p:nvPr/>
        </p:nvPicPr>
        <p:blipFill>
          <a:blip r:embed="rId2"/>
          <a:stretch/>
        </p:blipFill>
        <p:spPr>
          <a:xfrm>
            <a:off x="-1008000" y="-812880"/>
            <a:ext cx="11429280" cy="10352880"/>
          </a:xfrm>
          <a:prstGeom prst="rect">
            <a:avLst/>
          </a:prstGeom>
          <a:ln w="0">
            <a:noFill/>
          </a:ln>
        </p:spPr>
      </p:pic>
      <p:sp>
        <p:nvSpPr>
          <p:cNvPr id="741" name="Text Box 4"/>
          <p:cNvSpPr/>
          <p:nvPr/>
        </p:nvSpPr>
        <p:spPr>
          <a:xfrm>
            <a:off x="2774160" y="7020360"/>
            <a:ext cx="7162200" cy="34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spcBef>
                <a:spcPts val="901"/>
              </a:spcBef>
            </a:pPr>
            <a:r>
              <a:rPr lang="fr-FR" sz="1600" b="0" strike="noStrike" spc="-1">
                <a:solidFill>
                  <a:srgbClr val="E6E6E6"/>
                </a:solidFill>
                <a:latin typeface="Times New Roman"/>
                <a:ea typeface="DejaVu Sans"/>
              </a:rPr>
              <a:t>  </a:t>
            </a:r>
            <a:r>
              <a:rPr lang="fr-FR" sz="1800" b="0" strike="noStrike" spc="-1">
                <a:solidFill>
                  <a:srgbClr val="E6E6E6"/>
                </a:solidFill>
                <a:latin typeface="Times New Roman"/>
                <a:ea typeface="DejaVu Sans"/>
              </a:rPr>
              <a:t>Les pléiades dans constellation du Taureau</a:t>
            </a:r>
            <a:endParaRPr lang="fr-FR" sz="1800" b="0" strike="noStrike" spc="-1">
              <a:solidFill>
                <a:srgbClr val="000000"/>
              </a:solidFill>
              <a:latin typeface="Arial"/>
            </a:endParaRPr>
          </a:p>
        </p:txBody>
      </p:sp>
      <p:sp>
        <p:nvSpPr>
          <p:cNvPr id="742" name="Rectangle à coins arrondis 4"/>
          <p:cNvSpPr/>
          <p:nvPr/>
        </p:nvSpPr>
        <p:spPr>
          <a:xfrm>
            <a:off x="3745080" y="237240"/>
            <a:ext cx="23756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43" name="ZoneTexte 1"/>
          <p:cNvSpPr/>
          <p:nvPr/>
        </p:nvSpPr>
        <p:spPr>
          <a:xfrm>
            <a:off x="3822840" y="223200"/>
            <a:ext cx="49680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amas ouverts</a:t>
            </a:r>
            <a:endParaRPr lang="fr-FR" sz="2400" b="0" strike="noStrike" spc="-1">
              <a:solidFill>
                <a:srgbClr val="000000"/>
              </a:solidFill>
              <a:latin typeface="Arial"/>
            </a:endParaRPr>
          </a:p>
        </p:txBody>
      </p:sp>
      <p:sp>
        <p:nvSpPr>
          <p:cNvPr id="744" name="Rectangle à coins arrondis 6"/>
          <p:cNvSpPr/>
          <p:nvPr/>
        </p:nvSpPr>
        <p:spPr>
          <a:xfrm>
            <a:off x="359640" y="831240"/>
            <a:ext cx="9534240" cy="78768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45" name="ZoneTexte 2"/>
          <p:cNvSpPr/>
          <p:nvPr/>
        </p:nvSpPr>
        <p:spPr>
          <a:xfrm>
            <a:off x="-583200" y="880200"/>
            <a:ext cx="1057932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ctr">
              <a:lnSpc>
                <a:spcPct val="100000"/>
              </a:lnSpc>
            </a:pPr>
            <a:r>
              <a:rPr lang="fr-FR" sz="2000" b="0" strike="noStrike" spc="-1">
                <a:solidFill>
                  <a:schemeClr val="accent2">
                    <a:lumMod val="75000"/>
                  </a:schemeClr>
                </a:solidFill>
                <a:latin typeface="Times New Roman"/>
                <a:ea typeface="Lucida Sans Unicode"/>
              </a:rPr>
              <a:t>Ce sont des étoiles qui ont vu le jour au même endroit dans la même nébuleuse.</a:t>
            </a:r>
            <a:endParaRPr lang="fr-FR" sz="2000" b="0" strike="noStrike" spc="-1">
              <a:solidFill>
                <a:srgbClr val="000000"/>
              </a:solidFill>
              <a:latin typeface="Arial"/>
            </a:endParaRPr>
          </a:p>
          <a:p>
            <a:pPr marL="457200" algn="ctr">
              <a:lnSpc>
                <a:spcPct val="100000"/>
              </a:lnSpc>
            </a:pPr>
            <a:r>
              <a:rPr lang="fr-FR" sz="2000" b="0" strike="noStrike" spc="-1">
                <a:solidFill>
                  <a:schemeClr val="accent2">
                    <a:lumMod val="75000"/>
                  </a:schemeClr>
                </a:solidFill>
                <a:latin typeface="Times New Roman"/>
                <a:ea typeface="Lucida Sans Unicode"/>
              </a:rPr>
              <a:t>  	Elles s’éloignent les unes des autres sous l’influence gravitationnelle de leur environnement.</a:t>
            </a:r>
            <a:endParaRPr lang="fr-FR" sz="2000" b="0" strike="noStrike" spc="-1">
              <a:solidFill>
                <a:srgbClr val="000000"/>
              </a:solidFill>
              <a:latin typeface="Arial"/>
            </a:endParaRPr>
          </a:p>
        </p:txBody>
      </p:sp>
      <p:sp>
        <p:nvSpPr>
          <p:cNvPr id="746" name="Rectangle 3"/>
          <p:cNvSpPr/>
          <p:nvPr/>
        </p:nvSpPr>
        <p:spPr>
          <a:xfrm>
            <a:off x="7925400" y="6948360"/>
            <a:ext cx="7416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rgbClr val="E6E6E6"/>
                </a:solidFill>
                <a:latin typeface="Times New Roman"/>
                <a:ea typeface="DejaVu Sans"/>
              </a:rPr>
              <a:t> </a:t>
            </a:r>
            <a:r>
              <a:rPr lang="fr-FR" sz="1600" b="0" strike="noStrike" spc="-1">
                <a:solidFill>
                  <a:srgbClr val="E6E6E6"/>
                </a:solidFill>
                <a:latin typeface="Times New Roman"/>
                <a:ea typeface="DejaVu Sans"/>
              </a:rPr>
              <a:t>M 45 </a:t>
            </a:r>
            <a:endParaRPr lang="fr-FR" sz="16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748" name="Object 2"/>
                      <p:cNvPicPr/>
                      <p:nvPr/>
                    </p:nvPicPr>
                    <p:blipFill>
                      <a:blip r:embed="rId3"/>
                      <a:stretch/>
                    </p:blipFill>
                    <p:spPr>
                      <a:xfrm>
                        <a:off x="0" y="0"/>
                        <a:ext cx="10080000" cy="7558920"/>
                      </a:xfrm>
                      <a:prstGeom prst="rect">
                        <a:avLst/>
                      </a:prstGeom>
                      <a:ln w="0">
                        <a:noFill/>
                      </a:ln>
                    </p:spPr>
                  </p:pic>
                </p:oleObj>
              </mc:Fallback>
            </mc:AlternateContent>
          </a:graphicData>
        </a:graphic>
      </p:graphicFrame>
      <p:sp>
        <p:nvSpPr>
          <p:cNvPr id="749" name="ZoneTexte 3"/>
          <p:cNvSpPr/>
          <p:nvPr/>
        </p:nvSpPr>
        <p:spPr>
          <a:xfrm>
            <a:off x="1763640" y="6985080"/>
            <a:ext cx="6552360" cy="60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rgbClr val="E6E6E6"/>
                </a:solidFill>
                <a:latin typeface="comic"/>
                <a:ea typeface="Lucida Sans Unicode"/>
              </a:rPr>
              <a:t>LES GALAXIES</a:t>
            </a:r>
            <a:endParaRPr lang="fr-FR" sz="1800" b="0" strike="noStrike" spc="-1">
              <a:solidFill>
                <a:srgbClr val="000000"/>
              </a:solidFill>
              <a:latin typeface="Arial"/>
            </a:endParaRPr>
          </a:p>
          <a:p>
            <a:pPr algn="ctr">
              <a:lnSpc>
                <a:spcPct val="100000"/>
              </a:lnSpc>
            </a:pPr>
            <a:r>
              <a:rPr lang="fr-FR" sz="1600" b="0" strike="noStrike" spc="-1">
                <a:solidFill>
                  <a:srgbClr val="E6E6E6"/>
                </a:solidFill>
                <a:latin typeface="Times New Roman"/>
                <a:ea typeface="Lucida Sans Unicode"/>
              </a:rPr>
              <a:t>Elles sont constituées de 100 à 400 milliards d’étoiles</a:t>
            </a:r>
            <a:endParaRPr lang="fr-FR" sz="1600" b="0" strike="noStrike" spc="-1">
              <a:solidFill>
                <a:srgbClr val="000000"/>
              </a:solidFill>
              <a:latin typeface="Arial"/>
            </a:endParaRPr>
          </a:p>
        </p:txBody>
      </p:sp>
      <p:pic>
        <p:nvPicPr>
          <p:cNvPr id="750" name="Image 1"/>
          <p:cNvPicPr/>
          <p:nvPr/>
        </p:nvPicPr>
        <p:blipFill>
          <a:blip r:embed="rId4"/>
          <a:stretch/>
        </p:blipFill>
        <p:spPr>
          <a:xfrm>
            <a:off x="71280" y="4680"/>
            <a:ext cx="9937080" cy="7873200"/>
          </a:xfrm>
          <a:prstGeom prst="rect">
            <a:avLst/>
          </a:prstGeom>
          <a:ln w="0">
            <a:noFill/>
          </a:ln>
        </p:spPr>
      </p:pic>
      <p:sp>
        <p:nvSpPr>
          <p:cNvPr id="751" name="Rectangle à coins arrondis 2"/>
          <p:cNvSpPr/>
          <p:nvPr/>
        </p:nvSpPr>
        <p:spPr>
          <a:xfrm>
            <a:off x="1698120" y="128160"/>
            <a:ext cx="6753960" cy="862920"/>
          </a:xfrm>
          <a:prstGeom prst="roundRect">
            <a:avLst>
              <a:gd name="adj" fmla="val 16667"/>
            </a:avLst>
          </a:prstGeom>
          <a:solidFill>
            <a:srgbClr val="FFCC99"/>
          </a:solidFill>
          <a:ln w="28575">
            <a:solidFill>
              <a:srgbClr val="ADADE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sz="2400" b="0" strike="noStrike" spc="-1">
                <a:solidFill>
                  <a:schemeClr val="accent6">
                    <a:lumMod val="75000"/>
                  </a:schemeClr>
                </a:solidFill>
                <a:latin typeface="Arial"/>
                <a:ea typeface="DejaVu Sans"/>
              </a:rPr>
              <a:t>QUITTONS NOTRE GALAXIE, EN ROUTE VERS LES CONFINS DE L’UNIVERS VISIBLE.</a:t>
            </a:r>
            <a:endParaRPr lang="fr-FR" sz="2400" b="0" strike="noStrike" spc="-1">
              <a:solidFill>
                <a:srgbClr val="000000"/>
              </a:solidFill>
              <a:latin typeface="Arial"/>
            </a:endParaRPr>
          </a:p>
        </p:txBody>
      </p:sp>
      <p:sp>
        <p:nvSpPr>
          <p:cNvPr id="752" name="Rectangle à coins arrondis 7"/>
          <p:cNvSpPr/>
          <p:nvPr/>
        </p:nvSpPr>
        <p:spPr>
          <a:xfrm>
            <a:off x="1763640" y="6764400"/>
            <a:ext cx="6444360" cy="6152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53" name="ZoneTexte 2"/>
          <p:cNvSpPr/>
          <p:nvPr/>
        </p:nvSpPr>
        <p:spPr>
          <a:xfrm>
            <a:off x="1097640" y="6749280"/>
            <a:ext cx="7776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Lucida Sans Unicode"/>
              </a:rPr>
              <a:t>Toutes ces galaxies sont composées de 100 à 400 milliards d’étoiles.</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Lucida Sans Unicode"/>
              </a:rPr>
              <a:t>Leurs formes sont très diverses. </a:t>
            </a:r>
            <a:endParaRPr lang="fr-FR" sz="1800" b="0" strike="noStrike" spc="-1">
              <a:solidFill>
                <a:srgbClr val="000000"/>
              </a:solidFill>
              <a:latin typeface="Arial"/>
            </a:endParaRPr>
          </a:p>
        </p:txBody>
      </p:sp>
      <p:sp>
        <p:nvSpPr>
          <p:cNvPr id="754" name="ZoneTexte 1"/>
          <p:cNvSpPr/>
          <p:nvPr/>
        </p:nvSpPr>
        <p:spPr>
          <a:xfrm>
            <a:off x="1429560" y="3204000"/>
            <a:ext cx="85309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3600" b="0" strike="noStrike" spc="-1">
                <a:solidFill>
                  <a:srgbClr val="FFFFFF"/>
                </a:solidFill>
                <a:latin typeface="Times New Roman"/>
                <a:ea typeface="DejaVu Sans"/>
              </a:rPr>
              <a:t>Il existe 4 grandes familles de galaxies</a:t>
            </a:r>
            <a:endParaRPr lang="fr-FR" sz="36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5" name="Object 2"/>
          <p:cNvGraphicFramePr/>
          <p:nvPr/>
        </p:nvGraphicFramePr>
        <p:xfrm>
          <a:off x="0" y="-108000"/>
          <a:ext cx="10080000" cy="777492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756" name="Object 2"/>
                      <p:cNvPicPr/>
                      <p:nvPr/>
                    </p:nvPicPr>
                    <p:blipFill>
                      <a:blip r:embed="rId3"/>
                      <a:stretch/>
                    </p:blipFill>
                    <p:spPr>
                      <a:xfrm>
                        <a:off x="0" y="-108000"/>
                        <a:ext cx="10080000" cy="7774920"/>
                      </a:xfrm>
                      <a:prstGeom prst="rect">
                        <a:avLst/>
                      </a:prstGeom>
                      <a:ln w="0">
                        <a:noFill/>
                      </a:ln>
                    </p:spPr>
                  </p:pic>
                </p:oleObj>
              </mc:Fallback>
            </mc:AlternateContent>
          </a:graphicData>
        </a:graphic>
      </p:graphicFrame>
      <p:pic>
        <p:nvPicPr>
          <p:cNvPr id="757" name="Picture 11" descr="http://www.outters.fr/images%20site%20astro/m31-lrgb7.jpg"/>
          <p:cNvPicPr/>
          <p:nvPr/>
        </p:nvPicPr>
        <p:blipFill>
          <a:blip r:embed="rId4"/>
          <a:stretch/>
        </p:blipFill>
        <p:spPr>
          <a:xfrm>
            <a:off x="864000" y="885600"/>
            <a:ext cx="8072640" cy="5485680"/>
          </a:xfrm>
          <a:prstGeom prst="rect">
            <a:avLst/>
          </a:prstGeom>
          <a:ln w="0">
            <a:noFill/>
          </a:ln>
        </p:spPr>
      </p:pic>
      <p:sp>
        <p:nvSpPr>
          <p:cNvPr id="758" name="ZoneTexte 1"/>
          <p:cNvSpPr/>
          <p:nvPr/>
        </p:nvSpPr>
        <p:spPr>
          <a:xfrm>
            <a:off x="1149480" y="5238720"/>
            <a:ext cx="8784360" cy="33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1600" b="0" strike="noStrike" spc="-1">
              <a:solidFill>
                <a:srgbClr val="FFC000"/>
              </a:solidFill>
              <a:latin typeface="Times New Roman"/>
              <a:ea typeface="DejaVu Sans"/>
            </a:endParaRPr>
          </a:p>
        </p:txBody>
      </p:sp>
      <p:sp>
        <p:nvSpPr>
          <p:cNvPr id="759" name="Rectangle à coins arrondis 5"/>
          <p:cNvSpPr/>
          <p:nvPr/>
        </p:nvSpPr>
        <p:spPr>
          <a:xfrm>
            <a:off x="1882800" y="144360"/>
            <a:ext cx="65271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60" name="ZoneTexte 2"/>
          <p:cNvSpPr/>
          <p:nvPr/>
        </p:nvSpPr>
        <p:spPr>
          <a:xfrm>
            <a:off x="2319480" y="100080"/>
            <a:ext cx="6336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galaxies spirales : la galaxie d’Andromède</a:t>
            </a:r>
            <a:endParaRPr lang="fr-FR" sz="2400" b="0" strike="noStrike" spc="-1">
              <a:solidFill>
                <a:srgbClr val="000000"/>
              </a:solidFill>
              <a:latin typeface="Arial"/>
            </a:endParaRPr>
          </a:p>
        </p:txBody>
      </p:sp>
      <p:sp>
        <p:nvSpPr>
          <p:cNvPr id="761" name="Rectangle à coins arrondis 7"/>
          <p:cNvSpPr/>
          <p:nvPr/>
        </p:nvSpPr>
        <p:spPr>
          <a:xfrm>
            <a:off x="201240" y="6579000"/>
            <a:ext cx="9791640" cy="66060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62" name="Rectangle 1"/>
          <p:cNvSpPr/>
          <p:nvPr/>
        </p:nvSpPr>
        <p:spPr>
          <a:xfrm>
            <a:off x="359640" y="6579000"/>
            <a:ext cx="108050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Située à 2,5 millions d’années lumière, la galaxie spirale d’Andromède est notre plus proche voisine.</a:t>
            </a:r>
            <a:endParaRPr lang="fr-FR" sz="1800" b="0" strike="noStrike" spc="-1">
              <a:solidFill>
                <a:srgbClr val="000000"/>
              </a:solidFill>
              <a:latin typeface="Arial"/>
            </a:endParaRPr>
          </a:p>
        </p:txBody>
      </p:sp>
      <p:sp>
        <p:nvSpPr>
          <p:cNvPr id="763" name="Rectangle 3"/>
          <p:cNvSpPr/>
          <p:nvPr/>
        </p:nvSpPr>
        <p:spPr>
          <a:xfrm>
            <a:off x="201240" y="6870960"/>
            <a:ext cx="97938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Lucida Sans Unicode"/>
              </a:rPr>
              <a:t>Elle se rapproche de nous à une vitesse de 110 km/s et nous « percutera » dans…4,6 milliards d’années !</a:t>
            </a:r>
            <a:endParaRPr lang="fr-FR" sz="1800" b="0" strike="noStrike" spc="-1">
              <a:solidFill>
                <a:srgbClr val="000000"/>
              </a:solidFill>
              <a:latin typeface="Arial"/>
            </a:endParaRPr>
          </a:p>
        </p:txBody>
      </p:sp>
      <p:sp>
        <p:nvSpPr>
          <p:cNvPr id="764" name="ZoneTexte 4"/>
          <p:cNvSpPr/>
          <p:nvPr/>
        </p:nvSpPr>
        <p:spPr>
          <a:xfrm>
            <a:off x="8931240" y="6147000"/>
            <a:ext cx="9914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FFFFFF"/>
                </a:solidFill>
                <a:latin typeface="Times New Roman"/>
                <a:ea typeface="DejaVu Sans"/>
              </a:rPr>
              <a:t>M 31</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5"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766"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767" name="Picture 3" descr="http://thycore.com/wp-content/uploads/2015/03/m104colombari_q100_watermark.jpg"/>
          <p:cNvPicPr/>
          <p:nvPr/>
        </p:nvPicPr>
        <p:blipFill>
          <a:blip r:embed="rId5"/>
          <a:stretch/>
        </p:blipFill>
        <p:spPr>
          <a:xfrm>
            <a:off x="-2160720" y="755640"/>
            <a:ext cx="15121800" cy="7363800"/>
          </a:xfrm>
          <a:prstGeom prst="rect">
            <a:avLst/>
          </a:prstGeom>
          <a:ln w="0">
            <a:noFill/>
          </a:ln>
        </p:spPr>
      </p:pic>
      <p:sp>
        <p:nvSpPr>
          <p:cNvPr id="768" name="ZoneTexte 1"/>
          <p:cNvSpPr/>
          <p:nvPr/>
        </p:nvSpPr>
        <p:spPr>
          <a:xfrm>
            <a:off x="2879640" y="293760"/>
            <a:ext cx="864000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rgbClr val="FFCC00"/>
              </a:solidFill>
              <a:latin typeface="Times New Roman"/>
              <a:ea typeface="DejaVu Sans"/>
            </a:endParaRPr>
          </a:p>
        </p:txBody>
      </p:sp>
      <p:sp>
        <p:nvSpPr>
          <p:cNvPr id="769" name="ZoneTexte 1"/>
          <p:cNvSpPr/>
          <p:nvPr/>
        </p:nvSpPr>
        <p:spPr>
          <a:xfrm>
            <a:off x="1962000" y="6761880"/>
            <a:ext cx="655200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D9D9D9"/>
                </a:solidFill>
                <a:latin typeface="Times New Roman"/>
                <a:ea typeface="Lucida Sans Unicode"/>
              </a:rPr>
              <a:t>Distance 29 millions d’années lumière constellation de la vierge</a:t>
            </a:r>
            <a:endParaRPr lang="fr-FR" sz="1600" b="0" strike="noStrike" spc="-1">
              <a:solidFill>
                <a:srgbClr val="000000"/>
              </a:solidFill>
              <a:latin typeface="Arial"/>
            </a:endParaRPr>
          </a:p>
        </p:txBody>
      </p:sp>
      <p:sp>
        <p:nvSpPr>
          <p:cNvPr id="770" name="Rectangle à coins arrondis 5"/>
          <p:cNvSpPr/>
          <p:nvPr/>
        </p:nvSpPr>
        <p:spPr>
          <a:xfrm>
            <a:off x="2016000" y="426960"/>
            <a:ext cx="676836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71" name="Rectangle 2"/>
          <p:cNvSpPr/>
          <p:nvPr/>
        </p:nvSpPr>
        <p:spPr>
          <a:xfrm>
            <a:off x="2422800" y="403200"/>
            <a:ext cx="61531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galaxies elliptiques : la galaxie du sombréro.</a:t>
            </a:r>
            <a:endParaRPr lang="fr-FR" sz="2400" b="0" strike="noStrike" spc="-1">
              <a:solidFill>
                <a:srgbClr val="000000"/>
              </a:solidFill>
              <a:latin typeface="Arial"/>
            </a:endParaRPr>
          </a:p>
        </p:txBody>
      </p:sp>
      <p:sp>
        <p:nvSpPr>
          <p:cNvPr id="772" name="Rectangle à coins arrondis 7"/>
          <p:cNvSpPr/>
          <p:nvPr/>
        </p:nvSpPr>
        <p:spPr>
          <a:xfrm>
            <a:off x="1962000" y="962280"/>
            <a:ext cx="6876360" cy="7070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chemeClr val="accent2">
                  <a:lumMod val="75000"/>
                </a:schemeClr>
              </a:solidFill>
              <a:latin typeface="Times New Roman"/>
              <a:ea typeface="DejaVu Sans"/>
            </a:endParaRPr>
          </a:p>
        </p:txBody>
      </p:sp>
      <p:sp>
        <p:nvSpPr>
          <p:cNvPr id="773" name="ZoneTexte 3"/>
          <p:cNvSpPr/>
          <p:nvPr/>
        </p:nvSpPr>
        <p:spPr>
          <a:xfrm>
            <a:off x="1962000" y="971640"/>
            <a:ext cx="792108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2">
                    <a:lumMod val="75000"/>
                  </a:schemeClr>
                </a:solidFill>
                <a:latin typeface="Times New Roman"/>
                <a:ea typeface="DejaVu Sans"/>
              </a:rPr>
              <a:t>Elles se sont constituées suite aux collisions d’autres galaxies. </a:t>
            </a:r>
            <a:endParaRPr lang="fr-FR" sz="2000" b="0" strike="noStrike" spc="-1">
              <a:solidFill>
                <a:srgbClr val="000000"/>
              </a:solidFill>
              <a:latin typeface="Arial"/>
            </a:endParaRPr>
          </a:p>
          <a:p>
            <a:pPr>
              <a:lnSpc>
                <a:spcPct val="100000"/>
              </a:lnSpc>
            </a:pPr>
            <a:r>
              <a:rPr lang="fr-FR" sz="2000" b="0" strike="noStrike" spc="-1">
                <a:solidFill>
                  <a:schemeClr val="accent2">
                    <a:lumMod val="75000"/>
                  </a:schemeClr>
                </a:solidFill>
                <a:latin typeface="Times New Roman"/>
                <a:ea typeface="DejaVu Sans"/>
              </a:rPr>
              <a:t>Se sont les plus massives, elles ne possèdent pas de bras spiraux.</a:t>
            </a:r>
            <a:endParaRPr lang="fr-FR" sz="2000" b="0" strike="noStrike" spc="-1">
              <a:solidFill>
                <a:srgbClr val="000000"/>
              </a:solidFill>
              <a:latin typeface="Arial"/>
            </a:endParaRPr>
          </a:p>
        </p:txBody>
      </p:sp>
      <p:sp>
        <p:nvSpPr>
          <p:cNvPr id="774" name="ZoneTexte 4"/>
          <p:cNvSpPr/>
          <p:nvPr/>
        </p:nvSpPr>
        <p:spPr>
          <a:xfrm>
            <a:off x="9036000" y="6669360"/>
            <a:ext cx="1043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FFFFFF"/>
                </a:solidFill>
                <a:latin typeface="Times New Roman"/>
                <a:ea typeface="DejaVu Sans"/>
              </a:rPr>
              <a:t>M 104</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5" name="Object 2"/>
          <p:cNvGraphicFramePr/>
          <p:nvPr/>
        </p:nvGraphicFramePr>
        <p:xfrm>
          <a:off x="0" y="-14400"/>
          <a:ext cx="10080000" cy="768096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776" name="Object 2"/>
                      <p:cNvPicPr/>
                      <p:nvPr/>
                    </p:nvPicPr>
                    <p:blipFill>
                      <a:blip r:embed="rId3"/>
                      <a:stretch/>
                    </p:blipFill>
                    <p:spPr>
                      <a:xfrm>
                        <a:off x="0" y="-14400"/>
                        <a:ext cx="10080000" cy="7680960"/>
                      </a:xfrm>
                      <a:prstGeom prst="rect">
                        <a:avLst/>
                      </a:prstGeom>
                      <a:ln w="0">
                        <a:noFill/>
                      </a:ln>
                    </p:spPr>
                  </p:pic>
                </p:oleObj>
              </mc:Fallback>
            </mc:AlternateContent>
          </a:graphicData>
        </a:graphic>
      </p:graphicFrame>
      <p:sp>
        <p:nvSpPr>
          <p:cNvPr id="777" name="Rectangle à coins arrondis 5"/>
          <p:cNvSpPr/>
          <p:nvPr/>
        </p:nvSpPr>
        <p:spPr>
          <a:xfrm>
            <a:off x="1728000" y="175680"/>
            <a:ext cx="635580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78" name="Rectangle 1"/>
          <p:cNvSpPr/>
          <p:nvPr/>
        </p:nvSpPr>
        <p:spPr>
          <a:xfrm>
            <a:off x="1928880" y="144720"/>
            <a:ext cx="60541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galaxies lenticulaires (en forme de lentilles)</a:t>
            </a:r>
            <a:endParaRPr lang="fr-FR" sz="2400" b="0" strike="noStrike" spc="-1">
              <a:solidFill>
                <a:srgbClr val="000000"/>
              </a:solidFill>
              <a:latin typeface="Arial"/>
            </a:endParaRPr>
          </a:p>
        </p:txBody>
      </p:sp>
      <p:pic>
        <p:nvPicPr>
          <p:cNvPr id="779" name="Image 7"/>
          <p:cNvPicPr/>
          <p:nvPr/>
        </p:nvPicPr>
        <p:blipFill>
          <a:blip r:embed="rId4"/>
          <a:stretch/>
        </p:blipFill>
        <p:spPr>
          <a:xfrm>
            <a:off x="1581120" y="642240"/>
            <a:ext cx="6918120" cy="6918120"/>
          </a:xfrm>
          <a:prstGeom prst="rect">
            <a:avLst/>
          </a:prstGeom>
          <a:ln w="0">
            <a:noFill/>
          </a:ln>
        </p:spPr>
      </p:pic>
      <p:sp>
        <p:nvSpPr>
          <p:cNvPr id="780" name="Rectangle 8"/>
          <p:cNvSpPr/>
          <p:nvPr/>
        </p:nvSpPr>
        <p:spPr>
          <a:xfrm>
            <a:off x="2986560" y="7072920"/>
            <a:ext cx="339336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400" b="0" strike="noStrike" spc="-1">
                <a:solidFill>
                  <a:srgbClr val="FFFFFF"/>
                </a:solidFill>
                <a:latin typeface="Times New Roman"/>
                <a:ea typeface="DejaVu Sans"/>
              </a:rPr>
              <a:t>Constellation de la vierge 140 millions d’AL</a:t>
            </a:r>
            <a:endParaRPr lang="fr-FR" sz="1400" b="0" strike="noStrike" spc="-1">
              <a:solidFill>
                <a:srgbClr val="000000"/>
              </a:solidFill>
              <a:latin typeface="Arial"/>
            </a:endParaRPr>
          </a:p>
        </p:txBody>
      </p:sp>
      <p:sp>
        <p:nvSpPr>
          <p:cNvPr id="781" name="Rectangle à coins arrondis 13"/>
          <p:cNvSpPr/>
          <p:nvPr/>
        </p:nvSpPr>
        <p:spPr>
          <a:xfrm>
            <a:off x="361440" y="862560"/>
            <a:ext cx="9432360" cy="5738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82" name="Rectangle 9"/>
          <p:cNvSpPr/>
          <p:nvPr/>
        </p:nvSpPr>
        <p:spPr>
          <a:xfrm>
            <a:off x="253440" y="826560"/>
            <a:ext cx="9648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Ses bras spiraux ne sont pas bien définis. Elles sont intermédiaires entre les spirales et les elliptiques.</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Elles sont riches en gaz et poussières mais leur nombre d’étoiles est limité.</a:t>
            </a:r>
            <a:endParaRPr lang="fr-FR" sz="1800" b="0" strike="noStrike" spc="-1">
              <a:solidFill>
                <a:srgbClr val="000000"/>
              </a:solidFill>
              <a:latin typeface="Arial"/>
            </a:endParaRPr>
          </a:p>
        </p:txBody>
      </p:sp>
      <p:sp>
        <p:nvSpPr>
          <p:cNvPr id="783" name="Rectangle 2"/>
          <p:cNvSpPr/>
          <p:nvPr/>
        </p:nvSpPr>
        <p:spPr>
          <a:xfrm>
            <a:off x="8004240" y="7042320"/>
            <a:ext cx="1003680" cy="302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400" b="0" strike="noStrike" spc="-1">
                <a:solidFill>
                  <a:srgbClr val="FFFFFF"/>
                </a:solidFill>
                <a:latin typeface="Times New Roman"/>
                <a:ea typeface="DejaVu Sans"/>
              </a:rPr>
              <a:t>NGC 5010 </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4" name="Object 2"/>
          <p:cNvGraphicFramePr/>
          <p:nvPr/>
        </p:nvGraphicFramePr>
        <p:xfrm>
          <a:off x="-82440" y="0"/>
          <a:ext cx="10162440" cy="761220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785" name="Object 2"/>
                      <p:cNvPicPr/>
                      <p:nvPr/>
                    </p:nvPicPr>
                    <p:blipFill>
                      <a:blip r:embed="rId3"/>
                      <a:stretch/>
                    </p:blipFill>
                    <p:spPr>
                      <a:xfrm>
                        <a:off x="-82440" y="0"/>
                        <a:ext cx="10162440" cy="7612200"/>
                      </a:xfrm>
                      <a:prstGeom prst="rect">
                        <a:avLst/>
                      </a:prstGeom>
                      <a:ln w="0">
                        <a:noFill/>
                      </a:ln>
                    </p:spPr>
                  </p:pic>
                </p:oleObj>
              </mc:Fallback>
            </mc:AlternateContent>
          </a:graphicData>
        </a:graphic>
      </p:graphicFrame>
      <p:sp>
        <p:nvSpPr>
          <p:cNvPr id="786" name="Rectangle à coins arrondis 10"/>
          <p:cNvSpPr/>
          <p:nvPr/>
        </p:nvSpPr>
        <p:spPr>
          <a:xfrm>
            <a:off x="1670400" y="225360"/>
            <a:ext cx="6899400" cy="465840"/>
          </a:xfrm>
          <a:prstGeom prst="roundRect">
            <a:avLst>
              <a:gd name="adj" fmla="val 7059"/>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87" name="Rectangle 8"/>
          <p:cNvSpPr/>
          <p:nvPr/>
        </p:nvSpPr>
        <p:spPr>
          <a:xfrm>
            <a:off x="1874520" y="231840"/>
            <a:ext cx="701964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Les galaxies irrégulières : les 2 nuages de Magellan. galaxie de l’Eridan</a:t>
            </a:r>
            <a:endParaRPr lang="fr-FR" sz="2400" b="0" strike="noStrike" spc="-1">
              <a:solidFill>
                <a:srgbClr val="000000"/>
              </a:solidFill>
              <a:latin typeface="Arial"/>
            </a:endParaRPr>
          </a:p>
        </p:txBody>
      </p:sp>
      <p:sp>
        <p:nvSpPr>
          <p:cNvPr id="788" name="Rectangle à coins arrondis 12"/>
          <p:cNvSpPr/>
          <p:nvPr/>
        </p:nvSpPr>
        <p:spPr>
          <a:xfrm>
            <a:off x="827640" y="814320"/>
            <a:ext cx="8280360" cy="92664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789" name="Rectangle 9"/>
          <p:cNvSpPr/>
          <p:nvPr/>
        </p:nvSpPr>
        <p:spPr>
          <a:xfrm>
            <a:off x="215280" y="817920"/>
            <a:ext cx="95050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Les galaxies irrégulières n’ont pas de structures propres, leurs masses sont faibles.</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Ces 2 nuages sont visibles à l’œil nu depuis l’hémisphère sud.</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Ils sont en orbite autour de la voie lactée. </a:t>
            </a:r>
            <a:endParaRPr lang="fr-FR" sz="1800" b="0" strike="noStrike" spc="-1">
              <a:solidFill>
                <a:srgbClr val="000000"/>
              </a:solidFill>
              <a:latin typeface="Arial"/>
            </a:endParaRPr>
          </a:p>
        </p:txBody>
      </p:sp>
      <p:pic>
        <p:nvPicPr>
          <p:cNvPr id="790" name="Image 1"/>
          <p:cNvPicPr/>
          <p:nvPr/>
        </p:nvPicPr>
        <p:blipFill>
          <a:blip r:embed="rId4"/>
          <a:stretch/>
        </p:blipFill>
        <p:spPr>
          <a:xfrm>
            <a:off x="996480" y="1823760"/>
            <a:ext cx="7967880" cy="5513760"/>
          </a:xfrm>
          <a:prstGeom prst="rect">
            <a:avLst/>
          </a:prstGeom>
          <a:ln w="0">
            <a:noFill/>
          </a:ln>
        </p:spPr>
      </p:pic>
      <p:sp>
        <p:nvSpPr>
          <p:cNvPr id="791" name="Rectangle 2"/>
          <p:cNvSpPr/>
          <p:nvPr/>
        </p:nvSpPr>
        <p:spPr>
          <a:xfrm>
            <a:off x="5139000" y="6890760"/>
            <a:ext cx="3474360" cy="515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fr-FR" sz="1400" b="0" strike="noStrike" spc="-1">
                <a:solidFill>
                  <a:srgbClr val="D9D9D9"/>
                </a:solidFill>
                <a:latin typeface="Times New Roman"/>
                <a:ea typeface="DejaVu Sans"/>
              </a:rPr>
              <a:t>Distances 170 000  et 197 000 années lumière</a:t>
            </a:r>
            <a:endParaRPr lang="fr-FR" sz="1400" b="0" strike="noStrike" spc="-1">
              <a:solidFill>
                <a:srgbClr val="000000"/>
              </a:solidFill>
              <a:latin typeface="Arial"/>
            </a:endParaRPr>
          </a:p>
          <a:p>
            <a:pPr algn="ctr">
              <a:lnSpc>
                <a:spcPct val="100000"/>
              </a:lnSpc>
            </a:pPr>
            <a:r>
              <a:rPr lang="fr-FR" sz="1400" b="0" strike="noStrike" spc="-1">
                <a:solidFill>
                  <a:srgbClr val="D9D9D9"/>
                </a:solidFill>
                <a:latin typeface="Times New Roman"/>
                <a:ea typeface="DejaVu Sans"/>
              </a:rPr>
              <a:t>Constellation du Toucan</a:t>
            </a:r>
            <a:endParaRPr lang="fr-FR"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 name="Picture 1"/>
          <p:cNvPicPr/>
          <p:nvPr/>
        </p:nvPicPr>
        <p:blipFill>
          <a:blip r:embed="rId2"/>
          <a:stretch/>
        </p:blipFill>
        <p:spPr>
          <a:xfrm>
            <a:off x="-504720" y="214200"/>
            <a:ext cx="11246760" cy="9624240"/>
          </a:xfrm>
          <a:prstGeom prst="rect">
            <a:avLst/>
          </a:prstGeom>
          <a:ln w="0">
            <a:noFill/>
          </a:ln>
        </p:spPr>
      </p:pic>
      <p:sp>
        <p:nvSpPr>
          <p:cNvPr id="793" name="Text Box 2"/>
          <p:cNvSpPr/>
          <p:nvPr/>
        </p:nvSpPr>
        <p:spPr>
          <a:xfrm>
            <a:off x="1951200" y="5624640"/>
            <a:ext cx="8776440" cy="686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endParaRPr lang="fr-FR" sz="2400" b="0" strike="noStrike" spc="-1">
              <a:solidFill>
                <a:srgbClr val="000000"/>
              </a:solidFill>
              <a:latin typeface="Arial"/>
            </a:endParaRPr>
          </a:p>
          <a:p>
            <a:pPr>
              <a:lnSpc>
                <a:spcPct val="95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endParaRPr lang="fr-FR" sz="2400" b="0" strike="noStrike" spc="-1">
              <a:solidFill>
                <a:srgbClr val="000000"/>
              </a:solidFill>
              <a:latin typeface="Arial"/>
            </a:endParaRPr>
          </a:p>
        </p:txBody>
      </p:sp>
      <p:sp>
        <p:nvSpPr>
          <p:cNvPr id="794" name="Text Box 3"/>
          <p:cNvSpPr/>
          <p:nvPr/>
        </p:nvSpPr>
        <p:spPr>
          <a:xfrm>
            <a:off x="13107960" y="-522360"/>
            <a:ext cx="89640" cy="343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fr-FR" sz="2400" b="0" strike="noStrike" spc="-1">
              <a:solidFill>
                <a:srgbClr val="FFFFFF"/>
              </a:solidFill>
              <a:latin typeface="Times New Roman"/>
              <a:ea typeface="DejaVu Sans"/>
            </a:endParaRPr>
          </a:p>
        </p:txBody>
      </p:sp>
      <p:sp>
        <p:nvSpPr>
          <p:cNvPr id="795" name="Rectangle 1"/>
          <p:cNvSpPr/>
          <p:nvPr/>
        </p:nvSpPr>
        <p:spPr>
          <a:xfrm>
            <a:off x="6860160" y="7164360"/>
            <a:ext cx="28872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1200" b="0" strike="noStrike" spc="-1">
                <a:solidFill>
                  <a:srgbClr val="FFFFFF"/>
                </a:solidFill>
                <a:latin typeface="Times New Roman"/>
                <a:ea typeface="DejaVu Sans"/>
              </a:rPr>
              <a:t>M 51 Distance 31 millions d’années lumière</a:t>
            </a:r>
            <a:endParaRPr lang="fr-FR" sz="1200" b="0" strike="noStrike" spc="-1">
              <a:solidFill>
                <a:srgbClr val="000000"/>
              </a:solidFill>
              <a:latin typeface="Arial"/>
            </a:endParaRPr>
          </a:p>
        </p:txBody>
      </p:sp>
      <p:sp>
        <p:nvSpPr>
          <p:cNvPr id="796" name="Rectangle 2"/>
          <p:cNvSpPr/>
          <p:nvPr/>
        </p:nvSpPr>
        <p:spPr>
          <a:xfrm>
            <a:off x="-360360" y="81000"/>
            <a:ext cx="10656000" cy="2167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97" name="Rectangle à coins arrondis 9"/>
          <p:cNvSpPr/>
          <p:nvPr/>
        </p:nvSpPr>
        <p:spPr>
          <a:xfrm>
            <a:off x="1368360" y="293760"/>
            <a:ext cx="7558920" cy="46584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798" name="Rectangle 3"/>
          <p:cNvSpPr/>
          <p:nvPr/>
        </p:nvSpPr>
        <p:spPr>
          <a:xfrm>
            <a:off x="1430280" y="305640"/>
            <a:ext cx="8679600" cy="78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pPr>
            <a:r>
              <a:rPr lang="en-GB" sz="2400" b="0" strike="noStrike" spc="-1">
                <a:solidFill>
                  <a:schemeClr val="accent2">
                    <a:lumMod val="75000"/>
                  </a:schemeClr>
                </a:solidFill>
                <a:latin typeface="Times New Roman"/>
                <a:ea typeface="Lucida Sans Unicode"/>
              </a:rPr>
              <a:t>Les collisions de galaxies : la galaxie des Chiens de Chasse.</a:t>
            </a:r>
            <a:endParaRPr lang="fr-FR" sz="2400" b="0" strike="noStrike" spc="-1">
              <a:solidFill>
                <a:srgbClr val="000000"/>
              </a:solidFill>
              <a:latin typeface="Arial"/>
            </a:endParaRPr>
          </a:p>
          <a:p>
            <a:pPr>
              <a:lnSpc>
                <a:spcPct val="95000"/>
              </a:lnSpc>
            </a:pPr>
            <a:r>
              <a:rPr lang="en-GB" sz="2400" b="0" strike="noStrike" spc="-1">
                <a:solidFill>
                  <a:schemeClr val="accent2">
                    <a:lumMod val="75000"/>
                  </a:schemeClr>
                </a:solidFill>
                <a:latin typeface="Times New Roman"/>
                <a:ea typeface="Lucida Sans Unicode"/>
              </a:rPr>
              <a:t>                            </a:t>
            </a:r>
            <a:endParaRPr lang="fr-FR" sz="2400" b="0" strike="noStrike" spc="-1">
              <a:solidFill>
                <a:srgbClr val="000000"/>
              </a:solidFill>
              <a:latin typeface="Arial"/>
            </a:endParaRPr>
          </a:p>
        </p:txBody>
      </p:sp>
      <p:sp>
        <p:nvSpPr>
          <p:cNvPr id="799" name="Rectangle à coins arrondis 10"/>
          <p:cNvSpPr/>
          <p:nvPr/>
        </p:nvSpPr>
        <p:spPr>
          <a:xfrm>
            <a:off x="1697760" y="849960"/>
            <a:ext cx="6667200" cy="403920"/>
          </a:xfrm>
          <a:prstGeom prst="roundRect">
            <a:avLst>
              <a:gd name="adj" fmla="val 16667"/>
            </a:avLst>
          </a:prstGeom>
          <a:solidFill>
            <a:srgbClr val="EEC412"/>
          </a:solidFill>
          <a:ln w="19050">
            <a:solidFill>
              <a:srgbClr val="00B0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00" name="ZoneTexte 4"/>
          <p:cNvSpPr/>
          <p:nvPr/>
        </p:nvSpPr>
        <p:spPr>
          <a:xfrm>
            <a:off x="1951200" y="854640"/>
            <a:ext cx="65160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2">
                    <a:lumMod val="75000"/>
                  </a:schemeClr>
                </a:solidFill>
                <a:latin typeface="Times New Roman"/>
                <a:ea typeface="DejaVu Sans"/>
              </a:rPr>
              <a:t>Ces collisions donnent naissance à des galaxies elliptiques.</a:t>
            </a:r>
            <a:endParaRPr lang="fr-FR" sz="2000" b="0" strike="noStrike" spc="-1">
              <a:solidFill>
                <a:srgbClr val="000000"/>
              </a:solidFill>
              <a:latin typeface="Arial"/>
            </a:endParaRPr>
          </a:p>
        </p:txBody>
      </p:sp>
      <p:sp>
        <p:nvSpPr>
          <p:cNvPr id="801" name="Rectangle 5"/>
          <p:cNvSpPr/>
          <p:nvPr/>
        </p:nvSpPr>
        <p:spPr>
          <a:xfrm>
            <a:off x="-865080" y="-41400"/>
            <a:ext cx="11161080" cy="1771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02" name="Rectangle 6"/>
          <p:cNvSpPr/>
          <p:nvPr/>
        </p:nvSpPr>
        <p:spPr>
          <a:xfrm>
            <a:off x="-504720" y="874080"/>
            <a:ext cx="2202120" cy="835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39240" rIns="90000" bIns="3924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03" name="Rectangle 7"/>
          <p:cNvSpPr/>
          <p:nvPr/>
        </p:nvSpPr>
        <p:spPr>
          <a:xfrm>
            <a:off x="-316080" y="467640"/>
            <a:ext cx="1654920" cy="32796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04" name="Rectangle 8"/>
          <p:cNvSpPr/>
          <p:nvPr/>
        </p:nvSpPr>
        <p:spPr>
          <a:xfrm>
            <a:off x="8385120" y="869040"/>
            <a:ext cx="2356920" cy="4500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720" rIns="90000" bIns="720" anchor="t">
            <a:noAutofit/>
          </a:bodyPr>
          <a:lstStyle/>
          <a:p>
            <a:pPr>
              <a:lnSpc>
                <a:spcPct val="100000"/>
              </a:lnSpc>
            </a:pPr>
            <a:endParaRPr lang="fr-FR" sz="2400" b="0" strike="noStrike" spc="-1">
              <a:solidFill>
                <a:srgbClr val="FFFFFF"/>
              </a:solidFill>
              <a:latin typeface="Times New Roman"/>
              <a:ea typeface="DejaVu Sans"/>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5"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806"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807" name="Image 1"/>
          <p:cNvPicPr/>
          <p:nvPr/>
        </p:nvPicPr>
        <p:blipFill>
          <a:blip r:embed="rId5"/>
          <a:stretch/>
        </p:blipFill>
        <p:spPr>
          <a:xfrm>
            <a:off x="1312920" y="755640"/>
            <a:ext cx="7454160" cy="6911280"/>
          </a:xfrm>
          <a:prstGeom prst="rect">
            <a:avLst/>
          </a:prstGeom>
          <a:ln w="0">
            <a:noFill/>
          </a:ln>
        </p:spPr>
      </p:pic>
      <p:sp>
        <p:nvSpPr>
          <p:cNvPr id="808" name="ZoneTexte 2"/>
          <p:cNvSpPr/>
          <p:nvPr/>
        </p:nvSpPr>
        <p:spPr>
          <a:xfrm>
            <a:off x="4824360" y="7000200"/>
            <a:ext cx="72003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400" b="0" strike="noStrike" spc="-1">
                <a:solidFill>
                  <a:srgbClr val="FFC000"/>
                </a:solidFill>
                <a:latin typeface="Times New Roman"/>
                <a:ea typeface="Lucida Sans Unicode"/>
              </a:rPr>
              <a:t> </a:t>
            </a:r>
            <a:r>
              <a:rPr lang="fr-FR" sz="1200" b="0" strike="noStrike" spc="-1">
                <a:solidFill>
                  <a:srgbClr val="E6E6E6"/>
                </a:solidFill>
                <a:latin typeface="Times New Roman"/>
                <a:ea typeface="Lucida Sans Unicode"/>
              </a:rPr>
              <a:t>Distance 300 millions d’années lumière constellation de la vierge</a:t>
            </a:r>
            <a:endParaRPr lang="fr-FR" sz="1200" b="0" strike="noStrike" spc="-1">
              <a:solidFill>
                <a:srgbClr val="000000"/>
              </a:solidFill>
              <a:latin typeface="Arial"/>
            </a:endParaRPr>
          </a:p>
        </p:txBody>
      </p:sp>
      <p:sp>
        <p:nvSpPr>
          <p:cNvPr id="809" name="Rectangle à coins arrondis 5"/>
          <p:cNvSpPr/>
          <p:nvPr/>
        </p:nvSpPr>
        <p:spPr>
          <a:xfrm>
            <a:off x="3456000" y="380880"/>
            <a:ext cx="323928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10" name="Rectangle 1"/>
          <p:cNvSpPr/>
          <p:nvPr/>
        </p:nvSpPr>
        <p:spPr>
          <a:xfrm>
            <a:off x="3762360" y="366840"/>
            <a:ext cx="27075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Lucida Sans Unicode"/>
              </a:rPr>
              <a:t>La galaxie de la rose</a:t>
            </a:r>
            <a:endParaRPr lang="fr-FR" sz="2400" b="0" strike="noStrike" spc="-1">
              <a:solidFill>
                <a:srgbClr val="000000"/>
              </a:solidFill>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1"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812"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813" name="Image 1"/>
          <p:cNvPicPr/>
          <p:nvPr/>
        </p:nvPicPr>
        <p:blipFill>
          <a:blip r:embed="rId5"/>
          <a:stretch/>
        </p:blipFill>
        <p:spPr>
          <a:xfrm>
            <a:off x="756360" y="1239840"/>
            <a:ext cx="8566920" cy="6341760"/>
          </a:xfrm>
          <a:prstGeom prst="rect">
            <a:avLst/>
          </a:prstGeom>
          <a:ln w="0">
            <a:noFill/>
          </a:ln>
        </p:spPr>
      </p:pic>
      <p:sp>
        <p:nvSpPr>
          <p:cNvPr id="814" name="Rectangle à coins arrondis 6"/>
          <p:cNvSpPr/>
          <p:nvPr/>
        </p:nvSpPr>
        <p:spPr>
          <a:xfrm>
            <a:off x="1055880" y="287280"/>
            <a:ext cx="796824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15" name="Rectangle à coins arrondis 10"/>
          <p:cNvSpPr/>
          <p:nvPr/>
        </p:nvSpPr>
        <p:spPr>
          <a:xfrm>
            <a:off x="756360" y="870480"/>
            <a:ext cx="8566920" cy="604440"/>
          </a:xfrm>
          <a:prstGeom prst="roundRect">
            <a:avLst>
              <a:gd name="adj" fmla="val 16667"/>
            </a:avLst>
          </a:prstGeom>
          <a:solidFill>
            <a:srgbClr val="EEC412"/>
          </a:solidFill>
          <a:ln w="19050">
            <a:solidFill>
              <a:srgbClr val="C2FF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16" name="Rectangle 7"/>
          <p:cNvSpPr/>
          <p:nvPr/>
        </p:nvSpPr>
        <p:spPr>
          <a:xfrm>
            <a:off x="648000" y="850320"/>
            <a:ext cx="8784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Compilation de 300 heures de pose soit plus de 12 jours; </a:t>
            </a:r>
            <a:r>
              <a:rPr lang="fr-FR" sz="1800" b="1" strike="noStrike" spc="-1">
                <a:solidFill>
                  <a:schemeClr val="accent2">
                    <a:lumMod val="75000"/>
                  </a:schemeClr>
                </a:solidFill>
                <a:latin typeface="Times New Roman"/>
                <a:ea typeface="DejaVu Sans"/>
              </a:rPr>
              <a:t>10 000 galaxies sont identifiées. </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La surface du cliché correspond à la taille d’une tête d’épingle tenue à bout de bras !</a:t>
            </a:r>
            <a:endParaRPr lang="fr-FR" sz="1800" b="0" strike="noStrike" spc="-1">
              <a:solidFill>
                <a:srgbClr val="000000"/>
              </a:solidFill>
              <a:latin typeface="Arial"/>
            </a:endParaRPr>
          </a:p>
        </p:txBody>
      </p:sp>
      <p:sp>
        <p:nvSpPr>
          <p:cNvPr id="817" name="Rectangle 3"/>
          <p:cNvSpPr/>
          <p:nvPr/>
        </p:nvSpPr>
        <p:spPr>
          <a:xfrm>
            <a:off x="1067760" y="291960"/>
            <a:ext cx="9012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Arial Unicode MS"/>
                <a:ea typeface="Lucida Sans Unicode"/>
              </a:rPr>
              <a:t>Le télescope Hubble scrute les confins de l’univers visible.</a:t>
            </a:r>
            <a:endParaRPr lang="fr-FR" sz="2400" b="0" strike="noStrike" spc="-1">
              <a:solidFill>
                <a:srgbClr val="000000"/>
              </a:solidFill>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8"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819" name="Object 2"/>
                      <p:cNvPicPr/>
                      <p:nvPr/>
                    </p:nvPicPr>
                    <p:blipFill>
                      <a:blip r:embed="rId4"/>
                      <a:stretch/>
                    </p:blipFill>
                    <p:spPr>
                      <a:xfrm>
                        <a:off x="0" y="0"/>
                        <a:ext cx="10080000" cy="7558920"/>
                      </a:xfrm>
                      <a:prstGeom prst="rect">
                        <a:avLst/>
                      </a:prstGeom>
                      <a:ln w="0">
                        <a:noFill/>
                      </a:ln>
                    </p:spPr>
                  </p:pic>
                </p:oleObj>
              </mc:Fallback>
            </mc:AlternateContent>
          </a:graphicData>
        </a:graphic>
      </p:graphicFrame>
      <p:pic>
        <p:nvPicPr>
          <p:cNvPr id="820" name="Image 1"/>
          <p:cNvPicPr/>
          <p:nvPr/>
        </p:nvPicPr>
        <p:blipFill>
          <a:blip r:embed="rId5"/>
          <a:stretch/>
        </p:blipFill>
        <p:spPr>
          <a:xfrm>
            <a:off x="792000" y="841320"/>
            <a:ext cx="8566920" cy="6341760"/>
          </a:xfrm>
          <a:prstGeom prst="rect">
            <a:avLst/>
          </a:prstGeom>
          <a:ln w="0">
            <a:noFill/>
          </a:ln>
        </p:spPr>
      </p:pic>
      <p:sp>
        <p:nvSpPr>
          <p:cNvPr id="821" name="Rectangle à coins arrondis 6"/>
          <p:cNvSpPr/>
          <p:nvPr/>
        </p:nvSpPr>
        <p:spPr>
          <a:xfrm>
            <a:off x="2567160" y="212400"/>
            <a:ext cx="5184000" cy="4453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22" name="Rectangle 1"/>
          <p:cNvSpPr/>
          <p:nvPr/>
        </p:nvSpPr>
        <p:spPr>
          <a:xfrm>
            <a:off x="5112360" y="1403640"/>
            <a:ext cx="2448000" cy="2388600"/>
          </a:xfrm>
          <a:prstGeom prst="rect">
            <a:avLst/>
          </a:prstGeom>
          <a:noFill/>
          <a:ln w="28575">
            <a:solidFill>
              <a:srgbClr val="8585E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23" name="Rectangle 3"/>
          <p:cNvSpPr/>
          <p:nvPr/>
        </p:nvSpPr>
        <p:spPr>
          <a:xfrm>
            <a:off x="2559240" y="248040"/>
            <a:ext cx="9012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2">
                    <a:lumMod val="75000"/>
                  </a:schemeClr>
                </a:solidFill>
                <a:latin typeface="Arial Unicode MS"/>
                <a:ea typeface="Lucida Sans Unicode"/>
              </a:rPr>
              <a:t>Effectuons un zoom sur une partie du cliché.</a:t>
            </a:r>
            <a:endParaRPr lang="fr-FR" sz="2000" b="0" strike="noStrike" spc="-1">
              <a:solidFill>
                <a:srgbClr val="000000"/>
              </a:solidFill>
              <a:latin typeface="Arial"/>
            </a:endParaRPr>
          </a:p>
        </p:txBody>
      </p:sp>
      <p:sp>
        <p:nvSpPr>
          <p:cNvPr id="824" name="ZoneTexte 5"/>
          <p:cNvSpPr/>
          <p:nvPr/>
        </p:nvSpPr>
        <p:spPr>
          <a:xfrm>
            <a:off x="7992000" y="1140480"/>
            <a:ext cx="11512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FFFFFF"/>
                </a:solidFill>
                <a:latin typeface="Times New Roman"/>
                <a:ea typeface="DejaVu Sans"/>
              </a:rPr>
              <a:t>Zoom</a:t>
            </a:r>
            <a:endParaRPr lang="fr-FR" sz="1800" b="0" strike="noStrike" spc="-1">
              <a:solidFill>
                <a:srgbClr val="000000"/>
              </a:solidFill>
              <a:latin typeface="Arial"/>
            </a:endParaRPr>
          </a:p>
        </p:txBody>
      </p:sp>
      <p:cxnSp>
        <p:nvCxnSpPr>
          <p:cNvPr id="825" name="Connecteur droit avec flèche 9"/>
          <p:cNvCxnSpPr/>
          <p:nvPr/>
        </p:nvCxnSpPr>
        <p:spPr>
          <a:xfrm flipH="1">
            <a:off x="7776360" y="1505160"/>
            <a:ext cx="345960" cy="271080"/>
          </a:xfrm>
          <a:prstGeom prst="straightConnector1">
            <a:avLst/>
          </a:prstGeom>
          <a:ln w="9525">
            <a:solidFill>
              <a:srgbClr val="FFFFFF"/>
            </a:solidFill>
            <a:roun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 name="Object 2"/>
          <p:cNvGraphicFramePr/>
          <p:nvPr/>
        </p:nvGraphicFramePr>
        <p:xfrm>
          <a:off x="-15840" y="-131760"/>
          <a:ext cx="10080000" cy="769068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155" name="Object 2"/>
                      <p:cNvPicPr/>
                      <p:nvPr/>
                    </p:nvPicPr>
                    <p:blipFill>
                      <a:blip r:embed="rId4"/>
                      <a:stretch/>
                    </p:blipFill>
                    <p:spPr>
                      <a:xfrm>
                        <a:off x="-15840" y="-131760"/>
                        <a:ext cx="10080000" cy="7690680"/>
                      </a:xfrm>
                      <a:prstGeom prst="rect">
                        <a:avLst/>
                      </a:prstGeom>
                      <a:ln w="0">
                        <a:noFill/>
                      </a:ln>
                    </p:spPr>
                  </p:pic>
                </p:oleObj>
              </mc:Fallback>
            </mc:AlternateContent>
          </a:graphicData>
        </a:graphic>
      </p:graphicFrame>
      <p:pic>
        <p:nvPicPr>
          <p:cNvPr id="156" name="Image 1"/>
          <p:cNvPicPr/>
          <p:nvPr/>
        </p:nvPicPr>
        <p:blipFill>
          <a:blip r:embed="rId5"/>
          <a:stretch/>
        </p:blipFill>
        <p:spPr>
          <a:xfrm>
            <a:off x="71280" y="1441440"/>
            <a:ext cx="9951480" cy="5595120"/>
          </a:xfrm>
          <a:prstGeom prst="rect">
            <a:avLst/>
          </a:prstGeom>
          <a:ln w="0">
            <a:noFill/>
          </a:ln>
        </p:spPr>
      </p:pic>
      <p:sp>
        <p:nvSpPr>
          <p:cNvPr id="157" name="Rectangle à coins arrondis 1"/>
          <p:cNvSpPr/>
          <p:nvPr/>
        </p:nvSpPr>
        <p:spPr>
          <a:xfrm>
            <a:off x="2373480" y="568440"/>
            <a:ext cx="5301360" cy="445320"/>
          </a:xfrm>
          <a:prstGeom prst="roundRect">
            <a:avLst>
              <a:gd name="adj" fmla="val 16667"/>
            </a:avLst>
          </a:prstGeom>
          <a:solidFill>
            <a:schemeClr val="accent3">
              <a:lumMod val="75000"/>
            </a:schemeClr>
          </a:solidFill>
          <a:ln w="1905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158" name="Rectangle 2"/>
          <p:cNvSpPr/>
          <p:nvPr/>
        </p:nvSpPr>
        <p:spPr>
          <a:xfrm>
            <a:off x="2484360" y="539640"/>
            <a:ext cx="498888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DejaVu Sans"/>
              </a:rPr>
              <a:t>Tailles relatives dans le système solaire</a:t>
            </a:r>
            <a:endParaRPr lang="fr-FR" sz="2400" b="0" strike="noStrike" spc="-1">
              <a:solidFill>
                <a:srgbClr val="000000"/>
              </a:solidFill>
              <a:latin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 name="Picture 1025"/>
          <p:cNvPicPr/>
          <p:nvPr/>
        </p:nvPicPr>
        <p:blipFill>
          <a:blip r:embed="rId3"/>
          <a:stretch/>
        </p:blipFill>
        <p:spPr>
          <a:xfrm>
            <a:off x="-72360" y="539640"/>
            <a:ext cx="10152000" cy="8200440"/>
          </a:xfrm>
          <a:prstGeom prst="rect">
            <a:avLst/>
          </a:prstGeom>
          <a:ln w="0">
            <a:noFill/>
          </a:ln>
        </p:spPr>
      </p:pic>
      <p:sp>
        <p:nvSpPr>
          <p:cNvPr id="827" name="AutoShape 1026"/>
          <p:cNvSpPr/>
          <p:nvPr/>
        </p:nvSpPr>
        <p:spPr>
          <a:xfrm>
            <a:off x="112680" y="7340760"/>
            <a:ext cx="9967320" cy="1512000"/>
          </a:xfrm>
          <a:prstGeom prst="roundRect">
            <a:avLst>
              <a:gd name="adj" fmla="val 102"/>
            </a:avLst>
          </a:prstGeom>
          <a:solidFill>
            <a:srgbClr val="000000"/>
          </a:solidFill>
          <a:ln w="9525">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95000"/>
              </a:lnSpc>
            </a:pPr>
            <a:endParaRPr lang="fr-FR" sz="2400" b="0" strike="noStrike" spc="-1">
              <a:solidFill>
                <a:srgbClr val="FFFFFF"/>
              </a:solidFill>
              <a:latin typeface="Times New Roman"/>
              <a:ea typeface="DejaVu Sans"/>
            </a:endParaRPr>
          </a:p>
        </p:txBody>
      </p:sp>
      <p:sp>
        <p:nvSpPr>
          <p:cNvPr id="828" name="Text Box 1030"/>
          <p:cNvSpPr/>
          <p:nvPr/>
        </p:nvSpPr>
        <p:spPr>
          <a:xfrm>
            <a:off x="1152360" y="5940360"/>
            <a:ext cx="8076600" cy="44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5000"/>
              </a:lnSpc>
              <a:spcBef>
                <a:spcPts val="1199"/>
              </a:spcBef>
            </a:pPr>
            <a:endParaRPr lang="fr-FR" sz="2400" b="0" strike="noStrike" spc="-1">
              <a:solidFill>
                <a:srgbClr val="FFCC00"/>
              </a:solidFill>
              <a:latin typeface="Times New Roman"/>
              <a:ea typeface="DejaVu Sans"/>
            </a:endParaRPr>
          </a:p>
        </p:txBody>
      </p:sp>
      <p:sp>
        <p:nvSpPr>
          <p:cNvPr id="829" name="Rectangle 1"/>
          <p:cNvSpPr/>
          <p:nvPr/>
        </p:nvSpPr>
        <p:spPr>
          <a:xfrm>
            <a:off x="-72360" y="0"/>
            <a:ext cx="10152000" cy="610920"/>
          </a:xfrm>
          <a:prstGeom prst="rect">
            <a:avLst/>
          </a:prstGeom>
          <a:solidFill>
            <a:schemeClr val="tx1"/>
          </a:solidFill>
          <a:ln w="9525">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tabLst>
                <a:tab pos="0" algn="l"/>
              </a:tabLst>
            </a:pPr>
            <a:endParaRPr lang="fr-FR" sz="2400" b="0" strike="noStrike" spc="-1">
              <a:solidFill>
                <a:srgbClr val="FFFFFF"/>
              </a:solidFill>
              <a:latin typeface="Times New Roman"/>
              <a:ea typeface="DejaVu Sans"/>
            </a:endParaRPr>
          </a:p>
        </p:txBody>
      </p:sp>
      <p:sp>
        <p:nvSpPr>
          <p:cNvPr id="830" name="Rectangle à coins arrondis 5"/>
          <p:cNvSpPr/>
          <p:nvPr/>
        </p:nvSpPr>
        <p:spPr>
          <a:xfrm>
            <a:off x="2566080" y="252360"/>
            <a:ext cx="5249160" cy="414720"/>
          </a:xfrm>
          <a:prstGeom prst="roundRect">
            <a:avLst>
              <a:gd name="adj" fmla="val 16667"/>
            </a:avLst>
          </a:prstGeom>
          <a:solidFill>
            <a:srgbClr val="EEC412"/>
          </a:solidFill>
          <a:ln w="19050">
            <a:solidFill>
              <a:srgbClr val="C2FF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31" name="ZoneTexte 2"/>
          <p:cNvSpPr/>
          <p:nvPr/>
        </p:nvSpPr>
        <p:spPr>
          <a:xfrm>
            <a:off x="2679840" y="270360"/>
            <a:ext cx="5688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chemeClr val="accent2">
                    <a:lumMod val="75000"/>
                  </a:schemeClr>
                </a:solidFill>
                <a:latin typeface="Times New Roman"/>
                <a:ea typeface="DejaVu Sans"/>
              </a:rPr>
              <a:t>Les galaxies de couleur rouge sont les plus éloignées.</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2" name="Object 2"/>
          <p:cNvGraphicFramePr/>
          <p:nvPr/>
        </p:nvGraphicFramePr>
        <p:xfrm>
          <a:off x="0" y="0"/>
          <a:ext cx="10080000" cy="7558920"/>
        </p:xfrm>
        <a:graphic>
          <a:graphicData uri="http://schemas.openxmlformats.org/presentationml/2006/ole">
            <mc:AlternateContent xmlns:mc="http://schemas.openxmlformats.org/markup-compatibility/2006">
              <mc:Choice xmlns:v="urn:schemas-microsoft-com:vml" Requires="v">
                <p:oleObj r:id="rId2" imgW="0" imgH="0" progId="CorelPhotoPaint.Image.7">
                  <p:embed/>
                </p:oleObj>
              </mc:Choice>
              <mc:Fallback>
                <p:oleObj r:id="rId2" imgW="0" imgH="0" progId="CorelPhotoPaint.Image.7">
                  <p:embed/>
                  <p:pic>
                    <p:nvPicPr>
                      <p:cNvPr id="833" name="Object 2"/>
                      <p:cNvPicPr/>
                      <p:nvPr/>
                    </p:nvPicPr>
                    <p:blipFill>
                      <a:blip r:embed="rId3"/>
                      <a:stretch/>
                    </p:blipFill>
                    <p:spPr>
                      <a:xfrm>
                        <a:off x="0" y="0"/>
                        <a:ext cx="10080000" cy="7558920"/>
                      </a:xfrm>
                      <a:prstGeom prst="rect">
                        <a:avLst/>
                      </a:prstGeom>
                      <a:ln w="0">
                        <a:noFill/>
                      </a:ln>
                    </p:spPr>
                  </p:pic>
                </p:oleObj>
              </mc:Fallback>
            </mc:AlternateContent>
          </a:graphicData>
        </a:graphic>
      </p:graphicFrame>
      <p:pic>
        <p:nvPicPr>
          <p:cNvPr id="834" name="Image 1"/>
          <p:cNvPicPr/>
          <p:nvPr/>
        </p:nvPicPr>
        <p:blipFill>
          <a:blip r:embed="rId4"/>
          <a:stretch/>
        </p:blipFill>
        <p:spPr>
          <a:xfrm>
            <a:off x="792000" y="841320"/>
            <a:ext cx="8566920" cy="6423840"/>
          </a:xfrm>
          <a:prstGeom prst="rect">
            <a:avLst/>
          </a:prstGeom>
          <a:ln w="0">
            <a:noFill/>
          </a:ln>
        </p:spPr>
      </p:pic>
      <p:sp>
        <p:nvSpPr>
          <p:cNvPr id="835" name="Rectangle à coins arrondis 6"/>
          <p:cNvSpPr/>
          <p:nvPr/>
        </p:nvSpPr>
        <p:spPr>
          <a:xfrm>
            <a:off x="1316880" y="295200"/>
            <a:ext cx="7611480" cy="75348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36" name="Rectangle à coins arrondis 10"/>
          <p:cNvSpPr/>
          <p:nvPr/>
        </p:nvSpPr>
        <p:spPr>
          <a:xfrm>
            <a:off x="864000" y="1190880"/>
            <a:ext cx="8495280" cy="1364040"/>
          </a:xfrm>
          <a:prstGeom prst="roundRect">
            <a:avLst>
              <a:gd name="adj" fmla="val 16667"/>
            </a:avLst>
          </a:prstGeom>
          <a:solidFill>
            <a:srgbClr val="EEC412"/>
          </a:solidFill>
          <a:ln w="19050">
            <a:solidFill>
              <a:srgbClr val="C2FF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37" name="Rectangle 3"/>
          <p:cNvSpPr/>
          <p:nvPr/>
        </p:nvSpPr>
        <p:spPr>
          <a:xfrm>
            <a:off x="605520" y="258120"/>
            <a:ext cx="901224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0" strike="noStrike" spc="-1">
                <a:solidFill>
                  <a:schemeClr val="accent2">
                    <a:lumMod val="75000"/>
                  </a:schemeClr>
                </a:solidFill>
                <a:latin typeface="Arial Unicode MS"/>
                <a:ea typeface="Lucida Sans Unicode"/>
              </a:rPr>
              <a:t>Le nombre de galaxies dans notre l’univers visible</a:t>
            </a:r>
            <a:endParaRPr lang="fr-FR" sz="2400" b="0" strike="noStrike" spc="-1">
              <a:solidFill>
                <a:srgbClr val="000000"/>
              </a:solidFill>
              <a:latin typeface="Arial"/>
            </a:endParaRPr>
          </a:p>
          <a:p>
            <a:pPr algn="ctr">
              <a:lnSpc>
                <a:spcPct val="100000"/>
              </a:lnSpc>
            </a:pPr>
            <a:r>
              <a:rPr lang="fr-FR" sz="2400" b="0" strike="noStrike" spc="-1">
                <a:solidFill>
                  <a:schemeClr val="accent2">
                    <a:lumMod val="75000"/>
                  </a:schemeClr>
                </a:solidFill>
                <a:latin typeface="Arial Unicode MS"/>
                <a:ea typeface="Lucida Sans Unicode"/>
              </a:rPr>
              <a:t> est approximativement estimé à 230 milliards !</a:t>
            </a:r>
            <a:endParaRPr lang="fr-FR" sz="2400" b="0" strike="noStrike" spc="-1">
              <a:solidFill>
                <a:srgbClr val="000000"/>
              </a:solidFill>
              <a:latin typeface="Arial"/>
            </a:endParaRPr>
          </a:p>
        </p:txBody>
      </p:sp>
      <p:sp>
        <p:nvSpPr>
          <p:cNvPr id="838" name="ZoneTexte 1"/>
          <p:cNvSpPr/>
          <p:nvPr/>
        </p:nvSpPr>
        <p:spPr>
          <a:xfrm>
            <a:off x="932760" y="1232280"/>
            <a:ext cx="821412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000" b="0" strike="noStrike" spc="-1">
                <a:solidFill>
                  <a:schemeClr val="accent2">
                    <a:lumMod val="75000"/>
                  </a:schemeClr>
                </a:solidFill>
                <a:latin typeface="Times New Roman"/>
                <a:ea typeface="DejaVu Sans"/>
              </a:rPr>
              <a:t>En effet 23 millions de ce cliché sont nécessaires pour couvrir la voûte céleste.  23 millions x 10 000 = 230 milliards</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DejaVu Sans"/>
              </a:rPr>
              <a:t>Mais ce chiffre sera très certainement nettement revu à la hausse grâce à la </a:t>
            </a:r>
            <a:endParaRPr lang="fr-FR" sz="2000" b="0" strike="noStrike" spc="-1">
              <a:solidFill>
                <a:srgbClr val="000000"/>
              </a:solidFill>
              <a:latin typeface="Arial"/>
            </a:endParaRPr>
          </a:p>
          <a:p>
            <a:pPr algn="ctr">
              <a:lnSpc>
                <a:spcPct val="100000"/>
              </a:lnSpc>
            </a:pPr>
            <a:r>
              <a:rPr lang="fr-FR" sz="2000" b="0" strike="noStrike" spc="-1">
                <a:solidFill>
                  <a:schemeClr val="accent2">
                    <a:lumMod val="75000"/>
                  </a:schemeClr>
                </a:solidFill>
                <a:latin typeface="Times New Roman"/>
                <a:ea typeface="DejaVu Sans"/>
              </a:rPr>
              <a:t>contribution du télescope James Webb et du futur ELT.</a:t>
            </a:r>
            <a:endParaRPr lang="fr-FR"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 presetClass="entr" fill="hold" nodeType="withEffect">
                                  <p:stCondLst>
                                    <p:cond delay="0"/>
                                  </p:stCondLst>
                                  <p:childTnLst>
                                    <p:set>
                                      <p:cBhvr>
                                        <p:cTn id="6"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Rectangle 2"/>
          <p:cNvSpPr/>
          <p:nvPr/>
        </p:nvSpPr>
        <p:spPr>
          <a:xfrm>
            <a:off x="0" y="-180720"/>
            <a:ext cx="11016360" cy="859140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40" name="Rectangle 4"/>
          <p:cNvSpPr/>
          <p:nvPr/>
        </p:nvSpPr>
        <p:spPr>
          <a:xfrm>
            <a:off x="8204040" y="7016760"/>
            <a:ext cx="1870920" cy="2041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41" name="Rectangle 2"/>
          <p:cNvSpPr/>
          <p:nvPr/>
        </p:nvSpPr>
        <p:spPr>
          <a:xfrm rot="16200000">
            <a:off x="8907120" y="6331320"/>
            <a:ext cx="239040" cy="19249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42" name="Rectangle 1"/>
          <p:cNvSpPr/>
          <p:nvPr/>
        </p:nvSpPr>
        <p:spPr>
          <a:xfrm>
            <a:off x="8204040" y="6876360"/>
            <a:ext cx="1870920" cy="20412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pic>
        <p:nvPicPr>
          <p:cNvPr id="843" name="Image 6"/>
          <p:cNvPicPr/>
          <p:nvPr/>
        </p:nvPicPr>
        <p:blipFill>
          <a:blip r:embed="rId3"/>
          <a:stretch/>
        </p:blipFill>
        <p:spPr>
          <a:xfrm>
            <a:off x="5773680" y="1713600"/>
            <a:ext cx="4091040" cy="2406960"/>
          </a:xfrm>
          <a:prstGeom prst="rect">
            <a:avLst/>
          </a:prstGeom>
          <a:ln w="0">
            <a:noFill/>
          </a:ln>
        </p:spPr>
      </p:pic>
      <p:pic>
        <p:nvPicPr>
          <p:cNvPr id="844" name="Image 7"/>
          <p:cNvPicPr/>
          <p:nvPr/>
        </p:nvPicPr>
        <p:blipFill>
          <a:blip r:embed="rId4"/>
          <a:stretch/>
        </p:blipFill>
        <p:spPr>
          <a:xfrm>
            <a:off x="1018800" y="1761120"/>
            <a:ext cx="4682160" cy="2340720"/>
          </a:xfrm>
          <a:prstGeom prst="rect">
            <a:avLst/>
          </a:prstGeom>
          <a:ln w="0">
            <a:noFill/>
          </a:ln>
        </p:spPr>
      </p:pic>
      <p:pic>
        <p:nvPicPr>
          <p:cNvPr id="845" name="Image 11"/>
          <p:cNvPicPr/>
          <p:nvPr/>
        </p:nvPicPr>
        <p:blipFill>
          <a:blip r:embed="rId5"/>
          <a:stretch/>
        </p:blipFill>
        <p:spPr>
          <a:xfrm>
            <a:off x="1101960" y="4351320"/>
            <a:ext cx="9216000" cy="3136320"/>
          </a:xfrm>
          <a:prstGeom prst="rect">
            <a:avLst/>
          </a:prstGeom>
          <a:ln w="0">
            <a:noFill/>
          </a:ln>
        </p:spPr>
      </p:pic>
      <p:sp>
        <p:nvSpPr>
          <p:cNvPr id="846" name="Rectangle à coins arrondis 16"/>
          <p:cNvSpPr/>
          <p:nvPr/>
        </p:nvSpPr>
        <p:spPr>
          <a:xfrm>
            <a:off x="3672000" y="233640"/>
            <a:ext cx="3311640" cy="45972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47" name="ZoneTexte 12"/>
          <p:cNvSpPr/>
          <p:nvPr/>
        </p:nvSpPr>
        <p:spPr>
          <a:xfrm>
            <a:off x="3938760" y="218880"/>
            <a:ext cx="104018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2">
                    <a:lumMod val="75000"/>
                  </a:schemeClr>
                </a:solidFill>
                <a:latin typeface="Times New Roman"/>
                <a:ea typeface="DejaVu Sans"/>
              </a:rPr>
              <a:t>Perspectives d’avenir</a:t>
            </a:r>
            <a:endParaRPr lang="fr-FR" sz="2400" b="0" strike="noStrike" spc="-1">
              <a:solidFill>
                <a:srgbClr val="000000"/>
              </a:solidFill>
              <a:latin typeface="Arial"/>
            </a:endParaRPr>
          </a:p>
        </p:txBody>
      </p:sp>
      <p:sp>
        <p:nvSpPr>
          <p:cNvPr id="848" name="Rectangle à coins arrondis 13"/>
          <p:cNvSpPr/>
          <p:nvPr/>
        </p:nvSpPr>
        <p:spPr>
          <a:xfrm>
            <a:off x="1053360" y="1018080"/>
            <a:ext cx="8679960" cy="694440"/>
          </a:xfrm>
          <a:prstGeom prst="roundRect">
            <a:avLst>
              <a:gd name="adj" fmla="val 16667"/>
            </a:avLst>
          </a:prstGeom>
          <a:solidFill>
            <a:srgbClr val="EEC412"/>
          </a:solidFill>
          <a:ln w="19050">
            <a:solidFill>
              <a:srgbClr val="C2FF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49" name="Rectangle 3"/>
          <p:cNvSpPr/>
          <p:nvPr/>
        </p:nvSpPr>
        <p:spPr>
          <a:xfrm>
            <a:off x="1433880" y="1018080"/>
            <a:ext cx="10636200" cy="179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000" b="0" strike="noStrike" spc="-1">
                <a:solidFill>
                  <a:schemeClr val="accent2">
                    <a:lumMod val="75000"/>
                  </a:schemeClr>
                </a:solidFill>
                <a:latin typeface="Times New Roman"/>
                <a:ea typeface="DejaVu Sans"/>
              </a:rPr>
              <a:t>Le télescope James Webb (diamètre 6,5 m) lancé en décembre 2021 a des</a:t>
            </a:r>
            <a:endParaRPr lang="fr-FR" sz="2000" b="0" strike="noStrike" spc="-1">
              <a:solidFill>
                <a:srgbClr val="000000"/>
              </a:solidFill>
              <a:latin typeface="Arial"/>
            </a:endParaRPr>
          </a:p>
          <a:p>
            <a:pPr>
              <a:lnSpc>
                <a:spcPct val="100000"/>
              </a:lnSpc>
            </a:pPr>
            <a:r>
              <a:rPr lang="fr-FR" sz="2000" b="0" strike="noStrike" spc="-1">
                <a:solidFill>
                  <a:schemeClr val="accent2">
                    <a:lumMod val="75000"/>
                  </a:schemeClr>
                </a:solidFill>
                <a:latin typeface="Times New Roman"/>
                <a:ea typeface="DejaVu Sans"/>
              </a:rPr>
              <a:t> capacités optiques bien supérieures au télescope Hubble (diamètre 2,40 m).</a:t>
            </a:r>
            <a:endParaRPr lang="fr-FR" sz="20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p:txBody>
      </p:sp>
      <p:sp>
        <p:nvSpPr>
          <p:cNvPr id="850" name="ZoneTexte 4"/>
          <p:cNvSpPr/>
          <p:nvPr/>
        </p:nvSpPr>
        <p:spPr>
          <a:xfrm>
            <a:off x="1728000" y="4013280"/>
            <a:ext cx="34189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F2F2F2"/>
                </a:solidFill>
                <a:latin typeface="Times New Roman"/>
                <a:ea typeface="DejaVu Sans"/>
              </a:rPr>
              <a:t>Hubble altitude 570 km</a:t>
            </a:r>
            <a:endParaRPr lang="fr-FR" sz="1800" b="0" strike="noStrike" spc="-1">
              <a:solidFill>
                <a:srgbClr val="000000"/>
              </a:solidFill>
              <a:latin typeface="Arial"/>
            </a:endParaRPr>
          </a:p>
        </p:txBody>
      </p:sp>
      <p:sp>
        <p:nvSpPr>
          <p:cNvPr id="851" name="ZoneTexte 5"/>
          <p:cNvSpPr/>
          <p:nvPr/>
        </p:nvSpPr>
        <p:spPr>
          <a:xfrm>
            <a:off x="5508720" y="4029120"/>
            <a:ext cx="5040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800" b="0" strike="noStrike" spc="-1">
                <a:solidFill>
                  <a:srgbClr val="F2F2F2"/>
                </a:solidFill>
                <a:latin typeface="Times New Roman"/>
                <a:ea typeface="DejaVu Sans"/>
              </a:rPr>
              <a:t>Jammes-Webb à 1,5 million de km de la Terre.</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2" name="Object 2"/>
          <p:cNvGraphicFramePr/>
          <p:nvPr/>
        </p:nvGraphicFramePr>
        <p:xfrm>
          <a:off x="-144360" y="0"/>
          <a:ext cx="10260000" cy="755892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853" name="Object 2"/>
                      <p:cNvPicPr/>
                      <p:nvPr/>
                    </p:nvPicPr>
                    <p:blipFill>
                      <a:blip r:embed="rId4"/>
                      <a:stretch/>
                    </p:blipFill>
                    <p:spPr>
                      <a:xfrm>
                        <a:off x="-144360" y="0"/>
                        <a:ext cx="10260000" cy="7558920"/>
                      </a:xfrm>
                      <a:prstGeom prst="rect">
                        <a:avLst/>
                      </a:prstGeom>
                      <a:ln w="0">
                        <a:noFill/>
                      </a:ln>
                    </p:spPr>
                  </p:pic>
                </p:oleObj>
              </mc:Fallback>
            </mc:AlternateContent>
          </a:graphicData>
        </a:graphic>
      </p:graphicFrame>
      <p:sp>
        <p:nvSpPr>
          <p:cNvPr id="854" name="Rectangle à coins arrondis 4"/>
          <p:cNvSpPr/>
          <p:nvPr/>
        </p:nvSpPr>
        <p:spPr>
          <a:xfrm>
            <a:off x="1800000" y="317160"/>
            <a:ext cx="6408000" cy="41436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55" name="Rectangle 1"/>
          <p:cNvSpPr/>
          <p:nvPr/>
        </p:nvSpPr>
        <p:spPr>
          <a:xfrm>
            <a:off x="1728000" y="261720"/>
            <a:ext cx="81104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0" strike="noStrike" spc="-1">
                <a:solidFill>
                  <a:schemeClr val="accent6">
                    <a:lumMod val="75000"/>
                  </a:schemeClr>
                </a:solidFill>
                <a:latin typeface="Times New Roman"/>
                <a:ea typeface="DejaVu Sans"/>
              </a:rPr>
              <a:t>  </a:t>
            </a:r>
            <a:r>
              <a:rPr lang="fr-FR" sz="2000" b="0" strike="noStrike" spc="-1">
                <a:solidFill>
                  <a:schemeClr val="accent6">
                    <a:lumMod val="75000"/>
                  </a:schemeClr>
                </a:solidFill>
                <a:latin typeface="Times New Roman"/>
                <a:ea typeface="DejaVu Sans"/>
              </a:rPr>
              <a:t>Le télescope géant européen ELT sera opérationnel en 2027  </a:t>
            </a:r>
            <a:endParaRPr lang="fr-FR" sz="2000" b="0" strike="noStrike" spc="-1">
              <a:solidFill>
                <a:srgbClr val="000000"/>
              </a:solidFill>
              <a:latin typeface="Arial"/>
            </a:endParaRPr>
          </a:p>
        </p:txBody>
      </p:sp>
      <p:pic>
        <p:nvPicPr>
          <p:cNvPr id="856" name="Image 3"/>
          <p:cNvPicPr/>
          <p:nvPr/>
        </p:nvPicPr>
        <p:blipFill>
          <a:blip r:embed="rId5"/>
          <a:stretch/>
        </p:blipFill>
        <p:spPr>
          <a:xfrm>
            <a:off x="143640" y="1835640"/>
            <a:ext cx="9765360" cy="5483880"/>
          </a:xfrm>
          <a:prstGeom prst="rect">
            <a:avLst/>
          </a:prstGeom>
          <a:ln w="0">
            <a:noFill/>
          </a:ln>
        </p:spPr>
      </p:pic>
      <p:sp>
        <p:nvSpPr>
          <p:cNvPr id="857" name="Rectangle à coins arrondis 6"/>
          <p:cNvSpPr/>
          <p:nvPr/>
        </p:nvSpPr>
        <p:spPr>
          <a:xfrm>
            <a:off x="143640" y="971640"/>
            <a:ext cx="9694440" cy="575280"/>
          </a:xfrm>
          <a:prstGeom prst="roundRect">
            <a:avLst>
              <a:gd name="adj" fmla="val 16667"/>
            </a:avLst>
          </a:prstGeom>
          <a:solidFill>
            <a:srgbClr val="EEC412"/>
          </a:solidFill>
          <a:ln w="19050">
            <a:solidFill>
              <a:srgbClr val="C2FFF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5000"/>
              </a:lnSpc>
            </a:pPr>
            <a:endParaRPr lang="fr-FR" sz="2400" b="0" strike="noStrike" spc="-1">
              <a:solidFill>
                <a:srgbClr val="FFFFFF"/>
              </a:solidFill>
              <a:latin typeface="Times New Roman"/>
              <a:ea typeface="DejaVu Sans"/>
            </a:endParaRPr>
          </a:p>
        </p:txBody>
      </p:sp>
      <p:sp>
        <p:nvSpPr>
          <p:cNvPr id="858" name="ZoneTexte 7"/>
          <p:cNvSpPr/>
          <p:nvPr/>
        </p:nvSpPr>
        <p:spPr>
          <a:xfrm>
            <a:off x="-72360" y="956520"/>
            <a:ext cx="101520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Ce futur télescope situé au Chili à 3000 mètres d’altitude sera doté d’un miroir de 39 mètres de diamètre.</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Il collectera 15 fois plus de lumière que les plus grands télescopes existants.</a:t>
            </a:r>
            <a:endParaRPr lang="fr-FR"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 name="Image 2"/>
          <p:cNvPicPr/>
          <p:nvPr/>
        </p:nvPicPr>
        <p:blipFill>
          <a:blip r:embed="rId3"/>
          <a:stretch/>
        </p:blipFill>
        <p:spPr>
          <a:xfrm>
            <a:off x="-10153440" y="-108720"/>
            <a:ext cx="22753080" cy="9581760"/>
          </a:xfrm>
          <a:prstGeom prst="rect">
            <a:avLst/>
          </a:prstGeom>
          <a:ln w="0">
            <a:noFill/>
          </a:ln>
        </p:spPr>
      </p:pic>
      <p:sp>
        <p:nvSpPr>
          <p:cNvPr id="860" name="Rectangle à coins arrondis 3"/>
          <p:cNvSpPr/>
          <p:nvPr/>
        </p:nvSpPr>
        <p:spPr>
          <a:xfrm>
            <a:off x="287640" y="4743720"/>
            <a:ext cx="4605480" cy="1699560"/>
          </a:xfrm>
          <a:prstGeom prst="roundRect">
            <a:avLst>
              <a:gd name="adj" fmla="val 16667"/>
            </a:avLst>
          </a:prstGeom>
          <a:solidFill>
            <a:schemeClr val="accent3">
              <a:lumMod val="75000"/>
            </a:schemeClr>
          </a:solidFill>
          <a:ln w="12700">
            <a:solidFill>
              <a:srgbClr val="FF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2400" b="0" strike="noStrike" spc="-1">
              <a:solidFill>
                <a:srgbClr val="FFFFFF"/>
              </a:solidFill>
              <a:latin typeface="Times New Roman"/>
              <a:ea typeface="DejaVu Sans"/>
            </a:endParaRPr>
          </a:p>
        </p:txBody>
      </p:sp>
      <p:sp>
        <p:nvSpPr>
          <p:cNvPr id="861" name="Rectangle 1"/>
          <p:cNvSpPr/>
          <p:nvPr/>
        </p:nvSpPr>
        <p:spPr>
          <a:xfrm>
            <a:off x="-2593800" y="4845240"/>
            <a:ext cx="1036872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Juillet 2022 : le télescope James Webb découvre</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 à 13,5 milliards d’années lumière la galaxie</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 la plus lointaine observée à ce jour.</a:t>
            </a:r>
            <a:endParaRPr lang="fr-FR" sz="1800" b="0" strike="noStrike" spc="-1">
              <a:solidFill>
                <a:srgbClr val="000000"/>
              </a:solidFill>
              <a:latin typeface="Arial"/>
            </a:endParaRPr>
          </a:p>
          <a:p>
            <a:pPr>
              <a:lnSpc>
                <a:spcPct val="100000"/>
              </a:lnSpc>
            </a:pPr>
            <a:endParaRPr lang="fr-FR" sz="1800" b="0" strike="noStrike" spc="-1">
              <a:solidFill>
                <a:srgbClr val="000000"/>
              </a:solidFill>
              <a:latin typeface="Arial"/>
            </a:endParaRPr>
          </a:p>
        </p:txBody>
      </p:sp>
      <p:sp>
        <p:nvSpPr>
          <p:cNvPr id="862" name="Rectangle 2"/>
          <p:cNvSpPr/>
          <p:nvPr/>
        </p:nvSpPr>
        <p:spPr>
          <a:xfrm>
            <a:off x="9936720" y="-252720"/>
            <a:ext cx="142920" cy="8928360"/>
          </a:xfrm>
          <a:prstGeom prst="rect">
            <a:avLst/>
          </a:prstGeom>
          <a:solidFill>
            <a:schemeClr val="tx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sp>
        <p:nvSpPr>
          <p:cNvPr id="863" name="ZoneTexte 4"/>
          <p:cNvSpPr/>
          <p:nvPr/>
        </p:nvSpPr>
        <p:spPr>
          <a:xfrm>
            <a:off x="-3168720" y="6876360"/>
            <a:ext cx="496800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rgbClr val="B3B3B3"/>
              </a:solidFill>
              <a:latin typeface="Times New Roman"/>
              <a:ea typeface="DejaVu Sans"/>
            </a:endParaRPr>
          </a:p>
        </p:txBody>
      </p:sp>
      <p:pic>
        <p:nvPicPr>
          <p:cNvPr id="864" name="Image 8"/>
          <p:cNvPicPr/>
          <p:nvPr/>
        </p:nvPicPr>
        <p:blipFill>
          <a:blip r:embed="rId4"/>
          <a:stretch/>
        </p:blipFill>
        <p:spPr>
          <a:xfrm rot="5400000">
            <a:off x="5195160" y="3801240"/>
            <a:ext cx="4509360" cy="3006000"/>
          </a:xfrm>
          <a:prstGeom prst="rect">
            <a:avLst/>
          </a:prstGeom>
          <a:ln w="0">
            <a:noFill/>
          </a:ln>
        </p:spPr>
      </p:pic>
      <p:sp>
        <p:nvSpPr>
          <p:cNvPr id="865" name="Rectangle 11"/>
          <p:cNvSpPr/>
          <p:nvPr/>
        </p:nvSpPr>
        <p:spPr>
          <a:xfrm>
            <a:off x="71640" y="5680800"/>
            <a:ext cx="5037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1800" b="0" strike="noStrike" spc="-1">
                <a:solidFill>
                  <a:schemeClr val="accent2">
                    <a:lumMod val="75000"/>
                  </a:schemeClr>
                </a:solidFill>
                <a:latin typeface="Times New Roman"/>
                <a:ea typeface="DejaVu Sans"/>
              </a:rPr>
              <a:t>Elle nous apparaît telle qu’elle était seulement </a:t>
            </a:r>
            <a:endParaRPr lang="fr-FR" sz="1800" b="0" strike="noStrike" spc="-1">
              <a:solidFill>
                <a:srgbClr val="000000"/>
              </a:solidFill>
              <a:latin typeface="Arial"/>
            </a:endParaRPr>
          </a:p>
          <a:p>
            <a:pPr algn="ctr">
              <a:lnSpc>
                <a:spcPct val="100000"/>
              </a:lnSpc>
            </a:pPr>
            <a:r>
              <a:rPr lang="fr-FR" sz="1800" b="0" strike="noStrike" spc="-1">
                <a:solidFill>
                  <a:schemeClr val="accent2">
                    <a:lumMod val="75000"/>
                  </a:schemeClr>
                </a:solidFill>
                <a:latin typeface="Times New Roman"/>
                <a:ea typeface="DejaVu Sans"/>
              </a:rPr>
              <a:t>320 millions d’années après le big bang.</a:t>
            </a:r>
            <a:endParaRPr lang="fr-FR" sz="1800" b="0" strike="noStrike" spc="-1">
              <a:solidFill>
                <a:srgbClr val="000000"/>
              </a:solidFill>
              <a:latin typeface="Arial"/>
            </a:endParaRPr>
          </a:p>
        </p:txBody>
      </p:sp>
      <p:cxnSp>
        <p:nvCxnSpPr>
          <p:cNvPr id="866" name="Connecteur droit 13"/>
          <p:cNvCxnSpPr/>
          <p:nvPr/>
        </p:nvCxnSpPr>
        <p:spPr>
          <a:xfrm>
            <a:off x="5328000" y="7380000"/>
            <a:ext cx="4249440" cy="720"/>
          </a:xfrm>
          <a:prstGeom prst="straightConnector1">
            <a:avLst/>
          </a:prstGeom>
          <a:ln w="28575">
            <a:solidFill>
              <a:srgbClr val="BFBFBF"/>
            </a:solidFill>
            <a:round/>
          </a:ln>
        </p:spPr>
      </p:cxnSp>
      <p:sp>
        <p:nvSpPr>
          <p:cNvPr id="867" name="Rectangle 14"/>
          <p:cNvSpPr/>
          <p:nvPr/>
        </p:nvSpPr>
        <p:spPr>
          <a:xfrm>
            <a:off x="5253840" y="7398000"/>
            <a:ext cx="4391640" cy="287280"/>
          </a:xfrm>
          <a:prstGeom prst="rect">
            <a:avLst/>
          </a:prstGeom>
          <a:solidFill>
            <a:schemeClr val="tx1"/>
          </a:solidFill>
          <a:ln w="9525">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95000"/>
              </a:lnSpc>
              <a:tabLst>
                <a:tab pos="0" algn="l"/>
              </a:tabLst>
            </a:pPr>
            <a:endParaRPr lang="fr-FR" sz="2400" b="0" strike="noStrike" spc="-1">
              <a:solidFill>
                <a:srgbClr val="FFFFFF"/>
              </a:solidFill>
              <a:latin typeface="Times New Roman"/>
              <a:ea typeface="DejaVu San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PlaceHolder 1"/>
          <p:cNvSpPr>
            <a:spLocks noGrp="1"/>
          </p:cNvSpPr>
          <p:nvPr>
            <p:ph type="title"/>
          </p:nvPr>
        </p:nvSpPr>
        <p:spPr>
          <a:xfrm>
            <a:off x="1260360" y="1236600"/>
            <a:ext cx="7558920" cy="2631240"/>
          </a:xfrm>
          <a:prstGeom prst="rect">
            <a:avLst/>
          </a:prstGeom>
          <a:noFill/>
          <a:ln w="0">
            <a:noFill/>
          </a:ln>
        </p:spPr>
        <p:txBody>
          <a:bodyPr lIns="0" tIns="0" rIns="0" bIns="0" numCol="1" spcCol="0" anchor="b">
            <a:noAutofit/>
          </a:bodyPr>
          <a:lstStyle/>
          <a:p>
            <a:pPr indent="0">
              <a:buNone/>
            </a:pPr>
            <a:endParaRPr lang="fr-FR" sz="4400" b="0" strike="noStrike" spc="-1">
              <a:solidFill>
                <a:srgbClr val="000000"/>
              </a:solidFill>
              <a:latin typeface="Arial"/>
              <a:ea typeface="DejaVu Sans"/>
            </a:endParaRPr>
          </a:p>
        </p:txBody>
      </p:sp>
      <p:sp>
        <p:nvSpPr>
          <p:cNvPr id="869" name="PlaceHolder 2"/>
          <p:cNvSpPr>
            <a:spLocks noGrp="1"/>
          </p:cNvSpPr>
          <p:nvPr>
            <p:ph type="subTitle"/>
          </p:nvPr>
        </p:nvSpPr>
        <p:spPr>
          <a:xfrm>
            <a:off x="1260360" y="3970440"/>
            <a:ext cx="7558920" cy="1824840"/>
          </a:xfrm>
          <a:prstGeom prst="rect">
            <a:avLst/>
          </a:prstGeom>
          <a:noFill/>
          <a:ln w="0">
            <a:noFill/>
          </a:ln>
        </p:spPr>
        <p:txBody>
          <a:bodyPr lIns="0" tIns="0" rIns="0" bIns="0" numCol="1" spcCol="0" anchor="t">
            <a:noAutofit/>
          </a:bodyPr>
          <a:lstStyle/>
          <a:p>
            <a:pPr indent="0" algn="ctr">
              <a:buNone/>
            </a:pPr>
            <a:endParaRPr lang="fr-FR" sz="2800" b="0" strike="noStrike" spc="-1">
              <a:solidFill>
                <a:srgbClr val="000000"/>
              </a:solidFill>
              <a:latin typeface="Arial"/>
              <a:ea typeface="DejaVu Sans"/>
            </a:endParaRPr>
          </a:p>
        </p:txBody>
      </p:sp>
      <p:pic>
        <p:nvPicPr>
          <p:cNvPr id="870" name="Image 4" descr="ciel-etoile-a-maupiti-3.jpg"/>
          <p:cNvPicPr/>
          <p:nvPr/>
        </p:nvPicPr>
        <p:blipFill>
          <a:blip r:embed="rId3"/>
          <a:stretch/>
        </p:blipFill>
        <p:spPr>
          <a:xfrm>
            <a:off x="123840" y="92160"/>
            <a:ext cx="9956160" cy="7466760"/>
          </a:xfrm>
          <a:prstGeom prst="rect">
            <a:avLst/>
          </a:prstGeom>
          <a:ln w="228600">
            <a:solidFill>
              <a:srgbClr val="000000"/>
            </a:solidFill>
            <a:miter/>
          </a:ln>
        </p:spPr>
      </p:pic>
      <p:pic>
        <p:nvPicPr>
          <p:cNvPr id="871" name="Image 4"/>
          <p:cNvPicPr/>
          <p:nvPr/>
        </p:nvPicPr>
        <p:blipFill>
          <a:blip r:embed="rId4"/>
          <a:stretch/>
        </p:blipFill>
        <p:spPr>
          <a:xfrm>
            <a:off x="-122400" y="625320"/>
            <a:ext cx="10459440" cy="7058880"/>
          </a:xfrm>
          <a:prstGeom prst="rect">
            <a:avLst/>
          </a:prstGeom>
          <a:ln w="0">
            <a:noFill/>
          </a:ln>
        </p:spPr>
      </p:pic>
      <p:sp>
        <p:nvSpPr>
          <p:cNvPr id="872" name="ZoneTexte 5"/>
          <p:cNvSpPr/>
          <p:nvPr/>
        </p:nvSpPr>
        <p:spPr>
          <a:xfrm>
            <a:off x="876240" y="-247680"/>
            <a:ext cx="8314560" cy="3056760"/>
          </a:xfrm>
          <a:prstGeom prst="rect">
            <a:avLst/>
          </a:prstGeom>
          <a:noFill/>
          <a:ln w="0">
            <a:noFill/>
          </a:ln>
        </p:spPr>
        <p:style>
          <a:lnRef idx="0">
            <a:scrgbClr r="0" g="0" b="0"/>
          </a:lnRef>
          <a:fillRef idx="0">
            <a:scrgbClr r="0" g="0" b="0"/>
          </a:fillRef>
          <a:effectRef idx="0">
            <a:scrgbClr r="0" g="0" b="0"/>
          </a:effectRef>
          <a:fontRef idx="minor"/>
        </p:style>
        <p:txBody>
          <a:bodyPr lIns="100800" tIns="50400" rIns="100800" bIns="50400" anchor="t">
            <a:spAutoFit/>
          </a:bodyPr>
          <a:lstStyle/>
          <a:p>
            <a:pPr>
              <a:lnSpc>
                <a:spcPct val="100000"/>
              </a:lnSpc>
            </a:pPr>
            <a:r>
              <a:rPr lang="fr-FR" sz="9700" b="1" strike="noStrike" spc="-1">
                <a:solidFill>
                  <a:srgbClr val="F8D6F8"/>
                </a:solidFill>
                <a:latin typeface="Palace Script MT"/>
                <a:ea typeface="MingLiU_HKSCS-ExtB"/>
              </a:rPr>
              <a:t>Merci pour votre attention</a:t>
            </a:r>
            <a:endParaRPr lang="fr-FR" sz="97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 name="Object 2"/>
          <p:cNvGraphicFramePr/>
          <p:nvPr/>
        </p:nvGraphicFramePr>
        <p:xfrm>
          <a:off x="0" y="-95400"/>
          <a:ext cx="10080000" cy="7690680"/>
        </p:xfrm>
        <a:graphic>
          <a:graphicData uri="http://schemas.openxmlformats.org/presentationml/2006/ole">
            <mc:AlternateContent xmlns:mc="http://schemas.openxmlformats.org/markup-compatibility/2006">
              <mc:Choice xmlns:v="urn:schemas-microsoft-com:vml" Requires="v">
                <p:oleObj r:id="rId3" imgW="0" imgH="0" progId="CorelPhotoPaint.Image.7">
                  <p:embed/>
                </p:oleObj>
              </mc:Choice>
              <mc:Fallback>
                <p:oleObj r:id="rId3" imgW="0" imgH="0" progId="CorelPhotoPaint.Image.7">
                  <p:embed/>
                  <p:pic>
                    <p:nvPicPr>
                      <p:cNvPr id="160" name="Object 2"/>
                      <p:cNvPicPr/>
                      <p:nvPr/>
                    </p:nvPicPr>
                    <p:blipFill>
                      <a:blip r:embed="rId4"/>
                      <a:stretch/>
                    </p:blipFill>
                    <p:spPr>
                      <a:xfrm>
                        <a:off x="0" y="-95400"/>
                        <a:ext cx="10080000" cy="7690680"/>
                      </a:xfrm>
                      <a:prstGeom prst="rect">
                        <a:avLst/>
                      </a:prstGeom>
                      <a:ln w="0">
                        <a:noFill/>
                      </a:ln>
                    </p:spPr>
                  </p:pic>
                </p:oleObj>
              </mc:Fallback>
            </mc:AlternateContent>
          </a:graphicData>
        </a:graphic>
      </p:graphicFrame>
      <p:sp>
        <p:nvSpPr>
          <p:cNvPr id="161" name="ZoneTexte 4"/>
          <p:cNvSpPr/>
          <p:nvPr/>
        </p:nvSpPr>
        <p:spPr>
          <a:xfrm>
            <a:off x="2592360" y="168120"/>
            <a:ext cx="842400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fr-FR" sz="2400" b="0" strike="noStrike" spc="-1">
              <a:solidFill>
                <a:srgbClr val="FFCC00"/>
              </a:solidFill>
              <a:latin typeface="Times New Roman"/>
              <a:ea typeface="DejaVu Sans"/>
            </a:endParaRPr>
          </a:p>
        </p:txBody>
      </p:sp>
      <p:sp>
        <p:nvSpPr>
          <p:cNvPr id="162" name="ZoneTexte 1"/>
          <p:cNvSpPr/>
          <p:nvPr/>
        </p:nvSpPr>
        <p:spPr>
          <a:xfrm>
            <a:off x="2303640" y="7020000"/>
            <a:ext cx="33840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200" b="1" strike="noStrike" spc="-1">
                <a:solidFill>
                  <a:srgbClr val="FFFFFF"/>
                </a:solidFill>
                <a:latin typeface="Times New Roman"/>
                <a:ea typeface="DejaVu Sans"/>
              </a:rPr>
              <a:t>Distance Soleil / Terre en modèle réduit</a:t>
            </a:r>
            <a:endParaRPr lang="fr-FR" sz="1200" b="0" strike="noStrike" spc="-1">
              <a:solidFill>
                <a:srgbClr val="000000"/>
              </a:solidFill>
              <a:latin typeface="Arial"/>
            </a:endParaRPr>
          </a:p>
        </p:txBody>
      </p:sp>
      <p:pic>
        <p:nvPicPr>
          <p:cNvPr id="163" name="Picture 2" descr="le Soleil et ses Planètes"/>
          <p:cNvPicPr/>
          <p:nvPr/>
        </p:nvPicPr>
        <p:blipFill>
          <a:blip r:embed="rId5"/>
          <a:stretch/>
        </p:blipFill>
        <p:spPr>
          <a:xfrm>
            <a:off x="1440000" y="534240"/>
            <a:ext cx="7416720" cy="7200360"/>
          </a:xfrm>
          <a:prstGeom prst="rect">
            <a:avLst/>
          </a:prstGeom>
          <a:ln w="0">
            <a:noFill/>
          </a:ln>
        </p:spPr>
      </p:pic>
      <p:sp>
        <p:nvSpPr>
          <p:cNvPr id="164" name="ZoneTexte 1"/>
          <p:cNvSpPr/>
          <p:nvPr/>
        </p:nvSpPr>
        <p:spPr>
          <a:xfrm>
            <a:off x="7416720" y="6012000"/>
            <a:ext cx="16556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FFFFFF"/>
                </a:solidFill>
                <a:latin typeface="Times New Roman"/>
                <a:ea typeface="DejaVu Sans"/>
              </a:rPr>
              <a:t>Taches noires</a:t>
            </a:r>
            <a:endParaRPr lang="fr-FR" sz="1600" b="0" strike="noStrike" spc="-1">
              <a:solidFill>
                <a:srgbClr val="000000"/>
              </a:solidFill>
              <a:latin typeface="Arial"/>
            </a:endParaRPr>
          </a:p>
        </p:txBody>
      </p:sp>
      <p:cxnSp>
        <p:nvCxnSpPr>
          <p:cNvPr id="165" name="Connecteur droit avec flèche 3"/>
          <p:cNvCxnSpPr/>
          <p:nvPr/>
        </p:nvCxnSpPr>
        <p:spPr>
          <a:xfrm flipH="1" flipV="1">
            <a:off x="7560360" y="5523480"/>
            <a:ext cx="432720" cy="570600"/>
          </a:xfrm>
          <a:prstGeom prst="straightConnector1">
            <a:avLst/>
          </a:prstGeom>
          <a:ln w="12700">
            <a:solidFill>
              <a:srgbClr val="FFFFFF"/>
            </a:solidFill>
            <a:round/>
            <a:tailEnd type="triangle" w="med" len="med"/>
          </a:ln>
        </p:spPr>
      </p:cxnSp>
      <p:sp>
        <p:nvSpPr>
          <p:cNvPr id="166" name="ZoneTexte 5"/>
          <p:cNvSpPr/>
          <p:nvPr/>
        </p:nvSpPr>
        <p:spPr>
          <a:xfrm>
            <a:off x="730080" y="2143800"/>
            <a:ext cx="1583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1600" b="0" strike="noStrike" spc="-1">
                <a:solidFill>
                  <a:srgbClr val="FFFFFF"/>
                </a:solidFill>
                <a:latin typeface="Times New Roman"/>
                <a:ea typeface="DejaVu Sans"/>
              </a:rPr>
              <a:t>Protubérance</a:t>
            </a:r>
            <a:endParaRPr lang="fr-FR" sz="1600" b="0" strike="noStrike" spc="-1">
              <a:solidFill>
                <a:srgbClr val="000000"/>
              </a:solidFill>
              <a:latin typeface="Arial"/>
            </a:endParaRPr>
          </a:p>
        </p:txBody>
      </p:sp>
      <p:cxnSp>
        <p:nvCxnSpPr>
          <p:cNvPr id="167" name="Connecteur droit avec flèche 7"/>
          <p:cNvCxnSpPr/>
          <p:nvPr/>
        </p:nvCxnSpPr>
        <p:spPr>
          <a:xfrm>
            <a:off x="1329120" y="2462400"/>
            <a:ext cx="386640" cy="417600"/>
          </a:xfrm>
          <a:prstGeom prst="straightConnector1">
            <a:avLst/>
          </a:prstGeom>
          <a:ln w="12700">
            <a:solidFill>
              <a:srgbClr val="FFFFFF"/>
            </a:solidFill>
            <a:round/>
            <a:tailEnd type="triangle" w="med" len="med"/>
          </a:ln>
        </p:spPr>
      </p:cxnSp>
    </p:spTree>
  </p:cSld>
  <p:clrMapOvr>
    <a:masterClrMapping/>
  </p:clrMapOvr>
</p:sld>
</file>

<file path=ppt/theme/theme1.xml><?xml version="1.0" encoding="utf-8"?>
<a:theme xmlns:a="http://schemas.openxmlformats.org/drawingml/2006/main" name="Initiation nouveaux adhérents Un regard sur l'univers octobre 2009">
  <a:themeElements>
    <a:clrScheme name="Initiation nouveaux adhérents Un regard sur l'univers octobre 20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itiation nouveaux adhérents Un regard sur l'univers octobre 2009">
  <a:themeElements>
    <a:clrScheme name="Initiation nouveaux adhérents Un regard sur l'univers octobre 20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Settings\user\Mes documents\Astronomie\Diaporamas astro\Initiation nouveaux adhérents Un regard sur l'univers octobre 2009.pot</Template>
  <TotalTime>14879</TotalTime>
  <Words>12080</Words>
  <Application>Microsoft Office PowerPoint</Application>
  <PresentationFormat>Personnalisé</PresentationFormat>
  <Paragraphs>753</Paragraphs>
  <Slides>85</Slides>
  <Notes>60</Notes>
  <HiddenSlides>0</HiddenSlides>
  <MMClips>6</MMClips>
  <ScaleCrop>false</ScaleCrop>
  <HeadingPairs>
    <vt:vector size="8" baseType="variant">
      <vt:variant>
        <vt:lpstr>Polices utilisées</vt:lpstr>
      </vt:variant>
      <vt:variant>
        <vt:i4>19</vt:i4>
      </vt:variant>
      <vt:variant>
        <vt:lpstr>Thème</vt:lpstr>
      </vt:variant>
      <vt:variant>
        <vt:i4>2</vt:i4>
      </vt:variant>
      <vt:variant>
        <vt:lpstr>Serveurs OLE incorporés</vt:lpstr>
      </vt:variant>
      <vt:variant>
        <vt:i4>1</vt:i4>
      </vt:variant>
      <vt:variant>
        <vt:lpstr>Titres des diapositives</vt:lpstr>
      </vt:variant>
      <vt:variant>
        <vt:i4>85</vt:i4>
      </vt:variant>
    </vt:vector>
  </HeadingPairs>
  <TitlesOfParts>
    <vt:vector size="107" baseType="lpstr">
      <vt:lpstr>Arial Unicode MS</vt:lpstr>
      <vt:lpstr>-apple-system</vt:lpstr>
      <vt:lpstr>Arial</vt:lpstr>
      <vt:lpstr>Calibri</vt:lpstr>
      <vt:lpstr>comic</vt:lpstr>
      <vt:lpstr>Courier New</vt:lpstr>
      <vt:lpstr>FiraSans Regular</vt:lpstr>
      <vt:lpstr>Helvetica Neue</vt:lpstr>
      <vt:lpstr>inherit</vt:lpstr>
      <vt:lpstr>Lucida Sans Unicode</vt:lpstr>
      <vt:lpstr>Monotype Corsiva</vt:lpstr>
      <vt:lpstr>museo-sans-1</vt:lpstr>
      <vt:lpstr>Palace Script MT</vt:lpstr>
      <vt:lpstr>Symbol</vt:lpstr>
      <vt:lpstr>Tahoma</vt:lpstr>
      <vt:lpstr>The Antiqua B</vt:lpstr>
      <vt:lpstr>Times New Roman</vt:lpstr>
      <vt:lpstr>Verdana</vt:lpstr>
      <vt:lpstr>Wingdings</vt:lpstr>
      <vt:lpstr>Initiation nouveaux adhérents Un regard sur l'univers octobre 2009</vt:lpstr>
      <vt:lpstr>Initiation nouveaux adhérents Un regard sur l'univers octobre 2009</vt:lpstr>
      <vt:lpstr>CorelPhotoPaint.Image.7</vt:lpstr>
      <vt:lpstr>Présentation PowerPoint</vt:lpstr>
      <vt:lpstr>²</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bordes</dc:creator>
  <dc:description/>
  <cp:lastModifiedBy>Conseil immobilier IMMOGES</cp:lastModifiedBy>
  <cp:revision>662</cp:revision>
  <dcterms:created xsi:type="dcterms:W3CDTF">2010-09-28T09:20:00Z</dcterms:created>
  <dcterms:modified xsi:type="dcterms:W3CDTF">2025-03-20T14:15:26Z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5</vt:i4>
  </property>
  <property fmtid="{D5CDD505-2E9C-101B-9397-08002B2CF9AE}" pid="3" name="Notes">
    <vt:i4>60</vt:i4>
  </property>
  <property fmtid="{D5CDD505-2E9C-101B-9397-08002B2CF9AE}" pid="4" name="PresentationFormat">
    <vt:lpwstr>Personnalisé</vt:lpwstr>
  </property>
  <property fmtid="{D5CDD505-2E9C-101B-9397-08002B2CF9AE}" pid="5" name="Slides">
    <vt:i4>85</vt:i4>
  </property>
</Properties>
</file>