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m" ContentType="video/webm"/>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558" r:id="rId2"/>
    <p:sldId id="381" r:id="rId3"/>
    <p:sldId id="555" r:id="rId4"/>
    <p:sldId id="553" r:id="rId5"/>
    <p:sldId id="549" r:id="rId6"/>
    <p:sldId id="557" r:id="rId7"/>
    <p:sldId id="554" r:id="rId8"/>
    <p:sldId id="440" r:id="rId9"/>
    <p:sldId id="561" r:id="rId10"/>
    <p:sldId id="455" r:id="rId11"/>
    <p:sldId id="492" r:id="rId12"/>
    <p:sldId id="563" r:id="rId13"/>
    <p:sldId id="539" r:id="rId14"/>
    <p:sldId id="540" r:id="rId15"/>
    <p:sldId id="565" r:id="rId16"/>
    <p:sldId id="562" r:id="rId17"/>
    <p:sldId id="425" r:id="rId18"/>
    <p:sldId id="559" r:id="rId19"/>
    <p:sldId id="473" r:id="rId20"/>
    <p:sldId id="551" r:id="rId21"/>
    <p:sldId id="530" r:id="rId22"/>
    <p:sldId id="475" r:id="rId23"/>
    <p:sldId id="457" r:id="rId24"/>
    <p:sldId id="470" r:id="rId25"/>
    <p:sldId id="542" r:id="rId26"/>
    <p:sldId id="538" r:id="rId27"/>
    <p:sldId id="468" r:id="rId28"/>
    <p:sldId id="531" r:id="rId29"/>
    <p:sldId id="465" r:id="rId30"/>
    <p:sldId id="273" r:id="rId31"/>
    <p:sldId id="485" r:id="rId32"/>
    <p:sldId id="568" r:id="rId33"/>
    <p:sldId id="454" r:id="rId34"/>
    <p:sldId id="533" r:id="rId35"/>
    <p:sldId id="560" r:id="rId36"/>
    <p:sldId id="567" r:id="rId37"/>
  </p:sldIdLst>
  <p:sldSz cx="10080625" cy="7559675"/>
  <p:notesSz cx="7559675" cy="10691813"/>
  <p:defaultTextStyle>
    <a:defPPr>
      <a:defRPr lang="en-GB"/>
    </a:defPPr>
    <a:lvl1pPr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1pPr>
    <a:lvl2pPr marL="742950" indent="-28575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2pPr>
    <a:lvl3pPr marL="11430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3pPr>
    <a:lvl4pPr marL="16002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4pPr>
    <a:lvl5pPr marL="2057400" indent="-228600" algn="l" defTabSz="449263" rtl="0" eaLnBrk="0" fontAlgn="base" hangingPunct="0">
      <a:spcBef>
        <a:spcPct val="0"/>
      </a:spcBef>
      <a:spcAft>
        <a:spcPct val="0"/>
      </a:spcAft>
      <a:defRPr sz="2400" kern="1200">
        <a:solidFill>
          <a:schemeClr val="tx1"/>
        </a:solidFill>
        <a:latin typeface="Times New Roman" panose="02020603050405020304" pitchFamily="18" charset="0"/>
        <a:ea typeface="+mn-ea"/>
        <a:cs typeface="Lucida Sans Unicode" panose="020B0602030504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93E1"/>
    <a:srgbClr val="1371E3"/>
    <a:srgbClr val="2874C8"/>
    <a:srgbClr val="8B7ED8"/>
    <a:srgbClr val="896FE7"/>
    <a:srgbClr val="FFFF00"/>
    <a:srgbClr val="FF9999"/>
    <a:srgbClr val="E0AF24"/>
    <a:srgbClr val="EEB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61" autoAdjust="0"/>
    <p:restoredTop sz="92627" autoAdjust="0"/>
  </p:normalViewPr>
  <p:slideViewPr>
    <p:cSldViewPr>
      <p:cViewPr varScale="1">
        <p:scale>
          <a:sx n="95" d="100"/>
          <a:sy n="95" d="100"/>
        </p:scale>
        <p:origin x="1668" y="78"/>
      </p:cViewPr>
      <p:guideLst>
        <p:guide orient="horz" pos="2160"/>
        <p:guide pos="2880"/>
      </p:guideLst>
    </p:cSldViewPr>
  </p:slideViewPr>
  <p:outlineViewPr>
    <p:cViewPr varScale="1">
      <p:scale>
        <a:sx n="170" d="200"/>
        <a:sy n="170" d="200"/>
      </p:scale>
      <p:origin x="0" y="-2760"/>
    </p:cViewPr>
  </p:outlineViewPr>
  <p:notesTextViewPr>
    <p:cViewPr>
      <p:scale>
        <a:sx n="100" d="100"/>
        <a:sy n="100" d="100"/>
      </p:scale>
      <p:origin x="0" y="0"/>
    </p:cViewPr>
  </p:notesTextViewPr>
  <p:sorterViewPr>
    <p:cViewPr varScale="1">
      <p:scale>
        <a:sx n="1" d="1"/>
        <a:sy n="1" d="1"/>
      </p:scale>
      <p:origin x="0" y="-5820"/>
    </p:cViewPr>
  </p:sorterViewPr>
  <p:notesViewPr>
    <p:cSldViewPr>
      <p:cViewPr varScale="1">
        <p:scale>
          <a:sx n="59" d="100"/>
          <a:sy n="59" d="100"/>
        </p:scale>
        <p:origin x="3206"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312863" y="1027113"/>
            <a:ext cx="4932362" cy="36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1169988" y="5086350"/>
            <a:ext cx="5224462"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Tree>
    <p:extLst>
      <p:ext uri="{BB962C8B-B14F-4D97-AF65-F5344CB8AC3E}">
        <p14:creationId xmlns:p14="http://schemas.microsoft.com/office/powerpoint/2010/main" val="202656230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futura-sciences.com/sciences/definitions/energie-energie-15884/" TargetMode="External"/><Relationship Id="rId13" Type="http://schemas.openxmlformats.org/officeDocument/2006/relationships/hyperlink" Target="https://www.futura-sciences.com/sciences/definitions/univers-orbite-873/" TargetMode="External"/><Relationship Id="rId3" Type="http://schemas.openxmlformats.org/officeDocument/2006/relationships/hyperlink" Target="https://www.futura-sciences.com/sciences/definitions/chimie-hydrogene-14495/" TargetMode="External"/><Relationship Id="rId7" Type="http://schemas.openxmlformats.org/officeDocument/2006/relationships/hyperlink" Target="https://www.futura-sciences.com/sciences/definitions/chimie-helium-4813/" TargetMode="External"/><Relationship Id="rId12" Type="http://schemas.openxmlformats.org/officeDocument/2006/relationships/hyperlink" Target="https://www.futura-sciences.com/sciences/definitions/astronomie-mercure-3722/" TargetMode="External"/><Relationship Id="rId2" Type="http://schemas.openxmlformats.org/officeDocument/2006/relationships/slide" Target="../slides/slide1.xml"/><Relationship Id="rId16" Type="http://schemas.openxmlformats.org/officeDocument/2006/relationships/hyperlink" Target="https://www.futura-sciences.com/tech/definitions/internet-flash-476/" TargetMode="External"/><Relationship Id="rId1" Type="http://schemas.openxmlformats.org/officeDocument/2006/relationships/notesMaster" Target="../notesMasters/notesMaster1.xml"/><Relationship Id="rId6" Type="http://schemas.openxmlformats.org/officeDocument/2006/relationships/hyperlink" Target="https://www.futura-sciences.com/sciences/definitions/physique-fusion-15305/" TargetMode="External"/><Relationship Id="rId11" Type="http://schemas.openxmlformats.org/officeDocument/2006/relationships/hyperlink" Target="https://www.futura-sciences.com/sciences/actualites/etoile-cette-etoile-geante-fait-bulles-plus-grandes-soleil-jamais-vu-69624/" TargetMode="External"/><Relationship Id="rId5" Type="http://schemas.openxmlformats.org/officeDocument/2006/relationships/hyperlink" Target="https://www.futura-sciences.com/sciences/definitions/physique-gravite-1014/" TargetMode="External"/><Relationship Id="rId15" Type="http://schemas.openxmlformats.org/officeDocument/2006/relationships/hyperlink" Target="https://www.futura-sciences.com/sciences/definitions/chimie-carbone-3873/" TargetMode="External"/><Relationship Id="rId10" Type="http://schemas.openxmlformats.org/officeDocument/2006/relationships/hyperlink" Target="https://www.futura-sciences.com/sciences/skillz/metiers/metiers-physique-astrophysicien-8/" TargetMode="External"/><Relationship Id="rId4" Type="http://schemas.openxmlformats.org/officeDocument/2006/relationships/hyperlink" Target="https://www.futura-sciences.com/sciences/actualites/soleil-ressemblera-soleil-fin-vie-69159/" TargetMode="External"/><Relationship Id="rId9" Type="http://schemas.openxmlformats.org/officeDocument/2006/relationships/hyperlink" Target="https://www.futura-sciences.com/sciences/definitions/etoile-astre-851/" TargetMode="External"/><Relationship Id="rId14" Type="http://schemas.openxmlformats.org/officeDocument/2006/relationships/hyperlink" Target="https://www.futura-sciences.com/sciences/actualites/astronomie-geantes-rouges-detruiraient-bien-exoplanetes-40738/"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fr.wikipedia.org/wiki/Ph%C3%A9nom%C3%A8ne_p%C3%A9riodique" TargetMode="External"/><Relationship Id="rId13" Type="http://schemas.openxmlformats.org/officeDocument/2006/relationships/hyperlink" Target="https://fr.wikipedia.org/wiki/Nuages_de_Magellan" TargetMode="External"/><Relationship Id="rId18" Type="http://schemas.openxmlformats.org/officeDocument/2006/relationships/hyperlink" Target="https://fr.wikipedia.org/wiki/Galaxie" TargetMode="External"/><Relationship Id="rId3" Type="http://schemas.openxmlformats.org/officeDocument/2006/relationships/hyperlink" Target="https://fr.wikipedia.org/wiki/%C3%89toile_variable" TargetMode="External"/><Relationship Id="rId7" Type="http://schemas.openxmlformats.org/officeDocument/2006/relationships/hyperlink" Target="https://fr.wikipedia.org/wiki/Magnitude_apparente" TargetMode="External"/><Relationship Id="rId12" Type="http://schemas.openxmlformats.org/officeDocument/2006/relationships/hyperlink" Target="https://fr.wikipedia.org/wiki/Universit%C3%A9_Harvard" TargetMode="External"/><Relationship Id="rId17" Type="http://schemas.openxmlformats.org/officeDocument/2006/relationships/hyperlink" Target="https://fr.wikipedia.org/wiki/Relation_p%C3%A9riode-luminosit%C3%A9" TargetMode="External"/><Relationship Id="rId2" Type="http://schemas.openxmlformats.org/officeDocument/2006/relationships/slide" Target="../slides/slide10.xml"/><Relationship Id="rId16" Type="http://schemas.openxmlformats.org/officeDocument/2006/relationships/hyperlink" Target="https://fr.wikipedia.org/wiki/Harlow_Shapley" TargetMode="External"/><Relationship Id="rId1" Type="http://schemas.openxmlformats.org/officeDocument/2006/relationships/notesMaster" Target="../notesMasters/notesMaster1.xml"/><Relationship Id="rId6" Type="http://schemas.openxmlformats.org/officeDocument/2006/relationships/hyperlink" Target="https://fr.wikipedia.org/wiki/Soleil" TargetMode="External"/><Relationship Id="rId11" Type="http://schemas.openxmlformats.org/officeDocument/2006/relationships/hyperlink" Target="https://fr.wikipedia.org/wiki/Henrietta_Swan_Leavitt" TargetMode="External"/><Relationship Id="rId5" Type="http://schemas.openxmlformats.org/officeDocument/2006/relationships/hyperlink" Target="https://fr.wikipedia.org/wiki/%C3%89toile_superg%C3%A9ante" TargetMode="External"/><Relationship Id="rId15" Type="http://schemas.openxmlformats.org/officeDocument/2006/relationships/hyperlink" Target="https://fr.wikipedia.org/wiki/Parallaxe" TargetMode="External"/><Relationship Id="rId10" Type="http://schemas.openxmlformats.org/officeDocument/2006/relationships/hyperlink" Target="https://fr.wikipedia.org/wiki/Alpha_Ursae_Minoris" TargetMode="External"/><Relationship Id="rId19" Type="http://schemas.openxmlformats.org/officeDocument/2006/relationships/hyperlink" Target="https://www.iau.org/news/pressreleases/detail/iau1812/" TargetMode="External"/><Relationship Id="rId4" Type="http://schemas.openxmlformats.org/officeDocument/2006/relationships/hyperlink" Target="https://fr.wikipedia.org/wiki/%C3%89toile_g%C3%A9ante" TargetMode="External"/><Relationship Id="rId9" Type="http://schemas.openxmlformats.org/officeDocument/2006/relationships/hyperlink" Target="https://fr.wikipedia.org/wiki/Delta_Cephei" TargetMode="External"/><Relationship Id="rId14" Type="http://schemas.openxmlformats.org/officeDocument/2006/relationships/hyperlink" Target="https://fr.wikipedia.org/wiki/Luminosit%C3%A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utura-sciences.com/sciences/definitions/physique-onde-electromagnetique-150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fr.wikipedia.org/wiki/Georges_Lema%C3%AEtre#cite_note-6" TargetMode="External"/><Relationship Id="rId13" Type="http://schemas.openxmlformats.org/officeDocument/2006/relationships/hyperlink" Target="https://fr.wikipedia.org/wiki/Edwin_Hubble" TargetMode="External"/><Relationship Id="rId18" Type="http://schemas.openxmlformats.org/officeDocument/2006/relationships/hyperlink" Target="https://fr.wikipedia.org/wiki/Georges_Lema%C3%AEtre#cite_note-11" TargetMode="External"/><Relationship Id="rId26" Type="http://schemas.openxmlformats.org/officeDocument/2006/relationships/hyperlink" Target="https://fr.wikipedia.org/wiki/Fred_Hoyle" TargetMode="External"/><Relationship Id="rId39" Type="http://schemas.openxmlformats.org/officeDocument/2006/relationships/hyperlink" Target="https://fr.wikipedia.org/wiki/Mod%C3%A8le_cosmologique" TargetMode="External"/><Relationship Id="rId3" Type="http://schemas.openxmlformats.org/officeDocument/2006/relationships/hyperlink" Target="https://fr.wikipedia.org/w/index.php?title=Georges_Lema%C3%AEtre&amp;veaction=edit&amp;section=8" TargetMode="External"/><Relationship Id="rId21" Type="http://schemas.openxmlformats.org/officeDocument/2006/relationships/hyperlink" Target="https://fr.wikipedia.org/wiki/Georges_Lema%C3%AEtre#cite_note-13" TargetMode="External"/><Relationship Id="rId34" Type="http://schemas.openxmlformats.org/officeDocument/2006/relationships/hyperlink" Target="https://fr.wikipedia.org/wiki/Algol_(langage)" TargetMode="External"/><Relationship Id="rId42" Type="http://schemas.openxmlformats.org/officeDocument/2006/relationships/hyperlink" Target="https://www.futura-sciences.com/sciences/personnalites/physique-albert-einstein-205/" TargetMode="External"/><Relationship Id="rId7" Type="http://schemas.openxmlformats.org/officeDocument/2006/relationships/hyperlink" Target="https://fr.wikipedia.org/wiki/Alexandre_Friedmann" TargetMode="External"/><Relationship Id="rId12" Type="http://schemas.openxmlformats.org/officeDocument/2006/relationships/hyperlink" Target="https://fr.wikipedia.org/wiki/Vesto_Slipher" TargetMode="External"/><Relationship Id="rId17" Type="http://schemas.openxmlformats.org/officeDocument/2006/relationships/hyperlink" Target="https://fr.wikipedia.org/wiki/Georges_Lema%C3%AEtre#cite_note-10" TargetMode="External"/><Relationship Id="rId25" Type="http://schemas.openxmlformats.org/officeDocument/2006/relationships/hyperlink" Target="https://fr.wikipedia.org/wiki/Big_Bang" TargetMode="External"/><Relationship Id="rId33" Type="http://schemas.openxmlformats.org/officeDocument/2006/relationships/hyperlink" Target="https://fr.wikipedia.org/wiki/Assembleur" TargetMode="External"/><Relationship Id="rId38" Type="http://schemas.openxmlformats.org/officeDocument/2006/relationships/hyperlink" Target="https://fr.wikipedia.org/wiki/Robert_Woodrow_Wilson" TargetMode="External"/><Relationship Id="rId2" Type="http://schemas.openxmlformats.org/officeDocument/2006/relationships/slide" Target="../slides/slide12.xml"/><Relationship Id="rId16" Type="http://schemas.openxmlformats.org/officeDocument/2006/relationships/hyperlink" Target="https://fr.wikipedia.org/wiki/Georges_Lema%C3%AEtre#cite_note-9" TargetMode="External"/><Relationship Id="rId20" Type="http://schemas.openxmlformats.org/officeDocument/2006/relationships/hyperlink" Target="https://fr.wikipedia.org/wiki/1929_en_science" TargetMode="External"/><Relationship Id="rId29" Type="http://schemas.openxmlformats.org/officeDocument/2006/relationships/hyperlink" Target="https://fr.wikipedia.org/wiki/1933_en_science" TargetMode="External"/><Relationship Id="rId41" Type="http://schemas.openxmlformats.org/officeDocument/2006/relationships/hyperlink" Target="https://www.futura-sciences.com/sciences/definitions/physique-relativite-generale-3572/" TargetMode="External"/><Relationship Id="rId1" Type="http://schemas.openxmlformats.org/officeDocument/2006/relationships/notesMaster" Target="../notesMasters/notesMaster1.xml"/><Relationship Id="rId6" Type="http://schemas.openxmlformats.org/officeDocument/2006/relationships/hyperlink" Target="https://fr.wikipedia.org/wiki/Georges_Lema%C3%AEtre#cite_note-5" TargetMode="External"/><Relationship Id="rId11" Type="http://schemas.openxmlformats.org/officeDocument/2006/relationships/hyperlink" Target="https://fr.wikipedia.org/wiki/Georges_Lema%C3%AEtre#cite_note-8" TargetMode="External"/><Relationship Id="rId24" Type="http://schemas.openxmlformats.org/officeDocument/2006/relationships/hyperlink" Target="https://fr.wikipedia.org/wiki/Atome_primitif" TargetMode="External"/><Relationship Id="rId32" Type="http://schemas.openxmlformats.org/officeDocument/2006/relationships/hyperlink" Target="https://fr.wikipedia.org/wiki/Langage_machine" TargetMode="External"/><Relationship Id="rId37" Type="http://schemas.openxmlformats.org/officeDocument/2006/relationships/hyperlink" Target="https://fr.wikipedia.org/wiki/Arno_Allan_Penzias" TargetMode="External"/><Relationship Id="rId40" Type="http://schemas.openxmlformats.org/officeDocument/2006/relationships/hyperlink" Target="https://www.futura-sciences.com/sciences/skillz/metiers/metiers-physique-astronome-7/" TargetMode="External"/><Relationship Id="rId45" Type="http://schemas.openxmlformats.org/officeDocument/2006/relationships/hyperlink" Target="https://www.futura-sciences.com/sciences/definitions/univers-galaxie-36/" TargetMode="External"/><Relationship Id="rId5" Type="http://schemas.openxmlformats.org/officeDocument/2006/relationships/hyperlink" Target="https://fr.wikipedia.org/wiki/Jean-Pierre_Luminet" TargetMode="External"/><Relationship Id="rId15" Type="http://schemas.openxmlformats.org/officeDocument/2006/relationships/hyperlink" Target="https://fr.wikipedia.org/wiki/Arthur_Eddington" TargetMode="External"/><Relationship Id="rId23" Type="http://schemas.openxmlformats.org/officeDocument/2006/relationships/hyperlink" Target="https://fr.wikipedia.org/w/index.php?title=Georges_Lema%C3%AEtre&amp;action=edit&amp;section=9" TargetMode="External"/><Relationship Id="rId28" Type="http://schemas.openxmlformats.org/officeDocument/2006/relationships/hyperlink" Target="https://fr.wikipedia.org/wiki/Rayon_cosmique" TargetMode="External"/><Relationship Id="rId36" Type="http://schemas.openxmlformats.org/officeDocument/2006/relationships/hyperlink" Target="https://fr.wikipedia.org/wiki/Fond_diffus_cosmologique" TargetMode="External"/><Relationship Id="rId10" Type="http://schemas.openxmlformats.org/officeDocument/2006/relationships/hyperlink" Target="https://fr.wikipedia.org/wiki/Georges_Lema%C3%AEtre#cite_note-7" TargetMode="External"/><Relationship Id="rId19" Type="http://schemas.openxmlformats.org/officeDocument/2006/relationships/hyperlink" Target="https://fr.wikipedia.org/wiki/Georges_Lema%C3%AEtre#cite_note-12" TargetMode="External"/><Relationship Id="rId31" Type="http://schemas.openxmlformats.org/officeDocument/2006/relationships/hyperlink" Target="https://fr.wikipedia.org/wiki/Carl_St%C3%B8rmer" TargetMode="External"/><Relationship Id="rId44" Type="http://schemas.openxmlformats.org/officeDocument/2006/relationships/hyperlink" Target="https://www.futura-sciences.com/sciences/personnalites/astronomie-edwin-hubble-715/" TargetMode="External"/><Relationship Id="rId4" Type="http://schemas.openxmlformats.org/officeDocument/2006/relationships/hyperlink" Target="https://fr.wikipedia.org/w/index.php?title=Georges_Lema%C3%AEtre&amp;action=edit&amp;section=8"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Constante_de_Hubble" TargetMode="External"/><Relationship Id="rId22" Type="http://schemas.openxmlformats.org/officeDocument/2006/relationships/hyperlink" Target="https://fr.wikipedia.org/w/index.php?title=Georges_Lema%C3%AEtre&amp;veaction=edit&amp;section=9" TargetMode="External"/><Relationship Id="rId27" Type="http://schemas.openxmlformats.org/officeDocument/2006/relationships/hyperlink" Target="https://fr.wikipedia.org/wiki/1949" TargetMode="External"/><Relationship Id="rId30" Type="http://schemas.openxmlformats.org/officeDocument/2006/relationships/hyperlink" Target="https://fr.wikipedia.org/wiki/Richard_Tolman" TargetMode="External"/><Relationship Id="rId35" Type="http://schemas.openxmlformats.org/officeDocument/2006/relationships/hyperlink" Target="https://fr.wikipedia.org/wiki/Odon_Godart" TargetMode="External"/><Relationship Id="rId43" Type="http://schemas.openxmlformats.org/officeDocument/2006/relationships/hyperlink" Target="https://www.futura-sciences.com/sciences/definitions/univers-big-bang-85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r.wikipedia.org/wiki/M%C3%A9gaparsec" TargetMode="External"/><Relationship Id="rId7" Type="http://schemas.openxmlformats.org/officeDocument/2006/relationships/hyperlink" Target="http://fr.wikipedia.org/wiki/Relativit%C3%A9_g%C3%A9n%C3%A9ral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fr.wikipedia.org/wiki/Loi_de_Hubble" TargetMode="External"/><Relationship Id="rId5" Type="http://schemas.openxmlformats.org/officeDocument/2006/relationships/hyperlink" Target="http://fr.wikipedia.org/wiki/Mouvement_propre" TargetMode="External"/><Relationship Id="rId4" Type="http://schemas.openxmlformats.org/officeDocument/2006/relationships/hyperlink" Target="http://fr.wikipedia.org/wiki/Ann%C3%A9e-lumi%C3%A8r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fr.wikipedia.org/wiki/Loi_du_d%C3%A9placement_de_Wien" TargetMode="External"/><Relationship Id="rId3" Type="http://schemas.openxmlformats.org/officeDocument/2006/relationships/hyperlink" Target="https://fr.wikipedia.org/wiki/Physique" TargetMode="External"/><Relationship Id="rId7" Type="http://schemas.openxmlformats.org/officeDocument/2006/relationships/hyperlink" Target="https://fr.wikipedia.org/wiki/Loi_de_Planc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fr.wikipedia.org/wiki/Rayonnement_thermique" TargetMode="External"/><Relationship Id="rId5" Type="http://schemas.openxmlformats.org/officeDocument/2006/relationships/hyperlink" Target="https://fr.wikipedia.org/wiki/Longueur_d'onde" TargetMode="External"/><Relationship Id="rId4" Type="http://schemas.openxmlformats.org/officeDocument/2006/relationships/hyperlink" Target="https://fr.wikipedia.org/wiki/%C3%89nergie_%C3%A9lectromagn%C3%A9tique" TargetMode="External"/><Relationship Id="rId9" Type="http://schemas.openxmlformats.org/officeDocument/2006/relationships/hyperlink" Target="https://fr.wikipedia.org/wiki/Loi_de_Stefan-Boltzmann"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fr.wikipedia.org/wiki/Big_Bang" TargetMode="External"/><Relationship Id="rId13" Type="http://schemas.openxmlformats.org/officeDocument/2006/relationships/hyperlink" Target="https://fr.wikipedia.org/wiki/Micro-onde" TargetMode="External"/><Relationship Id="rId18" Type="http://schemas.openxmlformats.org/officeDocument/2006/relationships/hyperlink" Target="https://fr.wikipedia.org/wiki/Gigahertz" TargetMode="External"/><Relationship Id="rId3" Type="http://schemas.openxmlformats.org/officeDocument/2006/relationships/hyperlink" Target="https://media4.obspm.fr/public/AMC/pages_amc/glossaire.html#corps_noir" TargetMode="External"/><Relationship Id="rId7" Type="http://schemas.openxmlformats.org/officeDocument/2006/relationships/hyperlink" Target="https://fr.wikipedia.org/wiki/Univers" TargetMode="External"/><Relationship Id="rId12" Type="http://schemas.openxmlformats.org/officeDocument/2006/relationships/hyperlink" Target="https://fr.wikipedia.org/wiki/Longueur_d'onde" TargetMode="External"/><Relationship Id="rId17" Type="http://schemas.openxmlformats.org/officeDocument/2006/relationships/hyperlink" Target="https://fr.wikipedia.org/wiki/Millim%C3%A8tre" TargetMode="External"/><Relationship Id="rId2" Type="http://schemas.openxmlformats.org/officeDocument/2006/relationships/slide" Target="../slides/slide17.xml"/><Relationship Id="rId16" Type="http://schemas.openxmlformats.org/officeDocument/2006/relationships/hyperlink" Target="https://fr.wikipedia.org/wiki/Fr%C3%A9quence" TargetMode="External"/><Relationship Id="rId1" Type="http://schemas.openxmlformats.org/officeDocument/2006/relationships/notesMaster" Target="../notesMasters/notesMaster1.xml"/><Relationship Id="rId6" Type="http://schemas.openxmlformats.org/officeDocument/2006/relationships/hyperlink" Target="https://fr.wikipedia.org/wiki/Mod%C3%A8le_standard_de_la_cosmologie" TargetMode="External"/><Relationship Id="rId11" Type="http://schemas.openxmlformats.org/officeDocument/2006/relationships/hyperlink" Target="https://fr.wikipedia.org/wiki/Kelvin" TargetMode="External"/><Relationship Id="rId5" Type="http://schemas.openxmlformats.org/officeDocument/2006/relationships/hyperlink" Target="https://fr.wikipedia.org/wiki/Rayonnement_%C3%A9lectromagn%C3%A9tique" TargetMode="External"/><Relationship Id="rId15" Type="http://schemas.openxmlformats.org/officeDocument/2006/relationships/hyperlink" Target="https://fr.wikipedia.org/wiki/Onde_radio" TargetMode="External"/><Relationship Id="rId10" Type="http://schemas.openxmlformats.org/officeDocument/2006/relationships/hyperlink" Target="https://fr.wikipedia.org/wiki/Temp%C3%A9rature" TargetMode="External"/><Relationship Id="rId19" Type="http://schemas.openxmlformats.org/officeDocument/2006/relationships/hyperlink" Target="https://fr.wikipedia.org/wiki/Prix_Nobel" TargetMode="External"/><Relationship Id="rId4" Type="http://schemas.openxmlformats.org/officeDocument/2006/relationships/hyperlink" Target="https://fr.wikipedia.org/wiki/Fond_diffus_cosmologique#cite_note-1"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Infraroug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fr.wikipedia.org/wiki/M%C3%A9gaparsec" TargetMode="External"/><Relationship Id="rId3" Type="http://schemas.openxmlformats.org/officeDocument/2006/relationships/hyperlink" Target="http://fr.wikipedia.org/wiki/Unit%C3%A9_astronomique" TargetMode="External"/><Relationship Id="rId7" Type="http://schemas.openxmlformats.org/officeDocument/2006/relationships/hyperlink" Target="http://fr.wikipedia.org/w/index.php?title=Constante_de_Hubble&amp;action=edit&amp;section=2"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fr.wikipedia.org/wiki/Ann%C3%A9e-lumi%C3%A8re" TargetMode="External"/><Relationship Id="rId5" Type="http://schemas.openxmlformats.org/officeDocument/2006/relationships/hyperlink" Target="http://fr.wikipedia.org/wiki/Seconde_d'arc" TargetMode="External"/><Relationship Id="rId4" Type="http://schemas.openxmlformats.org/officeDocument/2006/relationships/hyperlink" Target="http://fr.wikipedia.org/wiki/Angle" TargetMode="External"/><Relationship Id="rId9" Type="http://schemas.openxmlformats.org/officeDocument/2006/relationships/hyperlink" Target="http://fr.wikipedia.org/wiki/Mouvement_propr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dictionnaire.sensagent.leparisien.fr/Expansion%20de%20l'univers/fr-fr/" TargetMode="External"/><Relationship Id="rId13" Type="http://schemas.openxmlformats.org/officeDocument/2006/relationships/hyperlink" Target="http://dictionnaire.sensagent.leparisien.fr/M%C3%A8tre%20cube/fr-fr/" TargetMode="External"/><Relationship Id="rId18" Type="http://schemas.openxmlformats.org/officeDocument/2006/relationships/hyperlink" Target="http://dictionnaire.sensagent.leparisien.fr/Catalogue%20de%20galaxies/fr-fr/" TargetMode="External"/><Relationship Id="rId3" Type="http://schemas.openxmlformats.org/officeDocument/2006/relationships/hyperlink" Target="http://dictionnaire.sensagent.leparisien.fr/Mod%C3%A8le%20cosmologique/fr-fr/" TargetMode="External"/><Relationship Id="rId21" Type="http://schemas.openxmlformats.org/officeDocument/2006/relationships/hyperlink" Target="http://dictionnaire.sensagent.leparisien.fr/WMAP/fr-fr/" TargetMode="External"/><Relationship Id="rId7" Type="http://schemas.openxmlformats.org/officeDocument/2006/relationships/hyperlink" Target="http://dictionnaire.sensagent.leparisien.fr/Univers%20observable/fr-fr/" TargetMode="External"/><Relationship Id="rId12" Type="http://schemas.openxmlformats.org/officeDocument/2006/relationships/hyperlink" Target="http://dictionnaire.sensagent.leparisien.fr/Kilogramme/fr-fr/" TargetMode="External"/><Relationship Id="rId17" Type="http://schemas.openxmlformats.org/officeDocument/2006/relationships/hyperlink" Target="http://dictionnaire.sensagent.leparisien.fr/Fond%20diffus%20cosmologique/fr-fr/" TargetMode="External"/><Relationship Id="rId2" Type="http://schemas.openxmlformats.org/officeDocument/2006/relationships/slide" Target="../slides/slide23.xml"/><Relationship Id="rId16" Type="http://schemas.openxmlformats.org/officeDocument/2006/relationships/hyperlink" Target="http://dictionnaire.sensagent.leparisien.fr/Anisotropie/fr-fr/" TargetMode="External"/><Relationship Id="rId20" Type="http://schemas.openxmlformats.org/officeDocument/2006/relationships/hyperlink" Target="http://dictionnaire.sensagent.leparisien.fr/Satellite%20artificiel/fr-fr/" TargetMode="External"/><Relationship Id="rId1" Type="http://schemas.openxmlformats.org/officeDocument/2006/relationships/notesMaster" Target="../notesMasters/notesMaster1.xml"/><Relationship Id="rId6" Type="http://schemas.openxmlformats.org/officeDocument/2006/relationships/hyperlink" Target="http://dictionnaire.sensagent.leparisien.fr/Univers/fr-fr/" TargetMode="External"/><Relationship Id="rId11" Type="http://schemas.openxmlformats.org/officeDocument/2006/relationships/hyperlink" Target="http://dictionnaire.sensagent.leparisien.fr/%C3%88re%20de%20Planck/fr-fr/" TargetMode="External"/><Relationship Id="rId24" Type="http://schemas.openxmlformats.org/officeDocument/2006/relationships/hyperlink" Target="http://dictionnaire.sensagent.leparisien.fr/Planck%20(satellite)/fr-fr/" TargetMode="External"/><Relationship Id="rId5" Type="http://schemas.openxmlformats.org/officeDocument/2006/relationships/hyperlink" Target="http://dictionnaire.sensagent.leparisien.fr/Big%20Bang/fr-fr/" TargetMode="External"/><Relationship Id="rId15" Type="http://schemas.openxmlformats.org/officeDocument/2006/relationships/hyperlink" Target="http://dictionnaire.sensagent.leparisien.fr/Astronomie/fr-fr/" TargetMode="External"/><Relationship Id="rId23" Type="http://schemas.openxmlformats.org/officeDocument/2006/relationships/hyperlink" Target="http://dictionnaire.sensagent.leparisien.fr/Inflation%20cosmique/fr-fr/#cite_note-0" TargetMode="External"/><Relationship Id="rId10" Type="http://schemas.openxmlformats.org/officeDocument/2006/relationships/hyperlink" Target="http://dictionnaire.sensagent.leparisien.fr/Probl%C3%A8me%20de%20la%20platitude/fr-fr/" TargetMode="External"/><Relationship Id="rId19" Type="http://schemas.openxmlformats.org/officeDocument/2006/relationships/hyperlink" Target="http://dictionnaire.sensagent.leparisien.fr/Cisaillement%20gravitationnel/fr-fr/" TargetMode="External"/><Relationship Id="rId4" Type="http://schemas.openxmlformats.org/officeDocument/2006/relationships/hyperlink" Target="http://dictionnaire.sensagent.leparisien.fr/Paradigme/fr-fr/" TargetMode="External"/><Relationship Id="rId9" Type="http://schemas.openxmlformats.org/officeDocument/2006/relationships/hyperlink" Target="http://dictionnaire.sensagent.leparisien.fr/Probl%C3%A8me%20de%20l'horizon/fr-fr/" TargetMode="External"/><Relationship Id="rId14" Type="http://schemas.openxmlformats.org/officeDocument/2006/relationships/hyperlink" Target="http://dictionnaire.sensagent.leparisien.fr/Kelvin/fr-fr/" TargetMode="External"/><Relationship Id="rId22" Type="http://schemas.openxmlformats.org/officeDocument/2006/relationships/hyperlink" Target="http://dictionnaire.sensagent.leparisien.fr/Mod%C3%A8le%20standard%20de%20la%20cosmologie/fr-fr/"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rticles.adsabs.harvard.edu/full/seri/ApJ../0086/0000221.000.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fr.wikipedia.org/wiki/Densit%C3%A9_%C3%A9nerg%C3%A9tique" TargetMode="External"/><Relationship Id="rId3" Type="http://schemas.openxmlformats.org/officeDocument/2006/relationships/hyperlink" Target="https://fr.wikipedia.org/wiki/Fran%C3%A7ais" TargetMode="External"/><Relationship Id="rId7" Type="http://schemas.openxmlformats.org/officeDocument/2006/relationships/hyperlink" Target="https://fr.wikipedia.org/wiki/%C3%89nergie_fant%C3%B4me" TargetMode="External"/><Relationship Id="rId12" Type="http://schemas.openxmlformats.org/officeDocument/2006/relationships/hyperlink" Target="https://fr.wikipedia.org/wiki/Atom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r.wikipedia.org/wiki/%C3%89nergie" TargetMode="External"/><Relationship Id="rId11" Type="http://schemas.openxmlformats.org/officeDocument/2006/relationships/hyperlink" Target="https://fr.wikipedia.org/wiki/Amas_de_galaxies" TargetMode="External"/><Relationship Id="rId5" Type="http://schemas.openxmlformats.org/officeDocument/2006/relationships/hyperlink" Target="https://fr.wikipedia.org/wiki/Destin_de_l'Univers" TargetMode="External"/><Relationship Id="rId10" Type="http://schemas.openxmlformats.org/officeDocument/2006/relationships/hyperlink" Target="https://fr.wikipedia.org/wiki/Structure" TargetMode="External"/><Relationship Id="rId4" Type="http://schemas.openxmlformats.org/officeDocument/2006/relationships/hyperlink" Target="https://fr.wikipedia.org/wiki/Mod%C3%A8le_cosmologique" TargetMode="External"/><Relationship Id="rId9" Type="http://schemas.openxmlformats.org/officeDocument/2006/relationships/hyperlink" Target="https://fr.wikipedia.org/wiki/Big_Rip#cite_note-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ienzapertutti.lnf.infn.it/biografie/zwicky-bio.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fr.wikipedia.org/wiki/Amas_du_Lion" TargetMode="External"/><Relationship Id="rId13" Type="http://schemas.openxmlformats.org/officeDocument/2006/relationships/hyperlink" Target="https://fr.wikipedia.org/wiki/Magnitude_apparente" TargetMode="External"/><Relationship Id="rId18" Type="http://schemas.openxmlformats.org/officeDocument/2006/relationships/hyperlink" Target="https://fr.wikipedia.org/wiki/Amas_de_la_Chevelure_de_B%C3%A9r%C3%A9nice#cite_note-4" TargetMode="External"/><Relationship Id="rId3" Type="http://schemas.openxmlformats.org/officeDocument/2006/relationships/image" Target="../media/image44.jpeg"/><Relationship Id="rId7" Type="http://schemas.openxmlformats.org/officeDocument/2006/relationships/hyperlink" Target="https://fr.wikipedia.org/wiki/Amas_de_galaxies" TargetMode="External"/><Relationship Id="rId12" Type="http://schemas.openxmlformats.org/officeDocument/2006/relationships/hyperlink" Target="https://fr.wikipedia.org/wiki/Amas_de_la_Chevelure_de_B%C3%A9r%C3%A9nice#cite_note-2" TargetMode="External"/><Relationship Id="rId17" Type="http://schemas.openxmlformats.org/officeDocument/2006/relationships/hyperlink" Target="https://fr.wikipedia.org/wiki/Amas_de_la_Chevelure_de_B%C3%A9r%C3%A9nice#cite_note-3" TargetMode="External"/><Relationship Id="rId2" Type="http://schemas.openxmlformats.org/officeDocument/2006/relationships/slide" Target="../slides/slide28.xml"/><Relationship Id="rId16" Type="http://schemas.openxmlformats.org/officeDocument/2006/relationships/hyperlink" Target="https://fr.wikipedia.org/wiki/NGC_4889" TargetMode="External"/><Relationship Id="rId1" Type="http://schemas.openxmlformats.org/officeDocument/2006/relationships/notesMaster" Target="../notesMasters/notesMaster1.xml"/><Relationship Id="rId6" Type="http://schemas.openxmlformats.org/officeDocument/2006/relationships/hyperlink" Target="https://fr.wikipedia.org/wiki/Abell_1656" TargetMode="External"/><Relationship Id="rId11" Type="http://schemas.openxmlformats.org/officeDocument/2006/relationships/hyperlink" Target="https://fr.wikipedia.org/wiki/Ann%C3%A9e-lumi%C3%A8re" TargetMode="External"/><Relationship Id="rId5" Type="http://schemas.openxmlformats.org/officeDocument/2006/relationships/hyperlink" Target="https://fr.wikipedia.org/wiki/Chevelure_de_B%C3%A9r%C3%A9nice" TargetMode="External"/><Relationship Id="rId15" Type="http://schemas.openxmlformats.org/officeDocument/2006/relationships/hyperlink" Target="https://fr.wikipedia.org/wiki/NGC_4874" TargetMode="External"/><Relationship Id="rId10" Type="http://schemas.openxmlformats.org/officeDocument/2006/relationships/hyperlink" Target="https://fr.wikipedia.org/wiki/M%C3%A9gaparsec" TargetMode="External"/><Relationship Id="rId4" Type="http://schemas.openxmlformats.org/officeDocument/2006/relationships/image" Target="../media/image45.jpeg"/><Relationship Id="rId9" Type="http://schemas.openxmlformats.org/officeDocument/2006/relationships/hyperlink" Target="https://fr.wikipedia.org/wiki/Amas_de_la_Chevelure_de_B%C3%A9r%C3%A9nice#cite_note-1" TargetMode="External"/><Relationship Id="rId14" Type="http://schemas.openxmlformats.org/officeDocument/2006/relationships/hyperlink" Target="https://fr.wikipedia.org/wiki/Galaxie_elliptiqu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actualite.housseniawriting.com/science/2016/04/13/debats-intenses-theorie-disque-de-matiere-noire-2/1504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actualite.housseniawriting.com/science/2016/12/03/lhypothese-contre-la-matiere-noire/19573/"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stronomes.com/le-soleil-et-les-etoiles/sequence-principal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academic.com/dic.nsf/enwiki/12705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fr.wikipedia.org/wiki/Fermion" TargetMode="External"/><Relationship Id="rId13" Type="http://schemas.openxmlformats.org/officeDocument/2006/relationships/hyperlink" Target="https://fr.wikipedia.org/wiki/Gravitino" TargetMode="External"/><Relationship Id="rId18" Type="http://schemas.openxmlformats.org/officeDocument/2006/relationships/hyperlink" Target="https://fr.wikipedia.org/wiki/Sym%C3%A9trie" TargetMode="External"/><Relationship Id="rId26" Type="http://schemas.openxmlformats.org/officeDocument/2006/relationships/hyperlink" Target="https://fr.wikipedia.org/wiki/Vitesse_de_la_lumi%C3%A8re" TargetMode="External"/><Relationship Id="rId39" Type="http://schemas.openxmlformats.org/officeDocument/2006/relationships/hyperlink" Target="https://fr.wikipedia.org/wiki/Mod%C3%A8le_standard_(physique_des_particules)" TargetMode="External"/><Relationship Id="rId3" Type="http://schemas.openxmlformats.org/officeDocument/2006/relationships/hyperlink" Target="https://fr.wikipedia.org/w/index.php?title=Mati%C3%A8re_noire&amp;veaction=edit&amp;section=17" TargetMode="External"/><Relationship Id="rId21" Type="http://schemas.openxmlformats.org/officeDocument/2006/relationships/hyperlink" Target="https://fr.wikipedia.org/wiki/Interaction_faible" TargetMode="External"/><Relationship Id="rId34" Type="http://schemas.openxmlformats.org/officeDocument/2006/relationships/hyperlink" Target="http://www.babylon-software.com/definition/Syndrome%20d'immunod%C3%A9ficience%20acquise/?uil=English&amp;uris=!!Z8AVT3H7RE&amp;tid=Definition" TargetMode="External"/><Relationship Id="rId42" Type="http://schemas.openxmlformats.org/officeDocument/2006/relationships/hyperlink" Target="https://fr.wikipedia.org/wiki/Gluon" TargetMode="External"/><Relationship Id="rId7" Type="http://schemas.openxmlformats.org/officeDocument/2006/relationships/hyperlink" Target="https://fr.wikipedia.org/wiki/Boson" TargetMode="External"/><Relationship Id="rId12" Type="http://schemas.openxmlformats.org/officeDocument/2006/relationships/hyperlink" Target="https://fr.wikipedia.org/wiki/Graviton" TargetMode="External"/><Relationship Id="rId17" Type="http://schemas.openxmlformats.org/officeDocument/2006/relationships/hyperlink" Target="https://fr.wikipedia.org/wiki/S%C3%A9lectron" TargetMode="External"/><Relationship Id="rId25" Type="http://schemas.openxmlformats.org/officeDocument/2006/relationships/hyperlink" Target="https://fr.wikipedia.org/wiki/%C3%89lectron-volt" TargetMode="External"/><Relationship Id="rId33" Type="http://schemas.openxmlformats.org/officeDocument/2006/relationships/hyperlink" Target="http://www.babylon-software.com/definition/radar/?uil=English&amp;uris=!!Z8AVT3H7RE&amp;tid=Definition" TargetMode="External"/><Relationship Id="rId38" Type="http://schemas.openxmlformats.org/officeDocument/2006/relationships/hyperlink" Target="https://fr.wikipedia.org/wiki/Interaction_forte" TargetMode="External"/><Relationship Id="rId2" Type="http://schemas.openxmlformats.org/officeDocument/2006/relationships/slide" Target="../slides/slide34.xml"/><Relationship Id="rId16" Type="http://schemas.openxmlformats.org/officeDocument/2006/relationships/hyperlink" Target="https://fr.wikipedia.org/wiki/%C3%89lectron" TargetMode="External"/><Relationship Id="rId20" Type="http://schemas.openxmlformats.org/officeDocument/2006/relationships/hyperlink" Target="https://fr.wikipedia.org/wiki/Charge_de_couleur" TargetMode="External"/><Relationship Id="rId29" Type="http://schemas.openxmlformats.org/officeDocument/2006/relationships/hyperlink" Target="http://www.babylon-software.com/definition/OTAN/?uil=English&amp;uris=!!Z8AVT3H7RE&amp;tid=Definition" TargetMode="External"/><Relationship Id="rId41" Type="http://schemas.openxmlformats.org/officeDocument/2006/relationships/hyperlink" Target="https://fr.wikipedia.org/wiki/Antiquark" TargetMode="External"/><Relationship Id="rId1" Type="http://schemas.openxmlformats.org/officeDocument/2006/relationships/notesMaster" Target="../notesMasters/notesMaster1.xml"/><Relationship Id="rId6" Type="http://schemas.openxmlformats.org/officeDocument/2006/relationships/hyperlink" Target="https://fr.wikipedia.org/wiki/Supersym%C3%A9trie" TargetMode="External"/><Relationship Id="rId11" Type="http://schemas.openxmlformats.org/officeDocument/2006/relationships/hyperlink" Target="https://fr.wikipedia.org/wiki/Photino" TargetMode="External"/><Relationship Id="rId24" Type="http://schemas.openxmlformats.org/officeDocument/2006/relationships/hyperlink" Target="https://fr.wikipedia.org/wiki/Masse" TargetMode="External"/><Relationship Id="rId32" Type="http://schemas.openxmlformats.org/officeDocument/2006/relationships/hyperlink" Target="http://www.babylon-software.com/definition/Benelux/?uil=English&amp;uris=!!Z8AVT3H7RE&amp;tid=Definition" TargetMode="External"/><Relationship Id="rId37" Type="http://schemas.openxmlformats.org/officeDocument/2006/relationships/hyperlink" Target="https://fr.wikipedia.org/wiki/Physique_des_particules" TargetMode="External"/><Relationship Id="rId40" Type="http://schemas.openxmlformats.org/officeDocument/2006/relationships/hyperlink" Target="https://fr.wikipedia.org/wiki/Quark" TargetMode="External"/><Relationship Id="rId5" Type="http://schemas.openxmlformats.org/officeDocument/2006/relationships/hyperlink" Target="https://fr.wikipedia.org/wiki/Weakly_interacting_massive_particles" TargetMode="External"/><Relationship Id="rId15" Type="http://schemas.openxmlformats.org/officeDocument/2006/relationships/hyperlink" Target="https://fr.wikipedia.org/w/index.php?title=Sneutrino&amp;action=edit&amp;redlink=1" TargetMode="External"/><Relationship Id="rId23" Type="http://schemas.openxmlformats.org/officeDocument/2006/relationships/hyperlink" Target="https://fr.wikipedia.org/wiki/CERN" TargetMode="External"/><Relationship Id="rId28" Type="http://schemas.openxmlformats.org/officeDocument/2006/relationships/hyperlink" Target="http://www.babylon-software.com/definition/sigle/?uil=English&amp;uris=!!Z8AVT3H7RE&amp;tid=Definition" TargetMode="External"/><Relationship Id="rId36" Type="http://schemas.openxmlformats.org/officeDocument/2006/relationships/hyperlink" Target="https://fr.wikipedia.org/wiki/Particule_composite" TargetMode="External"/><Relationship Id="rId10" Type="http://schemas.openxmlformats.org/officeDocument/2006/relationships/hyperlink" Target="https://fr.wikipedia.org/wiki/Photon" TargetMode="External"/><Relationship Id="rId19" Type="http://schemas.openxmlformats.org/officeDocument/2006/relationships/hyperlink" Target="https://fr.wikipedia.org/w/index.php?title=R-parit%C3%A9&amp;action=edit&amp;redlink=1" TargetMode="External"/><Relationship Id="rId31" Type="http://schemas.openxmlformats.org/officeDocument/2006/relationships/hyperlink" Target="http://www.babylon-software.com/definition/Mouvement%20des%20entreprises%20de%20France/?uil=English&amp;uris=!!Z8AVT3H7RE&amp;tid=Definition" TargetMode="External"/><Relationship Id="rId4" Type="http://schemas.openxmlformats.org/officeDocument/2006/relationships/hyperlink" Target="https://fr.wikipedia.org/w/index.php?title=Mati%C3%A8re_noire&amp;action=edit&amp;section=17"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eutrino" TargetMode="External"/><Relationship Id="rId22" Type="http://schemas.openxmlformats.org/officeDocument/2006/relationships/hyperlink" Target="https://fr.wikipedia.org/wiki/Neutralino" TargetMode="External"/><Relationship Id="rId27" Type="http://schemas.openxmlformats.org/officeDocument/2006/relationships/hyperlink" Target="https://fr.wikipedia.org/wiki/Mati%C3%A8re_noire#cite_note-17" TargetMode="External"/><Relationship Id="rId30" Type="http://schemas.openxmlformats.org/officeDocument/2006/relationships/hyperlink" Target="http://www.babylon-software.com/definition/ovni/?uil=English&amp;uris=!!Z8AVT3H7RE&amp;tid=Definition" TargetMode="External"/><Relationship Id="rId35" Type="http://schemas.openxmlformats.org/officeDocument/2006/relationships/hyperlink" Target="http://www.babylon-software.com/definition/mot-valise/?uil=English&amp;uris=!!Z8AVT3H7RE&amp;tid=Definition"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futura-sciences.com/sciences/definitions/univers-arianespace-3453/" TargetMode="External"/><Relationship Id="rId3" Type="http://schemas.openxmlformats.org/officeDocument/2006/relationships/hyperlink" Target="https://www.futura-sciences.com/sciences/actualites/astronomie-ondes-gravitationnelles-ligo-virgo-ont-detecte-4-nouvelles-fusions-trous-noirs-67503/" TargetMode="External"/><Relationship Id="rId7" Type="http://schemas.openxmlformats.org/officeDocument/2006/relationships/hyperlink" Target="https://www.futura-sciences.com/sciences/definitions/univers-lanceur-2059/"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futura-sciences.com/sciences/definitions/univers-galaxie-36/" TargetMode="External"/><Relationship Id="rId5" Type="http://schemas.openxmlformats.org/officeDocument/2006/relationships/hyperlink" Target="https://www.futura-sciences.com/tech/definitions/tech-luminosite-1976/" TargetMode="External"/><Relationship Id="rId10" Type="http://schemas.openxmlformats.org/officeDocument/2006/relationships/hyperlink" Target="https://www.futura-sciences.com/sciences/definitions/univers-point-lagrange-l2-4539/" TargetMode="External"/><Relationship Id="rId4" Type="http://schemas.openxmlformats.org/officeDocument/2006/relationships/hyperlink" Target="https://www.futura-sciences.com/sciences/definitions/physique-matiere-sombre-46/" TargetMode="External"/><Relationship Id="rId9" Type="http://schemas.openxmlformats.org/officeDocument/2006/relationships/hyperlink" Target="https://www.futura-sciences.com/sciences/definitions/univers-orbite-873/"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ciencesetavenir.fr/fondamental/physique-un-nobel-pour-l-acceleration-de-l-expansion-de-l-univers_22825#chandell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Mati%C3%A8re_d%C3%A9g%C3%A9n%C3%A9r%C3%A9e" TargetMode="External"/><Relationship Id="rId3" Type="http://schemas.openxmlformats.org/officeDocument/2006/relationships/hyperlink" Target="https://fr.wikipedia.org/wiki/Naine_blanche" TargetMode="External"/><Relationship Id="rId7" Type="http://schemas.openxmlformats.org/officeDocument/2006/relationships/hyperlink" Target="https://fr.wikipedia.org/wiki/Arthur_Eddingto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fr.wikipedia.org/wiki/Masse_de_Chandrasekhar" TargetMode="External"/><Relationship Id="rId11" Type="http://schemas.openxmlformats.org/officeDocument/2006/relationships/hyperlink" Target="https://www.futura-sciences.com/sciences/personnalites/physique-paul-dirac-259/" TargetMode="External"/><Relationship Id="rId5" Type="http://schemas.openxmlformats.org/officeDocument/2006/relationships/hyperlink" Target="https://fr.wikipedia.org/wiki/Supernova" TargetMode="External"/><Relationship Id="rId10" Type="http://schemas.openxmlformats.org/officeDocument/2006/relationships/hyperlink" Target="https://www.futura-sciences.com/sciences/definitions/physique-electrodynamique-quantique-3502/" TargetMode="External"/><Relationship Id="rId4" Type="http://schemas.openxmlformats.org/officeDocument/2006/relationships/hyperlink" Target="https://fr.wikipedia.org/wiki/%C3%89toile_%C3%A0_neutrons" TargetMode="External"/><Relationship Id="rId9" Type="http://schemas.openxmlformats.org/officeDocument/2006/relationships/hyperlink" Target="https://www.futura-sciences.com/sciences/definitions/univers-trou-noir-62/"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Fusion_nucl%C3%A9aire" TargetMode="External"/><Relationship Id="rId13" Type="http://schemas.openxmlformats.org/officeDocument/2006/relationships/hyperlink" Target="https://fr.wikipedia.org/wiki/Fusion_du_carbone_(r%C3%A9action_nucl%C3%A9aire)" TargetMode="External"/><Relationship Id="rId18" Type="http://schemas.openxmlformats.org/officeDocument/2006/relationships/hyperlink" Target="https://fr.wikipedia.org/wiki/Supernova" TargetMode="External"/><Relationship Id="rId3" Type="http://schemas.openxmlformats.org/officeDocument/2006/relationships/hyperlink" Target="https://fr.wikipedia.org/wiki/Masse_de_Chandrasekhar" TargetMode="External"/><Relationship Id="rId7" Type="http://schemas.openxmlformats.org/officeDocument/2006/relationships/hyperlink" Target="https://fr.wikipedia.org/wiki/Naine_blanche##Relation_entre_la_masse_et_le_rayon_et_masse_limite" TargetMode="External"/><Relationship Id="rId12" Type="http://schemas.openxmlformats.org/officeDocument/2006/relationships/hyperlink" Target="https://fr.wikipedia.org/wiki/Compression_et_d%C3%A9tente_adiabatique" TargetMode="External"/><Relationship Id="rId17" Type="http://schemas.openxmlformats.org/officeDocument/2006/relationships/hyperlink" Target="https://fr.wikipedia.org/wiki/Naine_blanche#cite_note-125" TargetMode="External"/><Relationship Id="rId2" Type="http://schemas.openxmlformats.org/officeDocument/2006/relationships/slide" Target="../slides/slide5.xml"/><Relationship Id="rId16" Type="http://schemas.openxmlformats.org/officeDocument/2006/relationships/hyperlink" Target="https://fr.wikipedia.org/wiki/Naine_blanche#cite_note-124" TargetMode="External"/><Relationship Id="rId1" Type="http://schemas.openxmlformats.org/officeDocument/2006/relationships/notesMaster" Target="../notesMasters/notesMaster1.xml"/><Relationship Id="rId6" Type="http://schemas.openxmlformats.org/officeDocument/2006/relationships/hyperlink" Target="https://fr.wikipedia.org/wiki/%C3%89toile_binaire" TargetMode="External"/><Relationship Id="rId11" Type="http://schemas.openxmlformats.org/officeDocument/2006/relationships/hyperlink" Target="https://fr.wikipedia.org/wiki/Naine_blanche#cite_note-sniamodels-94" TargetMode="External"/><Relationship Id="rId5" Type="http://schemas.openxmlformats.org/officeDocument/2006/relationships/hyperlink" Target="https://fr.wikipedia.org/wiki/Naine_blanche#cite_note-123" TargetMode="External"/><Relationship Id="rId15" Type="http://schemas.openxmlformats.org/officeDocument/2006/relationships/hyperlink" Target="https://fr.wikipedia.org/wiki/Naine_blanche#cite_note-osln-5" TargetMode="External"/><Relationship Id="rId10" Type="http://schemas.openxmlformats.org/officeDocument/2006/relationships/hyperlink" Target="https://fr.wikipedia.org/wiki/Naine_blanche#cite_note-collapse-93" TargetMode="External"/><Relationship Id="rId19" Type="http://schemas.openxmlformats.org/officeDocument/2006/relationships/hyperlink" Target="https://fr.wikipedia.org/wiki/Chandelle_standard" TargetMode="External"/><Relationship Id="rId4" Type="http://schemas.openxmlformats.org/officeDocument/2006/relationships/hyperlink" Target="https://fr.wikipedia.org/wiki/Naine_blanche#cite_note-122" TargetMode="External"/><Relationship Id="rId9" Type="http://schemas.openxmlformats.org/officeDocument/2006/relationships/hyperlink" Target="https://fr.wikipedia.org/wiki/%C3%89toile_%C3%A0_neutrons" TargetMode="External"/><Relationship Id="rId14" Type="http://schemas.openxmlformats.org/officeDocument/2006/relationships/hyperlink" Target="https://fr.wikipedia.org/wiki/Thermonucl%C3%A9air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fr.wikipedia.org/wiki/Particule_(physique)" TargetMode="External"/><Relationship Id="rId13" Type="http://schemas.openxmlformats.org/officeDocument/2006/relationships/hyperlink" Target="https://fr.wikipedia.org/wiki/Neutron" TargetMode="External"/><Relationship Id="rId3" Type="http://schemas.openxmlformats.org/officeDocument/2006/relationships/hyperlink" Target="https://fr.wikipedia.org/wiki/Principe_d'exclusion_de_Pauli#cite_note-1" TargetMode="External"/><Relationship Id="rId7" Type="http://schemas.openxmlformats.org/officeDocument/2006/relationships/hyperlink" Target="https://fr.wikipedia.org/wiki/Fermion" TargetMode="External"/><Relationship Id="rId12" Type="http://schemas.openxmlformats.org/officeDocument/2006/relationships/hyperlink" Target="https://fr.wikipedia.org/wiki/Proton" TargetMode="External"/><Relationship Id="rId17" Type="http://schemas.openxmlformats.org/officeDocument/2006/relationships/hyperlink" Target="https://fr.wikipedia.org/wiki/Atome" TargetMode="External"/><Relationship Id="rId2" Type="http://schemas.openxmlformats.org/officeDocument/2006/relationships/slide" Target="../slides/slide6.xml"/><Relationship Id="rId16" Type="http://schemas.openxmlformats.org/officeDocument/2006/relationships/hyperlink" Target="https://fr.wikipedia.org/wiki/Orbitale_atomique" TargetMode="External"/><Relationship Id="rId1" Type="http://schemas.openxmlformats.org/officeDocument/2006/relationships/notesMaster" Target="../notesMasters/notesMaster1.xml"/><Relationship Id="rId6" Type="http://schemas.openxmlformats.org/officeDocument/2006/relationships/hyperlink" Target="https://fr.wikipedia.org/wiki/%C3%89tat_quantique" TargetMode="External"/><Relationship Id="rId11" Type="http://schemas.openxmlformats.org/officeDocument/2006/relationships/hyperlink" Target="https://fr.wikipedia.org/wiki/Quark" TargetMode="External"/><Relationship Id="rId5" Type="http://schemas.openxmlformats.org/officeDocument/2006/relationships/hyperlink" Target="https://fr.wikipedia.org/wiki/%C3%89lectron" TargetMode="External"/><Relationship Id="rId15" Type="http://schemas.openxmlformats.org/officeDocument/2006/relationships/hyperlink" Target="https://fr.wikipedia.org/wiki/Principe_d'exclusion_de_Pauli" TargetMode="External"/><Relationship Id="rId10" Type="http://schemas.openxmlformats.org/officeDocument/2006/relationships/hyperlink" Target="https://fr.wikipedia.org/wiki/Neutrino" TargetMode="External"/><Relationship Id="rId4" Type="http://schemas.openxmlformats.org/officeDocument/2006/relationships/hyperlink" Target="https://fr.wikipedia.org/wiki/Wolfgang_Ernst_Pauli" TargetMode="External"/><Relationship Id="rId9" Type="http://schemas.openxmlformats.org/officeDocument/2006/relationships/hyperlink" Target="https://fr.wikipedia.org/wiki/Spin" TargetMode="External"/><Relationship Id="rId14" Type="http://schemas.openxmlformats.org/officeDocument/2006/relationships/hyperlink" Target="https://fr.wikipedia.org/wiki/Noyau_atomiqu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fr.wikipedia.org/wiki/Prix_Nobel_de_physique" TargetMode="External"/><Relationship Id="rId3" Type="http://schemas.openxmlformats.org/officeDocument/2006/relationships/hyperlink" Target="https://fr.wikipedia.org/wiki/%C3%89quation_d'Einstein" TargetMode="External"/><Relationship Id="rId7" Type="http://schemas.openxmlformats.org/officeDocument/2006/relationships/hyperlink" Target="https://fr.wikipedia.org/wiki/Mod%C3%A8le_standard_de_la_cosmologie" TargetMode="External"/><Relationship Id="rId12" Type="http://schemas.openxmlformats.org/officeDocument/2006/relationships/hyperlink" Target="https://fr.wikipedia.org/wiki/Univer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fr.wikipedia.org/wiki/Adam_Riess" TargetMode="External"/><Relationship Id="rId11" Type="http://schemas.openxmlformats.org/officeDocument/2006/relationships/hyperlink" Target="https://fr.wikipedia.org/wiki/Relativit%C3%A9_g%C3%A9n%C3%A9rale" TargetMode="External"/><Relationship Id="rId5" Type="http://schemas.openxmlformats.org/officeDocument/2006/relationships/hyperlink" Target="https://fr.wikipedia.org/wiki/Brian_P._Schmidt" TargetMode="External"/><Relationship Id="rId10" Type="http://schemas.openxmlformats.org/officeDocument/2006/relationships/hyperlink" Target="https://fr.wikipedia.org/wiki/1917" TargetMode="External"/><Relationship Id="rId4" Type="http://schemas.openxmlformats.org/officeDocument/2006/relationships/hyperlink" Target="https://fr.wikipedia.org/wiki/Saul_Perlmutter" TargetMode="External"/><Relationship Id="rId9" Type="http://schemas.openxmlformats.org/officeDocument/2006/relationships/hyperlink" Target="https://fr.wikipedia.org/wiki/Albert_Einstei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Georges_Lema%C3%AEtre#cite_note-6" TargetMode="External"/><Relationship Id="rId13" Type="http://schemas.openxmlformats.org/officeDocument/2006/relationships/hyperlink" Target="https://fr.wikipedia.org/wiki/Edwin_Hubble" TargetMode="External"/><Relationship Id="rId18" Type="http://schemas.openxmlformats.org/officeDocument/2006/relationships/hyperlink" Target="https://fr.wikipedia.org/wiki/Georges_Lema%C3%AEtre#cite_note-11" TargetMode="External"/><Relationship Id="rId26" Type="http://schemas.openxmlformats.org/officeDocument/2006/relationships/hyperlink" Target="https://fr.wikipedia.org/wiki/Fred_Hoyle" TargetMode="External"/><Relationship Id="rId39" Type="http://schemas.openxmlformats.org/officeDocument/2006/relationships/hyperlink" Target="https://fr.wikipedia.org/wiki/Mod%C3%A8le_cosmologique" TargetMode="External"/><Relationship Id="rId3" Type="http://schemas.openxmlformats.org/officeDocument/2006/relationships/hyperlink" Target="https://fr.wikipedia.org/w/index.php?title=Georges_Lema%C3%AEtre&amp;veaction=edit&amp;section=8" TargetMode="External"/><Relationship Id="rId21" Type="http://schemas.openxmlformats.org/officeDocument/2006/relationships/hyperlink" Target="https://fr.wikipedia.org/wiki/Georges_Lema%C3%AEtre#cite_note-13" TargetMode="External"/><Relationship Id="rId34" Type="http://schemas.openxmlformats.org/officeDocument/2006/relationships/hyperlink" Target="https://fr.wikipedia.org/wiki/Algol_(langage)" TargetMode="External"/><Relationship Id="rId42" Type="http://schemas.openxmlformats.org/officeDocument/2006/relationships/hyperlink" Target="https://www.futura-sciences.com/sciences/personnalites/physique-albert-einstein-205/" TargetMode="External"/><Relationship Id="rId7" Type="http://schemas.openxmlformats.org/officeDocument/2006/relationships/hyperlink" Target="https://fr.wikipedia.org/wiki/Alexandre_Friedmann" TargetMode="External"/><Relationship Id="rId12" Type="http://schemas.openxmlformats.org/officeDocument/2006/relationships/hyperlink" Target="https://fr.wikipedia.org/wiki/Vesto_Slipher" TargetMode="External"/><Relationship Id="rId17" Type="http://schemas.openxmlformats.org/officeDocument/2006/relationships/hyperlink" Target="https://fr.wikipedia.org/wiki/Georges_Lema%C3%AEtre#cite_note-10" TargetMode="External"/><Relationship Id="rId25" Type="http://schemas.openxmlformats.org/officeDocument/2006/relationships/hyperlink" Target="https://fr.wikipedia.org/wiki/Big_Bang" TargetMode="External"/><Relationship Id="rId33" Type="http://schemas.openxmlformats.org/officeDocument/2006/relationships/hyperlink" Target="https://fr.wikipedia.org/wiki/Assembleur" TargetMode="External"/><Relationship Id="rId38" Type="http://schemas.openxmlformats.org/officeDocument/2006/relationships/hyperlink" Target="https://fr.wikipedia.org/wiki/Robert_Woodrow_Wilson" TargetMode="External"/><Relationship Id="rId2" Type="http://schemas.openxmlformats.org/officeDocument/2006/relationships/slide" Target="../slides/slide9.xml"/><Relationship Id="rId16" Type="http://schemas.openxmlformats.org/officeDocument/2006/relationships/hyperlink" Target="https://fr.wikipedia.org/wiki/Georges_Lema%C3%AEtre#cite_note-9" TargetMode="External"/><Relationship Id="rId20" Type="http://schemas.openxmlformats.org/officeDocument/2006/relationships/hyperlink" Target="https://fr.wikipedia.org/wiki/1929_en_science" TargetMode="External"/><Relationship Id="rId29" Type="http://schemas.openxmlformats.org/officeDocument/2006/relationships/hyperlink" Target="https://fr.wikipedia.org/wiki/1933_en_science" TargetMode="External"/><Relationship Id="rId41" Type="http://schemas.openxmlformats.org/officeDocument/2006/relationships/hyperlink" Target="https://www.futura-sciences.com/sciences/definitions/physique-relativite-generale-3572/" TargetMode="External"/><Relationship Id="rId1" Type="http://schemas.openxmlformats.org/officeDocument/2006/relationships/notesMaster" Target="../notesMasters/notesMaster1.xml"/><Relationship Id="rId6" Type="http://schemas.openxmlformats.org/officeDocument/2006/relationships/hyperlink" Target="https://fr.wikipedia.org/wiki/Georges_Lema%C3%AEtre#cite_note-5" TargetMode="External"/><Relationship Id="rId11" Type="http://schemas.openxmlformats.org/officeDocument/2006/relationships/hyperlink" Target="https://fr.wikipedia.org/wiki/Georges_Lema%C3%AEtre#cite_note-8" TargetMode="External"/><Relationship Id="rId24" Type="http://schemas.openxmlformats.org/officeDocument/2006/relationships/hyperlink" Target="https://fr.wikipedia.org/wiki/Atome_primitif" TargetMode="External"/><Relationship Id="rId32" Type="http://schemas.openxmlformats.org/officeDocument/2006/relationships/hyperlink" Target="https://fr.wikipedia.org/wiki/Langage_machine" TargetMode="External"/><Relationship Id="rId37" Type="http://schemas.openxmlformats.org/officeDocument/2006/relationships/hyperlink" Target="https://fr.wikipedia.org/wiki/Arno_Allan_Penzias" TargetMode="External"/><Relationship Id="rId40" Type="http://schemas.openxmlformats.org/officeDocument/2006/relationships/hyperlink" Target="https://www.futura-sciences.com/sciences/skillz/metiers/metiers-physique-astronome-7/" TargetMode="External"/><Relationship Id="rId45" Type="http://schemas.openxmlformats.org/officeDocument/2006/relationships/hyperlink" Target="https://www.futura-sciences.com/sciences/definitions/univers-galaxie-36/" TargetMode="External"/><Relationship Id="rId5" Type="http://schemas.openxmlformats.org/officeDocument/2006/relationships/hyperlink" Target="https://fr.wikipedia.org/wiki/Jean-Pierre_Luminet" TargetMode="External"/><Relationship Id="rId15" Type="http://schemas.openxmlformats.org/officeDocument/2006/relationships/hyperlink" Target="https://fr.wikipedia.org/wiki/Arthur_Eddington" TargetMode="External"/><Relationship Id="rId23" Type="http://schemas.openxmlformats.org/officeDocument/2006/relationships/hyperlink" Target="https://fr.wikipedia.org/w/index.php?title=Georges_Lema%C3%AEtre&amp;action=edit&amp;section=9" TargetMode="External"/><Relationship Id="rId28" Type="http://schemas.openxmlformats.org/officeDocument/2006/relationships/hyperlink" Target="https://fr.wikipedia.org/wiki/Rayon_cosmique" TargetMode="External"/><Relationship Id="rId36" Type="http://schemas.openxmlformats.org/officeDocument/2006/relationships/hyperlink" Target="https://fr.wikipedia.org/wiki/Fond_diffus_cosmologique" TargetMode="External"/><Relationship Id="rId10" Type="http://schemas.openxmlformats.org/officeDocument/2006/relationships/hyperlink" Target="https://fr.wikipedia.org/wiki/Georges_Lema%C3%AEtre#cite_note-7" TargetMode="External"/><Relationship Id="rId19" Type="http://schemas.openxmlformats.org/officeDocument/2006/relationships/hyperlink" Target="https://fr.wikipedia.org/wiki/Georges_Lema%C3%AEtre#cite_note-12" TargetMode="External"/><Relationship Id="rId31" Type="http://schemas.openxmlformats.org/officeDocument/2006/relationships/hyperlink" Target="https://fr.wikipedia.org/wiki/Carl_St%C3%B8rmer" TargetMode="External"/><Relationship Id="rId44" Type="http://schemas.openxmlformats.org/officeDocument/2006/relationships/hyperlink" Target="https://www.futura-sciences.com/sciences/personnalites/astronomie-edwin-hubble-715/" TargetMode="External"/><Relationship Id="rId4" Type="http://schemas.openxmlformats.org/officeDocument/2006/relationships/hyperlink" Target="https://fr.wikipedia.org/w/index.php?title=Georges_Lema%C3%AEtre&amp;action=edit&amp;section=8" TargetMode="External"/><Relationship Id="rId9" Type="http://schemas.openxmlformats.org/officeDocument/2006/relationships/hyperlink" Target="https://fr.wikipedia.org/wiki/Expansion_de_l'Univers" TargetMode="External"/><Relationship Id="rId14" Type="http://schemas.openxmlformats.org/officeDocument/2006/relationships/hyperlink" Target="https://fr.wikipedia.org/wiki/Constante_de_Hubble" TargetMode="External"/><Relationship Id="rId22" Type="http://schemas.openxmlformats.org/officeDocument/2006/relationships/hyperlink" Target="https://fr.wikipedia.org/w/index.php?title=Georges_Lema%C3%AEtre&amp;veaction=edit&amp;section=9" TargetMode="External"/><Relationship Id="rId27" Type="http://schemas.openxmlformats.org/officeDocument/2006/relationships/hyperlink" Target="https://fr.wikipedia.org/wiki/1949" TargetMode="External"/><Relationship Id="rId30" Type="http://schemas.openxmlformats.org/officeDocument/2006/relationships/hyperlink" Target="https://fr.wikipedia.org/wiki/Richard_Tolman" TargetMode="External"/><Relationship Id="rId35" Type="http://schemas.openxmlformats.org/officeDocument/2006/relationships/hyperlink" Target="https://fr.wikipedia.org/wiki/Odon_Godart" TargetMode="External"/><Relationship Id="rId43" Type="http://schemas.openxmlformats.org/officeDocument/2006/relationships/hyperlink" Target="https://www.futura-sciences.com/sciences/definitions/univers-big-bang-85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noChangeArrowheads="1"/>
          </p:cNvSpPr>
          <p:nvPr>
            <p:ph type="sldNum"/>
          </p:nvPr>
        </p:nvSpPr>
        <p:spPr>
          <a:xfrm>
            <a:off x="3884613" y="8685213"/>
            <a:ext cx="2971800" cy="458787"/>
          </a:xfrm>
          <a:prstGeom prst="rect">
            <a:avLst/>
          </a:prstGeom>
          <a:ln/>
        </p:spPr>
        <p:txBody>
          <a:bodyPr/>
          <a:lstStyle/>
          <a:p>
            <a:fld id="{AF1D31CF-02B8-4C16-99CE-934B7AF0D03C}" type="slidenum">
              <a:rPr lang="fr-FR" altLang="fr-FR"/>
              <a:pPr/>
              <a:t>1</a:t>
            </a:fld>
            <a:endParaRPr lang="fr-FR" altLang="fr-FR"/>
          </a:p>
        </p:txBody>
      </p:sp>
      <p:sp>
        <p:nvSpPr>
          <p:cNvPr id="168962" name="Rectangle 2"/>
          <p:cNvSpPr>
            <a:spLocks noGrp="1" noRot="1" noChangeAspect="1" noChangeArrowheads="1" noTextEdit="1"/>
          </p:cNvSpPr>
          <p:nvPr>
            <p:ph type="sldImg"/>
          </p:nvPr>
        </p:nvSpPr>
        <p:spPr>
          <a:xfrm>
            <a:off x="1979613" y="954088"/>
            <a:ext cx="2627312" cy="1970087"/>
          </a:xfrm>
        </p:spPr>
      </p:sp>
      <p:sp>
        <p:nvSpPr>
          <p:cNvPr id="2" name="Espace réservé des commentaires 1"/>
          <p:cNvSpPr>
            <a:spLocks noGrp="1"/>
          </p:cNvSpPr>
          <p:nvPr>
            <p:ph type="body" sz="quarter" idx="10"/>
          </p:nvPr>
        </p:nvSpPr>
        <p:spPr>
          <a:xfrm>
            <a:off x="-2124819" y="1756519"/>
            <a:ext cx="11687621" cy="7158087"/>
          </a:xfrm>
        </p:spPr>
        <p:txBody>
          <a:bodyPr/>
          <a:lstStyle/>
          <a:p>
            <a:r>
              <a:rPr lang="fr-FR" sz="2400" dirty="0"/>
              <a:t>Avec le temps, les réserves d'</a:t>
            </a:r>
            <a:r>
              <a:rPr lang="fr-FR" sz="2400" dirty="0">
                <a:hlinkClick r:id="rId3"/>
              </a:rPr>
              <a:t>hydrogène</a:t>
            </a:r>
            <a:r>
              <a:rPr lang="fr-FR" sz="2400" dirty="0"/>
              <a:t> que le </a:t>
            </a:r>
            <a:r>
              <a:rPr lang="fr-FR" sz="2400" dirty="0">
                <a:hlinkClick r:id="rId4" tooltip="À quoi ressemblera le Soleil à la fin de sa vie ?"/>
              </a:rPr>
              <a:t>Soleil</a:t>
            </a:r>
            <a:r>
              <a:rPr lang="fr-FR" sz="2400" dirty="0"/>
              <a:t> avait amassées à sa naissance vont s'épuiser. D'une relative petite masse, l'étoile s'est maintenue, durant des milliards d'années, dans un équilibre entre </a:t>
            </a:r>
            <a:r>
              <a:rPr lang="fr-FR" sz="2400" dirty="0">
                <a:hlinkClick r:id="rId5"/>
              </a:rPr>
              <a:t>gravité</a:t>
            </a:r>
            <a:r>
              <a:rPr lang="fr-FR" sz="2400" dirty="0"/>
              <a:t> et rayonnement (résultant de la </a:t>
            </a:r>
            <a:r>
              <a:rPr lang="fr-FR" sz="2400" dirty="0">
                <a:hlinkClick r:id="rId6"/>
              </a:rPr>
              <a:t>fusion</a:t>
            </a:r>
            <a:r>
              <a:rPr lang="fr-FR" sz="2400" dirty="0"/>
              <a:t> de l'hydrogène). Mais arrivera un « jour » où le carburant viendra à manquer.</a:t>
            </a:r>
          </a:p>
          <a:p>
            <a:r>
              <a:rPr lang="fr-FR" sz="2400" dirty="0"/>
              <a:t>Au cœur de l'étoile règnera alors un noyau d'</a:t>
            </a:r>
            <a:r>
              <a:rPr lang="fr-FR" sz="2400" dirty="0">
                <a:hlinkClick r:id="rId7"/>
              </a:rPr>
              <a:t>hélium</a:t>
            </a:r>
            <a:r>
              <a:rPr lang="fr-FR" sz="2400" dirty="0"/>
              <a:t> (créé par la fusion de l'hydrogène) qui s'effondrera sur lui-même. La température qui augmente en se comprimant libère de l'</a:t>
            </a:r>
            <a:r>
              <a:rPr lang="fr-FR" sz="2400" dirty="0">
                <a:hlinkClick r:id="rId8"/>
              </a:rPr>
              <a:t>énergie</a:t>
            </a:r>
            <a:r>
              <a:rPr lang="fr-FR" sz="2400" dirty="0"/>
              <a:t> qui va repousser les couches externes du Soleil. Durant quelque cinq millions d'années seulement, l'</a:t>
            </a:r>
            <a:r>
              <a:rPr lang="fr-FR" sz="2400" dirty="0">
                <a:hlinkClick r:id="rId9"/>
              </a:rPr>
              <a:t>astre</a:t>
            </a:r>
            <a:r>
              <a:rPr lang="fr-FR" sz="2400" dirty="0"/>
              <a:t> va grossir considérablement pour devenir ce que les </a:t>
            </a:r>
            <a:r>
              <a:rPr lang="fr-FR" sz="2400" dirty="0">
                <a:hlinkClick r:id="rId10"/>
              </a:rPr>
              <a:t>astrophysiciens</a:t>
            </a:r>
            <a:r>
              <a:rPr lang="fr-FR" sz="2400" dirty="0"/>
              <a:t> appellent une </a:t>
            </a:r>
            <a:r>
              <a:rPr lang="fr-FR" sz="2400" dirty="0">
                <a:hlinkClick r:id="rId11" tooltip="Cette étoile géante fait des bulles plus grandes que le Soleil : du jamais-vu !"/>
              </a:rPr>
              <a:t>géante rouge</a:t>
            </a:r>
            <a:r>
              <a:rPr lang="fr-FR" sz="2400" dirty="0"/>
              <a:t>. Rouge, car sa température de surface va baisser (jusqu'à 3.000 K). Son rayon passera alors des quelque 700.000 kilomètres aujourd'hui, à plus de 170 millions de kilomètres, selon une étude publiée en 2008 ! Autrement dit, </a:t>
            </a:r>
            <a:r>
              <a:rPr lang="fr-FR" sz="2400" dirty="0">
                <a:hlinkClick r:id="rId12"/>
              </a:rPr>
              <a:t>Mercure</a:t>
            </a:r>
            <a:r>
              <a:rPr lang="fr-FR" sz="2400" dirty="0"/>
              <a:t>, Vénus et aussi la Terre seront prises à l'intérieur, enfin elles seront pulvérisées (à moins que l'</a:t>
            </a:r>
            <a:r>
              <a:rPr lang="fr-FR" sz="2400" dirty="0">
                <a:hlinkClick r:id="rId13"/>
              </a:rPr>
              <a:t>orbite</a:t>
            </a:r>
            <a:r>
              <a:rPr lang="fr-FR" sz="2400" dirty="0"/>
              <a:t> de notre planète soit repoussée, cela dépendra de la masse perdue par la </a:t>
            </a:r>
            <a:r>
              <a:rPr lang="fr-FR" sz="2400" dirty="0">
                <a:hlinkClick r:id="rId14" tooltip="Les géantes rouges détruiraient bien des exoplanètes"/>
              </a:rPr>
              <a:t>géante rouge</a:t>
            </a:r>
            <a:r>
              <a:rPr lang="fr-FR" sz="2400" dirty="0"/>
              <a:t>). Comprimé, le cœur d'hélium se réchauffe et parvient à atteindre la température de 100 millions de degrés. Dans ces conditions, l'hélium peut commencer à forger du </a:t>
            </a:r>
            <a:r>
              <a:rPr lang="fr-FR" sz="2400" dirty="0">
                <a:hlinkClick r:id="rId15"/>
              </a:rPr>
              <a:t>carbone</a:t>
            </a:r>
            <a:r>
              <a:rPr lang="fr-FR" sz="2400" dirty="0"/>
              <a:t>. Ce sera alors le « </a:t>
            </a:r>
            <a:r>
              <a:rPr lang="fr-FR" sz="2400" dirty="0">
                <a:hlinkClick r:id="rId16"/>
              </a:rPr>
              <a:t>flash</a:t>
            </a:r>
            <a:r>
              <a:rPr lang="fr-FR" sz="2400" dirty="0"/>
              <a:t> de l'hélium ». Mais celui-ci ne durera pas longtemps. Et cela n'ira pas plus loin car la masse restante du Soleil ne sera pas suffisante pour atteindre 600 millions de degrés au centre, température requise pour embraser le noyau de carbone. Tout autour, l'hydrogène et l'hélium brûleront quelques milliers d'années, faisant peler notre étoile et dilater davantage son enveloppe externe.</a:t>
            </a:r>
          </a:p>
          <a:p>
            <a:endParaRPr lang="fr-FR" sz="2400" dirty="0"/>
          </a:p>
        </p:txBody>
      </p:sp>
    </p:spTree>
    <p:extLst>
      <p:ext uri="{BB962C8B-B14F-4D97-AF65-F5344CB8AC3E}">
        <p14:creationId xmlns:p14="http://schemas.microsoft.com/office/powerpoint/2010/main" val="394358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926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dirty="0"/>
          </a:p>
        </p:txBody>
      </p:sp>
      <p:sp>
        <p:nvSpPr>
          <p:cNvPr id="139268" name="Rectangle 1"/>
          <p:cNvSpPr>
            <a:spLocks noChangeArrowheads="1"/>
          </p:cNvSpPr>
          <p:nvPr/>
        </p:nvSpPr>
        <p:spPr bwMode="auto">
          <a:xfrm>
            <a:off x="-4062804" y="175718"/>
            <a:ext cx="511271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dirty="0">
                <a:solidFill>
                  <a:srgbClr val="252525"/>
                </a:solidFill>
                <a:latin typeface="Arial" panose="020B0604020202020204" pitchFamily="34" charset="0"/>
              </a:rPr>
              <a:t>Une </a:t>
            </a:r>
            <a:r>
              <a:rPr lang="fr-FR" altLang="fr-FR" sz="1800" b="1" dirty="0">
                <a:solidFill>
                  <a:srgbClr val="252525"/>
                </a:solidFill>
                <a:latin typeface="Arial" panose="020B0604020202020204" pitchFamily="34" charset="0"/>
              </a:rPr>
              <a:t>céphéide</a:t>
            </a:r>
            <a:r>
              <a:rPr lang="fr-FR" altLang="fr-FR" sz="1800" dirty="0">
                <a:solidFill>
                  <a:srgbClr val="252525"/>
                </a:solidFill>
                <a:latin typeface="Arial" panose="020B0604020202020204" pitchFamily="34" charset="0"/>
              </a:rPr>
              <a:t> est une </a:t>
            </a:r>
            <a:r>
              <a:rPr lang="fr-FR" altLang="fr-FR" sz="1800" dirty="0">
                <a:solidFill>
                  <a:srgbClr val="0B0080"/>
                </a:solidFill>
                <a:latin typeface="Arial" panose="020B0604020202020204" pitchFamily="34" charset="0"/>
                <a:hlinkClick r:id="rId3" tooltip="Étoile variable"/>
              </a:rPr>
              <a:t>étoile variable</a:t>
            </a:r>
            <a:r>
              <a:rPr lang="fr-FR" altLang="fr-FR" sz="1800" dirty="0">
                <a:solidFill>
                  <a:srgbClr val="252525"/>
                </a:solidFill>
                <a:latin typeface="Arial" panose="020B0604020202020204" pitchFamily="34" charset="0"/>
              </a:rPr>
              <a:t>, </a:t>
            </a:r>
            <a:r>
              <a:rPr lang="fr-FR" altLang="fr-FR" sz="1800" dirty="0">
                <a:solidFill>
                  <a:srgbClr val="0B0080"/>
                </a:solidFill>
                <a:latin typeface="Arial" panose="020B0604020202020204" pitchFamily="34" charset="0"/>
                <a:hlinkClick r:id="rId4" tooltip="Étoile géante"/>
              </a:rPr>
              <a:t>géante</a:t>
            </a:r>
            <a:r>
              <a:rPr lang="fr-FR" altLang="fr-FR" sz="1800" dirty="0">
                <a:solidFill>
                  <a:srgbClr val="252525"/>
                </a:solidFill>
                <a:latin typeface="Arial" panose="020B0604020202020204" pitchFamily="34" charset="0"/>
              </a:rPr>
              <a:t> ou </a:t>
            </a:r>
            <a:r>
              <a:rPr lang="fr-FR" altLang="fr-FR" sz="1800" dirty="0">
                <a:solidFill>
                  <a:srgbClr val="0B0080"/>
                </a:solidFill>
                <a:latin typeface="Arial" panose="020B0604020202020204" pitchFamily="34" charset="0"/>
                <a:hlinkClick r:id="rId5" tooltip="Étoile supergéante"/>
              </a:rPr>
              <a:t>supergéante</a:t>
            </a:r>
            <a:r>
              <a:rPr lang="fr-FR" altLang="fr-FR" sz="1800" dirty="0">
                <a:solidFill>
                  <a:srgbClr val="252525"/>
                </a:solidFill>
                <a:latin typeface="Arial" panose="020B0604020202020204" pitchFamily="34" charset="0"/>
              </a:rPr>
              <a:t> jaune, de 4 à 15 fois plus massive que le </a:t>
            </a:r>
            <a:r>
              <a:rPr lang="fr-FR" altLang="fr-FR" sz="1800" dirty="0">
                <a:solidFill>
                  <a:srgbClr val="0B0080"/>
                </a:solidFill>
                <a:latin typeface="Arial" panose="020B0604020202020204" pitchFamily="34" charset="0"/>
                <a:hlinkClick r:id="rId6" tooltip="Soleil"/>
              </a:rPr>
              <a:t>Soleil</a:t>
            </a:r>
            <a:r>
              <a:rPr lang="fr-FR" altLang="fr-FR" sz="1800" dirty="0">
                <a:solidFill>
                  <a:srgbClr val="252525"/>
                </a:solidFill>
                <a:latin typeface="Arial" panose="020B0604020202020204" pitchFamily="34" charset="0"/>
              </a:rPr>
              <a:t> et de 100 à 30 000 fois plus lumineuse, dont l'éclat varie de 0,1 à 2 </a:t>
            </a:r>
            <a:r>
              <a:rPr lang="fr-FR" altLang="fr-FR" sz="1800" dirty="0">
                <a:solidFill>
                  <a:srgbClr val="0B0080"/>
                </a:solidFill>
                <a:latin typeface="Arial" panose="020B0604020202020204" pitchFamily="34" charset="0"/>
                <a:hlinkClick r:id="rId7" tooltip="Magnitude apparente"/>
              </a:rPr>
              <a:t>magnitudes</a:t>
            </a:r>
            <a:r>
              <a:rPr lang="fr-FR" altLang="fr-FR" sz="1800" dirty="0">
                <a:solidFill>
                  <a:srgbClr val="252525"/>
                </a:solidFill>
                <a:latin typeface="Arial" panose="020B0604020202020204" pitchFamily="34" charset="0"/>
              </a:rPr>
              <a:t> selon une </a:t>
            </a:r>
            <a:r>
              <a:rPr lang="fr-FR" altLang="fr-FR" sz="1800" dirty="0">
                <a:solidFill>
                  <a:srgbClr val="0B0080"/>
                </a:solidFill>
                <a:latin typeface="Arial" panose="020B0604020202020204" pitchFamily="34" charset="0"/>
                <a:hlinkClick r:id="rId8" tooltip="Phénomène périodique"/>
              </a:rPr>
              <a:t>période</a:t>
            </a:r>
            <a:r>
              <a:rPr lang="fr-FR" altLang="fr-FR" sz="1800" dirty="0">
                <a:solidFill>
                  <a:srgbClr val="252525"/>
                </a:solidFill>
                <a:latin typeface="Arial" panose="020B0604020202020204" pitchFamily="34" charset="0"/>
              </a:rPr>
              <a:t> bien définie, comprise entre 1 et 135 jours, d'où elle tire son nom d'</a:t>
            </a:r>
            <a:r>
              <a:rPr lang="fr-FR" altLang="fr-FR" sz="1800" dirty="0">
                <a:solidFill>
                  <a:srgbClr val="0B0080"/>
                </a:solidFill>
                <a:latin typeface="Arial" panose="020B0604020202020204" pitchFamily="34" charset="0"/>
                <a:hlinkClick r:id="rId3" tooltip="Étoile variable"/>
              </a:rPr>
              <a:t>étoile variable</a:t>
            </a:r>
            <a:r>
              <a:rPr lang="fr-FR" altLang="fr-FR" sz="1800" dirty="0">
                <a:solidFill>
                  <a:srgbClr val="252525"/>
                </a:solidFill>
                <a:latin typeface="Arial" panose="020B0604020202020204" pitchFamily="34" charset="0"/>
              </a:rPr>
              <a:t>. Elles ont été nommées d'après le prototype que constitue l'étoile </a:t>
            </a:r>
            <a:r>
              <a:rPr lang="fr-FR" altLang="fr-FR" sz="1800" dirty="0">
                <a:solidFill>
                  <a:srgbClr val="0B0080"/>
                </a:solidFill>
                <a:latin typeface="Arial" panose="020B0604020202020204" pitchFamily="34" charset="0"/>
                <a:hlinkClick r:id="rId9" tooltip="Delta Cephei"/>
              </a:rPr>
              <a:t>δ de la constellation de </a:t>
            </a:r>
            <a:r>
              <a:rPr lang="fr-FR" altLang="fr-FR" sz="1800" dirty="0" err="1">
                <a:solidFill>
                  <a:srgbClr val="0B0080"/>
                </a:solidFill>
                <a:latin typeface="Arial" panose="020B0604020202020204" pitchFamily="34" charset="0"/>
                <a:hlinkClick r:id="rId9" tooltip="Delta Cephei"/>
              </a:rPr>
              <a:t>Céphée</a:t>
            </a:r>
            <a:r>
              <a:rPr lang="fr-FR" altLang="fr-FR" sz="1800" dirty="0">
                <a:solidFill>
                  <a:srgbClr val="252525"/>
                </a:solidFill>
                <a:latin typeface="Arial" panose="020B0604020202020204" pitchFamily="34" charset="0"/>
              </a:rPr>
              <a:t>. L'</a:t>
            </a:r>
            <a:r>
              <a:rPr lang="fr-FR" altLang="fr-FR" sz="1800" dirty="0">
                <a:solidFill>
                  <a:srgbClr val="0B0080"/>
                </a:solidFill>
                <a:latin typeface="Arial" panose="020B0604020202020204" pitchFamily="34" charset="0"/>
                <a:hlinkClick r:id="rId10" tooltip="Alpha Ursae Minoris"/>
              </a:rPr>
              <a:t>Étoile polaire</a:t>
            </a:r>
            <a:r>
              <a:rPr lang="fr-FR" altLang="fr-FR" sz="1800" dirty="0">
                <a:solidFill>
                  <a:srgbClr val="252525"/>
                </a:solidFill>
                <a:latin typeface="Arial" panose="020B0604020202020204" pitchFamily="34" charset="0"/>
              </a:rPr>
              <a:t> est une céphéide (du moins jusqu'en 1994 où il est apparu que son éclat était devenu stable sans qu'une explication ait pu être trouvée à ce changement - voir </a:t>
            </a:r>
            <a:r>
              <a:rPr lang="fr-FR" altLang="fr-FR" sz="1800" dirty="0">
                <a:solidFill>
                  <a:srgbClr val="0B0080"/>
                </a:solidFill>
                <a:latin typeface="Arial" panose="020B0604020202020204" pitchFamily="34" charset="0"/>
                <a:hlinkClick r:id="rId10" tooltip="Alpha Ursae Minoris"/>
              </a:rPr>
              <a:t>Alpha </a:t>
            </a:r>
            <a:r>
              <a:rPr lang="fr-FR" altLang="fr-FR" sz="1800" dirty="0" err="1">
                <a:solidFill>
                  <a:srgbClr val="0B0080"/>
                </a:solidFill>
                <a:latin typeface="Arial" panose="020B0604020202020204" pitchFamily="34" charset="0"/>
                <a:hlinkClick r:id="rId10" tooltip="Alpha Ursae Minoris"/>
              </a:rPr>
              <a:t>Ursae</a:t>
            </a:r>
            <a:r>
              <a:rPr lang="fr-FR" altLang="fr-FR" sz="1800" dirty="0">
                <a:solidFill>
                  <a:srgbClr val="0B0080"/>
                </a:solidFill>
                <a:latin typeface="Arial" panose="020B0604020202020204" pitchFamily="34" charset="0"/>
                <a:hlinkClick r:id="rId10" tooltip="Alpha Ursae Minoris"/>
              </a:rPr>
              <a:t> </a:t>
            </a:r>
            <a:r>
              <a:rPr lang="fr-FR" altLang="fr-FR" sz="1800" dirty="0" err="1">
                <a:solidFill>
                  <a:srgbClr val="0B0080"/>
                </a:solidFill>
                <a:latin typeface="Arial" panose="020B0604020202020204" pitchFamily="34" charset="0"/>
                <a:hlinkClick r:id="rId10" tooltip="Alpha Ursae Minoris"/>
              </a:rPr>
              <a:t>Minoris</a:t>
            </a:r>
            <a:r>
              <a:rPr lang="fr-FR" altLang="fr-FR" sz="1800" dirty="0">
                <a:solidFill>
                  <a:srgbClr val="252525"/>
                </a:solidFill>
                <a:latin typeface="Arial" panose="020B0604020202020204" pitchFamily="34" charset="0"/>
              </a:rPr>
              <a:t>).</a:t>
            </a:r>
            <a:endParaRPr lang="fr-FR" altLang="fr-FR" sz="1800" dirty="0"/>
          </a:p>
        </p:txBody>
      </p:sp>
      <p:sp>
        <p:nvSpPr>
          <p:cNvPr id="139269" name="Rectangle 2"/>
          <p:cNvSpPr>
            <a:spLocks noChangeArrowheads="1"/>
          </p:cNvSpPr>
          <p:nvPr/>
        </p:nvSpPr>
        <p:spPr bwMode="auto">
          <a:xfrm>
            <a:off x="6674867" y="2151856"/>
            <a:ext cx="4760912"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0B0080"/>
                </a:solidFill>
                <a:latin typeface="Arial" panose="020B0604020202020204" pitchFamily="34" charset="0"/>
                <a:hlinkClick r:id="rId11" tooltip="Henrietta Swan Leavitt"/>
              </a:rPr>
              <a:t>Henrietta Leavitt</a:t>
            </a:r>
            <a:r>
              <a:rPr lang="fr-FR" altLang="fr-FR" sz="1800" dirty="0">
                <a:solidFill>
                  <a:srgbClr val="252525"/>
                </a:solidFill>
                <a:latin typeface="Arial" panose="020B0604020202020204" pitchFamily="34" charset="0"/>
              </a:rPr>
              <a:t>, dans les années 1910-1920, à l'</a:t>
            </a:r>
            <a:r>
              <a:rPr lang="fr-FR" altLang="fr-FR" sz="1800" dirty="0">
                <a:solidFill>
                  <a:srgbClr val="0B0080"/>
                </a:solidFill>
                <a:latin typeface="Arial" panose="020B0604020202020204" pitchFamily="34" charset="0"/>
                <a:hlinkClick r:id="rId12" tooltip="Université Harvard"/>
              </a:rPr>
              <a:t>université Harvard</a:t>
            </a:r>
            <a:r>
              <a:rPr lang="fr-FR" altLang="fr-FR" sz="1800" dirty="0">
                <a:solidFill>
                  <a:srgbClr val="252525"/>
                </a:solidFill>
                <a:latin typeface="Arial" panose="020B0604020202020204" pitchFamily="34" charset="0"/>
              </a:rPr>
              <a:t>, classe les céphéides des </a:t>
            </a:r>
            <a:r>
              <a:rPr lang="fr-FR" altLang="fr-FR" sz="1800" dirty="0">
                <a:solidFill>
                  <a:srgbClr val="0B0080"/>
                </a:solidFill>
                <a:latin typeface="Arial" panose="020B0604020202020204" pitchFamily="34" charset="0"/>
                <a:hlinkClick r:id="rId13" tooltip="Nuages de Magellan"/>
              </a:rPr>
              <a:t>nuages de Magellan</a:t>
            </a:r>
            <a:r>
              <a:rPr lang="fr-FR" altLang="fr-FR" sz="1800" dirty="0">
                <a:solidFill>
                  <a:srgbClr val="252525"/>
                </a:solidFill>
                <a:latin typeface="Arial" panose="020B0604020202020204" pitchFamily="34" charset="0"/>
              </a:rPr>
              <a:t>. Elle s'aperçoit que les périodes des céphéides sont d'autant plus grandes que celles-ci sont brillantes. Elle trouve une relation liant la période de variation (temps entre deux maximums ou minimums) à la moyenne de la </a:t>
            </a:r>
            <a:r>
              <a:rPr lang="fr-FR" altLang="fr-FR" sz="1800" dirty="0">
                <a:solidFill>
                  <a:srgbClr val="0B0080"/>
                </a:solidFill>
                <a:latin typeface="Arial" panose="020B0604020202020204" pitchFamily="34" charset="0"/>
                <a:hlinkClick r:id="rId14" tooltip="Luminosité"/>
              </a:rPr>
              <a:t>luminosité</a:t>
            </a:r>
            <a:r>
              <a:rPr lang="fr-FR" altLang="fr-FR" sz="1800" dirty="0">
                <a:solidFill>
                  <a:srgbClr val="252525"/>
                </a:solidFill>
                <a:latin typeface="Arial" panose="020B0604020202020204" pitchFamily="34" charset="0"/>
              </a:rPr>
              <a:t> apparente de ces étoiles, et donc à leur luminosité absolue, puisque la distance des étoiles entre elles à l'intérieur du nuage est négligeable par rapport à leur distance à la Terre. Ainsi, il suffit de mesurer la distance d'une de ces céphéides (par exemple par la méthode de la </a:t>
            </a:r>
            <a:r>
              <a:rPr lang="fr-FR" altLang="fr-FR" sz="1800" dirty="0">
                <a:solidFill>
                  <a:srgbClr val="0B0080"/>
                </a:solidFill>
                <a:latin typeface="Arial" panose="020B0604020202020204" pitchFamily="34" charset="0"/>
                <a:hlinkClick r:id="rId15" tooltip="Parallaxe"/>
              </a:rPr>
              <a:t>parallaxe</a:t>
            </a:r>
            <a:r>
              <a:rPr lang="fr-FR" altLang="fr-FR" sz="1800" dirty="0">
                <a:solidFill>
                  <a:srgbClr val="252525"/>
                </a:solidFill>
                <a:latin typeface="Arial" panose="020B0604020202020204" pitchFamily="34" charset="0"/>
              </a:rPr>
              <a:t>), pour obtenir une relation générale liant leur période et leur luminosité absolue et déterminer la distance de n'importe quelle autre céphéide observée. Cette mesure a été réalisée pour la première fois en 1916, à l'université Harvard, par </a:t>
            </a:r>
            <a:r>
              <a:rPr lang="fr-FR" altLang="fr-FR" sz="1800" dirty="0">
                <a:solidFill>
                  <a:srgbClr val="0B0080"/>
                </a:solidFill>
                <a:latin typeface="Arial" panose="020B0604020202020204" pitchFamily="34" charset="0"/>
                <a:hlinkClick r:id="rId16" tooltip="Harlow Shapley"/>
              </a:rPr>
              <a:t>Harlow Shapley</a:t>
            </a:r>
            <a:r>
              <a:rPr lang="fr-FR" altLang="fr-FR" sz="1800" dirty="0">
                <a:solidFill>
                  <a:srgbClr val="252525"/>
                </a:solidFill>
                <a:latin typeface="Arial" panose="020B0604020202020204" pitchFamily="34" charset="0"/>
              </a:rPr>
              <a:t> qui a complété la découverte d'</a:t>
            </a:r>
            <a:r>
              <a:rPr lang="fr-FR" altLang="fr-FR" sz="1800" dirty="0" err="1">
                <a:solidFill>
                  <a:srgbClr val="252525"/>
                </a:solidFill>
                <a:latin typeface="Arial" panose="020B0604020202020204" pitchFamily="34" charset="0"/>
              </a:rPr>
              <a:t>Henrietta</a:t>
            </a:r>
            <a:r>
              <a:rPr lang="fr-FR" altLang="fr-FR" sz="1800" dirty="0">
                <a:solidFill>
                  <a:srgbClr val="252525"/>
                </a:solidFill>
                <a:latin typeface="Arial" panose="020B0604020202020204" pitchFamily="34" charset="0"/>
              </a:rPr>
              <a:t> Leavitt. À partir de cette date, les céphéides sont devenues une référence pour mesurer la distance des étoiles ou de galaxies de plus en plus éloignées dans l'Univers. Malheureusement, cette méthode est limitée à la distance maximale à laquelle on peut observer une étoile située dans une galaxie.</a:t>
            </a:r>
            <a:endParaRPr lang="fr-FR" altLang="fr-FR" sz="1800" dirty="0"/>
          </a:p>
        </p:txBody>
      </p:sp>
      <p:sp>
        <p:nvSpPr>
          <p:cNvPr id="139270" name="Rectangle 3"/>
          <p:cNvSpPr>
            <a:spLocks noChangeArrowheads="1"/>
          </p:cNvSpPr>
          <p:nvPr/>
        </p:nvSpPr>
        <p:spPr bwMode="auto">
          <a:xfrm>
            <a:off x="-4902443" y="6214268"/>
            <a:ext cx="598512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dirty="0">
                <a:solidFill>
                  <a:srgbClr val="252525"/>
                </a:solidFill>
                <a:latin typeface="Arial" panose="020B0604020202020204" pitchFamily="34" charset="0"/>
              </a:rPr>
              <a:t>Les céphéides jouent un rôle très important comme étalons des échelles de distance dans l'Univers grâce à la </a:t>
            </a:r>
            <a:r>
              <a:rPr lang="fr-FR" altLang="fr-FR" sz="1800" dirty="0">
                <a:solidFill>
                  <a:srgbClr val="0B0080"/>
                </a:solidFill>
                <a:latin typeface="Arial" panose="020B0604020202020204" pitchFamily="34" charset="0"/>
                <a:hlinkClick r:id="rId17" tooltip="Relation période-luminosité"/>
              </a:rPr>
              <a:t>relation période-luminosité</a:t>
            </a:r>
            <a:r>
              <a:rPr lang="fr-FR" altLang="fr-FR" sz="1800" dirty="0">
                <a:solidFill>
                  <a:srgbClr val="252525"/>
                </a:solidFill>
                <a:latin typeface="Arial" panose="020B0604020202020204" pitchFamily="34" charset="0"/>
              </a:rPr>
              <a:t> qui les caractérise : plus une céphéide est lumineuse plus sa période de variation d'éclat est longue. Dès lors que l'on connaît la période d'une céphéide, aisément mesurable, la relation période-luminosité permet de déterminer l'éclat intrinsèque de cette étoile. Par une simple comparaison avec son éclat apparent, on en déduit sa distance, et donc celle de la </a:t>
            </a:r>
            <a:r>
              <a:rPr lang="fr-FR" altLang="fr-FR" sz="1800" dirty="0">
                <a:solidFill>
                  <a:srgbClr val="0B0080"/>
                </a:solidFill>
                <a:latin typeface="Arial" panose="020B0604020202020204" pitchFamily="34" charset="0"/>
                <a:hlinkClick r:id="rId18" tooltip="Galaxie"/>
              </a:rPr>
              <a:t>galaxie</a:t>
            </a:r>
            <a:r>
              <a:rPr lang="fr-FR" altLang="fr-FR" sz="1800" dirty="0">
                <a:solidFill>
                  <a:srgbClr val="252525"/>
                </a:solidFill>
                <a:latin typeface="Arial" panose="020B0604020202020204" pitchFamily="34" charset="0"/>
              </a:rPr>
              <a:t> qui l'abrite.</a:t>
            </a:r>
            <a:endParaRPr lang="fr-FR" altLang="fr-FR" sz="1800" dirty="0"/>
          </a:p>
        </p:txBody>
      </p:sp>
      <p:sp>
        <p:nvSpPr>
          <p:cNvPr id="2" name="ZoneTexte 1"/>
          <p:cNvSpPr txBox="1"/>
          <p:nvPr/>
        </p:nvSpPr>
        <p:spPr>
          <a:xfrm>
            <a:off x="-4717107" y="4409802"/>
            <a:ext cx="4896544" cy="1569660"/>
          </a:xfrm>
          <a:prstGeom prst="rect">
            <a:avLst/>
          </a:prstGeom>
          <a:noFill/>
        </p:spPr>
        <p:txBody>
          <a:bodyPr wrap="square" rtlCol="0">
            <a:spAutoFit/>
          </a:bodyPr>
          <a:lstStyle/>
          <a:p>
            <a:r>
              <a:rPr lang="fr-FR" dirty="0"/>
              <a:t>En 2020 l’équipe de </a:t>
            </a:r>
            <a:r>
              <a:rPr lang="fr-FR" dirty="0" err="1"/>
              <a:t>Riess</a:t>
            </a:r>
            <a:r>
              <a:rPr lang="fr-FR" dirty="0"/>
              <a:t> grâce aux données de Gaïa obtient une constante de Hubble de 73,2 + ou – 1,3 km/s par </a:t>
            </a:r>
            <a:r>
              <a:rPr lang="fr-FR" dirty="0" err="1"/>
              <a:t>Mpc</a:t>
            </a:r>
            <a:endParaRPr lang="fr-FR" dirty="0"/>
          </a:p>
        </p:txBody>
      </p:sp>
      <p:sp>
        <p:nvSpPr>
          <p:cNvPr id="3" name="Rectangle 2"/>
          <p:cNvSpPr/>
          <p:nvPr/>
        </p:nvSpPr>
        <p:spPr>
          <a:xfrm>
            <a:off x="1817134" y="5417914"/>
            <a:ext cx="3778250" cy="5632311"/>
          </a:xfrm>
          <a:prstGeom prst="rect">
            <a:avLst/>
          </a:prstGeom>
        </p:spPr>
        <p:txBody>
          <a:bodyPr>
            <a:spAutoFit/>
          </a:bodyPr>
          <a:lstStyle/>
          <a:p>
            <a:r>
              <a:rPr lang="fr-FR" sz="2000" dirty="0">
                <a:solidFill>
                  <a:srgbClr val="163860"/>
                </a:solidFill>
                <a:latin typeface="noto-serif"/>
              </a:rPr>
              <a:t>En 2018, plus de cinquante années après sa mort, la communauté astronomique internationale a rendu un bel hommage au prêtre et astronome belge Georges Lemaître, en le reconnaissant </a:t>
            </a:r>
            <a:r>
              <a:rPr lang="fr-FR" sz="2000" i="1" dirty="0">
                <a:solidFill>
                  <a:srgbClr val="163860"/>
                </a:solidFill>
                <a:latin typeface="noto-serif"/>
              </a:rPr>
              <a:t>de facto </a:t>
            </a:r>
            <a:r>
              <a:rPr lang="fr-FR" sz="2000" dirty="0">
                <a:solidFill>
                  <a:srgbClr val="163860"/>
                </a:solidFill>
                <a:latin typeface="noto-serif"/>
              </a:rPr>
              <a:t>comme l'un des pères de la théorie du </a:t>
            </a:r>
            <a:r>
              <a:rPr lang="fr-FR" sz="2000" dirty="0" err="1">
                <a:solidFill>
                  <a:srgbClr val="163860"/>
                </a:solidFill>
                <a:latin typeface="noto-serif"/>
              </a:rPr>
              <a:t>Big</a:t>
            </a:r>
            <a:r>
              <a:rPr lang="fr-FR" sz="2000" dirty="0">
                <a:solidFill>
                  <a:srgbClr val="163860"/>
                </a:solidFill>
                <a:latin typeface="noto-serif"/>
              </a:rPr>
              <a:t> Bang. Fin octobre, les membres de l'Union astronomique internationale (UAI) </a:t>
            </a:r>
            <a:r>
              <a:rPr lang="fr-FR" sz="2000" dirty="0">
                <a:solidFill>
                  <a:srgbClr val="163860"/>
                </a:solidFill>
                <a:latin typeface="noto-serif"/>
                <a:hlinkClick r:id="rId19"/>
              </a:rPr>
              <a:t>ont très largement voté, avec 78% de bulletins favorables, pour recommander de renommer la célèbre loi de Hubble en loi de Hubble-Lemaître</a:t>
            </a:r>
            <a:r>
              <a:rPr lang="fr-FR" sz="2000" dirty="0">
                <a:solidFill>
                  <a:srgbClr val="163860"/>
                </a:solidFill>
                <a:latin typeface="noto-serif"/>
              </a:rPr>
              <a:t>.</a:t>
            </a:r>
            <a:endParaRPr lang="fr-FR" sz="2000" dirty="0"/>
          </a:p>
        </p:txBody>
      </p:sp>
    </p:spTree>
    <p:extLst>
      <p:ext uri="{BB962C8B-B14F-4D97-AF65-F5344CB8AC3E}">
        <p14:creationId xmlns:p14="http://schemas.microsoft.com/office/powerpoint/2010/main" val="275787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3849688" y="9428163"/>
            <a:ext cx="29464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662323-F462-46A6-BE9F-BADF4092BB54}" type="slidenum">
              <a:rPr lang="fr-FR" altLang="fr-FR"/>
              <a:pPr/>
              <a:t>11</a:t>
            </a:fld>
            <a:endParaRPr lang="fr-FR" altLang="fr-FR"/>
          </a:p>
        </p:txBody>
      </p:sp>
      <p:sp>
        <p:nvSpPr>
          <p:cNvPr id="165891" name="Rectangle 2"/>
          <p:cNvSpPr>
            <a:spLocks noGrp="1" noRot="1" noChangeAspect="1" noChangeArrowheads="1" noTextEdit="1"/>
          </p:cNvSpPr>
          <p:nvPr>
            <p:ph type="sldImg"/>
          </p:nvPr>
        </p:nvSpPr>
        <p:spPr>
          <a:xfrm>
            <a:off x="917575" y="744538"/>
            <a:ext cx="4962525" cy="3722687"/>
          </a:xfrm>
        </p:spPr>
      </p:sp>
      <p:sp>
        <p:nvSpPr>
          <p:cNvPr id="16589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fr-FR" altLang="fr-FR" b="1" dirty="0">
                <a:solidFill>
                  <a:srgbClr val="FFFFFF"/>
                </a:solidFill>
              </a:rPr>
              <a:t>L'effet Doppler est le décalage de fréquence d'une onde acoustique ou électromagnétique entre la mesure à </a:t>
            </a:r>
            <a:r>
              <a:rPr lang="fr-FR" altLang="fr-FR" b="1" dirty="0">
                <a:solidFill>
                  <a:srgbClr val="FFFFFF"/>
                </a:solidFill>
                <a:latin typeface="Tahoma" panose="020B0604030504040204" pitchFamily="34" charset="0"/>
              </a:rPr>
              <a:t>l'émission et la mesure à la réception lorsque l'émetteur et le récepteur sont en mouvement l'un par rapport à l'autre. Si on désigne de façon générale ce phénomène physique sous le nom d'effet Doppler on réserve le terme d’effet Doppler-Fizeau aux ondes lumineuses.</a:t>
            </a:r>
            <a:endParaRPr lang="fr-FR" altLang="fr-FR" dirty="0">
              <a:solidFill>
                <a:srgbClr val="FFFFFF"/>
              </a:solidFill>
              <a:latin typeface="Tahoma" panose="020B0604030504040204" pitchFamily="34" charset="0"/>
            </a:endParaRPr>
          </a:p>
          <a:p>
            <a:pPr>
              <a:spcBef>
                <a:spcPct val="0"/>
              </a:spcBef>
            </a:pPr>
            <a:endParaRPr lang="fr-FR" altLang="fr-FR" b="1" dirty="0">
              <a:solidFill>
                <a:srgbClr val="FFFFFF"/>
              </a:solidFill>
            </a:endParaRPr>
          </a:p>
          <a:p>
            <a:pPr>
              <a:spcBef>
                <a:spcPct val="0"/>
              </a:spcBef>
            </a:pPr>
            <a:r>
              <a:rPr lang="fr-FR" altLang="fr-FR" b="1" dirty="0">
                <a:solidFill>
                  <a:srgbClr val="FFFFFF"/>
                </a:solidFill>
              </a:rPr>
              <a:t>Cet effet fut présenté par l’Autrichien Christian Doppler en 1842 pour les ondes sonores</a:t>
            </a:r>
            <a:r>
              <a:rPr lang="fr-FR" altLang="fr-FR" b="1" dirty="0">
                <a:solidFill>
                  <a:srgbClr val="FFFFFF"/>
                </a:solidFill>
                <a:latin typeface="Tahoma" panose="020B0604030504040204" pitchFamily="34" charset="0"/>
              </a:rPr>
              <a:t>, et fut également proposé parle Français Hippolyte Fizeau pour les ondes électromagnétiques en 1848.</a:t>
            </a:r>
            <a:endParaRPr lang="fr-FR" altLang="fr-FR" dirty="0">
              <a:solidFill>
                <a:srgbClr val="FFFFFF"/>
              </a:solidFill>
              <a:latin typeface="Tahoma" panose="020B0604030504040204" pitchFamily="34" charset="0"/>
            </a:endParaRPr>
          </a:p>
          <a:p>
            <a:pPr>
              <a:spcBef>
                <a:spcPct val="0"/>
              </a:spcBef>
            </a:pPr>
            <a:endParaRPr lang="fr-FR" altLang="fr-FR" b="1" dirty="0">
              <a:solidFill>
                <a:srgbClr val="FFFFFF"/>
              </a:solidFill>
            </a:endParaRPr>
          </a:p>
          <a:p>
            <a:pPr>
              <a:spcBef>
                <a:spcPct val="0"/>
              </a:spcBef>
            </a:pPr>
            <a:r>
              <a:rPr lang="fr-FR" altLang="fr-FR" b="1" dirty="0">
                <a:solidFill>
                  <a:srgbClr val="FFFFFF"/>
                </a:solidFill>
              </a:rPr>
              <a:t>L'effet Doppler se manifeste par exemple pour les ondes sonores dans la perception de la hauteur du son d'un </a:t>
            </a:r>
            <a:r>
              <a:rPr lang="fr-FR" altLang="fr-FR" b="1" dirty="0">
                <a:solidFill>
                  <a:srgbClr val="FFFFFF"/>
                </a:solidFill>
                <a:latin typeface="Tahoma" panose="020B0604030504040204" pitchFamily="34" charset="0"/>
              </a:rPr>
              <a:t>moteur de voiture, ou de la sirène d'un véhicule d'urgence. Le son est différent selon que l'on est dans le véhicule (l'émetteur est immobile par rapport au récepteur), que le véhicule se rapproche du récepteur (le son devient plus aigu) ou qu'il s'éloigne (le son devient plus grave). </a:t>
            </a:r>
            <a:endParaRPr lang="fr-FR" altLang="fr-FR" dirty="0">
              <a:solidFill>
                <a:srgbClr val="FFFFFF"/>
              </a:solidFill>
              <a:latin typeface="Tahoma" panose="020B0604030504040204" pitchFamily="34" charset="0"/>
            </a:endParaRPr>
          </a:p>
          <a:p>
            <a:pPr>
              <a:spcBef>
                <a:spcPct val="0"/>
              </a:spcBef>
            </a:pPr>
            <a:endParaRPr lang="fr-FR" altLang="fr-FR" b="1" dirty="0">
              <a:solidFill>
                <a:srgbClr val="FFFFFF"/>
              </a:solidFill>
            </a:endParaRPr>
          </a:p>
          <a:p>
            <a:pPr>
              <a:spcBef>
                <a:spcPct val="0"/>
              </a:spcBef>
            </a:pPr>
            <a:r>
              <a:rPr lang="fr-FR" altLang="fr-FR" b="1" dirty="0">
                <a:solidFill>
                  <a:srgbClr val="FFFFFF"/>
                </a:solidFill>
              </a:rPr>
              <a:t>Cet effet est utilisé pour mesurer une vitesse, par exemple celle d'une voiture, ou bien celle du sang lorsqu'on </a:t>
            </a:r>
            <a:r>
              <a:rPr lang="fr-FR" altLang="fr-FR" b="1" dirty="0">
                <a:solidFill>
                  <a:srgbClr val="FFFFFF"/>
                </a:solidFill>
                <a:latin typeface="Tahoma" panose="020B0604030504040204" pitchFamily="34" charset="0"/>
              </a:rPr>
              <a:t>réalise des examens médicaux (notamment les échographies en obstétrique ou en cardiologie). Il est d'une grande importance en astronomie car il permet de déterminer directement la vitesse d'approche ou d'éloignement des objets célestes (étoiles, galaxies, nuages de gaz, etc.). </a:t>
            </a:r>
            <a:endParaRPr lang="fr-FR" altLang="fr-FR" dirty="0"/>
          </a:p>
        </p:txBody>
      </p:sp>
      <p:sp>
        <p:nvSpPr>
          <p:cNvPr id="2" name="Rectangle 1"/>
          <p:cNvSpPr/>
          <p:nvPr/>
        </p:nvSpPr>
        <p:spPr>
          <a:xfrm>
            <a:off x="1557881" y="5777954"/>
            <a:ext cx="4905375" cy="3046988"/>
          </a:xfrm>
          <a:prstGeom prst="rect">
            <a:avLst/>
          </a:prstGeom>
        </p:spPr>
        <p:txBody>
          <a:bodyPr wrap="square">
            <a:spAutoFit/>
          </a:bodyPr>
          <a:lstStyle/>
          <a:p>
            <a:r>
              <a:rPr lang="fr-FR" dirty="0">
                <a:solidFill>
                  <a:srgbClr val="000000"/>
                </a:solidFill>
                <a:latin typeface="Proxima Nova"/>
              </a:rPr>
              <a:t>Ce phénomène est appelé effet Doppler-Fizeau, reprenant le nom de C. Doppler qui découvrit le principe en 1842 sur les ondes </a:t>
            </a:r>
            <a:r>
              <a:rPr lang="fr-FR" dirty="0" err="1">
                <a:solidFill>
                  <a:srgbClr val="000000"/>
                </a:solidFill>
                <a:latin typeface="Proxima Nova"/>
              </a:rPr>
              <a:t>accoustiques</a:t>
            </a:r>
            <a:r>
              <a:rPr lang="fr-FR" dirty="0">
                <a:solidFill>
                  <a:srgbClr val="000000"/>
                </a:solidFill>
                <a:latin typeface="Proxima Nova"/>
              </a:rPr>
              <a:t> et de H. Fizeau qui 6 ans plus tard démontra que ce décalage concernait également les </a:t>
            </a:r>
            <a:r>
              <a:rPr lang="fr-FR" dirty="0">
                <a:solidFill>
                  <a:srgbClr val="000000"/>
                </a:solidFill>
                <a:latin typeface="Proxima Nova"/>
                <a:hlinkClick r:id="rId3"/>
              </a:rPr>
              <a:t>ondes électromagnétiques</a:t>
            </a:r>
            <a:r>
              <a:rPr lang="fr-FR" dirty="0">
                <a:solidFill>
                  <a:srgbClr val="000000"/>
                </a:solidFill>
                <a:latin typeface="Proxima Nova"/>
              </a:rPr>
              <a:t>.</a:t>
            </a:r>
            <a:endParaRPr lang="fr-FR" dirty="0"/>
          </a:p>
        </p:txBody>
      </p:sp>
    </p:spTree>
    <p:extLst>
      <p:ext uri="{BB962C8B-B14F-4D97-AF65-F5344CB8AC3E}">
        <p14:creationId xmlns:p14="http://schemas.microsoft.com/office/powerpoint/2010/main" val="158266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1836787" y="5086350"/>
            <a:ext cx="14833648" cy="4105275"/>
          </a:xfrm>
        </p:spPr>
        <p:txBody>
          <a:bodyPr/>
          <a:lstStyle/>
          <a:p>
            <a:r>
              <a:rPr lang="fr-FR" sz="1600" b="1" dirty="0"/>
              <a:t>Expansion de l'Univers[</a:t>
            </a:r>
            <a:r>
              <a:rPr lang="fr-FR" sz="1600" b="1" dirty="0">
                <a:hlinkClick r:id="rId3" tooltip="Modifier la section : Expansion de l'Univers"/>
              </a:rPr>
              <a:t>modifier</a:t>
            </a:r>
            <a:r>
              <a:rPr lang="fr-FR" sz="1600" b="1" dirty="0"/>
              <a:t> | </a:t>
            </a:r>
            <a:r>
              <a:rPr lang="fr-FR" sz="1600" b="1" dirty="0">
                <a:hlinkClick r:id="rId4" tooltip="Modifier la section : Expansion de l'Univers"/>
              </a:rPr>
              <a:t>modifier le code</a:t>
            </a:r>
            <a:r>
              <a:rPr lang="fr-FR" sz="1600" b="1" dirty="0"/>
              <a:t>]</a:t>
            </a:r>
          </a:p>
          <a:p>
            <a:r>
              <a:rPr lang="fr-FR" sz="1600" b="1" dirty="0"/>
              <a:t>Selon </a:t>
            </a:r>
            <a:r>
              <a:rPr lang="fr-FR" sz="1600" b="1" dirty="0">
                <a:hlinkClick r:id="rId5" tooltip="Jean-Pierre Luminet"/>
              </a:rPr>
              <a:t>Jean-Pierre Luminet</a:t>
            </a:r>
            <a:r>
              <a:rPr lang="fr-FR" sz="1600" b="1" baseline="30000" dirty="0">
                <a:hlinkClick r:id="rId6"/>
              </a:rPr>
              <a:t>5</a:t>
            </a:r>
            <a:r>
              <a:rPr lang="fr-FR" sz="1600" b="1" dirty="0"/>
              <a:t>, dès 1922, </a:t>
            </a:r>
            <a:r>
              <a:rPr lang="fr-FR" sz="1600" b="1" dirty="0">
                <a:hlinkClick r:id="rId7" tooltip="Alexandre Friedmann"/>
              </a:rPr>
              <a:t>Alexandre Friedmann</a:t>
            </a:r>
            <a:r>
              <a:rPr lang="fr-FR" sz="1600" b="1" dirty="0"/>
              <a:t> de Leningrad a le premier publié une théorie de l'expansion de l'Univers dans la prestigieuse revue de physique, la </a:t>
            </a:r>
            <a:r>
              <a:rPr lang="fr-FR" sz="1600" b="1" i="1" dirty="0" err="1"/>
              <a:t>Zeitschrift</a:t>
            </a:r>
            <a:r>
              <a:rPr lang="fr-FR" sz="1600" b="1" i="1" dirty="0"/>
              <a:t> </a:t>
            </a:r>
            <a:r>
              <a:rPr lang="fr-FR" sz="1600" b="1" i="1" dirty="0" err="1"/>
              <a:t>für</a:t>
            </a:r>
            <a:r>
              <a:rPr lang="fr-FR" sz="1600" b="1" i="1" dirty="0"/>
              <a:t> </a:t>
            </a:r>
            <a:r>
              <a:rPr lang="fr-FR" sz="1600" b="1" i="1" dirty="0" err="1"/>
              <a:t>Physik</a:t>
            </a:r>
            <a:r>
              <a:rPr lang="fr-FR" sz="1600" b="1" dirty="0"/>
              <a:t>. Einstein envoya une première note pour déclarer faux les calculs de Friedman, puis une seconde pour reconnaître l'exactitude de ces calculs qui fournissaient une évaluation de l'âge de l'Univers. En 1927, indépendamment des travaux d'Alexander Friedmann, Georges Lemaître rédige un article dans les </a:t>
            </a:r>
            <a:r>
              <a:rPr lang="fr-FR" sz="1600" b="1" i="1" dirty="0"/>
              <a:t>Annales de la Société scientifique de Bruxelles</a:t>
            </a:r>
            <a:r>
              <a:rPr lang="fr-FR" sz="1600" b="1" dirty="0"/>
              <a:t> intitulé </a:t>
            </a:r>
            <a:r>
              <a:rPr lang="fr-FR" sz="1600" b="1" i="1" dirty="0"/>
              <a:t>Un univers homogène de masse constante et de rayon croissant</a:t>
            </a:r>
            <a:r>
              <a:rPr lang="fr-FR" sz="1600" b="1" baseline="30000" dirty="0">
                <a:hlinkClick r:id="rId8"/>
              </a:rPr>
              <a:t>6</a:t>
            </a:r>
            <a:r>
              <a:rPr lang="fr-FR" sz="1600" b="1" dirty="0"/>
              <a:t> établissant que </a:t>
            </a:r>
            <a:r>
              <a:rPr lang="fr-FR" sz="1600" b="1" dirty="0">
                <a:hlinkClick r:id="rId9" tooltip="Expansion de l'Univers"/>
              </a:rPr>
              <a:t>l'Univers est en expansion</a:t>
            </a:r>
            <a:r>
              <a:rPr lang="fr-FR" sz="1600" b="1" baseline="30000" dirty="0">
                <a:hlinkClick r:id="rId10"/>
              </a:rPr>
              <a:t>7</a:t>
            </a:r>
            <a:r>
              <a:rPr lang="fr-FR" sz="1600" b="1" baseline="30000" dirty="0"/>
              <a:t>,</a:t>
            </a:r>
            <a:r>
              <a:rPr lang="fr-FR" sz="1600" b="1" baseline="30000" dirty="0">
                <a:hlinkClick r:id="rId11"/>
              </a:rPr>
              <a:t>8</a:t>
            </a:r>
            <a:r>
              <a:rPr lang="fr-FR" sz="1600" b="1" dirty="0"/>
              <a:t>. De plus, en se fondant sur les mesures de vitesses d'éloignement des galaxies de </a:t>
            </a:r>
            <a:r>
              <a:rPr lang="fr-FR" sz="1600" b="1" dirty="0" err="1">
                <a:hlinkClick r:id="rId12" tooltip="Vesto Slipher"/>
              </a:rPr>
              <a:t>Vesto</a:t>
            </a:r>
            <a:r>
              <a:rPr lang="fr-FR" sz="1600" b="1" dirty="0">
                <a:hlinkClick r:id="rId12" tooltip="Vesto Slipher"/>
              </a:rPr>
              <a:t> Slipher</a:t>
            </a:r>
            <a:r>
              <a:rPr lang="fr-FR" sz="1600" b="1" dirty="0"/>
              <a:t> et de leurs distances établies par </a:t>
            </a:r>
            <a:r>
              <a:rPr lang="fr-FR" sz="1600" b="1" dirty="0">
                <a:hlinkClick r:id="rId13" tooltip="Edwin Hubble"/>
              </a:rPr>
              <a:t>Edwin Hubble</a:t>
            </a:r>
            <a:r>
              <a:rPr lang="fr-FR" sz="1600" b="1" dirty="0"/>
              <a:t>, Georges Lemaître est le premier à établir le rapport constant entre distance et vitesse d'éloignement. Il fournit une évaluation de cette constante, que l'on appelle communément la </a:t>
            </a:r>
            <a:r>
              <a:rPr lang="fr-FR" sz="1600" b="1" dirty="0">
                <a:hlinkClick r:id="rId14" tooltip="Constante de Hubble"/>
              </a:rPr>
              <a:t>constante de Hubble</a:t>
            </a:r>
            <a:r>
              <a:rPr lang="fr-FR" sz="1600" b="1" dirty="0"/>
              <a:t>. Cette estimation est fournie dans l'article de 1927, mais celui-ci est rédigé en français. </a:t>
            </a:r>
            <a:r>
              <a:rPr lang="fr-FR" sz="1600" b="1" dirty="0">
                <a:hlinkClick r:id="rId15" tooltip="Arthur Eddington"/>
              </a:rPr>
              <a:t>Arthur Eddington</a:t>
            </a:r>
            <a:r>
              <a:rPr lang="fr-FR" sz="1600" b="1" dirty="0"/>
              <a:t> traduira celui-ci en anglais en 1931</a:t>
            </a:r>
            <a:r>
              <a:rPr lang="fr-FR" sz="1600" b="1" baseline="30000" dirty="0">
                <a:hlinkClick r:id="rId16"/>
              </a:rPr>
              <a:t>9</a:t>
            </a:r>
            <a:r>
              <a:rPr lang="fr-FR" sz="1600" b="1" dirty="0"/>
              <a:t>, mais en omettant, à la demande même de Lemaître</a:t>
            </a:r>
            <a:r>
              <a:rPr lang="fr-FR" sz="1600" b="1" baseline="30000" dirty="0">
                <a:hlinkClick r:id="rId17"/>
              </a:rPr>
              <a:t>10</a:t>
            </a:r>
            <a:r>
              <a:rPr lang="fr-FR" sz="1600" b="1" dirty="0"/>
              <a:t>, les paragraphes relatifs à la constance du rapport distance/vitesse</a:t>
            </a:r>
            <a:r>
              <a:rPr lang="fr-FR" sz="1600" b="1" baseline="30000" dirty="0">
                <a:hlinkClick r:id="rId18"/>
              </a:rPr>
              <a:t>11</a:t>
            </a:r>
            <a:r>
              <a:rPr lang="fr-FR" sz="1600" b="1" baseline="30000" dirty="0"/>
              <a:t>,</a:t>
            </a:r>
            <a:r>
              <a:rPr lang="fr-FR" sz="1600" b="1" baseline="30000" dirty="0">
                <a:hlinkClick r:id="rId19"/>
              </a:rPr>
              <a:t>12</a:t>
            </a:r>
            <a:r>
              <a:rPr lang="fr-FR" sz="1600" b="1" dirty="0"/>
              <a:t>. La communauté scientifique retiendra donc l'estimation plus précise publiée par Hubble en </a:t>
            </a:r>
            <a:r>
              <a:rPr lang="fr-FR" sz="1600" b="1" dirty="0">
                <a:hlinkClick r:id="rId20" tooltip="1929 en science"/>
              </a:rPr>
              <a:t>1929</a:t>
            </a:r>
            <a:r>
              <a:rPr lang="fr-FR" sz="1600" b="1" baseline="30000" dirty="0">
                <a:hlinkClick r:id="rId21"/>
              </a:rPr>
              <a:t>13</a:t>
            </a:r>
            <a:r>
              <a:rPr lang="fr-FR" sz="1600" b="1" dirty="0"/>
              <a:t>.</a:t>
            </a:r>
          </a:p>
          <a:p>
            <a:r>
              <a:rPr lang="fr-FR" sz="1600" b="1" dirty="0"/>
              <a:t>À l'origine du Big Bang[</a:t>
            </a:r>
            <a:r>
              <a:rPr lang="fr-FR" sz="1600" b="1" dirty="0">
                <a:hlinkClick r:id="rId22" tooltip="Modifier la section : À l'origine du Big Bang"/>
              </a:rPr>
              <a:t>modifier</a:t>
            </a:r>
            <a:r>
              <a:rPr lang="fr-FR" sz="1600" b="1" dirty="0"/>
              <a:t> | </a:t>
            </a:r>
            <a:r>
              <a:rPr lang="fr-FR" sz="1600" b="1" dirty="0">
                <a:hlinkClick r:id="rId23" tooltip="Modifier la section : À l'origine du Big Bang"/>
              </a:rPr>
              <a:t>modifier le code</a:t>
            </a:r>
            <a:r>
              <a:rPr lang="fr-FR" sz="1600" b="1" dirty="0"/>
              <a:t>]</a:t>
            </a:r>
          </a:p>
          <a:p>
            <a:r>
              <a:rPr lang="fr-FR" sz="1600" b="1" dirty="0"/>
              <a:t>Lemaître émet ensuite une « hypothèse de l'</a:t>
            </a:r>
            <a:r>
              <a:rPr lang="fr-FR" sz="1600" b="1" dirty="0">
                <a:hlinkClick r:id="rId24" tooltip="Atome primitif"/>
              </a:rPr>
              <a:t>atome primitif</a:t>
            </a:r>
            <a:r>
              <a:rPr lang="fr-FR" sz="1600" b="1" dirty="0"/>
              <a:t> », début temporel de l'univers. Cette théorie fut appelée ironiquement </a:t>
            </a:r>
            <a:r>
              <a:rPr lang="fr-FR" sz="1600" b="1" i="1" dirty="0">
                <a:hlinkClick r:id="rId25" tooltip="Big Bang"/>
              </a:rPr>
              <a:t>Big Bang</a:t>
            </a:r>
            <a:r>
              <a:rPr lang="fr-FR" sz="1600" b="1" dirty="0"/>
              <a:t> par </a:t>
            </a:r>
            <a:r>
              <a:rPr lang="fr-FR" sz="1600" b="1" dirty="0">
                <a:hlinkClick r:id="rId26" tooltip="Fred Hoyle"/>
              </a:rPr>
              <a:t>Fred Hoyle</a:t>
            </a:r>
            <a:r>
              <a:rPr lang="fr-FR" sz="1600" b="1" dirty="0"/>
              <a:t> en </a:t>
            </a:r>
            <a:r>
              <a:rPr lang="fr-FR" sz="1600" b="1" dirty="0">
                <a:hlinkClick r:id="rId27" tooltip="1949"/>
              </a:rPr>
              <a:t>1949</a:t>
            </a:r>
            <a:r>
              <a:rPr lang="fr-FR" sz="1600" b="1" dirty="0"/>
              <a:t>, au cours d'une émission de radio, nom qui resta. Il soupçonne également le </a:t>
            </a:r>
            <a:r>
              <a:rPr lang="fr-FR" sz="1600" b="1" dirty="0">
                <a:hlinkClick r:id="rId28" tooltip="Rayon cosmique"/>
              </a:rPr>
              <a:t>rayonnement cosmique</a:t>
            </a:r>
            <a:r>
              <a:rPr lang="fr-FR" sz="1600" b="1" dirty="0"/>
              <a:t> de porter la trace des événements initiaux. Il travaille à partir de </a:t>
            </a:r>
            <a:r>
              <a:rPr lang="fr-FR" sz="1600" b="1" dirty="0">
                <a:hlinkClick r:id="rId29" tooltip="1933 en science"/>
              </a:rPr>
              <a:t>1933</a:t>
            </a:r>
            <a:r>
              <a:rPr lang="fr-FR" sz="1600" b="1" dirty="0"/>
              <a:t> sur un modèle d'Univers non homogène nommé, </a:t>
            </a:r>
            <a:r>
              <a:rPr lang="fr-FR" sz="1600" b="1" i="1" dirty="0"/>
              <a:t>a posteriori</a:t>
            </a:r>
            <a:r>
              <a:rPr lang="fr-FR" sz="1600" b="1" dirty="0"/>
              <a:t>, </a:t>
            </a:r>
            <a:r>
              <a:rPr lang="fr-FR" sz="1600" b="1" i="1" dirty="0"/>
              <a:t>modèle de Lemaître-Tolman</a:t>
            </a:r>
            <a:r>
              <a:rPr lang="fr-FR" sz="1600" b="1" dirty="0"/>
              <a:t> (</a:t>
            </a:r>
            <a:r>
              <a:rPr lang="fr-FR" sz="1600" b="1" dirty="0">
                <a:hlinkClick r:id="rId30" tooltip="Richard Tolman"/>
              </a:rPr>
              <a:t>Richard Tolman</a:t>
            </a:r>
            <a:r>
              <a:rPr lang="fr-FR" sz="1600" b="1" dirty="0"/>
              <a:t> a travaillé avec lui à Pasadena), expliquant les condensations et la formation des galaxies. Il étudie à nouveau le rayonnement cosmique, notamment avec </a:t>
            </a:r>
            <a:r>
              <a:rPr lang="fr-FR" sz="1600" b="1" dirty="0">
                <a:hlinkClick r:id="rId31" tooltip="Carl Størmer"/>
              </a:rPr>
              <a:t>Carl </a:t>
            </a:r>
            <a:r>
              <a:rPr lang="fr-FR" sz="1600" b="1" dirty="0" err="1">
                <a:hlinkClick r:id="rId31" tooltip="Carl Størmer"/>
              </a:rPr>
              <a:t>Størmer</a:t>
            </a:r>
            <a:r>
              <a:rPr lang="fr-FR" sz="1600" b="1" dirty="0"/>
              <a:t>, ce qui l'oblige à recourir aux machines à calcul qu'il va très vite maîtriser. Après la Libération, il reprend son travail et s'intéresse à la formation des nébuleuses. Pour cela, il devient l'un des pionniers belges des machines à calculer et s'intéresse à leur programmation en </a:t>
            </a:r>
            <a:r>
              <a:rPr lang="fr-FR" sz="1600" b="1" dirty="0">
                <a:hlinkClick r:id="rId32" tooltip="Langage machine"/>
              </a:rPr>
              <a:t>langage machine</a:t>
            </a:r>
            <a:r>
              <a:rPr lang="fr-FR" sz="1600" b="1" dirty="0"/>
              <a:t>, puis en </a:t>
            </a:r>
            <a:r>
              <a:rPr lang="fr-FR" sz="1600" b="1" dirty="0">
                <a:hlinkClick r:id="rId33" tooltip="Assembleur"/>
              </a:rPr>
              <a:t>assembleur</a:t>
            </a:r>
            <a:r>
              <a:rPr lang="fr-FR" sz="1600" b="1" dirty="0"/>
              <a:t> avant d'étudier d'autres langages comme l'</a:t>
            </a:r>
            <a:r>
              <a:rPr lang="fr-FR" sz="1600" b="1" dirty="0">
                <a:hlinkClick r:id="rId34" tooltip="Algol (langage)"/>
              </a:rPr>
              <a:t>Algol</a:t>
            </a:r>
            <a:r>
              <a:rPr lang="fr-FR" sz="1600" b="1" dirty="0"/>
              <a:t>.</a:t>
            </a:r>
          </a:p>
          <a:p>
            <a:r>
              <a:rPr lang="fr-FR" sz="1600" b="1" dirty="0"/>
              <a:t>En 1965, </a:t>
            </a:r>
            <a:r>
              <a:rPr lang="fr-FR" sz="1600" b="1" dirty="0">
                <a:hlinkClick r:id="rId35" tooltip="Odon Godart"/>
              </a:rPr>
              <a:t>Odon </a:t>
            </a:r>
            <a:r>
              <a:rPr lang="fr-FR" sz="1600" b="1" dirty="0" err="1">
                <a:hlinkClick r:id="rId35" tooltip="Odon Godart"/>
              </a:rPr>
              <a:t>Godart</a:t>
            </a:r>
            <a:r>
              <a:rPr lang="fr-FR" sz="1600" b="1" dirty="0"/>
              <a:t> annonça à son ancien collègue et mentor alors très malade, la découverte du </a:t>
            </a:r>
            <a:r>
              <a:rPr lang="fr-FR" sz="1600" b="1" dirty="0">
                <a:hlinkClick r:id="rId36" tooltip="Fond diffus cosmologique"/>
              </a:rPr>
              <a:t>fond diffus cosmologique</a:t>
            </a:r>
            <a:r>
              <a:rPr lang="fr-FR" sz="1600" b="1" dirty="0"/>
              <a:t> par </a:t>
            </a:r>
            <a:r>
              <a:rPr lang="fr-FR" sz="1600" b="1" dirty="0">
                <a:hlinkClick r:id="rId37" tooltip="Arno Allan Penzias"/>
              </a:rPr>
              <a:t>Arno Penzias</a:t>
            </a:r>
            <a:r>
              <a:rPr lang="fr-FR" sz="1600" b="1" dirty="0"/>
              <a:t> et </a:t>
            </a:r>
            <a:r>
              <a:rPr lang="fr-FR" sz="1600" b="1" dirty="0">
                <a:hlinkClick r:id="rId38" tooltip="Robert Woodrow Wilson"/>
              </a:rPr>
              <a:t>Robert Wilson</a:t>
            </a:r>
            <a:r>
              <a:rPr lang="fr-FR" sz="1600" b="1" dirty="0"/>
              <a:t>. Cet « écho disparu de la formation des mondes », comme Lemaître l'avait poétiquement appelé, confirmait le </a:t>
            </a:r>
            <a:r>
              <a:rPr lang="fr-FR" sz="1600" b="1" dirty="0">
                <a:hlinkClick r:id="rId39" tooltip="Modèle cosmologique"/>
              </a:rPr>
              <a:t>scénario cosmologique</a:t>
            </a:r>
            <a:r>
              <a:rPr lang="fr-FR" sz="1600" b="1" dirty="0"/>
              <a:t> dont Lemaître avait été l'un des premiers artisans.</a:t>
            </a:r>
          </a:p>
          <a:p>
            <a:endParaRPr lang="fr-FR" sz="1600" b="1" dirty="0"/>
          </a:p>
        </p:txBody>
      </p:sp>
      <p:sp>
        <p:nvSpPr>
          <p:cNvPr id="4" name="Rectangle 3"/>
          <p:cNvSpPr/>
          <p:nvPr/>
        </p:nvSpPr>
        <p:spPr>
          <a:xfrm>
            <a:off x="6588149" y="786296"/>
            <a:ext cx="6696744" cy="3416320"/>
          </a:xfrm>
          <a:prstGeom prst="rect">
            <a:avLst/>
          </a:prstGeom>
        </p:spPr>
        <p:txBody>
          <a:bodyPr wrap="square">
            <a:spAutoFit/>
          </a:bodyPr>
          <a:lstStyle/>
          <a:p>
            <a:r>
              <a:rPr lang="fr-FR" sz="1800" dirty="0">
                <a:solidFill>
                  <a:srgbClr val="000000"/>
                </a:solidFill>
                <a:latin typeface="Proxima Nova"/>
              </a:rPr>
              <a:t>Travaillant aux côtés de l'</a:t>
            </a:r>
            <a:r>
              <a:rPr lang="fr-FR" sz="1800" dirty="0">
                <a:solidFill>
                  <a:srgbClr val="000000"/>
                </a:solidFill>
                <a:latin typeface="Proxima Nova"/>
                <a:hlinkClick r:id="rId40"/>
              </a:rPr>
              <a:t>astronome</a:t>
            </a:r>
            <a:r>
              <a:rPr lang="fr-FR" sz="1800" dirty="0">
                <a:solidFill>
                  <a:srgbClr val="000000"/>
                </a:solidFill>
                <a:latin typeface="Proxima Nova"/>
              </a:rPr>
              <a:t> A. Eddington, Lemaître s'intéresse beaucoup à la théorie de la </a:t>
            </a:r>
            <a:r>
              <a:rPr lang="fr-FR" sz="1800" dirty="0">
                <a:solidFill>
                  <a:srgbClr val="000000"/>
                </a:solidFill>
                <a:latin typeface="Proxima Nova"/>
                <a:hlinkClick r:id="rId41"/>
              </a:rPr>
              <a:t>relativité générale</a:t>
            </a:r>
            <a:r>
              <a:rPr lang="fr-FR" sz="1800" dirty="0">
                <a:solidFill>
                  <a:srgbClr val="000000"/>
                </a:solidFill>
                <a:latin typeface="Proxima Nova"/>
              </a:rPr>
              <a:t> d'</a:t>
            </a:r>
            <a:r>
              <a:rPr lang="fr-FR" sz="1800" dirty="0">
                <a:solidFill>
                  <a:srgbClr val="000000"/>
                </a:solidFill>
                <a:latin typeface="Proxima Nova"/>
                <a:hlinkClick r:id="rId42" tooltip="Biographie d'A. Einstein"/>
              </a:rPr>
              <a:t>Albert Einstein</a:t>
            </a:r>
            <a:r>
              <a:rPr lang="fr-FR" sz="1800" dirty="0">
                <a:solidFill>
                  <a:srgbClr val="000000"/>
                </a:solidFill>
                <a:latin typeface="Proxima Nova"/>
              </a:rPr>
              <a:t>. S'appuyant sur les travaux du savant russe A. Friedmann, Lemaître propose en 1927 le modèle d'un Univers en expansion. C'est une idée révolutionnaire pour l'époque : alors que tout le monde, Einstein compris, imagine un Univers statique, Lemaître le conçoit avec un commencement (une explosion initiale qui s'appellera bientôt le </a:t>
            </a:r>
            <a:r>
              <a:rPr lang="fr-FR" sz="1800" dirty="0">
                <a:solidFill>
                  <a:srgbClr val="000000"/>
                </a:solidFill>
                <a:latin typeface="Proxima Nova"/>
                <a:hlinkClick r:id="rId43"/>
              </a:rPr>
              <a:t>Big Bang</a:t>
            </a:r>
            <a:r>
              <a:rPr lang="fr-FR" sz="1800" dirty="0">
                <a:solidFill>
                  <a:srgbClr val="000000"/>
                </a:solidFill>
                <a:latin typeface="Proxima Nova"/>
              </a:rPr>
              <a:t>), une évolution et peut-être une fin. En 1929 l'astronome </a:t>
            </a:r>
            <a:r>
              <a:rPr lang="fr-FR" sz="1800" dirty="0">
                <a:solidFill>
                  <a:srgbClr val="000000"/>
                </a:solidFill>
                <a:latin typeface="Proxima Nova"/>
                <a:hlinkClick r:id="rId44" tooltip="Biographie d'E. Hubble"/>
              </a:rPr>
              <a:t>E. Hubble</a:t>
            </a:r>
            <a:r>
              <a:rPr lang="fr-FR" sz="1800" dirty="0">
                <a:solidFill>
                  <a:srgbClr val="000000"/>
                </a:solidFill>
                <a:latin typeface="Proxima Nova"/>
              </a:rPr>
              <a:t> confirmera les théories de Lemaître en découvrant par l'observation l'éloignement des </a:t>
            </a:r>
            <a:r>
              <a:rPr lang="fr-FR" sz="1800" dirty="0">
                <a:solidFill>
                  <a:srgbClr val="000000"/>
                </a:solidFill>
                <a:latin typeface="Proxima Nova"/>
                <a:hlinkClick r:id="rId45"/>
              </a:rPr>
              <a:t>galaxies</a:t>
            </a:r>
            <a:r>
              <a:rPr lang="fr-FR" sz="1800" dirty="0">
                <a:solidFill>
                  <a:srgbClr val="000000"/>
                </a:solidFill>
                <a:latin typeface="Proxima Nova"/>
              </a:rPr>
              <a:t> au sein d'un Univers en expansion.</a:t>
            </a:r>
            <a:endParaRPr lang="fr-FR" sz="1800" dirty="0"/>
          </a:p>
        </p:txBody>
      </p:sp>
      <p:sp>
        <p:nvSpPr>
          <p:cNvPr id="2" name="ZoneTexte 1"/>
          <p:cNvSpPr txBox="1"/>
          <p:nvPr/>
        </p:nvSpPr>
        <p:spPr>
          <a:xfrm>
            <a:off x="-4645099" y="581967"/>
            <a:ext cx="3024336" cy="461665"/>
          </a:xfrm>
          <a:prstGeom prst="rect">
            <a:avLst/>
          </a:prstGeom>
          <a:noFill/>
        </p:spPr>
        <p:txBody>
          <a:bodyPr wrap="square" rtlCol="0">
            <a:spAutoFit/>
          </a:bodyPr>
          <a:lstStyle/>
          <a:p>
            <a:r>
              <a:rPr lang="fr-FR" dirty="0"/>
              <a:t>étoile polaire 430 al</a:t>
            </a:r>
          </a:p>
        </p:txBody>
      </p:sp>
    </p:spTree>
    <p:extLst>
      <p:ext uri="{BB962C8B-B14F-4D97-AF65-F5344CB8AC3E}">
        <p14:creationId xmlns:p14="http://schemas.microsoft.com/office/powerpoint/2010/main" val="117996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41315"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dirty="0"/>
          </a:p>
        </p:txBody>
      </p:sp>
      <p:sp>
        <p:nvSpPr>
          <p:cNvPr id="141316" name="Rectangle 1"/>
          <p:cNvSpPr>
            <a:spLocks noChangeArrowheads="1"/>
          </p:cNvSpPr>
          <p:nvPr/>
        </p:nvSpPr>
        <p:spPr bwMode="auto">
          <a:xfrm>
            <a:off x="-3132930" y="1146788"/>
            <a:ext cx="410445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t>Le tableau suivant donne, pour quelques vitesses exprimées en km/s et en proportion de la vitesse de la lumière, le z correspondant, </a:t>
            </a:r>
            <a:r>
              <a:rPr lang="fr-FR" altLang="fr-FR" sz="1600" b="1" dirty="0"/>
              <a:t>calculé avec les équations relativistes </a:t>
            </a:r>
            <a:r>
              <a:rPr lang="fr-FR" altLang="fr-FR" sz="1600" dirty="0"/>
              <a:t>(ces effets se font sentir dès 10% de c. Vitesse (km/s) %c z 30 000Le tableau suivant donne, pour quelques vitesses exprimées en km/s et en proportion de la vitesse de la lumière, le z correspondant, calculé avec les équations relativistes (ces effets se font sentir dès 10% de c.</a:t>
            </a:r>
          </a:p>
          <a:p>
            <a:r>
              <a:rPr lang="fr-FR" altLang="fr-FR" sz="1600" dirty="0"/>
              <a:t>30 000 km/s 10% de C, Z=0,106 </a:t>
            </a:r>
          </a:p>
          <a:p>
            <a:r>
              <a:rPr lang="fr-FR" altLang="fr-FR" sz="1600" dirty="0"/>
              <a:t>50 000 km/s 17% de C, Z=0,18 </a:t>
            </a:r>
          </a:p>
          <a:p>
            <a:r>
              <a:rPr lang="fr-FR" altLang="fr-FR" sz="1600" dirty="0"/>
              <a:t>100 000 km/s 33% de C, Z= 0,40 </a:t>
            </a:r>
          </a:p>
          <a:p>
            <a:r>
              <a:rPr lang="fr-FR" altLang="fr-FR" sz="1600" dirty="0"/>
              <a:t>200 000 km/s 67 % de C, Z= 1,24 </a:t>
            </a:r>
          </a:p>
          <a:p>
            <a:r>
              <a:rPr lang="fr-FR" altLang="fr-FR" sz="1600" dirty="0"/>
              <a:t>240 000 km/s 80 % de C, Z= 2,00  </a:t>
            </a:r>
          </a:p>
          <a:p>
            <a:r>
              <a:rPr lang="fr-FR" altLang="fr-FR" sz="1600" dirty="0"/>
              <a:t>280 000 km/s 93,4 % de C, Z= 4,41</a:t>
            </a:r>
          </a:p>
          <a:p>
            <a:r>
              <a:rPr lang="fr-FR" altLang="fr-FR" sz="1600" dirty="0"/>
              <a:t>289 000 km/s 96,4 % de C, Z= 6,39 </a:t>
            </a:r>
          </a:p>
          <a:p>
            <a:r>
              <a:rPr lang="fr-FR" altLang="fr-FR" sz="1600" dirty="0"/>
              <a:t>295 000 km/s 98,4 % de C, Z= 10,14 </a:t>
            </a:r>
          </a:p>
        </p:txBody>
      </p:sp>
      <p:sp>
        <p:nvSpPr>
          <p:cNvPr id="141317" name="Rectangle 1"/>
          <p:cNvSpPr>
            <a:spLocks noChangeArrowheads="1"/>
          </p:cNvSpPr>
          <p:nvPr/>
        </p:nvSpPr>
        <p:spPr bwMode="auto">
          <a:xfrm>
            <a:off x="-3132930" y="6502548"/>
            <a:ext cx="6418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 </a:t>
            </a:r>
            <a:r>
              <a:rPr lang="fr-FR" altLang="fr-FR" sz="1600" b="1" dirty="0">
                <a:latin typeface="SansationRegular"/>
              </a:rPr>
              <a:t>?????????</a:t>
            </a:r>
            <a:endParaRPr lang="fr-FR" altLang="fr-FR" sz="1600" b="1" dirty="0"/>
          </a:p>
        </p:txBody>
      </p:sp>
      <p:sp>
        <p:nvSpPr>
          <p:cNvPr id="141318" name="Rectangle 1"/>
          <p:cNvSpPr>
            <a:spLocks noChangeArrowheads="1"/>
          </p:cNvSpPr>
          <p:nvPr/>
        </p:nvSpPr>
        <p:spPr bwMode="auto">
          <a:xfrm>
            <a:off x="5483150" y="5345906"/>
            <a:ext cx="69945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Les observations actuelles concordent approximativement vers une valeur tournant autour de 73 (km/s)/</a:t>
            </a:r>
            <a:r>
              <a:rPr lang="fr-FR" altLang="fr-FR" sz="1600" u="sng" dirty="0" err="1">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3" tooltip="Mégaparsec"/>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Cela signifie qu'une galaxie située à 1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3" tooltip="Mégaparsec"/>
              </a:rPr>
              <a:t>Mégaparsec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(environ 3,26 millions d'</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4" tooltip="Année-lumière"/>
              </a:rPr>
              <a:t>années-lumière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de l'observateur s'éloigne du fait de l'expansion de l'univers (et donc hors effet d'un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5"/>
              </a:rPr>
              <a:t>mouvement propre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de l'objet, négligeable à très grande distance) à une vitesse de 73 km/s. Une galaxie située à 10 </a:t>
            </a:r>
            <a:r>
              <a:rPr lang="fr-FR" altLang="fr-FR" sz="1600" dirty="0" err="1">
                <a:latin typeface="Arial Unicode MS" panose="020B0604020202020204" pitchFamily="34" charset="-128"/>
                <a:ea typeface="Arial Unicode MS" panose="020B0604020202020204" pitchFamily="34" charset="-128"/>
                <a:cs typeface="Arial Unicode MS" panose="020B0604020202020204" pitchFamily="34" charset="-128"/>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s'éloigne à une vitesse de 730 km/s, etc.</a:t>
            </a:r>
          </a:p>
          <a:p>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Une conséquence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a priori</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surprenante de la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6"/>
              </a:rPr>
              <a:t>loi de Hubble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est qu'une galaxie qui serait située à plus de 4 000 </a:t>
            </a:r>
            <a:r>
              <a:rPr lang="fr-FR" altLang="fr-FR" sz="1600" dirty="0" err="1">
                <a:latin typeface="Arial Unicode MS" panose="020B0604020202020204" pitchFamily="34" charset="-128"/>
                <a:ea typeface="Arial Unicode MS" panose="020B0604020202020204" pitchFamily="34" charset="-128"/>
                <a:cs typeface="Arial Unicode MS" panose="020B0604020202020204" pitchFamily="34" charset="-128"/>
              </a:rPr>
              <a:t>Mpc</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(14 milliards d'années-lumière) s'éloignerait de nous à une vitesse supérieure à la vitesse de la lumière. Ceci indique simplement que l'interprétation en termes de mouvement des galaxies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dans</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l'espace devient impropre à très grande distance. La </a:t>
            </a:r>
            <a:r>
              <a:rPr lang="fr-FR" altLang="fr-FR" sz="1600" u="sng"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hlinkClick r:id="rId7"/>
              </a:rPr>
              <a:t>relativité générale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explique qu'il faut considérer que l'on est en présence d'une expansion </a:t>
            </a:r>
            <a:r>
              <a:rPr lang="fr-FR" altLang="fr-FR" sz="1600" i="1" dirty="0">
                <a:latin typeface="Arial Unicode MS" panose="020B0604020202020204" pitchFamily="34" charset="-128"/>
                <a:ea typeface="Arial Unicode MS" panose="020B0604020202020204" pitchFamily="34" charset="-128"/>
                <a:cs typeface="Arial Unicode MS" panose="020B0604020202020204" pitchFamily="34" charset="-128"/>
              </a:rPr>
              <a:t>de</a:t>
            </a:r>
            <a:r>
              <a:rPr lang="fr-FR" altLang="fr-FR" sz="1600" dirty="0">
                <a:latin typeface="Arial Unicode MS" panose="020B0604020202020204" pitchFamily="34" charset="-128"/>
                <a:ea typeface="Arial Unicode MS" panose="020B0604020202020204" pitchFamily="34" charset="-128"/>
                <a:cs typeface="Arial Unicode MS" panose="020B0604020202020204" pitchFamily="34" charset="-128"/>
              </a:rPr>
              <a:t> l'espace lui-même. </a:t>
            </a:r>
          </a:p>
        </p:txBody>
      </p:sp>
    </p:spTree>
    <p:extLst>
      <p:ext uri="{BB962C8B-B14F-4D97-AF65-F5344CB8AC3E}">
        <p14:creationId xmlns:p14="http://schemas.microsoft.com/office/powerpoint/2010/main" val="3353958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1878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Tree>
    <p:extLst>
      <p:ext uri="{BB962C8B-B14F-4D97-AF65-F5344CB8AC3E}">
        <p14:creationId xmlns:p14="http://schemas.microsoft.com/office/powerpoint/2010/main" val="3256580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18787" name="Rectangle 5123"/>
          <p:cNvSpPr>
            <a:spLocks noGrp="1" noChangeArrowheads="1"/>
          </p:cNvSpPr>
          <p:nvPr>
            <p:ph type="body" idx="1"/>
          </p:nvPr>
        </p:nvSpPr>
        <p:spPr>
          <a:xfrm>
            <a:off x="755649" y="5078413"/>
            <a:ext cx="10224988" cy="4810125"/>
          </a:xfrm>
          <a:solidFill>
            <a:srgbClr val="FFFFFF"/>
          </a:solidFill>
          <a:ln>
            <a:solidFill>
              <a:srgbClr val="000000"/>
            </a:solidFill>
            <a:miter lim="800000"/>
            <a:headEnd/>
            <a:tailEnd/>
          </a:ln>
        </p:spPr>
        <p:txBody>
          <a:bodyPr/>
          <a:lstStyle/>
          <a:p>
            <a:r>
              <a:rPr lang="fr-FR" altLang="fr-FR" sz="2400" dirty="0"/>
              <a:t>1 milliard d’AL = 306 MP soit 22032 km/s </a:t>
            </a:r>
          </a:p>
          <a:p>
            <a:r>
              <a:rPr lang="fr-FR" altLang="fr-FR" sz="2400" dirty="0"/>
              <a:t>10 milliards d’AL = 3060 MP soit 220320 km/s</a:t>
            </a:r>
          </a:p>
          <a:p>
            <a:r>
              <a:rPr lang="fr-FR" altLang="fr-FR" sz="2400" dirty="0"/>
              <a:t>13,7 milliards d’AL = 4192 MP soit 301838 km/s</a:t>
            </a:r>
          </a:p>
          <a:p>
            <a:r>
              <a:rPr lang="fr-FR" altLang="fr-FR" sz="2400" b="1" dirty="0"/>
              <a:t>Les céphéides détectent les distances jusqu’à </a:t>
            </a:r>
          </a:p>
          <a:p>
            <a:r>
              <a:rPr lang="fr-FR" altLang="fr-FR" sz="2400" b="1" dirty="0"/>
              <a:t>100 millions d’AL soit 30 MP</a:t>
            </a:r>
          </a:p>
          <a:p>
            <a:r>
              <a:rPr lang="fr-FR" sz="2400" dirty="0"/>
              <a:t>Témoins de l'histoire de notre Univers, </a:t>
            </a:r>
            <a:r>
              <a:rPr lang="fr-FR" sz="2400" b="1" dirty="0"/>
              <a:t>les SN </a:t>
            </a:r>
            <a:r>
              <a:rPr lang="fr-FR" sz="2400" b="1" dirty="0" err="1"/>
              <a:t>Ia</a:t>
            </a:r>
            <a:r>
              <a:rPr lang="fr-FR" sz="2400" b="1" dirty="0"/>
              <a:t> permettent notamment d'étudier l'évolution de l'expansion de l'Univers depuis la plus ancienne explosion de supernova, datant d'il y a neuf milliards d'années </a:t>
            </a:r>
            <a:r>
              <a:rPr lang="fr-FR" sz="2400" dirty="0"/>
              <a:t>(on estime l'âge de l'Univers à 13,7 milliards d'années). C'est ainsi que des observations portant sur des SN </a:t>
            </a:r>
            <a:r>
              <a:rPr lang="fr-FR" sz="2400" dirty="0" err="1"/>
              <a:t>Ia</a:t>
            </a:r>
            <a:r>
              <a:rPr lang="fr-FR" sz="2400" dirty="0"/>
              <a:t> avaient conduit en 1998 à une découverte totalement inattendue : notre Univers subit aujourd'hui une accélération de son expansion !</a:t>
            </a:r>
            <a:endParaRPr lang="fr-FR" altLang="fr-FR" sz="2400" dirty="0"/>
          </a:p>
        </p:txBody>
      </p:sp>
    </p:spTree>
    <p:extLst>
      <p:ext uri="{BB962C8B-B14F-4D97-AF65-F5344CB8AC3E}">
        <p14:creationId xmlns:p14="http://schemas.microsoft.com/office/powerpoint/2010/main" val="898159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06499"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6716590" y="1253058"/>
            <a:ext cx="7323816" cy="4308872"/>
          </a:xfrm>
          <a:prstGeom prst="rect">
            <a:avLst/>
          </a:prstGeom>
        </p:spPr>
        <p:txBody>
          <a:bodyPr wrap="square">
            <a:spAutoFit/>
          </a:bodyPr>
          <a:lstStyle/>
          <a:p>
            <a:pPr>
              <a:spcBef>
                <a:spcPts val="600"/>
              </a:spcBef>
              <a:spcAft>
                <a:spcPts val="600"/>
              </a:spcAft>
            </a:pPr>
            <a:r>
              <a:rPr lang="fr-FR" sz="1800" dirty="0">
                <a:solidFill>
                  <a:srgbClr val="222222"/>
                </a:solidFill>
                <a:latin typeface="Arial" panose="020B0604020202020204" pitchFamily="34" charset="0"/>
                <a:ea typeface="Times New Roman" panose="02020603050405020304" pitchFamily="18" charset="0"/>
              </a:rPr>
              <a:t>En </a:t>
            </a:r>
            <a:r>
              <a:rPr lang="fr-FR" sz="1800" dirty="0">
                <a:solidFill>
                  <a:srgbClr val="0B0080"/>
                </a:solidFill>
                <a:latin typeface="Arial" panose="020B0604020202020204" pitchFamily="34" charset="0"/>
                <a:ea typeface="Times New Roman" panose="02020603050405020304" pitchFamily="18" charset="0"/>
                <a:hlinkClick r:id="rId3" tooltip="Physique"/>
              </a:rPr>
              <a:t>physique</a:t>
            </a:r>
            <a:r>
              <a:rPr lang="fr-FR" sz="1800" dirty="0">
                <a:solidFill>
                  <a:srgbClr val="222222"/>
                </a:solidFill>
                <a:latin typeface="Arial" panose="020B0604020202020204" pitchFamily="34" charset="0"/>
                <a:ea typeface="Times New Roman" panose="02020603050405020304" pitchFamily="18" charset="0"/>
              </a:rPr>
              <a:t>, un </a:t>
            </a:r>
            <a:r>
              <a:rPr lang="fr-FR" sz="1800" b="1" dirty="0">
                <a:solidFill>
                  <a:srgbClr val="222222"/>
                </a:solidFill>
                <a:latin typeface="Arial" panose="020B0604020202020204" pitchFamily="34" charset="0"/>
                <a:ea typeface="Times New Roman" panose="02020603050405020304" pitchFamily="18" charset="0"/>
              </a:rPr>
              <a:t>corps noir</a:t>
            </a:r>
            <a:r>
              <a:rPr lang="fr-FR" sz="1800" dirty="0">
                <a:solidFill>
                  <a:srgbClr val="222222"/>
                </a:solidFill>
                <a:latin typeface="Arial" panose="020B0604020202020204" pitchFamily="34" charset="0"/>
                <a:ea typeface="Times New Roman" panose="02020603050405020304" pitchFamily="18" charset="0"/>
              </a:rPr>
              <a:t> désigne un objet idéal qui absorbe parfaitement toute l'</a:t>
            </a:r>
            <a:r>
              <a:rPr lang="fr-FR" sz="1800" dirty="0">
                <a:solidFill>
                  <a:srgbClr val="0B0080"/>
                </a:solidFill>
                <a:latin typeface="Arial" panose="020B0604020202020204" pitchFamily="34" charset="0"/>
                <a:ea typeface="Times New Roman" panose="02020603050405020304" pitchFamily="18" charset="0"/>
                <a:hlinkClick r:id="rId4" tooltip="Énergie électromagnétique"/>
              </a:rPr>
              <a:t>énergie électromagnétique</a:t>
            </a:r>
            <a:r>
              <a:rPr lang="fr-FR" sz="1800" dirty="0">
                <a:solidFill>
                  <a:srgbClr val="222222"/>
                </a:solidFill>
                <a:latin typeface="Arial" panose="020B0604020202020204" pitchFamily="34" charset="0"/>
                <a:ea typeface="Times New Roman" panose="02020603050405020304" pitchFamily="18" charset="0"/>
              </a:rPr>
              <a:t> (toute la lumière quelle que soit sa </a:t>
            </a:r>
            <a:r>
              <a:rPr lang="fr-FR" sz="1800" dirty="0">
                <a:solidFill>
                  <a:srgbClr val="0B0080"/>
                </a:solidFill>
                <a:latin typeface="Arial" panose="020B0604020202020204" pitchFamily="34" charset="0"/>
                <a:ea typeface="Times New Roman" panose="02020603050405020304" pitchFamily="18" charset="0"/>
                <a:hlinkClick r:id="rId5" tooltip="Longueur d'onde"/>
              </a:rPr>
              <a:t>longueur d'onde</a:t>
            </a:r>
            <a:r>
              <a:rPr lang="fr-FR" sz="1800" dirty="0">
                <a:solidFill>
                  <a:srgbClr val="222222"/>
                </a:solidFill>
                <a:latin typeface="Arial" panose="020B0604020202020204" pitchFamily="34" charset="0"/>
                <a:ea typeface="Times New Roman" panose="02020603050405020304" pitchFamily="18" charset="0"/>
              </a:rPr>
              <a:t>) qu'il reçoit. Cette absorption se traduit par une agitation thermique qui provoque l'émission d'un </a:t>
            </a:r>
            <a:r>
              <a:rPr lang="fr-FR" sz="1800" dirty="0">
                <a:solidFill>
                  <a:srgbClr val="0B0080"/>
                </a:solidFill>
                <a:latin typeface="Arial" panose="020B0604020202020204" pitchFamily="34" charset="0"/>
                <a:ea typeface="Times New Roman" panose="02020603050405020304" pitchFamily="18" charset="0"/>
                <a:hlinkClick r:id="rId6" tooltip="Rayonnement thermique"/>
              </a:rPr>
              <a:t>rayonnement thermique</a:t>
            </a:r>
            <a:r>
              <a:rPr lang="fr-FR" sz="1800" dirty="0">
                <a:solidFill>
                  <a:srgbClr val="222222"/>
                </a:solidFill>
                <a:latin typeface="Arial" panose="020B0604020202020204" pitchFamily="34" charset="0"/>
                <a:ea typeface="Times New Roman" panose="02020603050405020304" pitchFamily="18" charset="0"/>
              </a:rPr>
              <a:t>, dit </a:t>
            </a:r>
            <a:r>
              <a:rPr lang="fr-FR" sz="1800" i="1" dirty="0">
                <a:solidFill>
                  <a:srgbClr val="222222"/>
                </a:solidFill>
                <a:latin typeface="Arial" panose="020B0604020202020204" pitchFamily="34" charset="0"/>
                <a:ea typeface="Times New Roman" panose="02020603050405020304" pitchFamily="18" charset="0"/>
              </a:rPr>
              <a:t>rayonnement du corps noir</a:t>
            </a:r>
            <a:r>
              <a:rPr lang="fr-FR" sz="1800" dirty="0">
                <a:solidFill>
                  <a:srgbClr val="222222"/>
                </a:solidFill>
                <a:latin typeface="Arial" panose="020B0604020202020204" pitchFamily="34" charset="0"/>
                <a:ea typeface="Times New Roman" panose="02020603050405020304" pitchFamily="18" charset="0"/>
              </a:rPr>
              <a:t>.</a:t>
            </a:r>
            <a:endParaRPr lang="fr-FR" sz="1800" dirty="0">
              <a:ea typeface="Times New Roman" panose="02020603050405020304" pitchFamily="18" charset="0"/>
            </a:endParaRPr>
          </a:p>
          <a:p>
            <a:pPr>
              <a:spcBef>
                <a:spcPts val="600"/>
              </a:spcBef>
              <a:spcAft>
                <a:spcPts val="600"/>
              </a:spcAft>
            </a:pPr>
            <a:r>
              <a:rPr lang="fr-FR" sz="1800" dirty="0">
                <a:solidFill>
                  <a:srgbClr val="222222"/>
                </a:solidFill>
                <a:latin typeface="Arial" panose="020B0604020202020204" pitchFamily="34" charset="0"/>
                <a:ea typeface="Times New Roman" panose="02020603050405020304" pitchFamily="18" charset="0"/>
              </a:rPr>
              <a:t>La </a:t>
            </a:r>
            <a:r>
              <a:rPr lang="fr-FR" sz="1800" dirty="0">
                <a:solidFill>
                  <a:srgbClr val="0B0080"/>
                </a:solidFill>
                <a:latin typeface="Arial" panose="020B0604020202020204" pitchFamily="34" charset="0"/>
                <a:ea typeface="Times New Roman" panose="02020603050405020304" pitchFamily="18" charset="0"/>
                <a:hlinkClick r:id="rId7" tooltip="Loi de Planck"/>
              </a:rPr>
              <a:t>loi de Planck</a:t>
            </a:r>
            <a:r>
              <a:rPr lang="fr-FR" sz="1800" dirty="0">
                <a:solidFill>
                  <a:srgbClr val="222222"/>
                </a:solidFill>
                <a:latin typeface="Arial" panose="020B0604020202020204" pitchFamily="34" charset="0"/>
                <a:ea typeface="Times New Roman" panose="02020603050405020304" pitchFamily="18" charset="0"/>
              </a:rPr>
              <a:t> décrit le spectre de ce rayonnement, qui dépend uniquement de la température de l'objet. La </a:t>
            </a:r>
            <a:r>
              <a:rPr lang="fr-FR" sz="1800" dirty="0">
                <a:solidFill>
                  <a:srgbClr val="0B0080"/>
                </a:solidFill>
                <a:latin typeface="Arial" panose="020B0604020202020204" pitchFamily="34" charset="0"/>
                <a:ea typeface="Times New Roman" panose="02020603050405020304" pitchFamily="18" charset="0"/>
                <a:hlinkClick r:id="rId8" tooltip="Loi du déplacement de Wien"/>
              </a:rPr>
              <a:t>loi du déplacement de Wien</a:t>
            </a:r>
            <a:r>
              <a:rPr lang="fr-FR" sz="1800" dirty="0">
                <a:solidFill>
                  <a:srgbClr val="222222"/>
                </a:solidFill>
                <a:latin typeface="Arial" panose="020B0604020202020204" pitchFamily="34" charset="0"/>
                <a:ea typeface="Times New Roman" panose="02020603050405020304" pitchFamily="18" charset="0"/>
              </a:rPr>
              <a:t> détermine la fréquence de la luminance spectrale maximale, et la </a:t>
            </a:r>
            <a:r>
              <a:rPr lang="fr-FR" sz="1800" dirty="0">
                <a:solidFill>
                  <a:srgbClr val="0B0080"/>
                </a:solidFill>
                <a:latin typeface="Arial" panose="020B0604020202020204" pitchFamily="34" charset="0"/>
                <a:ea typeface="Times New Roman" panose="02020603050405020304" pitchFamily="18" charset="0"/>
                <a:hlinkClick r:id="rId9" tooltip="Loi de Stefan-Boltzmann"/>
              </a:rPr>
              <a:t>loi de Stefan-Boltzmann</a:t>
            </a:r>
            <a:r>
              <a:rPr lang="fr-FR" sz="1800" dirty="0">
                <a:solidFill>
                  <a:srgbClr val="222222"/>
                </a:solidFill>
                <a:latin typeface="Arial" panose="020B0604020202020204" pitchFamily="34" charset="0"/>
                <a:ea typeface="Times New Roman" panose="02020603050405020304" pitchFamily="18" charset="0"/>
              </a:rPr>
              <a:t> donne la densité de flux d'énergie émise, qui ne dépend elle aussi que de la température de l'objet.</a:t>
            </a:r>
          </a:p>
          <a:p>
            <a:pPr>
              <a:spcBef>
                <a:spcPts val="600"/>
              </a:spcBef>
              <a:spcAft>
                <a:spcPts val="600"/>
              </a:spcAft>
            </a:pPr>
            <a:endParaRPr lang="fr-FR" sz="1800" dirty="0">
              <a:solidFill>
                <a:srgbClr val="222222"/>
              </a:solidFill>
              <a:latin typeface="Arial" panose="020B0604020202020204" pitchFamily="34" charset="0"/>
              <a:ea typeface="Times New Roman" panose="02020603050405020304" pitchFamily="18" charset="0"/>
            </a:endParaRPr>
          </a:p>
          <a:p>
            <a:pPr>
              <a:spcBef>
                <a:spcPts val="600"/>
              </a:spcBef>
              <a:spcAft>
                <a:spcPts val="600"/>
              </a:spcAft>
            </a:pPr>
            <a:endParaRPr lang="fr-FR" sz="1800" dirty="0">
              <a:solidFill>
                <a:srgbClr val="222222"/>
              </a:solidFill>
              <a:latin typeface="Arial" panose="020B0604020202020204" pitchFamily="34" charset="0"/>
              <a:ea typeface="Times New Roman" panose="02020603050405020304" pitchFamily="18" charset="0"/>
            </a:endParaRPr>
          </a:p>
          <a:p>
            <a:pPr>
              <a:spcBef>
                <a:spcPts val="600"/>
              </a:spcBef>
              <a:spcAft>
                <a:spcPts val="600"/>
              </a:spcAft>
            </a:pPr>
            <a:endParaRPr lang="fr-FR" sz="1800" dirty="0">
              <a:ea typeface="Times New Roman" panose="02020603050405020304" pitchFamily="18" charset="0"/>
            </a:endParaRPr>
          </a:p>
        </p:txBody>
      </p:sp>
      <p:sp>
        <p:nvSpPr>
          <p:cNvPr id="3" name="ZoneTexte 2"/>
          <p:cNvSpPr txBox="1"/>
          <p:nvPr/>
        </p:nvSpPr>
        <p:spPr>
          <a:xfrm>
            <a:off x="-6085259" y="5828630"/>
            <a:ext cx="8424936" cy="1938992"/>
          </a:xfrm>
          <a:prstGeom prst="rect">
            <a:avLst/>
          </a:prstGeom>
          <a:noFill/>
        </p:spPr>
        <p:txBody>
          <a:bodyPr wrap="square" rtlCol="0">
            <a:spAutoFit/>
          </a:bodyPr>
          <a:lstStyle/>
          <a:p>
            <a:r>
              <a:rPr lang="fr-FR" dirty="0"/>
              <a:t>Penzias et Wilson radios astronomes des laboratoires de la compagnie Bell Téléphone disposent d’une antenne utilisée auparavant pour la communication avec les satellites Echo et Telstar qu’ils souhaitent transformer en antenne pour mesurer en radio télescope pour mesurer le rayonnement radio de la voie lactée</a:t>
            </a:r>
          </a:p>
        </p:txBody>
      </p:sp>
    </p:spTree>
    <p:extLst>
      <p:ext uri="{BB962C8B-B14F-4D97-AF65-F5344CB8AC3E}">
        <p14:creationId xmlns:p14="http://schemas.microsoft.com/office/powerpoint/2010/main" val="50760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6907" y="549909"/>
            <a:ext cx="13177838" cy="3385542"/>
          </a:xfrm>
          <a:prstGeom prst="rect">
            <a:avLst/>
          </a:prstGeom>
        </p:spPr>
        <p:txBody>
          <a:bodyPr>
            <a:spAutoFit/>
          </a:bodyPr>
          <a:lstStyle/>
          <a:p>
            <a:pPr algn="ctr">
              <a:defRPr/>
            </a:pPr>
            <a:r>
              <a:rPr lang="fr-FR" sz="1600" b="1" cap="small" dirty="0">
                <a:solidFill>
                  <a:srgbClr val="001070"/>
                </a:solidFill>
                <a:latin typeface="Arial" panose="020B0604020202020204" pitchFamily="34" charset="0"/>
              </a:rPr>
              <a:t>La source la plus lointaine de l'Univers: première émission lumineuse</a:t>
            </a:r>
          </a:p>
          <a:p>
            <a:pPr algn="just">
              <a:defRPr/>
            </a:pPr>
            <a:r>
              <a:rPr lang="fr-FR" sz="1800" dirty="0">
                <a:solidFill>
                  <a:srgbClr val="000000"/>
                </a:solidFill>
              </a:rPr>
              <a:t>Le fond diffus cosmologique correspond à la première émission de photons dans l'Univers, 380 000 ans après le Big-Bang. Il a été découvert par les radioastronomes </a:t>
            </a:r>
            <a:r>
              <a:rPr lang="fr-FR" sz="1800" b="1" dirty="0">
                <a:solidFill>
                  <a:srgbClr val="000000"/>
                </a:solidFill>
              </a:rPr>
              <a:t>Penzias et Wilson en 1965 </a:t>
            </a:r>
            <a:r>
              <a:rPr lang="fr-FR" sz="1800" dirty="0">
                <a:solidFill>
                  <a:srgbClr val="000000"/>
                </a:solidFill>
              </a:rPr>
              <a:t>qui testaient une antenne pour mesurer le rayonnement radio de notre Galaxie. Ils ont découvert un signal émis qui était identique quelque soit la direction observée.</a:t>
            </a:r>
          </a:p>
          <a:p>
            <a:pPr algn="just">
              <a:defRPr/>
            </a:pPr>
            <a:r>
              <a:rPr lang="fr-FR" sz="1800" dirty="0">
                <a:solidFill>
                  <a:srgbClr val="000000"/>
                </a:solidFill>
              </a:rPr>
              <a:t>Le fond diffus cosmologique avait été prédit par l'astrophysicien Gamow. 380 000 ans après le Big-Bang, l'Univers était considérablement plus petit et plus dense qu'il ne l'est aujourd'hui. Les photons étaient perpétuellement en interaction avec la matière dense : tout photon émis était immédiatement absorbé par la matière, en particulier par les électrons libres. Dès que les électrons ont commencé à se combiner avec les noyaux des atomes, les photons ont pu se libérer de la matière : l'Univers est devenu transparent. L'image de ces premiers photons occupe toute la sphère céleste (voir image).</a:t>
            </a:r>
          </a:p>
          <a:p>
            <a:pPr algn="just">
              <a:defRPr/>
            </a:pPr>
            <a:r>
              <a:rPr lang="fr-FR" sz="1800" dirty="0">
                <a:solidFill>
                  <a:srgbClr val="000000"/>
                </a:solidFill>
              </a:rPr>
              <a:t>La découverte du fond diffus cosmologique est une des preuves du Big-Bang. Son décalage spectral correspond à z=1100, impliquant que l'Univers était plus d'un milliard de fois plus dense qu'aujourd'hui ! On peut associer une température à cette émission, dite de </a:t>
            </a:r>
            <a:r>
              <a:rPr lang="fr-FR" sz="1800" b="1" dirty="0">
                <a:solidFill>
                  <a:srgbClr val="0000FF"/>
                </a:solidFill>
                <a:hlinkClick r:id="rId3" tooltip="Un corps noir est un objet physique dont le rayonnement est uniquement causé par l'agitation thermique de ses composantes. L'appellation &quot;corps noir&quot; vient du fait qu'un tel corps absorbe l'ensemble des radiations électromagnétiques qu'il reçoit."/>
              </a:rPr>
              <a:t>corps noir</a:t>
            </a:r>
            <a:r>
              <a:rPr lang="fr-FR" sz="1800" dirty="0">
                <a:solidFill>
                  <a:srgbClr val="000000"/>
                </a:solidFill>
              </a:rPr>
              <a:t>, qui est de 2,7 degrés Kelvin aujourd'hui, alors qu'elle était de 3000 degrés Kelvin lors de l'émission.</a:t>
            </a:r>
          </a:p>
        </p:txBody>
      </p:sp>
      <p:sp>
        <p:nvSpPr>
          <p:cNvPr id="112643" name="Rectangle 2"/>
          <p:cNvSpPr>
            <a:spLocks noChangeArrowheads="1"/>
          </p:cNvSpPr>
          <p:nvPr/>
        </p:nvSpPr>
        <p:spPr bwMode="auto">
          <a:xfrm>
            <a:off x="-2916907" y="4006395"/>
            <a:ext cx="148323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400" dirty="0">
                <a:latin typeface="Arial" panose="020B0604020202020204" pitchFamily="34" charset="0"/>
              </a:rPr>
              <a:t>Le </a:t>
            </a:r>
            <a:r>
              <a:rPr lang="fr-FR" altLang="fr-FR" sz="1400" b="1" dirty="0">
                <a:latin typeface="Arial" panose="020B0604020202020204" pitchFamily="34" charset="0"/>
              </a:rPr>
              <a:t>fond diffus cosmologique</a:t>
            </a:r>
            <a:r>
              <a:rPr lang="fr-FR" altLang="fr-FR" sz="1400" dirty="0">
                <a:latin typeface="Arial" panose="020B0604020202020204" pitchFamily="34" charset="0"/>
              </a:rPr>
              <a:t>, ou de plus en plus souvent </a:t>
            </a:r>
            <a:r>
              <a:rPr lang="fr-FR" altLang="fr-FR" sz="1400" b="1" dirty="0">
                <a:latin typeface="Arial" panose="020B0604020202020204" pitchFamily="34" charset="0"/>
              </a:rPr>
              <a:t>fond diffus micro-onde</a:t>
            </a:r>
            <a:r>
              <a:rPr lang="fr-FR" altLang="fr-FR" sz="1400" dirty="0">
                <a:latin typeface="Arial" panose="020B0604020202020204" pitchFamily="34" charset="0"/>
              </a:rPr>
              <a:t> ou </a:t>
            </a:r>
            <a:r>
              <a:rPr lang="fr-FR" altLang="fr-FR" sz="1400" b="1" dirty="0">
                <a:latin typeface="Arial" panose="020B0604020202020204" pitchFamily="34" charset="0"/>
              </a:rPr>
              <a:t>fond cosmique de micro-ondes</a:t>
            </a:r>
            <a:r>
              <a:rPr lang="fr-FR" altLang="fr-FR" sz="1400" baseline="30000" dirty="0">
                <a:latin typeface="Arial" panose="020B0604020202020204" pitchFamily="34" charset="0"/>
                <a:hlinkClick r:id="rId4"/>
              </a:rPr>
              <a:t>1</a:t>
            </a:r>
            <a:r>
              <a:rPr lang="fr-FR" altLang="fr-FR" sz="1400" dirty="0">
                <a:latin typeface="Arial" panose="020B0604020202020204" pitchFamily="34" charset="0"/>
              </a:rPr>
              <a:t>, est le nom donné au </a:t>
            </a:r>
            <a:r>
              <a:rPr lang="fr-FR" altLang="fr-FR" sz="1400" dirty="0">
                <a:latin typeface="Arial" panose="020B0604020202020204" pitchFamily="34" charset="0"/>
                <a:hlinkClick r:id="rId5" tooltip="Rayonnement électromagnétique"/>
              </a:rPr>
              <a:t>rayonnement électromagnétique</a:t>
            </a:r>
            <a:r>
              <a:rPr lang="fr-FR" altLang="fr-FR" sz="1400" dirty="0">
                <a:latin typeface="Arial" panose="020B0604020202020204" pitchFamily="34" charset="0"/>
              </a:rPr>
              <a:t> issu, selon le </a:t>
            </a:r>
            <a:r>
              <a:rPr lang="fr-FR" altLang="fr-FR" sz="1400" dirty="0">
                <a:latin typeface="Arial" panose="020B0604020202020204" pitchFamily="34" charset="0"/>
                <a:hlinkClick r:id="rId6" tooltip="Modèle standard de la cosmologie"/>
              </a:rPr>
              <a:t>modèle standard de la cosmologie</a:t>
            </a:r>
            <a:r>
              <a:rPr lang="fr-FR" altLang="fr-FR" sz="1400" dirty="0">
                <a:latin typeface="Arial" panose="020B0604020202020204" pitchFamily="34" charset="0"/>
              </a:rPr>
              <a:t>, de l'époque dense et chaude qu'a connue l'</a:t>
            </a:r>
            <a:r>
              <a:rPr lang="fr-FR" altLang="fr-FR" sz="1400" dirty="0">
                <a:latin typeface="Arial" panose="020B0604020202020204" pitchFamily="34" charset="0"/>
                <a:hlinkClick r:id="rId7" tooltip="Univers"/>
              </a:rPr>
              <a:t>Univers</a:t>
            </a:r>
            <a:r>
              <a:rPr lang="fr-FR" altLang="fr-FR" sz="1400" dirty="0">
                <a:latin typeface="Arial" panose="020B0604020202020204" pitchFamily="34" charset="0"/>
              </a:rPr>
              <a:t> par le passé, le </a:t>
            </a:r>
            <a:r>
              <a:rPr lang="fr-FR" altLang="fr-FR" sz="1400" dirty="0" err="1">
                <a:latin typeface="Arial" panose="020B0604020202020204" pitchFamily="34" charset="0"/>
                <a:hlinkClick r:id="rId8" tooltip="Big Bang"/>
              </a:rPr>
              <a:t>Big</a:t>
            </a:r>
            <a:r>
              <a:rPr lang="fr-FR" altLang="fr-FR" sz="1400" dirty="0">
                <a:latin typeface="Arial" panose="020B0604020202020204" pitchFamily="34" charset="0"/>
                <a:hlinkClick r:id="rId8" tooltip="Big Bang"/>
              </a:rPr>
              <a:t> Bang</a:t>
            </a:r>
            <a:r>
              <a:rPr lang="fr-FR" altLang="fr-FR" sz="1400" dirty="0">
                <a:latin typeface="Arial" panose="020B0604020202020204" pitchFamily="34" charset="0"/>
              </a:rPr>
              <a:t>. Bien qu'issu d'une époque très chaude, ce rayonnement a été dilué et refroidi par l'</a:t>
            </a:r>
            <a:r>
              <a:rPr lang="fr-FR" altLang="fr-FR" sz="1400" dirty="0">
                <a:latin typeface="Arial" panose="020B0604020202020204" pitchFamily="34" charset="0"/>
                <a:hlinkClick r:id="rId9" tooltip="Expansion de l'Univers"/>
              </a:rPr>
              <a:t>expansion de l'Univers</a:t>
            </a:r>
            <a:r>
              <a:rPr lang="fr-FR" altLang="fr-FR" sz="1400" dirty="0">
                <a:latin typeface="Arial" panose="020B0604020202020204" pitchFamily="34" charset="0"/>
              </a:rPr>
              <a:t> et possède désormais une </a:t>
            </a:r>
            <a:r>
              <a:rPr lang="fr-FR" altLang="fr-FR" sz="1400" dirty="0">
                <a:latin typeface="Arial" panose="020B0604020202020204" pitchFamily="34" charset="0"/>
                <a:hlinkClick r:id="rId10" tooltip="Température"/>
              </a:rPr>
              <a:t>température</a:t>
            </a:r>
            <a:r>
              <a:rPr lang="fr-FR" altLang="fr-FR" sz="1400" dirty="0">
                <a:latin typeface="Arial" panose="020B0604020202020204" pitchFamily="34" charset="0"/>
              </a:rPr>
              <a:t> très basse de 2,728 </a:t>
            </a:r>
            <a:r>
              <a:rPr lang="fr-FR" altLang="fr-FR" sz="1400" dirty="0">
                <a:latin typeface="Arial" panose="020B0604020202020204" pitchFamily="34" charset="0"/>
                <a:hlinkClick r:id="rId11" tooltip="Kelvin"/>
              </a:rPr>
              <a:t>K</a:t>
            </a:r>
            <a:r>
              <a:rPr lang="fr-FR" altLang="fr-FR" sz="1400" dirty="0">
                <a:latin typeface="Arial" panose="020B0604020202020204" pitchFamily="34" charset="0"/>
              </a:rPr>
              <a:t>(-270,424 °C). Le domaine de </a:t>
            </a:r>
            <a:r>
              <a:rPr lang="fr-FR" altLang="fr-FR" sz="1400" dirty="0">
                <a:latin typeface="Arial" panose="020B0604020202020204" pitchFamily="34" charset="0"/>
                <a:hlinkClick r:id="rId12" tooltip="Longueur d'onde"/>
              </a:rPr>
              <a:t>longueur d'onde</a:t>
            </a:r>
            <a:r>
              <a:rPr lang="fr-FR" altLang="fr-FR" sz="1400" dirty="0">
                <a:latin typeface="Arial" panose="020B0604020202020204" pitchFamily="34" charset="0"/>
              </a:rPr>
              <a:t> dans lequel il se situe est celui des </a:t>
            </a:r>
            <a:r>
              <a:rPr lang="fr-FR" altLang="fr-FR" sz="1400" dirty="0">
                <a:latin typeface="Arial" panose="020B0604020202020204" pitchFamily="34" charset="0"/>
                <a:hlinkClick r:id="rId13" tooltip="Micro-onde"/>
              </a:rPr>
              <a:t>micro-ondes</a:t>
            </a:r>
            <a:r>
              <a:rPr lang="fr-FR" altLang="fr-FR" sz="1400" dirty="0">
                <a:latin typeface="Arial" panose="020B0604020202020204" pitchFamily="34" charset="0"/>
              </a:rPr>
              <a:t>, entre l'</a:t>
            </a:r>
            <a:r>
              <a:rPr lang="fr-FR" altLang="fr-FR" sz="1400" dirty="0">
                <a:latin typeface="Arial" panose="020B0604020202020204" pitchFamily="34" charset="0"/>
                <a:hlinkClick r:id="rId14" tooltip="Infrarouge"/>
              </a:rPr>
              <a:t>infrarouge</a:t>
            </a:r>
            <a:r>
              <a:rPr lang="fr-FR" altLang="fr-FR" sz="1400" dirty="0">
                <a:latin typeface="Arial" panose="020B0604020202020204" pitchFamily="34" charset="0"/>
              </a:rPr>
              <a:t> et les </a:t>
            </a:r>
            <a:r>
              <a:rPr lang="fr-FR" altLang="fr-FR" sz="1400" dirty="0">
                <a:latin typeface="Arial" panose="020B0604020202020204" pitchFamily="34" charset="0"/>
                <a:hlinkClick r:id="rId15" tooltip="Onde radio"/>
              </a:rPr>
              <a:t>ondes radio</a:t>
            </a:r>
            <a:r>
              <a:rPr lang="fr-FR" altLang="fr-FR" sz="1400" dirty="0">
                <a:latin typeface="Arial" panose="020B0604020202020204" pitchFamily="34" charset="0"/>
              </a:rPr>
              <a:t>. Plus précisément, les longueur d'onde et </a:t>
            </a:r>
            <a:r>
              <a:rPr lang="fr-FR" altLang="fr-FR" sz="1400" dirty="0">
                <a:latin typeface="Arial" panose="020B0604020202020204" pitchFamily="34" charset="0"/>
                <a:hlinkClick r:id="rId16" tooltip="Fréquence"/>
              </a:rPr>
              <a:t>fréquence</a:t>
            </a:r>
            <a:r>
              <a:rPr lang="fr-FR" altLang="fr-FR" sz="1400" dirty="0">
                <a:latin typeface="Arial" panose="020B0604020202020204" pitchFamily="34" charset="0"/>
              </a:rPr>
              <a:t> typiques du rayonnement sont respectivement 1,9 </a:t>
            </a:r>
            <a:r>
              <a:rPr lang="fr-FR" altLang="fr-FR" sz="1400" dirty="0">
                <a:latin typeface="Arial" panose="020B0604020202020204" pitchFamily="34" charset="0"/>
                <a:hlinkClick r:id="rId17" tooltip="Millimètre"/>
              </a:rPr>
              <a:t>mm</a:t>
            </a:r>
            <a:r>
              <a:rPr lang="fr-FR" altLang="fr-FR" sz="1400" dirty="0">
                <a:latin typeface="Arial" panose="020B0604020202020204" pitchFamily="34" charset="0"/>
              </a:rPr>
              <a:t> et 160 </a:t>
            </a:r>
            <a:r>
              <a:rPr lang="fr-FR" altLang="fr-FR" sz="1400" dirty="0">
                <a:latin typeface="Arial" panose="020B0604020202020204" pitchFamily="34" charset="0"/>
                <a:hlinkClick r:id="rId18" tooltip="Gigahertz"/>
              </a:rPr>
              <a:t>GHz</a:t>
            </a:r>
            <a:r>
              <a:rPr lang="fr-FR" altLang="fr-FR" sz="1400" dirty="0">
                <a:latin typeface="Arial" panose="020B0604020202020204" pitchFamily="34" charset="0"/>
              </a:rPr>
              <a:t>.</a:t>
            </a:r>
            <a:endParaRPr lang="fr-FR" altLang="fr-FR" sz="1400" dirty="0"/>
          </a:p>
        </p:txBody>
      </p:sp>
      <p:sp>
        <p:nvSpPr>
          <p:cNvPr id="112644" name="Rectangle 2"/>
          <p:cNvSpPr>
            <a:spLocks noChangeArrowheads="1"/>
          </p:cNvSpPr>
          <p:nvPr/>
        </p:nvSpPr>
        <p:spPr bwMode="auto">
          <a:xfrm>
            <a:off x="-2484041" y="7573942"/>
            <a:ext cx="777557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52525"/>
                </a:solidFill>
                <a:latin typeface="Arial" panose="020B0604020202020204" pitchFamily="34" charset="0"/>
              </a:rPr>
              <a:t>Penzias et Wilson recevront chacun 1/4 du </a:t>
            </a:r>
            <a:r>
              <a:rPr lang="fr-FR" altLang="fr-FR" dirty="0">
                <a:solidFill>
                  <a:srgbClr val="0B0080"/>
                </a:solidFill>
                <a:latin typeface="Arial" panose="020B0604020202020204" pitchFamily="34" charset="0"/>
                <a:hlinkClick r:id="rId19" tooltip="Prix Nobel"/>
              </a:rPr>
              <a:t>prix Nobel</a:t>
            </a:r>
            <a:r>
              <a:rPr lang="fr-FR" altLang="fr-FR" dirty="0">
                <a:solidFill>
                  <a:srgbClr val="252525"/>
                </a:solidFill>
                <a:latin typeface="Arial" panose="020B0604020202020204" pitchFamily="34" charset="0"/>
              </a:rPr>
              <a:t> de physique 1978 pour leur découverte.</a:t>
            </a:r>
            <a:endParaRPr lang="fr-FR" altLang="fr-FR" dirty="0"/>
          </a:p>
        </p:txBody>
      </p:sp>
      <p:sp>
        <p:nvSpPr>
          <p:cNvPr id="112645" name="ZoneTexte 2"/>
          <p:cNvSpPr txBox="1">
            <a:spLocks noChangeArrowheads="1"/>
          </p:cNvSpPr>
          <p:nvPr/>
        </p:nvSpPr>
        <p:spPr bwMode="auto">
          <a:xfrm>
            <a:off x="-1980803" y="8446086"/>
            <a:ext cx="676910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Le zéro absolu = - 273,15 ° Celsius</a:t>
            </a:r>
          </a:p>
        </p:txBody>
      </p:sp>
      <p:sp>
        <p:nvSpPr>
          <p:cNvPr id="112646" name="ZoneTexte 3"/>
          <p:cNvSpPr txBox="1">
            <a:spLocks noChangeArrowheads="1"/>
          </p:cNvSpPr>
          <p:nvPr/>
        </p:nvSpPr>
        <p:spPr bwMode="auto">
          <a:xfrm>
            <a:off x="-3348955" y="9162330"/>
            <a:ext cx="856932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t>Isotrope : Qui garde toutes ses propriétés quelque soit la direction</a:t>
            </a:r>
          </a:p>
          <a:p>
            <a:r>
              <a:rPr lang="fr-FR" altLang="fr-FR" dirty="0"/>
              <a:t>Anisotrope c’est le contraire</a:t>
            </a:r>
          </a:p>
        </p:txBody>
      </p:sp>
      <p:sp>
        <p:nvSpPr>
          <p:cNvPr id="3" name="ZoneTexte 2"/>
          <p:cNvSpPr txBox="1"/>
          <p:nvPr/>
        </p:nvSpPr>
        <p:spPr>
          <a:xfrm>
            <a:off x="-2124819" y="5705946"/>
            <a:ext cx="12241360" cy="1200329"/>
          </a:xfrm>
          <a:prstGeom prst="rect">
            <a:avLst/>
          </a:prstGeom>
          <a:noFill/>
        </p:spPr>
        <p:txBody>
          <a:bodyPr wrap="square" rtlCol="0">
            <a:spAutoFit/>
          </a:bodyPr>
          <a:lstStyle/>
          <a:p>
            <a:r>
              <a:rPr lang="fr-FR" dirty="0"/>
              <a:t>COBE 1989</a:t>
            </a:r>
          </a:p>
          <a:p>
            <a:r>
              <a:rPr lang="fr-FR" dirty="0"/>
              <a:t>WMAP 2001</a:t>
            </a:r>
          </a:p>
          <a:p>
            <a:r>
              <a:rPr lang="fr-FR" dirty="0"/>
              <a:t>Planck 2009</a:t>
            </a:r>
          </a:p>
        </p:txBody>
      </p:sp>
    </p:spTree>
    <p:extLst>
      <p:ext uri="{BB962C8B-B14F-4D97-AF65-F5344CB8AC3E}">
        <p14:creationId xmlns:p14="http://schemas.microsoft.com/office/powerpoint/2010/main" val="394975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349250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C1FD209-34E3-415B-B21E-8D4131094A19}" type="slidenum">
              <a:rPr lang="fr-FR" altLang="fr-FR"/>
              <a:pPr/>
              <a:t>19</a:t>
            </a:fld>
            <a:endParaRPr lang="fr-FR" altLang="fr-FR"/>
          </a:p>
        </p:txBody>
      </p:sp>
      <p:sp>
        <p:nvSpPr>
          <p:cNvPr id="143363"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3364" name="Rectangle 3"/>
          <p:cNvSpPr>
            <a:spLocks noGrp="1" noChangeArrowheads="1"/>
          </p:cNvSpPr>
          <p:nvPr>
            <p:ph type="body" idx="1"/>
          </p:nvPr>
        </p:nvSpPr>
        <p:spPr>
          <a:xfrm>
            <a:off x="611188" y="4343400"/>
            <a:ext cx="6048375" cy="4114800"/>
          </a:xfrm>
          <a:solidFill>
            <a:srgbClr val="FFFFFF"/>
          </a:solidFill>
          <a:ln>
            <a:solidFill>
              <a:srgbClr val="000000"/>
            </a:solidFill>
            <a:miter lim="800000"/>
            <a:headEnd/>
            <a:tailEnd/>
          </a:ln>
        </p:spPr>
        <p:txBody>
          <a:bodyPr/>
          <a:lstStyle/>
          <a:p>
            <a:r>
              <a:rPr lang="fr-FR" altLang="fr-FR" sz="2800">
                <a:latin typeface="Arial" panose="020B0604020202020204" pitchFamily="34" charset="0"/>
                <a:cs typeface="Arial" panose="020B0604020202020204" pitchFamily="34" charset="0"/>
              </a:rPr>
              <a:t>La moi­tié du prix de 10 mil­lions de cou­ronnes sué­doises (1,1 mil­lion d'euros) revient à l'Américain Saul Perlmutter; Brian Schmidt et Adam Riess se par­ta­ge­ront l'autre moi­tié. </a:t>
            </a:r>
          </a:p>
          <a:p>
            <a:br>
              <a:rPr lang="fr-FR" altLang="fr-FR" sz="2800">
                <a:latin typeface="Arial" panose="020B0604020202020204" pitchFamily="34" charset="0"/>
                <a:cs typeface="Arial" panose="020B0604020202020204" pitchFamily="34" charset="0"/>
              </a:rPr>
            </a:br>
            <a:endParaRPr lang="fr-FR" altLang="fr-FR"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414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1923" name="Rectangle 5123"/>
          <p:cNvSpPr>
            <a:spLocks noGrp="1" noChangeArrowheads="1"/>
          </p:cNvSpPr>
          <p:nvPr>
            <p:ph type="body" idx="1"/>
          </p:nvPr>
        </p:nvSpPr>
        <p:spPr>
          <a:xfrm>
            <a:off x="-2556867" y="8597987"/>
            <a:ext cx="13177464" cy="4187651"/>
          </a:xfrm>
          <a:solidFill>
            <a:srgbClr val="FFFFFF"/>
          </a:solidFill>
          <a:ln>
            <a:solidFill>
              <a:srgbClr val="000000"/>
            </a:solidFill>
            <a:miter lim="800000"/>
            <a:headEnd/>
            <a:tailEnd/>
          </a:ln>
        </p:spPr>
        <p:txBody>
          <a:bodyPr/>
          <a:lstStyle/>
          <a:p>
            <a:pPr>
              <a:spcBef>
                <a:spcPct val="0"/>
              </a:spcBef>
            </a:pPr>
            <a:endParaRPr lang="fr-FR" altLang="fr-FR" sz="2000" b="1" dirty="0">
              <a:solidFill>
                <a:schemeClr val="tx1"/>
              </a:solidFill>
              <a:latin typeface="Arial" panose="020B0604020202020204" pitchFamily="34" charset="0"/>
            </a:endParaRPr>
          </a:p>
          <a:p>
            <a:pPr>
              <a:spcBef>
                <a:spcPct val="0"/>
              </a:spcBef>
            </a:pPr>
            <a:endParaRPr lang="fr-FR" altLang="fr-FR" sz="2000" b="1" dirty="0">
              <a:solidFill>
                <a:srgbClr val="FFFFFF"/>
              </a:solidFill>
              <a:latin typeface="Arial" panose="020B0604020202020204" pitchFamily="34" charset="0"/>
            </a:endParaRPr>
          </a:p>
          <a:p>
            <a:pPr>
              <a:spcBef>
                <a:spcPct val="0"/>
              </a:spcBef>
            </a:pPr>
            <a:r>
              <a:rPr lang="fr-FR" altLang="fr-FR" sz="2000" b="1" dirty="0">
                <a:solidFill>
                  <a:srgbClr val="FFFFFF"/>
                </a:solidFill>
                <a:latin typeface="Arial" panose="020B0604020202020204" pitchFamily="34" charset="0"/>
              </a:rPr>
              <a:t> </a:t>
            </a:r>
            <a:endParaRPr lang="fr-FR" altLang="fr-FR" dirty="0"/>
          </a:p>
        </p:txBody>
      </p:sp>
      <p:sp>
        <p:nvSpPr>
          <p:cNvPr id="3" name="Rectangle 2"/>
          <p:cNvSpPr/>
          <p:nvPr/>
        </p:nvSpPr>
        <p:spPr>
          <a:xfrm>
            <a:off x="-4213051" y="5100794"/>
            <a:ext cx="15337704" cy="5016758"/>
          </a:xfrm>
          <a:prstGeom prst="rect">
            <a:avLst/>
          </a:prstGeom>
        </p:spPr>
        <p:txBody>
          <a:bodyPr wrap="square">
            <a:spAutoFit/>
          </a:bodyPr>
          <a:lstStyle/>
          <a:p>
            <a:r>
              <a:rPr lang="fr-FR" altLang="fr-FR" sz="1600" b="1" dirty="0"/>
              <a:t>Le H1 se raréfie , la gravitation prend le pas sur la réaction nucléaire , T° augmente et </a:t>
            </a:r>
            <a:r>
              <a:rPr lang="fr-FR" altLang="fr-FR" sz="1600" b="1" dirty="0">
                <a:latin typeface="Tahoma" panose="020B0604030504040204" pitchFamily="34" charset="0"/>
              </a:rPr>
              <a:t>alimente la </a:t>
            </a:r>
            <a:r>
              <a:rPr lang="fr-FR" altLang="fr-FR" sz="1600" b="1" dirty="0" err="1">
                <a:latin typeface="Tahoma" panose="020B0604030504040204" pitchFamily="34" charset="0"/>
              </a:rPr>
              <a:t>fu</a:t>
            </a:r>
            <a:r>
              <a:rPr lang="fr-FR" altLang="fr-FR" sz="1600" b="1" dirty="0" err="1"/>
              <a:t>Le</a:t>
            </a:r>
            <a:r>
              <a:rPr lang="fr-FR" altLang="fr-FR" sz="1600" b="1" dirty="0"/>
              <a:t> H1 se raréfie , la gravitation prend le pas sur la réaction nucléaire , T° augmente et </a:t>
            </a:r>
            <a:r>
              <a:rPr lang="fr-FR" altLang="fr-FR" sz="1600" b="1" dirty="0">
                <a:latin typeface="Tahoma" panose="020B0604030504040204" pitchFamily="34" charset="0"/>
              </a:rPr>
              <a:t>alimente la fusion de H1 dans l'enveloppe qui prend de l'expansion , début de la géante rouge . L'enveloppe alimente le noyau en H4 . T° augmente et atteint 100 millions de degrés : début de la fusion de trois H4 en carbone 12 ( réaction </a:t>
            </a:r>
            <a:r>
              <a:rPr lang="fr-FR" altLang="fr-FR" sz="1600" b="1" dirty="0" err="1">
                <a:latin typeface="Tahoma" panose="020B0604030504040204" pitchFamily="34" charset="0"/>
              </a:rPr>
              <a:t>t</a:t>
            </a:r>
            <a:r>
              <a:rPr lang="fr-FR" altLang="fr-FR" sz="1600" b="1" dirty="0" err="1"/>
              <a:t>Les</a:t>
            </a:r>
            <a:r>
              <a:rPr lang="fr-FR" altLang="fr-FR" sz="1600" b="1" dirty="0"/>
              <a:t> couches externes </a:t>
            </a:r>
            <a:r>
              <a:rPr lang="fr-FR" altLang="fr-FR" sz="1600" b="1" dirty="0" err="1">
                <a:latin typeface="Tahoma" panose="020B0604030504040204" pitchFamily="34" charset="0"/>
              </a:rPr>
              <a:t>riple</a:t>
            </a:r>
            <a:r>
              <a:rPr lang="fr-FR" altLang="fr-FR" sz="1600" b="1" dirty="0">
                <a:latin typeface="Tahoma" panose="020B0604030504040204" pitchFamily="34" charset="0"/>
              </a:rPr>
              <a:t> alpha ) et en petite quantité en oxygène16 puis en néon 20 et en magnésium 24</a:t>
            </a:r>
            <a:endParaRPr lang="fr-FR" altLang="fr-FR" sz="1600" dirty="0">
              <a:latin typeface="Tahoma" panose="020B0604030504040204" pitchFamily="34" charset="0"/>
            </a:endParaRPr>
          </a:p>
          <a:p>
            <a:r>
              <a:rPr lang="fr-FR" altLang="fr-FR" sz="1600" b="1" dirty="0"/>
              <a:t>alimentent en carbone le noyau qui atteint des T° de + en + élevées , </a:t>
            </a:r>
            <a:r>
              <a:rPr lang="fr-FR" altLang="fr-FR" sz="1600" b="1" dirty="0">
                <a:latin typeface="Tahoma" panose="020B0604030504040204" pitchFamily="34" charset="0"/>
              </a:rPr>
              <a:t>l'étoile devient une géante bleue qui va commencer à expulser les éléments les + léger ; début de la phase nébuleuse planétaire ; l'hélium commence à manquer , la gravitation comprime la matière du noyau ( carbone ) , naissance d'une naine blanche ;</a:t>
            </a:r>
          </a:p>
          <a:p>
            <a:endParaRPr lang="fr-FR" altLang="fr-FR" sz="1600" b="1" dirty="0">
              <a:latin typeface="Arial" panose="020B0604020202020204" pitchFamily="34" charset="0"/>
            </a:endParaRPr>
          </a:p>
          <a:p>
            <a:r>
              <a:rPr lang="fr-FR" altLang="fr-FR" sz="1600" b="1" dirty="0" err="1">
                <a:latin typeface="Tahoma" panose="020B0604030504040204" pitchFamily="34" charset="0"/>
              </a:rPr>
              <a:t>sion</a:t>
            </a:r>
            <a:r>
              <a:rPr lang="fr-FR" altLang="fr-FR" sz="1600" b="1" dirty="0">
                <a:latin typeface="Tahoma" panose="020B0604030504040204" pitchFamily="34" charset="0"/>
              </a:rPr>
              <a:t>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lang="fr-FR" altLang="fr-FR" sz="1600" dirty="0">
              <a:latin typeface="Tahoma" panose="020B0604030504040204" pitchFamily="34" charset="0"/>
            </a:endParaRPr>
          </a:p>
          <a:p>
            <a:r>
              <a:rPr lang="fr-FR" altLang="fr-FR" sz="1600" b="1" dirty="0"/>
              <a:t>Les couches externes alimentent en carbone le noyau qui atteint des T° de + en + élevées , </a:t>
            </a:r>
            <a:r>
              <a:rPr lang="fr-FR" altLang="fr-FR" sz="1600" b="1" dirty="0">
                <a:latin typeface="Tahoma" panose="020B0604030504040204" pitchFamily="34" charset="0"/>
              </a:rPr>
              <a:t>l'étoile devient une géante bleue qui va commencer à expulser les éléments les + léger ; début de la phase nébuleuse planétaire ; l'hélium commence à manquer , la gravitation comprime la matière du noyau ( carbone ) , naissance d'une naine blanche ;</a:t>
            </a:r>
          </a:p>
          <a:p>
            <a:endParaRPr lang="fr-FR" altLang="fr-FR" sz="1600" b="1" dirty="0">
              <a:solidFill>
                <a:srgbClr val="FFFFFF"/>
              </a:solidFill>
              <a:latin typeface="Arial" panose="020B0604020202020204" pitchFamily="34" charset="0"/>
            </a:endParaRPr>
          </a:p>
          <a:p>
            <a:r>
              <a:rPr lang="fr-FR" altLang="fr-FR" sz="1600" b="1" dirty="0">
                <a:solidFill>
                  <a:srgbClr val="FFFFFF"/>
                </a:solidFill>
                <a:latin typeface="Arial" panose="020B0604020202020204" pitchFamily="34" charset="0"/>
              </a:rPr>
              <a:t> </a:t>
            </a:r>
            <a:r>
              <a:rPr lang="fr-FR" altLang="fr-FR" sz="1600" dirty="0"/>
              <a:t>Naine blanche  1T/ cm3</a:t>
            </a:r>
            <a:endParaRPr lang="fr-FR" altLang="fr-FR" sz="1600" dirty="0">
              <a:latin typeface="Lucida Sans Unicode" panose="020B0602030504020204" pitchFamily="34" charset="0"/>
            </a:endParaRPr>
          </a:p>
          <a:p>
            <a:r>
              <a:rPr lang="fr-FR" altLang="fr-FR" sz="1600" dirty="0"/>
              <a:t>La tour Eiffel réduite à un cube 25cm x 25cm</a:t>
            </a:r>
            <a:endParaRPr lang="fr-FR" altLang="fr-FR" sz="1600" dirty="0">
              <a:latin typeface="Lucida Sans Unicode" panose="020B0602030504020204" pitchFamily="34" charset="0"/>
            </a:endParaRPr>
          </a:p>
          <a:p>
            <a:r>
              <a:rPr lang="fr-FR" altLang="fr-FR" sz="1600" dirty="0"/>
              <a:t>Masse du soleil dans un volume comme la terre</a:t>
            </a:r>
            <a:endParaRPr lang="fr-FR" altLang="fr-FR" sz="1600" dirty="0">
              <a:latin typeface="Lucida Sans Unicode" panose="020B0602030504020204" pitchFamily="34" charset="0"/>
            </a:endParaRPr>
          </a:p>
          <a:p>
            <a:r>
              <a:rPr lang="fr-FR" altLang="fr-FR" sz="1600" dirty="0"/>
              <a:t>Elle explose en supernova si sa masse dépasse </a:t>
            </a:r>
            <a:r>
              <a:rPr lang="fr-FR" altLang="fr-FR" sz="1600" dirty="0">
                <a:latin typeface="Lucida Sans Unicode" panose="020B0602030504020204" pitchFamily="34" charset="0"/>
              </a:rPr>
              <a:t>1,44 Ms ( limite de </a:t>
            </a:r>
            <a:r>
              <a:rPr lang="fr-FR" altLang="fr-FR" sz="1600" dirty="0" err="1">
                <a:latin typeface="Lucida Sans Unicode" panose="020B0602030504020204" pitchFamily="34" charset="0"/>
              </a:rPr>
              <a:t>Chandrasékar</a:t>
            </a:r>
            <a:r>
              <a:rPr lang="fr-FR" altLang="fr-FR" sz="1600" dirty="0">
                <a:latin typeface="Lucida Sans Unicode" panose="020B0602030504020204" pitchFamily="34" charset="0"/>
              </a:rPr>
              <a:t> )</a:t>
            </a:r>
          </a:p>
          <a:p>
            <a:r>
              <a:rPr lang="fr-FR" altLang="fr-FR" sz="1600" dirty="0"/>
              <a:t>Son rayon diminue si on augmente sa masse</a:t>
            </a:r>
            <a:endParaRPr lang="fr-FR" altLang="fr-FR" sz="1600" dirty="0">
              <a:latin typeface="Lucida Sans Unicode" panose="020B0602030504020204" pitchFamily="34" charset="0"/>
            </a:endParaRPr>
          </a:p>
        </p:txBody>
      </p:sp>
      <p:sp>
        <p:nvSpPr>
          <p:cNvPr id="6" name="ZoneTexte 5"/>
          <p:cNvSpPr txBox="1"/>
          <p:nvPr/>
        </p:nvSpPr>
        <p:spPr>
          <a:xfrm>
            <a:off x="-4103992" y="2753618"/>
            <a:ext cx="4859493" cy="1938992"/>
          </a:xfrm>
          <a:prstGeom prst="rect">
            <a:avLst/>
          </a:prstGeom>
          <a:noFill/>
        </p:spPr>
        <p:txBody>
          <a:bodyPr wrap="square" rtlCol="0">
            <a:spAutoFit/>
          </a:bodyPr>
          <a:lstStyle/>
          <a:p>
            <a:r>
              <a:rPr lang="fr-FR" sz="2000" b="1" dirty="0"/>
              <a:t>10 millions de degrés </a:t>
            </a:r>
            <a:r>
              <a:rPr lang="fr-FR" sz="2000" dirty="0"/>
              <a:t>début nucléo synthèse   hydrogène vers hélium</a:t>
            </a:r>
          </a:p>
          <a:p>
            <a:r>
              <a:rPr lang="fr-FR" sz="2000" dirty="0"/>
              <a:t>De 0,8 à 1,2 Ms cycle proton </a:t>
            </a:r>
            <a:r>
              <a:rPr lang="fr-FR" sz="2000" dirty="0" err="1"/>
              <a:t>proton</a:t>
            </a:r>
            <a:endParaRPr lang="fr-FR" sz="2000" dirty="0"/>
          </a:p>
          <a:p>
            <a:r>
              <a:rPr lang="fr-FR" sz="2000" dirty="0"/>
              <a:t>Au delà de 1,2 Ms cycle CNO</a:t>
            </a:r>
          </a:p>
          <a:p>
            <a:r>
              <a:rPr lang="fr-FR" sz="2000" b="1" dirty="0"/>
              <a:t>100 millions de degrés </a:t>
            </a:r>
            <a:r>
              <a:rPr lang="fr-FR" sz="2000" dirty="0"/>
              <a:t>réaction triple alpha hélium vers carbone</a:t>
            </a:r>
          </a:p>
        </p:txBody>
      </p:sp>
    </p:spTree>
    <p:extLst>
      <p:ext uri="{BB962C8B-B14F-4D97-AF65-F5344CB8AC3E}">
        <p14:creationId xmlns:p14="http://schemas.microsoft.com/office/powerpoint/2010/main" val="2896287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41788A11-54E3-4C0B-8187-2422B59C3099}" type="slidenum">
              <a:rPr lang="fr-FR" altLang="fr-FR"/>
              <a:pPr/>
              <a:t>20</a:t>
            </a:fld>
            <a:endParaRPr lang="fr-FR" altLang="fr-FR"/>
          </a:p>
        </p:txBody>
      </p:sp>
      <p:sp>
        <p:nvSpPr>
          <p:cNvPr id="24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9" name="Rectangle 3"/>
          <p:cNvSpPr>
            <a:spLocks noGrp="1" noChangeArrowheads="1"/>
          </p:cNvSpPr>
          <p:nvPr>
            <p:ph type="body" idx="1"/>
          </p:nvPr>
        </p:nvSpPr>
        <p:spPr bwMode="auto">
          <a:xfrm>
            <a:off x="-6949355" y="4571258"/>
            <a:ext cx="9346157" cy="4114800"/>
          </a:xfrm>
          <a:prstGeom prst="rect">
            <a:avLst/>
          </a:prstGeom>
          <a:solidFill>
            <a:srgbClr val="FFFFFF"/>
          </a:solidFill>
          <a:ln>
            <a:solidFill>
              <a:srgbClr val="000000"/>
            </a:solidFill>
            <a:miter lim="800000"/>
            <a:headEnd/>
            <a:tailEnd/>
          </a:ln>
        </p:spPr>
        <p:txBody>
          <a:bodyPr/>
          <a:lstStyle/>
          <a:p>
            <a:pPr algn="ctr"/>
            <a:r>
              <a:rPr lang="fr-FR" altLang="fr-FR" sz="2400" i="1" dirty="0"/>
              <a:t>Le parsec est défini comme étant la distance à laquelle une </a:t>
            </a:r>
            <a:r>
              <a:rPr lang="fr-FR" altLang="fr-FR" sz="2400" i="1" dirty="0">
                <a:hlinkClick r:id="rId3" tooltip="Unité astronomique"/>
              </a:rPr>
              <a:t>unité astronomique</a:t>
            </a:r>
            <a:r>
              <a:rPr lang="fr-FR" altLang="fr-FR" sz="2400" i="1" dirty="0"/>
              <a:t> (</a:t>
            </a:r>
            <a:r>
              <a:rPr lang="fr-FR" altLang="fr-FR" sz="2400" i="1" dirty="0" err="1"/>
              <a:t>ua</a:t>
            </a:r>
            <a:r>
              <a:rPr lang="fr-FR" altLang="fr-FR" sz="2400" i="1" dirty="0"/>
              <a:t>) sous-tend un </a:t>
            </a:r>
            <a:r>
              <a:rPr lang="fr-FR" altLang="fr-FR" sz="2400" i="1" dirty="0">
                <a:hlinkClick r:id="rId4" tooltip="Angle"/>
              </a:rPr>
              <a:t>angle</a:t>
            </a:r>
            <a:r>
              <a:rPr lang="fr-FR" altLang="fr-FR" sz="2400" i="1" dirty="0"/>
              <a:t> d’une </a:t>
            </a:r>
            <a:r>
              <a:rPr lang="fr-FR" altLang="fr-FR" sz="2400" b="1" i="1" dirty="0">
                <a:solidFill>
                  <a:srgbClr val="3366BB"/>
                </a:solidFill>
                <a:hlinkClick r:id="rId5" tooltip="Seconde d'arc"/>
              </a:rPr>
              <a:t>seconde d'arc</a:t>
            </a:r>
            <a:r>
              <a:rPr lang="fr-FR" altLang="fr-FR" sz="2400" b="1" i="1" dirty="0">
                <a:solidFill>
                  <a:srgbClr val="3366BB"/>
                </a:solidFill>
              </a:rPr>
              <a:t> </a:t>
            </a:r>
            <a:endParaRPr lang="fr-FR" altLang="fr-FR" sz="2400" i="1" dirty="0"/>
          </a:p>
          <a:p>
            <a:pPr algn="ctr"/>
            <a:r>
              <a:rPr lang="fr-FR" altLang="fr-FR" sz="2400" i="1" dirty="0"/>
              <a:t>ou 3,2616 </a:t>
            </a:r>
            <a:r>
              <a:rPr lang="fr-FR" altLang="fr-FR" sz="2400" i="1" dirty="0">
                <a:hlinkClick r:id="rId6" tooltip="Année-lumière"/>
              </a:rPr>
              <a:t>années-lumière</a:t>
            </a:r>
            <a:r>
              <a:rPr lang="fr-FR" altLang="fr-FR" sz="2400" i="1" dirty="0"/>
              <a:t>.</a:t>
            </a:r>
          </a:p>
          <a:p>
            <a:pPr algn="ctr"/>
            <a:r>
              <a:rPr lang="fr-FR" altLang="fr-FR" sz="2400" b="1" dirty="0"/>
              <a:t>de la constante de Hubble[</a:t>
            </a:r>
            <a:r>
              <a:rPr lang="fr-FR" altLang="fr-FR" sz="2400" b="1" dirty="0">
                <a:hlinkClick r:id="rId7" tooltip="Modifier la section : Valeur de la constante de Hubble"/>
              </a:rPr>
              <a:t>modifier</a:t>
            </a:r>
            <a:r>
              <a:rPr lang="fr-FR" altLang="fr-FR" sz="2400" b="1" dirty="0"/>
              <a:t>]</a:t>
            </a:r>
          </a:p>
          <a:p>
            <a:pPr algn="ctr"/>
            <a:r>
              <a:rPr lang="fr-FR" altLang="fr-FR" sz="2400" i="1" dirty="0"/>
              <a:t>Les observations actuelles concordent approximativement vers une valeur tournant autour de 73 (km/s)/</a:t>
            </a:r>
            <a:r>
              <a:rPr lang="fr-FR" altLang="fr-FR" sz="2400" b="1" i="1" dirty="0" err="1">
                <a:solidFill>
                  <a:srgbClr val="3366BB"/>
                </a:solidFill>
                <a:hlinkClick r:id="rId8" tooltip="Mégaparsec"/>
              </a:rPr>
              <a:t>Mpc</a:t>
            </a:r>
            <a:r>
              <a:rPr lang="fr-FR" altLang="fr-FR" sz="2400" i="1" dirty="0"/>
              <a:t>. Cela signifie qu'une galaxie située à 1 </a:t>
            </a:r>
            <a:r>
              <a:rPr lang="fr-FR" altLang="fr-FR" sz="2400" b="1" i="1" dirty="0">
                <a:solidFill>
                  <a:srgbClr val="3366BB"/>
                </a:solidFill>
                <a:hlinkClick r:id="rId8" tooltip="Mégaparsec"/>
              </a:rPr>
              <a:t>Mégaparsec</a:t>
            </a:r>
            <a:r>
              <a:rPr lang="fr-FR" altLang="fr-FR" sz="2400" i="1" dirty="0"/>
              <a:t> (environ 3,26 millions d'</a:t>
            </a:r>
            <a:r>
              <a:rPr lang="fr-FR" altLang="fr-FR" sz="2400" i="1" dirty="0">
                <a:hlinkClick r:id="rId6" tooltip="Année-lumière"/>
              </a:rPr>
              <a:t>années-lumière</a:t>
            </a:r>
            <a:r>
              <a:rPr lang="fr-FR" altLang="fr-FR" sz="2400" i="1" dirty="0"/>
              <a:t>) de l'observateur s'éloigne du fait de l'expansion de l'univers (et donc hors effet d'un </a:t>
            </a:r>
            <a:r>
              <a:rPr lang="fr-FR" altLang="fr-FR" sz="2400" i="1" dirty="0">
                <a:hlinkClick r:id="rId9" tooltip="Mouvement propre"/>
              </a:rPr>
              <a:t>mouvement propre</a:t>
            </a:r>
            <a:r>
              <a:rPr lang="fr-FR" altLang="fr-FR" sz="2400" i="1" dirty="0"/>
              <a:t> de l'objet, négligeable à très grande distance) à une vitesse de 73 km/s. Une galaxie située à 10 </a:t>
            </a:r>
            <a:r>
              <a:rPr lang="fr-FR" altLang="fr-FR" sz="2400" i="1" dirty="0" err="1"/>
              <a:t>Mpc</a:t>
            </a:r>
            <a:r>
              <a:rPr lang="fr-FR" altLang="fr-FR" sz="2400" i="1" dirty="0"/>
              <a:t> s'éloigne à une vitesse de 730 km/s, etc.</a:t>
            </a:r>
          </a:p>
          <a:p>
            <a:r>
              <a:rPr lang="fr-FR" altLang="fr-FR" sz="2400" dirty="0"/>
              <a:t>La constante de Hubble est un </a:t>
            </a:r>
            <a:r>
              <a:rPr lang="fr-FR" altLang="fr-FR" sz="2400" dirty="0" err="1"/>
              <a:t>coef</a:t>
            </a:r>
            <a:r>
              <a:rPr lang="fr-FR" altLang="fr-FR" sz="2400" dirty="0"/>
              <a:t> de proportionnalité entre V et D</a:t>
            </a:r>
          </a:p>
        </p:txBody>
      </p:sp>
    </p:spTree>
    <p:extLst>
      <p:ext uri="{BB962C8B-B14F-4D97-AF65-F5344CB8AC3E}">
        <p14:creationId xmlns:p14="http://schemas.microsoft.com/office/powerpoint/2010/main" val="1688790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47459"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95815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4294967295"/>
          </p:nvPr>
        </p:nvSpPr>
        <p:spPr bwMode="auto">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6CAA9C-5A63-4212-9443-0B69D982505D}" type="slidenum">
              <a:rPr lang="fr-FR" altLang="fr-FR"/>
              <a:pPr/>
              <a:t>22</a:t>
            </a:fld>
            <a:endParaRPr lang="fr-FR" altLang="fr-FR"/>
          </a:p>
        </p:txBody>
      </p:sp>
      <p:sp>
        <p:nvSpPr>
          <p:cNvPr id="149507" name="Rectangle 2"/>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49508"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Tree>
    <p:extLst>
      <p:ext uri="{BB962C8B-B14F-4D97-AF65-F5344CB8AC3E}">
        <p14:creationId xmlns:p14="http://schemas.microsoft.com/office/powerpoint/2010/main" val="3527738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122"/>
          <p:cNvSpPr>
            <a:spLocks noGrp="1" noRot="1" noChangeAspect="1" noChangeArrowheads="1" noTextEdit="1"/>
          </p:cNvSpPr>
          <p:nvPr>
            <p:ph type="sldImg"/>
          </p:nvPr>
        </p:nvSpPr>
        <p:spPr>
          <a:xfrm>
            <a:off x="4930775" y="161925"/>
            <a:ext cx="4321175" cy="3240088"/>
          </a:xfrm>
          <a:solidFill>
            <a:srgbClr val="FFFFFF"/>
          </a:solidFill>
          <a:ln>
            <a:solidFill>
              <a:srgbClr val="000000"/>
            </a:solidFill>
            <a:miter lim="800000"/>
            <a:headEnd/>
            <a:tailEnd/>
          </a:ln>
        </p:spPr>
      </p:sp>
      <p:sp>
        <p:nvSpPr>
          <p:cNvPr id="108547" name="Rectangle 5123"/>
          <p:cNvSpPr>
            <a:spLocks noGrp="1" noChangeArrowheads="1"/>
          </p:cNvSpPr>
          <p:nvPr>
            <p:ph type="body" idx="1"/>
          </p:nvPr>
        </p:nvSpPr>
        <p:spPr>
          <a:xfrm>
            <a:off x="395461" y="3761730"/>
            <a:ext cx="15121386" cy="4810125"/>
          </a:xfrm>
          <a:solidFill>
            <a:srgbClr val="FFFFFF"/>
          </a:solidFill>
          <a:ln>
            <a:solidFill>
              <a:srgbClr val="000000"/>
            </a:solidFill>
            <a:miter lim="800000"/>
            <a:headEnd/>
            <a:tailEnd/>
          </a:ln>
        </p:spPr>
        <p:txBody>
          <a:bodyPr/>
          <a:lstStyle/>
          <a:p>
            <a:r>
              <a:rPr lang="fr-FR" altLang="fr-FR" sz="1800" b="1" dirty="0"/>
              <a:t>L'inflation cosmique est un </a:t>
            </a:r>
            <a:r>
              <a:rPr lang="fr-FR" altLang="fr-FR" sz="1800" b="1" dirty="0">
                <a:hlinkClick r:id="rId3" tooltip="Modèle cosmologique"/>
              </a:rPr>
              <a:t>modèle cosmologique</a:t>
            </a:r>
            <a:r>
              <a:rPr lang="fr-FR" altLang="fr-FR" sz="1800" b="1" dirty="0"/>
              <a:t> s'insérant dans le</a:t>
            </a:r>
            <a:r>
              <a:rPr lang="fr-FR" altLang="fr-FR" sz="1800" b="1" dirty="0">
                <a:solidFill>
                  <a:schemeClr val="tx1"/>
                </a:solidFill>
              </a:rPr>
              <a:t> </a:t>
            </a:r>
            <a:r>
              <a:rPr lang="fr-FR" altLang="fr-FR" sz="1800" b="1" dirty="0">
                <a:solidFill>
                  <a:schemeClr val="tx1"/>
                </a:solidFill>
                <a:hlinkClick r:id="rId4" tooltip="Paradigme"/>
              </a:rPr>
              <a:t>paradigme</a:t>
            </a:r>
            <a:r>
              <a:rPr lang="fr-FR" altLang="fr-FR" sz="1800" b="1" dirty="0"/>
              <a:t> du </a:t>
            </a:r>
            <a:r>
              <a:rPr lang="fr-FR" altLang="fr-FR" sz="1800" b="1" dirty="0" err="1">
                <a:hlinkClick r:id="rId5" tooltip="Big Bang"/>
              </a:rPr>
              <a:t>Big</a:t>
            </a:r>
            <a:r>
              <a:rPr lang="fr-FR" altLang="fr-FR" sz="1800" b="1" dirty="0">
                <a:hlinkClick r:id="rId5" tooltip="Big Bang"/>
              </a:rPr>
              <a:t> Bang</a:t>
            </a:r>
            <a:r>
              <a:rPr lang="fr-FR" altLang="fr-FR" sz="1800" b="1" dirty="0"/>
              <a:t> lors duquel une région de l'</a:t>
            </a:r>
            <a:r>
              <a:rPr lang="fr-FR" altLang="fr-FR" sz="1800" b="1" dirty="0">
                <a:hlinkClick r:id="rId6" tooltip="Univers"/>
              </a:rPr>
              <a:t>univers</a:t>
            </a:r>
            <a:r>
              <a:rPr lang="fr-FR" altLang="fr-FR" sz="1800" b="1" dirty="0"/>
              <a:t> comprenant l'</a:t>
            </a:r>
            <a:r>
              <a:rPr lang="fr-FR" altLang="fr-FR" sz="1800" b="1" dirty="0">
                <a:hlinkClick r:id="rId7" tooltip="Univers observable"/>
              </a:rPr>
              <a:t>univers observable</a:t>
            </a:r>
            <a:r>
              <a:rPr lang="fr-FR" altLang="fr-FR" sz="1800" b="1" dirty="0"/>
              <a:t> a connu une phase d'</a:t>
            </a:r>
            <a:r>
              <a:rPr lang="fr-FR" altLang="fr-FR" sz="1800" b="1" dirty="0">
                <a:hlinkClick r:id="rId8" tooltip="Expansion de l'univers"/>
              </a:rPr>
              <a:t>expansion</a:t>
            </a:r>
            <a:r>
              <a:rPr lang="fr-FR" altLang="fr-FR" sz="1800" b="1" dirty="0"/>
              <a:t> très violente qui lui aurait permis de grossir</a:t>
            </a:r>
          </a:p>
          <a:p>
            <a:r>
              <a:rPr lang="fr-FR" altLang="fr-FR" sz="1800" b="1" dirty="0"/>
              <a:t> d'un facteur considérable : au moins 10</a:t>
            </a:r>
            <a:r>
              <a:rPr lang="fr-FR" altLang="fr-FR" sz="1800" b="1" baseline="30000" dirty="0"/>
              <a:t>26</a:t>
            </a:r>
            <a:r>
              <a:rPr lang="fr-FR" altLang="fr-FR" sz="1800" b="1" dirty="0"/>
              <a:t> et probablement immensément plus (de l'ordre de 10</a:t>
            </a:r>
            <a:r>
              <a:rPr lang="fr-FR" altLang="fr-FR" sz="1800" b="1" baseline="30000" dirty="0"/>
              <a:t>1000000</a:t>
            </a:r>
            <a:r>
              <a:rPr lang="fr-FR" altLang="fr-FR" sz="1800" b="1" dirty="0"/>
              <a:t>, voire plus encore dans certains modèles). Ce modèle cosmologique offre, à la fois, une solution au </a:t>
            </a:r>
            <a:r>
              <a:rPr lang="fr-FR" altLang="fr-FR" sz="1800" b="1" dirty="0">
                <a:hlinkClick r:id="rId9" tooltip="Problème de l'horizon"/>
              </a:rPr>
              <a:t>problème de l'horizon</a:t>
            </a:r>
            <a:r>
              <a:rPr lang="fr-FR" altLang="fr-FR" sz="1800" b="1" dirty="0"/>
              <a:t> ainsi qu'au</a:t>
            </a:r>
          </a:p>
          <a:p>
            <a:r>
              <a:rPr lang="fr-FR" altLang="fr-FR" sz="1800" b="1" dirty="0"/>
              <a:t> </a:t>
            </a:r>
            <a:r>
              <a:rPr lang="fr-FR" altLang="fr-FR" sz="1800" b="1" dirty="0">
                <a:hlinkClick r:id="rId10" tooltip="Problème de la platitude"/>
              </a:rPr>
              <a:t>problème de la platitude</a:t>
            </a:r>
            <a:r>
              <a:rPr lang="fr-FR" altLang="fr-FR" sz="1800" b="1" dirty="0"/>
              <a:t>.</a:t>
            </a:r>
          </a:p>
          <a:p>
            <a:endParaRPr lang="fr-FR" altLang="fr-FR" sz="1800" b="1" dirty="0"/>
          </a:p>
          <a:p>
            <a:r>
              <a:rPr lang="fr-FR" altLang="fr-FR" sz="1800" b="1" dirty="0"/>
              <a:t>Cette phase d'expansion se serait produite très tôt dans l'histoire de l'univers, à l'issue de l'</a:t>
            </a:r>
            <a:r>
              <a:rPr lang="fr-FR" altLang="fr-FR" sz="1800" b="1" dirty="0">
                <a:hlinkClick r:id="rId11" tooltip="Ère de Planck"/>
              </a:rPr>
              <a:t>ère de Planck</a:t>
            </a:r>
            <a:r>
              <a:rPr lang="fr-FR" altLang="fr-FR" sz="1800" b="1" dirty="0"/>
              <a:t>, ou relativement peu après (de l'ordre de 10</a:t>
            </a:r>
            <a:r>
              <a:rPr lang="fr-FR" altLang="fr-FR" sz="1800" b="1" baseline="30000" dirty="0"/>
              <a:t>-35</a:t>
            </a:r>
            <a:r>
              <a:rPr lang="fr-FR" altLang="fr-FR" sz="1800" b="1" dirty="0"/>
              <a:t> seconde) l'ère de Planck. À l'issue de l'inflation, l'univers était encore extrêmement </a:t>
            </a:r>
          </a:p>
          <a:p>
            <a:r>
              <a:rPr lang="fr-FR" altLang="fr-FR" sz="1800" b="1" dirty="0"/>
              <a:t>dense et chaud. On pense que sa masse volumique devait être de l'ordre de 10</a:t>
            </a:r>
            <a:r>
              <a:rPr lang="fr-FR" altLang="fr-FR" sz="1800" b="1" baseline="30000" dirty="0"/>
              <a:t>86</a:t>
            </a:r>
            <a:r>
              <a:rPr lang="fr-FR" altLang="fr-FR" sz="1800" b="1" dirty="0"/>
              <a:t>, voire 10</a:t>
            </a:r>
            <a:r>
              <a:rPr lang="fr-FR" altLang="fr-FR" sz="1800" b="1" baseline="30000" dirty="0"/>
              <a:t>94</a:t>
            </a:r>
            <a:r>
              <a:rPr lang="fr-FR" altLang="fr-FR" sz="1800" b="1" dirty="0"/>
              <a:t> </a:t>
            </a:r>
            <a:r>
              <a:rPr lang="fr-FR" altLang="fr-FR" sz="1800" b="1" dirty="0">
                <a:hlinkClick r:id="rId12" tooltip="Kilogramme"/>
              </a:rPr>
              <a:t>kilogrammes</a:t>
            </a:r>
            <a:r>
              <a:rPr lang="fr-FR" altLang="fr-FR" sz="1800" b="1" dirty="0"/>
              <a:t> par </a:t>
            </a:r>
            <a:r>
              <a:rPr lang="fr-FR" altLang="fr-FR" sz="1800" b="1" dirty="0">
                <a:hlinkClick r:id="rId13" tooltip="Mètre cube"/>
              </a:rPr>
              <a:t>mètre cube</a:t>
            </a:r>
            <a:r>
              <a:rPr lang="fr-FR" altLang="fr-FR" sz="1800" b="1" dirty="0"/>
              <a:t>, et sa température de 10</a:t>
            </a:r>
            <a:r>
              <a:rPr lang="fr-FR" altLang="fr-FR" sz="1800" b="1" baseline="30000" dirty="0"/>
              <a:t>26</a:t>
            </a:r>
            <a:r>
              <a:rPr lang="fr-FR" altLang="fr-FR" sz="1800" b="1" dirty="0"/>
              <a:t>, voire 10</a:t>
            </a:r>
            <a:r>
              <a:rPr lang="fr-FR" altLang="fr-FR" sz="1800" b="1" baseline="30000" dirty="0"/>
              <a:t>28</a:t>
            </a:r>
            <a:r>
              <a:rPr lang="fr-FR" altLang="fr-FR" sz="1800" b="1" dirty="0"/>
              <a:t> </a:t>
            </a:r>
            <a:r>
              <a:rPr lang="fr-FR" altLang="fr-FR" sz="1800" b="1" dirty="0">
                <a:hlinkClick r:id="rId14" tooltip="Kelvin"/>
              </a:rPr>
              <a:t>degrés</a:t>
            </a:r>
            <a:r>
              <a:rPr lang="fr-FR" altLang="fr-FR" sz="1800" b="1" dirty="0"/>
              <a:t>.</a:t>
            </a:r>
          </a:p>
          <a:p>
            <a:r>
              <a:rPr lang="fr-FR" altLang="fr-FR" sz="1800" b="1" dirty="0"/>
              <a:t>Le paradigme de l'inflation peut être testé </a:t>
            </a:r>
            <a:r>
              <a:rPr lang="fr-FR" altLang="fr-FR" sz="1800" b="1" dirty="0" err="1"/>
              <a:t>observationnellement</a:t>
            </a:r>
            <a:r>
              <a:rPr lang="fr-FR" altLang="fr-FR" sz="1800" b="1" dirty="0"/>
              <a:t> grâce à de nombreuses observations </a:t>
            </a:r>
            <a:r>
              <a:rPr lang="fr-FR" altLang="fr-FR" sz="1800" b="1" dirty="0">
                <a:hlinkClick r:id="rId15" tooltip="Astronomie"/>
              </a:rPr>
              <a:t>astronomiques</a:t>
            </a:r>
            <a:r>
              <a:rPr lang="fr-FR" altLang="fr-FR" sz="1800" b="1" dirty="0"/>
              <a:t>, notamment la mesure des </a:t>
            </a:r>
            <a:r>
              <a:rPr lang="fr-FR" altLang="fr-FR" sz="1800" b="1" dirty="0">
                <a:hlinkClick r:id="rId16" tooltip="Anisotropie"/>
              </a:rPr>
              <a:t>anisotropies</a:t>
            </a:r>
            <a:r>
              <a:rPr lang="fr-FR" altLang="fr-FR" sz="1800" b="1" dirty="0"/>
              <a:t> du </a:t>
            </a:r>
            <a:r>
              <a:rPr lang="fr-FR" altLang="fr-FR" sz="1800" b="1" dirty="0">
                <a:hlinkClick r:id="rId17" tooltip="Fond diffus cosmologique"/>
              </a:rPr>
              <a:t>fond diffus cosmologique</a:t>
            </a:r>
            <a:r>
              <a:rPr lang="fr-FR" altLang="fr-FR" sz="1800" b="1" dirty="0"/>
              <a:t>, les </a:t>
            </a:r>
            <a:r>
              <a:rPr lang="fr-FR" altLang="fr-FR" sz="1800" b="1" dirty="0">
                <a:hlinkClick r:id="rId18" tooltip="Catalogue de galaxies"/>
              </a:rPr>
              <a:t>catalogues de galaxies</a:t>
            </a:r>
            <a:r>
              <a:rPr lang="fr-FR" altLang="fr-FR" sz="1800" b="1" dirty="0"/>
              <a:t>, et les effets </a:t>
            </a:r>
          </a:p>
          <a:p>
            <a:r>
              <a:rPr lang="fr-FR" altLang="fr-FR" sz="1800" b="1" dirty="0"/>
              <a:t>de </a:t>
            </a:r>
            <a:r>
              <a:rPr lang="fr-FR" altLang="fr-FR" sz="1800" b="1" dirty="0">
                <a:hlinkClick r:id="rId19" tooltip="Cisaillement gravitationnel"/>
              </a:rPr>
              <a:t>cisaillement gravitationnel</a:t>
            </a:r>
            <a:r>
              <a:rPr lang="fr-FR" altLang="fr-FR" sz="1800" b="1" dirty="0"/>
              <a:t>. À l'heure actuelle (2006), l'inflation s'avère compatible avec l'ensemble des données observationnelles récentes, notamment celle du </a:t>
            </a:r>
            <a:r>
              <a:rPr lang="fr-FR" altLang="fr-FR" sz="1800" b="1" dirty="0" err="1">
                <a:hlinkClick r:id="rId20" tooltip="Satellite artificiel"/>
              </a:rPr>
              <a:t>satellite</a:t>
            </a:r>
            <a:r>
              <a:rPr lang="fr-FR" altLang="fr-FR" sz="1800" b="1" dirty="0" err="1">
                <a:hlinkClick r:id="rId21" tooltip="WMAP"/>
              </a:rPr>
              <a:t>WMAP</a:t>
            </a:r>
            <a:r>
              <a:rPr lang="fr-FR" altLang="fr-FR" sz="1800" b="1" dirty="0"/>
              <a:t>, et fait partie intégrante du </a:t>
            </a:r>
            <a:r>
              <a:rPr lang="fr-FR" altLang="fr-FR" sz="1800" b="1" dirty="0">
                <a:hlinkClick r:id="rId22" tooltip="Modèle standard de la cosmologie"/>
              </a:rPr>
              <a:t>modèle standard de la cosmologie</a:t>
            </a:r>
            <a:r>
              <a:rPr lang="fr-FR" altLang="fr-FR" sz="1800" b="1" dirty="0"/>
              <a:t>. </a:t>
            </a:r>
          </a:p>
          <a:p>
            <a:r>
              <a:rPr lang="fr-FR" altLang="fr-FR" sz="1800" b="1" dirty="0"/>
              <a:t>Une subtile prévision des modèles inflationnistes est que les fluctuations du rayonnement de fond à grande échelle soient un peu plus intense que celles à petite échelle. C'est ce que constatent en 2010 les mesures</a:t>
            </a:r>
            <a:r>
              <a:rPr lang="fr-FR" altLang="fr-FR" sz="1800" b="1" baseline="30000" dirty="0">
                <a:hlinkClick r:id="rId23"/>
              </a:rPr>
              <a:t>[1]</a:t>
            </a:r>
            <a:r>
              <a:rPr lang="fr-FR" altLang="fr-FR" sz="1800" b="1" dirty="0"/>
              <a:t> </a:t>
            </a:r>
          </a:p>
          <a:p>
            <a:r>
              <a:rPr lang="fr-FR" altLang="fr-FR" sz="1800" b="1" dirty="0"/>
              <a:t>sur 7 ans de WMAP, renforçant la validité de ces modèles. Il n'est cependant pas exclu que d'autres mécanismes produisant des effets semblables puissent également être envisagés, mais ceux-ci apparaissant aujourd'hui moins c</a:t>
            </a:r>
          </a:p>
          <a:p>
            <a:r>
              <a:rPr lang="fr-FR" altLang="fr-FR" sz="1800" b="1" dirty="0" err="1"/>
              <a:t>onvaincants</a:t>
            </a:r>
            <a:r>
              <a:rPr lang="fr-FR" altLang="fr-FR" sz="1800" b="1" dirty="0"/>
              <a:t> et moins réalistes. Des observations futures, comme celles qui seront réalisées par le satellite </a:t>
            </a:r>
            <a:r>
              <a:rPr lang="fr-FR" altLang="fr-FR" sz="1800" b="1" dirty="0">
                <a:hlinkClick r:id="rId24" tooltip="Planck (satellite)"/>
              </a:rPr>
              <a:t>Planck</a:t>
            </a:r>
            <a:r>
              <a:rPr lang="fr-FR" altLang="fr-FR" sz="1800" b="1" dirty="0"/>
              <a:t> devraient permettre de tester plus finement les modèles d'inflation.</a:t>
            </a:r>
          </a:p>
        </p:txBody>
      </p:sp>
    </p:spTree>
    <p:extLst>
      <p:ext uri="{BB962C8B-B14F-4D97-AF65-F5344CB8AC3E}">
        <p14:creationId xmlns:p14="http://schemas.microsoft.com/office/powerpoint/2010/main" val="188956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7219"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br>
              <a:rPr lang="fr-FR" altLang="fr-FR" sz="2000">
                <a:hlinkClick r:id="rId3"/>
              </a:rPr>
            </a:br>
            <a:endParaRPr lang="fr-FR" altLang="fr-FR" sz="2000"/>
          </a:p>
        </p:txBody>
      </p:sp>
      <p:sp>
        <p:nvSpPr>
          <p:cNvPr id="137220" name="Rectangle 1"/>
          <p:cNvSpPr>
            <a:spLocks noChangeArrowheads="1"/>
          </p:cNvSpPr>
          <p:nvPr/>
        </p:nvSpPr>
        <p:spPr bwMode="auto">
          <a:xfrm>
            <a:off x="-1260723" y="5777954"/>
            <a:ext cx="973772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222222"/>
                </a:solidFill>
                <a:latin typeface="Arial" panose="020B0604020202020204" pitchFamily="34" charset="0"/>
              </a:rPr>
              <a:t>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est une </a:t>
            </a:r>
            <a:r>
              <a:rPr lang="fr-FR" altLang="fr-FR" b="1" dirty="0">
                <a:solidFill>
                  <a:srgbClr val="222222"/>
                </a:solidFill>
                <a:latin typeface="Arial" panose="020B0604020202020204" pitchFamily="34" charset="0"/>
              </a:rPr>
              <a:t>énergie</a:t>
            </a:r>
            <a:r>
              <a:rPr lang="fr-FR" altLang="fr-FR" dirty="0">
                <a:solidFill>
                  <a:srgbClr val="222222"/>
                </a:solidFill>
                <a:latin typeface="Arial" panose="020B0604020202020204" pitchFamily="34" charset="0"/>
              </a:rPr>
              <a:t> sous-jacente qui existe partout dans l'espace, à travers l'Univers. Une contribution possible à l'</a:t>
            </a:r>
            <a:r>
              <a:rPr lang="fr-FR" altLang="fr-FR" b="1" dirty="0">
                <a:solidFill>
                  <a:srgbClr val="222222"/>
                </a:solidFill>
                <a:latin typeface="Arial" panose="020B0604020202020204" pitchFamily="34" charset="0"/>
              </a:rPr>
              <a:t>énergie du vide</a:t>
            </a:r>
            <a:r>
              <a:rPr lang="fr-FR" altLang="fr-FR" dirty="0">
                <a:solidFill>
                  <a:srgbClr val="222222"/>
                </a:solidFill>
                <a:latin typeface="Arial" panose="020B0604020202020204" pitchFamily="34" charset="0"/>
              </a:rPr>
              <a:t> sont les particules virtuelles qui sont vues comme des couples de particules qui apparaissent puis s'annihilent dans un temps tellement bref qu'on ne peut pas les observer.10 puissance-20 seconde</a:t>
            </a:r>
            <a:endParaRPr lang="fr-FR" altLang="fr-FR" dirty="0"/>
          </a:p>
        </p:txBody>
      </p:sp>
    </p:spTree>
    <p:extLst>
      <p:ext uri="{BB962C8B-B14F-4D97-AF65-F5344CB8AC3E}">
        <p14:creationId xmlns:p14="http://schemas.microsoft.com/office/powerpoint/2010/main" val="4032236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51555"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Tree>
    <p:extLst>
      <p:ext uri="{BB962C8B-B14F-4D97-AF65-F5344CB8AC3E}">
        <p14:creationId xmlns:p14="http://schemas.microsoft.com/office/powerpoint/2010/main" val="199708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55651" name="Rectangle 5123"/>
          <p:cNvSpPr>
            <a:spLocks noGrp="1" noChangeArrowheads="1"/>
          </p:cNvSpPr>
          <p:nvPr>
            <p:ph type="body" idx="1"/>
          </p:nvPr>
        </p:nvSpPr>
        <p:spPr>
          <a:xfrm>
            <a:off x="899517" y="5417914"/>
            <a:ext cx="6046788" cy="4810125"/>
          </a:xfrm>
          <a:solidFill>
            <a:srgbClr val="FFFFFF"/>
          </a:solidFill>
          <a:ln>
            <a:solidFill>
              <a:srgbClr val="000000"/>
            </a:solidFill>
            <a:miter lim="800000"/>
            <a:headEnd/>
            <a:tailEnd/>
          </a:ln>
        </p:spPr>
        <p:txBody>
          <a:bodyPr/>
          <a:lstStyle/>
          <a:p>
            <a:pPr algn="ctr"/>
            <a:r>
              <a:rPr lang="fr-FR" altLang="fr-FR" sz="2000" dirty="0"/>
              <a:t>Le </a:t>
            </a:r>
            <a:r>
              <a:rPr lang="fr-FR" altLang="fr-FR" sz="2000" b="1" i="1" dirty="0" err="1"/>
              <a:t>Big</a:t>
            </a:r>
            <a:r>
              <a:rPr lang="fr-FR" altLang="fr-FR" sz="2000" b="1" i="1" dirty="0"/>
              <a:t> Rip</a:t>
            </a:r>
            <a:r>
              <a:rPr lang="fr-FR" altLang="fr-FR" sz="2000" dirty="0"/>
              <a:t> (« </a:t>
            </a:r>
            <a:r>
              <a:rPr lang="fr-FR" altLang="fr-FR" sz="2000" b="1" dirty="0"/>
              <a:t>grande déchirure</a:t>
            </a:r>
            <a:r>
              <a:rPr lang="fr-FR" altLang="fr-FR" sz="2000" dirty="0"/>
              <a:t> » en </a:t>
            </a:r>
            <a:r>
              <a:rPr lang="fr-FR" altLang="fr-FR" sz="2000" dirty="0">
                <a:hlinkClick r:id="rId3" tooltip="Français"/>
              </a:rPr>
              <a:t>français</a:t>
            </a:r>
            <a:r>
              <a:rPr lang="fr-FR" altLang="fr-FR" sz="2000" dirty="0"/>
              <a:t>) est un </a:t>
            </a:r>
            <a:r>
              <a:rPr lang="fr-FR" altLang="fr-FR" sz="2000" dirty="0">
                <a:hlinkClick r:id="rId4" tooltip="Modèle cosmologique"/>
              </a:rPr>
              <a:t>modèle cosmologique</a:t>
            </a:r>
            <a:r>
              <a:rPr lang="fr-FR" altLang="fr-FR" sz="2000" dirty="0"/>
              <a:t> proposant un scénario inhabituel de la </a:t>
            </a:r>
            <a:r>
              <a:rPr lang="fr-FR" altLang="fr-FR" sz="2000" dirty="0">
                <a:hlinkClick r:id="rId5" tooltip="Destin de l'Univers"/>
              </a:rPr>
              <a:t>fin de l'Univers</a:t>
            </a:r>
            <a:r>
              <a:rPr lang="fr-FR" altLang="fr-FR" sz="2000" dirty="0"/>
              <a:t>. Ce modèle suppose l'existence d'une forme d'</a:t>
            </a:r>
            <a:r>
              <a:rPr lang="fr-FR" altLang="fr-FR" sz="2000" dirty="0">
                <a:hlinkClick r:id="rId6" tooltip="Énergie"/>
              </a:rPr>
              <a:t>énergie</a:t>
            </a:r>
            <a:r>
              <a:rPr lang="fr-FR" altLang="fr-FR" sz="2000" dirty="0"/>
              <a:t> très atypique, l'</a:t>
            </a:r>
            <a:r>
              <a:rPr lang="fr-FR" altLang="fr-FR" sz="2000" dirty="0">
                <a:hlinkClick r:id="rId7" tooltip="Énergie fantôme"/>
              </a:rPr>
              <a:t>énergie fantôme</a:t>
            </a:r>
            <a:r>
              <a:rPr lang="fr-FR" altLang="fr-FR" sz="2000" dirty="0"/>
              <a:t>, dont la principale caractéristique est de voir sa </a:t>
            </a:r>
            <a:r>
              <a:rPr lang="fr-FR" altLang="fr-FR" sz="2000" dirty="0">
                <a:hlinkClick r:id="rId8" tooltip="Densité énergétique"/>
              </a:rPr>
              <a:t>densité</a:t>
            </a:r>
            <a:r>
              <a:rPr lang="fr-FR" altLang="fr-FR" sz="2000" dirty="0"/>
              <a:t> augmenter alors que l'expansion se </a:t>
            </a:r>
            <a:r>
              <a:rPr lang="fr-FR" altLang="fr-FR" sz="2000" dirty="0" err="1"/>
              <a:t>poursuit</a:t>
            </a:r>
            <a:r>
              <a:rPr lang="fr-FR" altLang="fr-FR" sz="2000" baseline="30000" dirty="0" err="1">
                <a:hlinkClick r:id="rId9"/>
              </a:rPr>
              <a:t>note</a:t>
            </a:r>
            <a:r>
              <a:rPr lang="fr-FR" altLang="fr-FR" sz="2000" baseline="30000" dirty="0">
                <a:hlinkClick r:id="rId9"/>
              </a:rPr>
              <a:t> 1</a:t>
            </a:r>
            <a:r>
              <a:rPr lang="fr-FR" altLang="fr-FR" sz="2000" dirty="0"/>
              <a:t>. Dans ce scénario, toutes les </a:t>
            </a:r>
            <a:r>
              <a:rPr lang="fr-FR" altLang="fr-FR" sz="2000" dirty="0">
                <a:hlinkClick r:id="rId10" tooltip="Structure"/>
              </a:rPr>
              <a:t>structures</a:t>
            </a:r>
            <a:r>
              <a:rPr lang="fr-FR" altLang="fr-FR" sz="2000" dirty="0"/>
              <a:t>, des </a:t>
            </a:r>
            <a:r>
              <a:rPr lang="fr-FR" altLang="fr-FR" sz="2000" dirty="0">
                <a:hlinkClick r:id="rId11" tooltip="Amas de galaxies"/>
              </a:rPr>
              <a:t>amas de galaxies</a:t>
            </a:r>
            <a:r>
              <a:rPr lang="fr-FR" altLang="fr-FR" sz="2000" dirty="0"/>
              <a:t> jusqu'aux </a:t>
            </a:r>
            <a:r>
              <a:rPr lang="fr-FR" altLang="fr-FR" sz="2000" dirty="0">
                <a:hlinkClick r:id="rId12" tooltip="Atome"/>
              </a:rPr>
              <a:t>atomes</a:t>
            </a:r>
            <a:r>
              <a:rPr lang="fr-FR" altLang="fr-FR" sz="2000" dirty="0"/>
              <a:t>, sont détruites, étirées par une expansion de plus en plus violente, jusqu'à être disloquées, « déchirées » (d'où </a:t>
            </a:r>
            <a:r>
              <a:rPr lang="fr-FR" altLang="fr-FR" sz="2000" i="1" dirty="0" err="1"/>
              <a:t>Big</a:t>
            </a:r>
            <a:r>
              <a:rPr lang="fr-FR" altLang="fr-FR" sz="2000" dirty="0"/>
              <a:t> « </a:t>
            </a:r>
            <a:r>
              <a:rPr lang="fr-FR" altLang="fr-FR" sz="2000" i="1" dirty="0"/>
              <a:t>Rip</a:t>
            </a:r>
            <a:r>
              <a:rPr lang="fr-FR" altLang="fr-FR" sz="2000" dirty="0"/>
              <a:t> »).</a:t>
            </a:r>
          </a:p>
        </p:txBody>
      </p:sp>
    </p:spTree>
    <p:extLst>
      <p:ext uri="{BB962C8B-B14F-4D97-AF65-F5344CB8AC3E}">
        <p14:creationId xmlns:p14="http://schemas.microsoft.com/office/powerpoint/2010/main" val="4156508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0835" name="Rectangle 5123"/>
          <p:cNvSpPr>
            <a:spLocks noGrp="1" noChangeArrowheads="1"/>
          </p:cNvSpPr>
          <p:nvPr>
            <p:ph type="body" idx="1"/>
          </p:nvPr>
        </p:nvSpPr>
        <p:spPr>
          <a:xfrm>
            <a:off x="-2773363" y="5078413"/>
            <a:ext cx="13825538" cy="3148012"/>
          </a:xfrm>
          <a:solidFill>
            <a:srgbClr val="FFFFFF"/>
          </a:solidFill>
          <a:ln>
            <a:solidFill>
              <a:srgbClr val="000000"/>
            </a:solidFill>
            <a:miter lim="800000"/>
            <a:headEnd/>
            <a:tailEnd/>
          </a:ln>
        </p:spPr>
        <p:txBody>
          <a:bodyPr/>
          <a:lstStyle/>
          <a:p>
            <a:r>
              <a:rPr lang="fr-FR" altLang="fr-FR" sz="2800" b="1"/>
              <a:t>1933</a:t>
            </a:r>
            <a:r>
              <a:rPr lang="fr-FR" altLang="fr-FR" sz="2800"/>
              <a:t> : </a:t>
            </a:r>
            <a:r>
              <a:rPr lang="fr-FR" altLang="fr-FR" sz="2800">
                <a:hlinkClick r:id="rId3"/>
              </a:rPr>
              <a:t>Fritz Zwicky</a:t>
            </a:r>
            <a:r>
              <a:rPr lang="fr-FR" altLang="fr-FR" sz="2800"/>
              <a:t> (1898-1974) mesure la distribution des vitesses des galaxies de l'amas de Coma, et trouve des vitesses excessivement élevées. Si élevées qu'une grande quantité de masse doit être présente dans l'amas si on veut expliquer que l'amas ne se soit pas dissocié depuis très longtemps.</a:t>
            </a:r>
          </a:p>
        </p:txBody>
      </p:sp>
    </p:spTree>
    <p:extLst>
      <p:ext uri="{BB962C8B-B14F-4D97-AF65-F5344CB8AC3E}">
        <p14:creationId xmlns:p14="http://schemas.microsoft.com/office/powerpoint/2010/main" val="4070891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122"/>
          <p:cNvSpPr>
            <a:spLocks noGrp="1" noRot="1" noChangeAspect="1" noChangeArrowheads="1" noTextEdit="1"/>
          </p:cNvSpPr>
          <p:nvPr>
            <p:ph type="sldImg"/>
          </p:nvPr>
        </p:nvSpPr>
        <p:spPr>
          <a:xfrm>
            <a:off x="295275" y="377825"/>
            <a:ext cx="5343525" cy="4006850"/>
          </a:xfrm>
          <a:solidFill>
            <a:srgbClr val="FFFFFF"/>
          </a:solidFill>
          <a:ln>
            <a:solidFill>
              <a:srgbClr val="000000"/>
            </a:solidFill>
            <a:miter lim="800000"/>
            <a:headEnd/>
            <a:tailEnd/>
          </a:ln>
        </p:spPr>
      </p:sp>
      <p:sp>
        <p:nvSpPr>
          <p:cNvPr id="122883" name="Rectangle 4"/>
          <p:cNvSpPr>
            <a:spLocks noChangeArrowheads="1"/>
          </p:cNvSpPr>
          <p:nvPr/>
        </p:nvSpPr>
        <p:spPr bwMode="auto">
          <a:xfrm>
            <a:off x="-4284663" y="7359650"/>
            <a:ext cx="0" cy="247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GB" altLang="fr-FR" sz="1600">
              <a:solidFill>
                <a:srgbClr val="333333"/>
              </a:solidFill>
              <a:latin typeface="Verdana" panose="020B0604030504040204" pitchFamily="34" charset="0"/>
            </a:endParaRPr>
          </a:p>
        </p:txBody>
      </p:sp>
      <p:pic>
        <p:nvPicPr>
          <p:cNvPr id="122884"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1"/>
          <p:cNvSpPr>
            <a:spLocks noChangeArrowheads="1"/>
          </p:cNvSpPr>
          <p:nvPr/>
        </p:nvSpPr>
        <p:spPr bwMode="auto">
          <a:xfrm>
            <a:off x="2967037" y="5140325"/>
            <a:ext cx="7416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800" dirty="0">
                <a:solidFill>
                  <a:srgbClr val="181818"/>
                </a:solidFill>
                <a:latin typeface="Prociono"/>
              </a:rPr>
              <a:t>Le premier chercheur a avoir repéré cette incohérence est le Suisse Fritz Zwicky en 1933, ce dernier voulait étudier un groupe de galaxies situés dans l’amas de la « chevelure de Bérénice » (vous noterez le nom toujours très poétique) pour pouvoir en calculer la masse en regardant leur dispersion de vitesse puisque la différence de vitesse entre les astres d’un amas est liée à la masse au sein de l’amas. Zwicky compare alors la masse dynamique (déduite de son influence gravitationnelle) à la masse lumineuse, c’est à dire la masse déduite d’après la quantité de lumière émise par l’amas. Le scientifique constate alors que la vitesse dynamique est 400 fois plus élevée que la vitesse lumineuse. Cependant, rien ne l’alarme car les instruments de mesures étaient alors peu précis et les corps tels que les trous noirs ou les gaz moléculaires sont très peu lumineux et pouvaient participer à l’erreur de mesure.</a:t>
            </a:r>
          </a:p>
          <a:p>
            <a:pPr algn="just"/>
            <a:r>
              <a:rPr lang="fr-FR" altLang="fr-FR" sz="1800" dirty="0">
                <a:solidFill>
                  <a:srgbClr val="181818"/>
                </a:solidFill>
                <a:latin typeface="Prociono"/>
              </a:rPr>
              <a:t> </a:t>
            </a:r>
          </a:p>
        </p:txBody>
      </p:sp>
      <p:sp>
        <p:nvSpPr>
          <p:cNvPr id="122887" name="Espace réservé des commentaires 2"/>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122888" name="Rectangle 1"/>
          <p:cNvSpPr>
            <a:spLocks noChangeArrowheads="1"/>
          </p:cNvSpPr>
          <p:nvPr/>
        </p:nvSpPr>
        <p:spPr bwMode="auto">
          <a:xfrm>
            <a:off x="-3853011" y="4958993"/>
            <a:ext cx="640873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252525"/>
                </a:solidFill>
                <a:latin typeface="Arial" panose="020B0604020202020204" pitchFamily="34" charset="0"/>
              </a:rPr>
              <a:t>L'</a:t>
            </a:r>
            <a:r>
              <a:rPr lang="fr-FR" altLang="fr-FR" sz="1800" b="1" dirty="0">
                <a:solidFill>
                  <a:srgbClr val="252525"/>
                </a:solidFill>
                <a:latin typeface="Arial" panose="020B0604020202020204" pitchFamily="34" charset="0"/>
              </a:rPr>
              <a:t>amas de la </a:t>
            </a:r>
            <a:r>
              <a:rPr lang="fr-FR" altLang="fr-FR" sz="1800" b="1" dirty="0">
                <a:solidFill>
                  <a:srgbClr val="0B0080"/>
                </a:solidFill>
                <a:latin typeface="Arial" panose="020B0604020202020204" pitchFamily="34" charset="0"/>
                <a:hlinkClick r:id="rId5" tooltip="Chevelure de Bérénice"/>
              </a:rPr>
              <a:t>Chevelure de Bérénice</a:t>
            </a:r>
            <a:r>
              <a:rPr lang="fr-FR" altLang="fr-FR" sz="1800" dirty="0">
                <a:solidFill>
                  <a:srgbClr val="252525"/>
                </a:solidFill>
                <a:latin typeface="Arial" panose="020B0604020202020204" pitchFamily="34" charset="0"/>
              </a:rPr>
              <a:t> ou </a:t>
            </a:r>
            <a:r>
              <a:rPr lang="fr-FR" altLang="fr-FR" sz="1800" b="1" dirty="0">
                <a:solidFill>
                  <a:srgbClr val="252525"/>
                </a:solidFill>
                <a:latin typeface="Arial" panose="020B0604020202020204" pitchFamily="34" charset="0"/>
              </a:rPr>
              <a:t>Amas de Coma</a:t>
            </a:r>
            <a:r>
              <a:rPr lang="fr-FR" altLang="fr-FR" sz="1800" dirty="0">
                <a:solidFill>
                  <a:srgbClr val="252525"/>
                </a:solidFill>
                <a:latin typeface="Arial" panose="020B0604020202020204" pitchFamily="34" charset="0"/>
              </a:rPr>
              <a:t> (</a:t>
            </a:r>
            <a:r>
              <a:rPr lang="fr-FR" altLang="fr-FR" sz="1800" dirty="0">
                <a:solidFill>
                  <a:srgbClr val="0B0080"/>
                </a:solidFill>
                <a:latin typeface="Arial" panose="020B0604020202020204" pitchFamily="34" charset="0"/>
                <a:hlinkClick r:id="rId6" tooltip="Abell 1656"/>
              </a:rPr>
              <a:t>Abell 1656</a:t>
            </a:r>
            <a:r>
              <a:rPr lang="fr-FR" altLang="fr-FR" sz="1800" dirty="0">
                <a:solidFill>
                  <a:srgbClr val="252525"/>
                </a:solidFill>
                <a:latin typeface="Arial" panose="020B0604020202020204" pitchFamily="34" charset="0"/>
              </a:rPr>
              <a:t>) est un vaste </a:t>
            </a:r>
            <a:r>
              <a:rPr lang="fr-FR" altLang="fr-FR" sz="1800" dirty="0">
                <a:solidFill>
                  <a:srgbClr val="0B0080"/>
                </a:solidFill>
                <a:latin typeface="Arial" panose="020B0604020202020204" pitchFamily="34" charset="0"/>
                <a:hlinkClick r:id="rId7" tooltip="Amas de galaxies"/>
              </a:rPr>
              <a:t>amas de galaxies</a:t>
            </a:r>
            <a:r>
              <a:rPr lang="fr-FR" altLang="fr-FR" sz="1800" dirty="0">
                <a:solidFill>
                  <a:srgbClr val="252525"/>
                </a:solidFill>
                <a:latin typeface="Arial" panose="020B0604020202020204" pitchFamily="34" charset="0"/>
              </a:rPr>
              <a:t> qui contient plus de 1000 galaxies identifiées. Avec l'</a:t>
            </a:r>
            <a:r>
              <a:rPr lang="fr-FR" altLang="fr-FR" sz="1800" dirty="0">
                <a:solidFill>
                  <a:srgbClr val="0B0080"/>
                </a:solidFill>
                <a:latin typeface="Arial" panose="020B0604020202020204" pitchFamily="34" charset="0"/>
                <a:hlinkClick r:id="rId8" tooltip="Amas du Lion"/>
              </a:rPr>
              <a:t>amas du Lion</a:t>
            </a:r>
            <a:r>
              <a:rPr lang="fr-FR" altLang="fr-FR" sz="1800" dirty="0">
                <a:solidFill>
                  <a:srgbClr val="252525"/>
                </a:solidFill>
                <a:latin typeface="Arial" panose="020B0604020202020204" pitchFamily="34" charset="0"/>
              </a:rPr>
              <a:t> (Abell 1367), c'est l'un des deux amas majeurs qui constituent le superamas de Coma</a:t>
            </a:r>
            <a:r>
              <a:rPr lang="fr-FR" altLang="fr-FR" sz="1800" baseline="30000" dirty="0">
                <a:solidFill>
                  <a:srgbClr val="0B0080"/>
                </a:solidFill>
                <a:latin typeface="Arial" panose="020B0604020202020204" pitchFamily="34" charset="0"/>
                <a:hlinkClick r:id="rId9"/>
              </a:rPr>
              <a:t>1</a:t>
            </a:r>
            <a:r>
              <a:rPr lang="fr-FR" altLang="fr-FR" sz="1800" dirty="0">
                <a:solidFill>
                  <a:srgbClr val="252525"/>
                </a:solidFill>
                <a:latin typeface="Arial" panose="020B0604020202020204" pitchFamily="34" charset="0"/>
              </a:rPr>
              <a:t>.</a:t>
            </a:r>
          </a:p>
          <a:p>
            <a:r>
              <a:rPr lang="fr-FR" altLang="fr-FR" sz="1800" dirty="0">
                <a:solidFill>
                  <a:srgbClr val="252525"/>
                </a:solidFill>
                <a:latin typeface="Arial" panose="020B0604020202020204" pitchFamily="34" charset="0"/>
              </a:rPr>
              <a:t>La distance moyenne de l'amas à la Terre est de environ 99 </a:t>
            </a:r>
            <a:r>
              <a:rPr lang="fr-FR" altLang="fr-FR" sz="1800" dirty="0" err="1">
                <a:solidFill>
                  <a:srgbClr val="0B0080"/>
                </a:solidFill>
                <a:latin typeface="Arial" panose="020B0604020202020204" pitchFamily="34" charset="0"/>
                <a:hlinkClick r:id="rId10" tooltip="Mégaparsec"/>
              </a:rPr>
              <a:t>Mpc</a:t>
            </a:r>
            <a:r>
              <a:rPr lang="fr-FR" altLang="fr-FR" sz="1800" dirty="0">
                <a:solidFill>
                  <a:srgbClr val="252525"/>
                </a:solidFill>
                <a:latin typeface="Arial" panose="020B0604020202020204" pitchFamily="34" charset="0"/>
              </a:rPr>
              <a:t> (∼323 millions d' </a:t>
            </a:r>
            <a:r>
              <a:rPr lang="fr-FR" altLang="fr-FR" sz="1800" dirty="0" err="1">
                <a:solidFill>
                  <a:srgbClr val="0B0080"/>
                </a:solidFill>
                <a:latin typeface="Arial" panose="020B0604020202020204" pitchFamily="34" charset="0"/>
                <a:hlinkClick r:id="rId11" tooltip="Année-lumière"/>
              </a:rPr>
              <a:t>a.l</a:t>
            </a:r>
            <a:r>
              <a:rPr lang="fr-FR" altLang="fr-FR" sz="1800" dirty="0">
                <a:solidFill>
                  <a:srgbClr val="0B0080"/>
                </a:solidFill>
                <a:latin typeface="Arial" panose="020B0604020202020204" pitchFamily="34" charset="0"/>
                <a:hlinkClick r:id="rId11" tooltip="Année-lumière"/>
              </a:rPr>
              <a:t>.</a:t>
            </a:r>
            <a:r>
              <a:rPr lang="fr-FR" altLang="fr-FR" sz="1800" dirty="0">
                <a:solidFill>
                  <a:srgbClr val="252525"/>
                </a:solidFill>
                <a:latin typeface="Arial" panose="020B0604020202020204" pitchFamily="34" charset="0"/>
              </a:rPr>
              <a:t>)</a:t>
            </a:r>
            <a:r>
              <a:rPr lang="fr-FR" altLang="fr-FR" sz="1800" baseline="30000" dirty="0">
                <a:solidFill>
                  <a:srgbClr val="0B0080"/>
                </a:solidFill>
                <a:latin typeface="Arial" panose="020B0604020202020204" pitchFamily="34" charset="0"/>
                <a:hlinkClick r:id="rId12"/>
              </a:rPr>
              <a:t>2</a:t>
            </a:r>
            <a:r>
              <a:rPr lang="fr-FR" altLang="fr-FR" sz="1800" dirty="0">
                <a:solidFill>
                  <a:srgbClr val="252525"/>
                </a:solidFill>
                <a:latin typeface="Arial" panose="020B0604020202020204" pitchFamily="34" charset="0"/>
              </a:rPr>
              <a:t>. Ses dix plus brillantes galaxies spirales ont une </a:t>
            </a:r>
            <a:r>
              <a:rPr lang="fr-FR" altLang="fr-FR" sz="1800" dirty="0">
                <a:solidFill>
                  <a:srgbClr val="0B0080"/>
                </a:solidFill>
                <a:latin typeface="Arial" panose="020B0604020202020204" pitchFamily="34" charset="0"/>
                <a:hlinkClick r:id="rId13" tooltip="Magnitude apparente"/>
              </a:rPr>
              <a:t>magnitude apparente</a:t>
            </a:r>
            <a:r>
              <a:rPr lang="fr-FR" altLang="fr-FR" sz="1800" dirty="0">
                <a:solidFill>
                  <a:srgbClr val="252525"/>
                </a:solidFill>
                <a:latin typeface="Arial" panose="020B0604020202020204" pitchFamily="34" charset="0"/>
              </a:rPr>
              <a:t> comprise entre 12 et 14 et sont observables avec un télescope d'amateur de diamètre supérieur à 200 </a:t>
            </a:r>
            <a:r>
              <a:rPr lang="fr-FR" altLang="fr-FR" sz="1800" dirty="0" err="1">
                <a:solidFill>
                  <a:srgbClr val="252525"/>
                </a:solidFill>
                <a:latin typeface="Arial" panose="020B0604020202020204" pitchFamily="34" charset="0"/>
              </a:rPr>
              <a:t>mm.</a:t>
            </a:r>
            <a:r>
              <a:rPr lang="fr-FR" altLang="fr-FR" sz="1800" dirty="0">
                <a:solidFill>
                  <a:srgbClr val="252525"/>
                </a:solidFill>
                <a:latin typeface="Arial" panose="020B0604020202020204" pitchFamily="34" charset="0"/>
              </a:rPr>
              <a:t> La région centrale est dominée par deux </a:t>
            </a:r>
            <a:r>
              <a:rPr lang="fr-FR" altLang="fr-FR" sz="1800" dirty="0">
                <a:solidFill>
                  <a:srgbClr val="0B0080"/>
                </a:solidFill>
                <a:latin typeface="Arial" panose="020B0604020202020204" pitchFamily="34" charset="0"/>
                <a:hlinkClick r:id="rId14" tooltip="Galaxie elliptique"/>
              </a:rPr>
              <a:t>galaxies elliptiques</a:t>
            </a:r>
            <a:r>
              <a:rPr lang="fr-FR" altLang="fr-FR" sz="1800" dirty="0">
                <a:solidFill>
                  <a:srgbClr val="252525"/>
                </a:solidFill>
                <a:latin typeface="Arial" panose="020B0604020202020204" pitchFamily="34" charset="0"/>
              </a:rPr>
              <a:t> géantes : </a:t>
            </a:r>
            <a:r>
              <a:rPr lang="fr-FR" altLang="fr-FR" sz="1800" dirty="0">
                <a:solidFill>
                  <a:srgbClr val="0B0080"/>
                </a:solidFill>
                <a:latin typeface="Arial" panose="020B0604020202020204" pitchFamily="34" charset="0"/>
                <a:hlinkClick r:id="rId15" tooltip="NGC 4874"/>
              </a:rPr>
              <a:t>NGC 4874</a:t>
            </a:r>
            <a:r>
              <a:rPr lang="fr-FR" altLang="fr-FR" sz="1800" dirty="0">
                <a:solidFill>
                  <a:srgbClr val="252525"/>
                </a:solidFill>
                <a:latin typeface="Arial" panose="020B0604020202020204" pitchFamily="34" charset="0"/>
              </a:rPr>
              <a:t> et </a:t>
            </a:r>
            <a:r>
              <a:rPr lang="fr-FR" altLang="fr-FR" sz="1800" dirty="0">
                <a:solidFill>
                  <a:srgbClr val="0B0080"/>
                </a:solidFill>
                <a:latin typeface="Arial" panose="020B0604020202020204" pitchFamily="34" charset="0"/>
                <a:hlinkClick r:id="rId16" tooltip="NGC 4889"/>
              </a:rPr>
              <a:t>NGC 4889</a:t>
            </a:r>
            <a:r>
              <a:rPr lang="fr-FR" altLang="fr-FR" sz="1800" baseline="30000" dirty="0">
                <a:solidFill>
                  <a:srgbClr val="0B0080"/>
                </a:solidFill>
                <a:latin typeface="Arial" panose="020B0604020202020204" pitchFamily="34" charset="0"/>
                <a:hlinkClick r:id="rId17"/>
              </a:rPr>
              <a:t>3</a:t>
            </a:r>
            <a:r>
              <a:rPr lang="fr-FR" altLang="fr-FR" sz="1800" dirty="0">
                <a:solidFill>
                  <a:srgbClr val="252525"/>
                </a:solidFill>
                <a:latin typeface="Arial" panose="020B0604020202020204" pitchFamily="34" charset="0"/>
              </a:rPr>
              <a:t>. L'amas est situé dans le ciel à quelques degrés du pôle galactique nord. La plupart des galaxies de la partie centrale de l'amas de Coma sont elliptiques. Des galaxies naines ainsi que des elliptiques géantes sont présentes en abondance dans l'amas</a:t>
            </a:r>
            <a:r>
              <a:rPr lang="fr-FR" altLang="fr-FR" sz="1800" baseline="30000" dirty="0">
                <a:solidFill>
                  <a:srgbClr val="0B0080"/>
                </a:solidFill>
                <a:latin typeface="Arial" panose="020B0604020202020204" pitchFamily="34" charset="0"/>
                <a:hlinkClick r:id="rId18"/>
              </a:rPr>
              <a:t>4</a:t>
            </a:r>
            <a:r>
              <a:rPr lang="fr-FR" altLang="fr-FR" sz="1800" dirty="0">
                <a:solidFill>
                  <a:srgbClr val="252525"/>
                </a:solidFill>
                <a:latin typeface="Arial" panose="020B0604020202020204" pitchFamily="34" charset="0"/>
              </a:rPr>
              <a:t>.</a:t>
            </a:r>
          </a:p>
        </p:txBody>
      </p:sp>
    </p:spTree>
    <p:extLst>
      <p:ext uri="{BB962C8B-B14F-4D97-AF65-F5344CB8AC3E}">
        <p14:creationId xmlns:p14="http://schemas.microsoft.com/office/powerpoint/2010/main" val="1125666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122"/>
          <p:cNvSpPr>
            <a:spLocks noGrp="1" noRot="1" noChangeAspect="1" noChangeArrowheads="1" noTextEdit="1"/>
          </p:cNvSpPr>
          <p:nvPr>
            <p:ph type="sldImg"/>
          </p:nvPr>
        </p:nvSpPr>
        <p:spPr>
          <a:xfrm>
            <a:off x="295275" y="377825"/>
            <a:ext cx="5343525" cy="4006850"/>
          </a:xfrm>
          <a:solidFill>
            <a:srgbClr val="FFFFFF"/>
          </a:solidFill>
          <a:ln>
            <a:solidFill>
              <a:srgbClr val="000000"/>
            </a:solidFill>
            <a:miter lim="800000"/>
            <a:headEnd/>
            <a:tailEnd/>
          </a:ln>
        </p:spPr>
      </p:sp>
      <p:sp>
        <p:nvSpPr>
          <p:cNvPr id="12493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sz="1800"/>
          </a:p>
          <a:p>
            <a:endParaRPr lang="fr-FR" altLang="fr-FR" sz="1800"/>
          </a:p>
        </p:txBody>
      </p:sp>
      <p:sp>
        <p:nvSpPr>
          <p:cNvPr id="124932" name="Rectangle 4"/>
          <p:cNvSpPr>
            <a:spLocks noChangeArrowheads="1"/>
          </p:cNvSpPr>
          <p:nvPr/>
        </p:nvSpPr>
        <p:spPr bwMode="auto">
          <a:xfrm>
            <a:off x="-4284663" y="5145088"/>
            <a:ext cx="17111663" cy="4676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morte le 25 d</a:t>
            </a:r>
            <a:r>
              <a:rPr lang="en-GB" altLang="fr-FR" sz="1600">
                <a:solidFill>
                  <a:srgbClr val="333333"/>
                </a:solidFill>
              </a:rPr>
              <a:t>é</a:t>
            </a:r>
            <a:r>
              <a:rPr lang="en-GB" altLang="fr-FR" sz="1600">
                <a:solidFill>
                  <a:srgbClr val="333333"/>
                </a:solidFill>
                <a:latin typeface="Verdana" panose="020B0604030504040204" pitchFamily="34" charset="0"/>
              </a:rPr>
              <a:t>cembre 2016 </a:t>
            </a:r>
            <a:r>
              <a:rPr lang="en-GB" altLang="fr-FR" sz="1600">
                <a:solidFill>
                  <a:srgbClr val="333333"/>
                </a:solidFill>
              </a:rPr>
              <a:t>à</a:t>
            </a:r>
            <a:r>
              <a:rPr lang="en-GB" altLang="fr-FR" sz="1600">
                <a:solidFill>
                  <a:srgbClr val="333333"/>
                </a:solidFill>
                <a:latin typeface="Verdana" panose="020B0604030504040204" pitchFamily="34" charset="0"/>
              </a:rPr>
              <a:t> Princeton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âge de 88 ans.</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est l</a:t>
            </a:r>
            <a:r>
              <a:rPr lang="en-GB" altLang="fr-FR" sz="1600">
                <a:solidFill>
                  <a:srgbClr val="333333"/>
                </a:solidFill>
              </a:rPr>
              <a:t>’</a:t>
            </a:r>
            <a:r>
              <a:rPr lang="en-GB" altLang="fr-FR" sz="1600">
                <a:solidFill>
                  <a:srgbClr val="333333"/>
                </a:solidFill>
                <a:latin typeface="Verdana" panose="020B0604030504040204" pitchFamily="34" charset="0"/>
              </a:rPr>
              <a:t>astronome qui a confirm</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existence de la mati</a:t>
            </a:r>
            <a:r>
              <a:rPr lang="en-GB" altLang="fr-FR" sz="1600">
                <a:solidFill>
                  <a:srgbClr val="333333"/>
                </a:solidFill>
              </a:rPr>
              <a:t>è</a:t>
            </a:r>
            <a:r>
              <a:rPr lang="en-GB" altLang="fr-FR" sz="1600">
                <a:solidFill>
                  <a:srgbClr val="333333"/>
                </a:solidFill>
                <a:latin typeface="Verdana" panose="020B0604030504040204" pitchFamily="34" charset="0"/>
              </a:rPr>
              <a:t>re noire</a:t>
            </a:r>
          </a:p>
          <a:p>
            <a:r>
              <a:rPr lang="en-GB" altLang="fr-FR" sz="1600">
                <a:solidFill>
                  <a:srgbClr val="333333"/>
                </a:solidFill>
                <a:latin typeface="Verdana" panose="020B0604030504040204" pitchFamily="34" charset="0"/>
              </a:rPr>
              <a:t>. Dans les ann</a:t>
            </a:r>
            <a:r>
              <a:rPr lang="en-GB" altLang="fr-FR" sz="1600">
                <a:solidFill>
                  <a:srgbClr val="333333"/>
                </a:solidFill>
              </a:rPr>
              <a:t>é</a:t>
            </a:r>
            <a:r>
              <a:rPr lang="en-GB" altLang="fr-FR" sz="1600">
                <a:solidFill>
                  <a:srgbClr val="333333"/>
                </a:solidFill>
                <a:latin typeface="Verdana" panose="020B0604030504040204" pitchFamily="34" charset="0"/>
              </a:rPr>
              <a:t>es 1960,</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et son coll</a:t>
            </a:r>
            <a:r>
              <a:rPr lang="en-GB" altLang="fr-FR" sz="1600">
                <a:solidFill>
                  <a:srgbClr val="333333"/>
                </a:solidFill>
              </a:rPr>
              <a:t>è</a:t>
            </a:r>
            <a:r>
              <a:rPr lang="en-GB" altLang="fr-FR" sz="1600">
                <a:solidFill>
                  <a:srgbClr val="333333"/>
                </a:solidFill>
                <a:latin typeface="Verdana" panose="020B0604030504040204" pitchFamily="34" charset="0"/>
              </a:rPr>
              <a:t>gue</a:t>
            </a:r>
            <a:r>
              <a:rPr lang="en-GB" altLang="fr-FR" sz="1600">
                <a:solidFill>
                  <a:srgbClr val="333333"/>
                </a:solidFill>
              </a:rPr>
              <a:t> </a:t>
            </a:r>
            <a:r>
              <a:rPr lang="en-GB" altLang="fr-FR" sz="1600" i="1">
                <a:solidFill>
                  <a:srgbClr val="333333"/>
                </a:solidFill>
                <a:latin typeface="Verdana" panose="020B0604030504040204" pitchFamily="34" charset="0"/>
              </a:rPr>
              <a:t>Kent Ford</a:t>
            </a:r>
            <a:r>
              <a:rPr lang="en-GB" altLang="fr-FR" sz="1600">
                <a:solidFill>
                  <a:srgbClr val="333333"/>
                </a:solidFill>
              </a:rPr>
              <a:t> é</a:t>
            </a:r>
            <a:r>
              <a:rPr lang="en-GB" altLang="fr-FR" sz="1600">
                <a:solidFill>
                  <a:srgbClr val="333333"/>
                </a:solidFill>
                <a:latin typeface="Verdana" panose="020B0604030504040204" pitchFamily="34" charset="0"/>
              </a:rPr>
              <a:t>taient int</a:t>
            </a:r>
            <a:r>
              <a:rPr lang="en-GB" altLang="fr-FR" sz="1600">
                <a:solidFill>
                  <a:srgbClr val="333333"/>
                </a:solidFill>
              </a:rPr>
              <a:t>é</a:t>
            </a:r>
            <a:r>
              <a:rPr lang="en-GB" altLang="fr-FR" sz="1600">
                <a:solidFill>
                  <a:srgbClr val="333333"/>
                </a:solidFill>
                <a:latin typeface="Verdana" panose="020B0604030504040204" pitchFamily="34" charset="0"/>
              </a:rPr>
              <a:t>ress</a:t>
            </a:r>
            <a:r>
              <a:rPr lang="en-GB" altLang="fr-FR" sz="1600">
                <a:solidFill>
                  <a:srgbClr val="333333"/>
                </a:solidFill>
              </a:rPr>
              <a:t>é</a:t>
            </a:r>
            <a:r>
              <a:rPr lang="en-GB" altLang="fr-FR" sz="1600">
                <a:solidFill>
                  <a:srgbClr val="333333"/>
                </a:solidFill>
                <a:latin typeface="Verdana" panose="020B0604030504040204" pitchFamily="34" charset="0"/>
              </a:rPr>
              <a:t>s par l</a:t>
            </a:r>
            <a:r>
              <a:rPr lang="en-GB" altLang="fr-FR" sz="1600">
                <a:solidFill>
                  <a:srgbClr val="333333"/>
                </a:solidFill>
              </a:rPr>
              <a:t>’</a:t>
            </a:r>
            <a:r>
              <a:rPr lang="en-GB" altLang="fr-FR" sz="1600">
                <a:solidFill>
                  <a:srgbClr val="333333"/>
                </a:solidFill>
                <a:latin typeface="Verdana" panose="020B0604030504040204" pitchFamily="34" charset="0"/>
              </a:rPr>
              <a:t>orbite des </a:t>
            </a:r>
            <a:r>
              <a:rPr lang="en-GB" altLang="fr-FR" sz="1600">
                <a:solidFill>
                  <a:srgbClr val="333333"/>
                </a:solidFill>
              </a:rPr>
              <a:t>é</a:t>
            </a:r>
            <a:r>
              <a:rPr lang="en-GB" altLang="fr-FR" sz="1600">
                <a:solidFill>
                  <a:srgbClr val="333333"/>
                </a:solidFill>
                <a:latin typeface="Verdana" panose="020B0604030504040204" pitchFamily="34" charset="0"/>
              </a:rPr>
              <a:t>toiles dans la galaxie d</a:t>
            </a:r>
            <a:r>
              <a:rPr lang="en-GB" altLang="fr-FR" sz="1600">
                <a:solidFill>
                  <a:srgbClr val="333333"/>
                </a:solidFill>
              </a:rPr>
              <a:t>’</a:t>
            </a:r>
            <a:r>
              <a:rPr lang="en-GB" altLang="fr-FR" sz="1600">
                <a:solidFill>
                  <a:srgbClr val="333333"/>
                </a:solidFill>
                <a:latin typeface="Verdana" panose="020B0604030504040204" pitchFamily="34" charset="0"/>
              </a:rPr>
              <a:t>Androm</a:t>
            </a:r>
            <a:r>
              <a:rPr lang="en-GB" altLang="fr-FR" sz="1600">
                <a:solidFill>
                  <a:srgbClr val="333333"/>
                </a:solidFill>
              </a:rPr>
              <a:t>è</a:t>
            </a:r>
            <a:r>
              <a:rPr lang="en-GB" altLang="fr-FR" sz="1600">
                <a:solidFill>
                  <a:srgbClr val="333333"/>
                </a:solidFill>
                <a:latin typeface="Verdana" panose="020B0604030504040204" pitchFamily="34" charset="0"/>
              </a:rPr>
              <a:t>de. Les 2 scientifiques</a:t>
            </a:r>
          </a:p>
          <a:p>
            <a:r>
              <a:rPr lang="en-GB" altLang="fr-FR" sz="1600">
                <a:solidFill>
                  <a:srgbClr val="333333"/>
                </a:solidFill>
                <a:latin typeface="Verdana" panose="020B0604030504040204" pitchFamily="34" charset="0"/>
              </a:rPr>
              <a:t> voulaient d</a:t>
            </a:r>
            <a:r>
              <a:rPr lang="en-GB" altLang="fr-FR" sz="1600">
                <a:solidFill>
                  <a:srgbClr val="333333"/>
                </a:solidFill>
              </a:rPr>
              <a:t>é</a:t>
            </a:r>
            <a:r>
              <a:rPr lang="en-GB" altLang="fr-FR" sz="1600">
                <a:solidFill>
                  <a:srgbClr val="333333"/>
                </a:solidFill>
                <a:latin typeface="Verdana" panose="020B0604030504040204" pitchFamily="34" charset="0"/>
              </a:rPr>
              <a:t>terminer la masse de la galaxie en observant les vitesses orbitales des </a:t>
            </a:r>
            <a:r>
              <a:rPr lang="en-GB" altLang="fr-FR" sz="1600">
                <a:solidFill>
                  <a:srgbClr val="333333"/>
                </a:solidFill>
              </a:rPr>
              <a:t>é</a:t>
            </a:r>
            <a:r>
              <a:rPr lang="en-GB" altLang="fr-FR" sz="1600">
                <a:solidFill>
                  <a:srgbClr val="333333"/>
                </a:solidFill>
                <a:latin typeface="Verdana" panose="020B0604030504040204" pitchFamily="34" charset="0"/>
              </a:rPr>
              <a:t>toiles et du gaz </a:t>
            </a:r>
            <a:r>
              <a:rPr lang="en-GB" altLang="fr-FR" sz="1600">
                <a:solidFill>
                  <a:srgbClr val="333333"/>
                </a:solidFill>
              </a:rPr>
              <a:t>à</a:t>
            </a:r>
            <a:r>
              <a:rPr lang="en-GB" altLang="fr-FR" sz="1600">
                <a:solidFill>
                  <a:srgbClr val="333333"/>
                </a:solidFill>
                <a:latin typeface="Verdana" panose="020B0604030504040204" pitchFamily="34" charset="0"/>
              </a:rPr>
              <a:t> diff</a:t>
            </a:r>
            <a:r>
              <a:rPr lang="en-GB" altLang="fr-FR" sz="1600">
                <a:solidFill>
                  <a:srgbClr val="333333"/>
                </a:solidFill>
              </a:rPr>
              <a:t>é</a:t>
            </a:r>
            <a:r>
              <a:rPr lang="en-GB" altLang="fr-FR" sz="1600">
                <a:solidFill>
                  <a:srgbClr val="333333"/>
                </a:solidFill>
                <a:latin typeface="Verdana" panose="020B0604030504040204" pitchFamily="34" charset="0"/>
              </a:rPr>
              <a:t>rentes distances du centre galactique. Ils pensaient </a:t>
            </a:r>
          </a:p>
          <a:p>
            <a:r>
              <a:rPr lang="en-GB" altLang="fr-FR" sz="1600">
                <a:solidFill>
                  <a:srgbClr val="333333"/>
                </a:solidFill>
                <a:latin typeface="Verdana" panose="020B0604030504040204" pitchFamily="34" charset="0"/>
              </a:rPr>
              <a:t>que ces mouvements correspondraient avec la th</a:t>
            </a:r>
            <a:r>
              <a:rPr lang="en-GB" altLang="fr-FR" sz="1600">
                <a:solidFill>
                  <a:srgbClr val="333333"/>
                </a:solidFill>
              </a:rPr>
              <a:t>é</a:t>
            </a:r>
            <a:r>
              <a:rPr lang="en-GB" altLang="fr-FR" sz="1600">
                <a:solidFill>
                  <a:srgbClr val="333333"/>
                </a:solidFill>
                <a:latin typeface="Verdana" panose="020B0604030504040204" pitchFamily="34" charset="0"/>
              </a:rPr>
              <a:t>orie de la gravitation de Newton avec un objet qui aurait une vitesse orbitale plus lente </a:t>
            </a:r>
            <a:r>
              <a:rPr lang="en-GB" altLang="fr-FR" sz="1600">
                <a:solidFill>
                  <a:srgbClr val="333333"/>
                </a:solidFill>
              </a:rPr>
              <a:t>à</a:t>
            </a:r>
            <a:r>
              <a:rPr lang="en-GB" altLang="fr-FR" sz="1600">
                <a:solidFill>
                  <a:srgbClr val="333333"/>
                </a:solidFill>
                <a:latin typeface="Verdana" panose="020B0604030504040204" pitchFamily="34" charset="0"/>
              </a:rPr>
              <a:t> mesure qu</a:t>
            </a:r>
            <a:r>
              <a:rPr lang="en-GB" altLang="fr-FR" sz="1600">
                <a:solidFill>
                  <a:srgbClr val="333333"/>
                </a:solidFill>
              </a:rPr>
              <a:t>’</a:t>
            </a:r>
            <a:r>
              <a:rPr lang="en-GB" altLang="fr-FR" sz="1600">
                <a:solidFill>
                  <a:srgbClr val="333333"/>
                </a:solidFill>
                <a:latin typeface="Verdana" panose="020B0604030504040204" pitchFamily="34" charset="0"/>
              </a:rPr>
              <a:t>il serait </a:t>
            </a:r>
            <a:r>
              <a:rPr lang="en-GB" altLang="fr-FR" sz="1600">
                <a:solidFill>
                  <a:srgbClr val="333333"/>
                </a:solidFill>
              </a:rPr>
              <a:t>é</a:t>
            </a:r>
            <a:r>
              <a:rPr lang="en-GB" altLang="fr-FR" sz="1600">
                <a:solidFill>
                  <a:srgbClr val="333333"/>
                </a:solidFill>
                <a:latin typeface="Verdana" panose="020B0604030504040204" pitchFamily="34" charset="0"/>
              </a:rPr>
              <a:t>loign</a:t>
            </a:r>
            <a:r>
              <a:rPr lang="en-GB" altLang="fr-FR" sz="1600">
                <a:solidFill>
                  <a:srgbClr val="333333"/>
                </a:solidFill>
              </a:rPr>
              <a:t>é</a:t>
            </a:r>
          </a:p>
          <a:p>
            <a:r>
              <a:rPr lang="en-GB" altLang="fr-FR" sz="1600">
                <a:solidFill>
                  <a:srgbClr val="333333"/>
                </a:solidFill>
                <a:latin typeface="Verdana" panose="020B0604030504040204" pitchFamily="34" charset="0"/>
              </a:rPr>
              <a:t> du centre. Et </a:t>
            </a:r>
            <a:r>
              <a:rPr lang="en-GB" altLang="fr-FR" sz="1600">
                <a:solidFill>
                  <a:srgbClr val="333333"/>
                </a:solidFill>
              </a:rPr>
              <a:t>à</a:t>
            </a:r>
            <a:r>
              <a:rPr lang="en-GB" altLang="fr-FR" sz="1600">
                <a:solidFill>
                  <a:srgbClr val="333333"/>
                </a:solidFill>
                <a:latin typeface="Verdana" panose="020B0604030504040204" pitchFamily="34" charset="0"/>
              </a:rPr>
              <a:t> sa surprise,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d</a:t>
            </a:r>
            <a:r>
              <a:rPr lang="en-GB" altLang="fr-FR" sz="1600">
                <a:solidFill>
                  <a:srgbClr val="333333"/>
                </a:solidFill>
              </a:rPr>
              <a:t>é</a:t>
            </a:r>
            <a:r>
              <a:rPr lang="en-GB" altLang="fr-FR" sz="1600">
                <a:solidFill>
                  <a:srgbClr val="333333"/>
                </a:solidFill>
                <a:latin typeface="Verdana" panose="020B0604030504040204" pitchFamily="34" charset="0"/>
              </a:rPr>
              <a:t>couvert que les </a:t>
            </a:r>
            <a:r>
              <a:rPr lang="en-GB" altLang="fr-FR" sz="1600">
                <a:solidFill>
                  <a:srgbClr val="333333"/>
                </a:solidFill>
              </a:rPr>
              <a:t>é</a:t>
            </a:r>
            <a:r>
              <a:rPr lang="en-GB" altLang="fr-FR" sz="1600">
                <a:solidFill>
                  <a:srgbClr val="333333"/>
                </a:solidFill>
                <a:latin typeface="Verdana" panose="020B0604030504040204" pitchFamily="34" charset="0"/>
              </a:rPr>
              <a:t>toiles </a:t>
            </a:r>
            <a:r>
              <a:rPr lang="en-GB" altLang="fr-FR" sz="1600">
                <a:solidFill>
                  <a:srgbClr val="333333"/>
                </a:solidFill>
              </a:rPr>
              <a:t>à</a:t>
            </a:r>
            <a:r>
              <a:rPr lang="en-GB" altLang="fr-FR" sz="1600">
                <a:solidFill>
                  <a:srgbClr val="333333"/>
                </a:solidFill>
                <a:latin typeface="Verdana" panose="020B0604030504040204" pitchFamily="34" charset="0"/>
              </a:rPr>
              <a:t> la p</a:t>
            </a:r>
            <a:r>
              <a:rPr lang="en-GB" altLang="fr-FR" sz="1600">
                <a:solidFill>
                  <a:srgbClr val="333333"/>
                </a:solidFill>
              </a:rPr>
              <a:t>é</a:t>
            </a:r>
            <a:r>
              <a:rPr lang="en-GB" altLang="fr-FR" sz="1600">
                <a:solidFill>
                  <a:srgbClr val="333333"/>
                </a:solidFill>
                <a:latin typeface="Verdana" panose="020B0604030504040204" pitchFamily="34" charset="0"/>
              </a:rPr>
              <a:t>riph</a:t>
            </a:r>
            <a:r>
              <a:rPr lang="en-GB" altLang="fr-FR" sz="1600">
                <a:solidFill>
                  <a:srgbClr val="333333"/>
                </a:solidFill>
              </a:rPr>
              <a:t>é</a:t>
            </a:r>
            <a:r>
              <a:rPr lang="en-GB" altLang="fr-FR" sz="1600">
                <a:solidFill>
                  <a:srgbClr val="333333"/>
                </a:solidFill>
                <a:latin typeface="Verdana" panose="020B0604030504040204" pitchFamily="34" charset="0"/>
              </a:rPr>
              <a:t>rie de la galaxie tournaient </a:t>
            </a:r>
            <a:r>
              <a:rPr lang="en-GB" altLang="fr-FR" sz="1600">
                <a:solidFill>
                  <a:srgbClr val="333333"/>
                </a:solidFill>
              </a:rPr>
              <a:t>à</a:t>
            </a:r>
            <a:r>
              <a:rPr lang="en-GB" altLang="fr-FR" sz="1600">
                <a:solidFill>
                  <a:srgbClr val="333333"/>
                </a:solidFill>
                <a:latin typeface="Verdana" panose="020B0604030504040204" pitchFamily="34" charset="0"/>
              </a:rPr>
              <a:t> la même vitesse que celles au centre.</a:t>
            </a:r>
            <a:endParaRPr lang="en-GB" altLang="fr-FR" sz="1600"/>
          </a:p>
          <a:p>
            <a:r>
              <a:rPr lang="en-GB" altLang="fr-FR" sz="1600">
                <a:solidFill>
                  <a:srgbClr val="333333"/>
                </a:solidFill>
                <a:latin typeface="Verdana" panose="020B0604030504040204" pitchFamily="34" charset="0"/>
              </a:rPr>
              <a:t>  </a:t>
            </a:r>
          </a:p>
          <a:p>
            <a:r>
              <a:rPr lang="en-GB" altLang="fr-FR" sz="1600">
                <a:solidFill>
                  <a:srgbClr val="888888"/>
                </a:solidFill>
                <a:latin typeface="Verdana" panose="020B0604030504040204" pitchFamily="34" charset="0"/>
              </a:rPr>
              <a:t>Vera Rubin en 1965</a:t>
            </a:r>
            <a:endParaRPr lang="en-GB" altLang="fr-FR" sz="1600">
              <a:solidFill>
                <a:srgbClr val="000000"/>
              </a:solidFill>
              <a:latin typeface="Verdana" panose="020B0604030504040204" pitchFamily="34" charset="0"/>
            </a:endParaRPr>
          </a:p>
          <a:p>
            <a:r>
              <a:rPr lang="en-GB" altLang="fr-FR" sz="1600">
                <a:solidFill>
                  <a:srgbClr val="000000"/>
                </a:solidFill>
                <a:latin typeface="Verdana" panose="020B0604030504040204" pitchFamily="34" charset="0"/>
              </a:rPr>
              <a:t>A</a:t>
            </a:r>
            <a:r>
              <a:rPr lang="en-GB" altLang="fr-FR" sz="1600">
                <a:solidFill>
                  <a:srgbClr val="333333"/>
                </a:solidFill>
                <a:latin typeface="Verdana" panose="020B0604030504040204" pitchFamily="34" charset="0"/>
              </a:rPr>
              <a:t>pr</a:t>
            </a:r>
            <a:r>
              <a:rPr lang="en-GB" altLang="fr-FR" sz="1600">
                <a:solidFill>
                  <a:srgbClr val="333333"/>
                </a:solidFill>
              </a:rPr>
              <a:t>è</a:t>
            </a:r>
            <a:r>
              <a:rPr lang="en-GB" altLang="fr-FR" sz="1600">
                <a:solidFill>
                  <a:srgbClr val="333333"/>
                </a:solidFill>
                <a:latin typeface="Verdana" panose="020B0604030504040204" pitchFamily="34" charset="0"/>
              </a:rPr>
              <a:t>s avoir observ</a:t>
            </a:r>
            <a:r>
              <a:rPr lang="en-GB" altLang="fr-FR" sz="1600">
                <a:solidFill>
                  <a:srgbClr val="333333"/>
                </a:solidFill>
              </a:rPr>
              <a:t>é</a:t>
            </a:r>
            <a:r>
              <a:rPr lang="en-GB" altLang="fr-FR" sz="1600">
                <a:solidFill>
                  <a:srgbClr val="333333"/>
                </a:solidFill>
                <a:latin typeface="Verdana" panose="020B0604030504040204" pitchFamily="34" charset="0"/>
              </a:rPr>
              <a:t> des douzaines de galaxies dans les 1970, Rubin et ses coll</a:t>
            </a:r>
            <a:r>
              <a:rPr lang="en-GB" altLang="fr-FR" sz="1600">
                <a:solidFill>
                  <a:srgbClr val="333333"/>
                </a:solidFill>
              </a:rPr>
              <a:t>è</a:t>
            </a:r>
            <a:r>
              <a:rPr lang="en-GB" altLang="fr-FR" sz="1600">
                <a:solidFill>
                  <a:srgbClr val="333333"/>
                </a:solidFill>
                <a:latin typeface="Verdana" panose="020B0604030504040204" pitchFamily="34" charset="0"/>
              </a:rPr>
              <a:t>gues ont d</a:t>
            </a:r>
            <a:r>
              <a:rPr lang="en-GB" altLang="fr-FR" sz="1600">
                <a:solidFill>
                  <a:srgbClr val="333333"/>
                </a:solidFill>
              </a:rPr>
              <a:t>é</a:t>
            </a:r>
            <a:r>
              <a:rPr lang="en-GB" altLang="fr-FR" sz="1600">
                <a:solidFill>
                  <a:srgbClr val="333333"/>
                </a:solidFill>
                <a:latin typeface="Verdana" panose="020B0604030504040204" pitchFamily="34" charset="0"/>
              </a:rPr>
              <a:t>couvert qu</a:t>
            </a:r>
            <a:r>
              <a:rPr lang="en-GB" altLang="fr-FR" sz="1600">
                <a:solidFill>
                  <a:srgbClr val="333333"/>
                </a:solidFill>
              </a:rPr>
              <a:t>’</a:t>
            </a:r>
            <a:r>
              <a:rPr lang="en-GB" altLang="fr-FR" sz="1600">
                <a:solidFill>
                  <a:srgbClr val="333333"/>
                </a:solidFill>
                <a:latin typeface="Verdana" panose="020B0604030504040204" pitchFamily="34" charset="0"/>
              </a:rPr>
              <a:t>il y avait autre chose que la mati</a:t>
            </a:r>
            <a:r>
              <a:rPr lang="en-GB" altLang="fr-FR" sz="1600">
                <a:solidFill>
                  <a:srgbClr val="333333"/>
                </a:solidFill>
              </a:rPr>
              <a:t>è</a:t>
            </a:r>
            <a:r>
              <a:rPr lang="en-GB" altLang="fr-FR" sz="1600">
                <a:solidFill>
                  <a:srgbClr val="333333"/>
                </a:solidFill>
                <a:latin typeface="Verdana" panose="020B0604030504040204" pitchFamily="34" charset="0"/>
              </a:rPr>
              <a:t>re visible qui </a:t>
            </a:r>
            <a:r>
              <a:rPr lang="en-GB" altLang="fr-FR" sz="1600">
                <a:solidFill>
                  <a:srgbClr val="333333"/>
                </a:solidFill>
              </a:rPr>
              <a:t>é</a:t>
            </a:r>
            <a:r>
              <a:rPr lang="en-GB" altLang="fr-FR" sz="1600">
                <a:solidFill>
                  <a:srgbClr val="333333"/>
                </a:solidFill>
                <a:latin typeface="Verdana" panose="020B0604030504040204" pitchFamily="34" charset="0"/>
              </a:rPr>
              <a:t>tait</a:t>
            </a:r>
          </a:p>
          <a:p>
            <a:r>
              <a:rPr lang="en-GB" altLang="fr-FR" sz="1600">
                <a:solidFill>
                  <a:srgbClr val="333333"/>
                </a:solidFill>
                <a:latin typeface="Verdana" panose="020B0604030504040204" pitchFamily="34" charset="0"/>
              </a:rPr>
              <a:t> responsable du mouvement des </a:t>
            </a:r>
            <a:r>
              <a:rPr lang="en-GB" altLang="fr-FR" sz="1600">
                <a:solidFill>
                  <a:srgbClr val="333333"/>
                </a:solidFill>
              </a:rPr>
              <a:t>é</a:t>
            </a:r>
            <a:r>
              <a:rPr lang="en-GB" altLang="fr-FR" sz="1600">
                <a:solidFill>
                  <a:srgbClr val="333333"/>
                </a:solidFill>
                <a:latin typeface="Verdana" panose="020B0604030504040204" pitchFamily="34" charset="0"/>
              </a:rPr>
              <a:t>toiles. Chaque galaxie en spiral est int</a:t>
            </a:r>
            <a:r>
              <a:rPr lang="en-GB" altLang="fr-FR" sz="1600">
                <a:solidFill>
                  <a:srgbClr val="333333"/>
                </a:solidFill>
              </a:rPr>
              <a:t>é</a:t>
            </a:r>
            <a:r>
              <a:rPr lang="en-GB" altLang="fr-FR" sz="1600">
                <a:solidFill>
                  <a:srgbClr val="333333"/>
                </a:solidFill>
                <a:latin typeface="Verdana" panose="020B0604030504040204" pitchFamily="34" charset="0"/>
              </a:rPr>
              <a:t>gr</a:t>
            </a:r>
            <a:r>
              <a:rPr lang="en-GB" altLang="fr-FR" sz="1600">
                <a:solidFill>
                  <a:srgbClr val="333333"/>
                </a:solidFill>
              </a:rPr>
              <a:t>é</a:t>
            </a:r>
            <a:r>
              <a:rPr lang="en-GB" altLang="fr-FR" sz="1600">
                <a:solidFill>
                  <a:srgbClr val="333333"/>
                </a:solidFill>
                <a:latin typeface="Verdana" panose="020B0604030504040204" pitchFamily="34" charset="0"/>
              </a:rPr>
              <a:t>e dans un</a:t>
            </a:r>
            <a:r>
              <a:rPr lang="en-GB" altLang="fr-FR" sz="1600">
                <a:solidFill>
                  <a:srgbClr val="333333"/>
                </a:solidFill>
              </a:rPr>
              <a:t> </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halo</a:t>
            </a:r>
            <a:r>
              <a:rPr lang="en-GB" altLang="fr-FR" sz="1600" b="1">
                <a:solidFill>
                  <a:srgbClr val="0B5EC2"/>
                </a:solidFill>
                <a:hlinkClick r:id="rId3"/>
              </a:rPr>
              <a:t> »</a:t>
            </a:r>
            <a:r>
              <a:rPr lang="en-GB" altLang="fr-FR" sz="1600" b="1">
                <a:solidFill>
                  <a:srgbClr val="0B5EC2"/>
                </a:solidFill>
                <a:latin typeface="Verdana" panose="020B0604030504040204" pitchFamily="34" charset="0"/>
                <a:hlinkClick r:id="rId3"/>
              </a:rPr>
              <a:t> de mati</a:t>
            </a:r>
            <a:r>
              <a:rPr lang="en-GB" altLang="fr-FR" sz="1600" b="1">
                <a:solidFill>
                  <a:srgbClr val="0B5EC2"/>
                </a:solidFill>
                <a:hlinkClick r:id="rId3"/>
              </a:rPr>
              <a:t>è</a:t>
            </a:r>
            <a:r>
              <a:rPr lang="en-GB" altLang="fr-FR" sz="1600" b="1">
                <a:solidFill>
                  <a:srgbClr val="0B5EC2"/>
                </a:solidFill>
                <a:latin typeface="Verdana" panose="020B0604030504040204" pitchFamily="34" charset="0"/>
                <a:hlinkClick r:id="rId3"/>
              </a:rPr>
              <a:t>re noire</a:t>
            </a:r>
            <a:r>
              <a:rPr lang="en-GB" altLang="fr-FR" sz="1600">
                <a:solidFill>
                  <a:srgbClr val="333333"/>
                </a:solidFill>
              </a:rPr>
              <a:t> </a:t>
            </a:r>
            <a:r>
              <a:rPr lang="en-GB" altLang="fr-FR" sz="1600">
                <a:solidFill>
                  <a:srgbClr val="333333"/>
                </a:solidFill>
                <a:latin typeface="Verdana" panose="020B0604030504040204" pitchFamily="34" charset="0"/>
              </a:rPr>
              <a:t>qui n</a:t>
            </a:r>
            <a:r>
              <a:rPr lang="en-GB" altLang="fr-FR" sz="1600">
                <a:solidFill>
                  <a:srgbClr val="333333"/>
                </a:solidFill>
              </a:rPr>
              <a:t>’é</a:t>
            </a:r>
            <a:r>
              <a:rPr lang="en-GB" altLang="fr-FR" sz="1600">
                <a:solidFill>
                  <a:srgbClr val="333333"/>
                </a:solidFill>
                <a:latin typeface="Verdana" panose="020B0604030504040204" pitchFamily="34" charset="0"/>
              </a:rPr>
              <a:t>met pas de lumi</a:t>
            </a:r>
            <a:r>
              <a:rPr lang="en-GB" altLang="fr-FR" sz="1600">
                <a:solidFill>
                  <a:srgbClr val="333333"/>
                </a:solidFill>
              </a:rPr>
              <a:t>è</a:t>
            </a:r>
            <a:r>
              <a:rPr lang="en-GB" altLang="fr-FR" sz="1600">
                <a:solidFill>
                  <a:srgbClr val="333333"/>
                </a:solidFill>
                <a:latin typeface="Verdana" panose="020B0604030504040204" pitchFamily="34" charset="0"/>
              </a:rPr>
              <a:t>re et ce halo s</a:t>
            </a:r>
            <a:r>
              <a:rPr lang="en-GB" altLang="fr-FR" sz="1600">
                <a:solidFill>
                  <a:srgbClr val="333333"/>
                </a:solidFill>
              </a:rPr>
              <a:t>’é</a:t>
            </a:r>
            <a:r>
              <a:rPr lang="en-GB" altLang="fr-FR" sz="1600">
                <a:solidFill>
                  <a:srgbClr val="333333"/>
                </a:solidFill>
                <a:latin typeface="Verdana" panose="020B0604030504040204" pitchFamily="34" charset="0"/>
              </a:rPr>
              <a:t>tend </a:t>
            </a:r>
          </a:p>
          <a:p>
            <a:r>
              <a:rPr lang="en-GB" altLang="fr-FR" sz="1600">
                <a:solidFill>
                  <a:srgbClr val="333333"/>
                </a:solidFill>
                <a:latin typeface="Verdana" panose="020B0604030504040204" pitchFamily="34" charset="0"/>
              </a:rPr>
              <a:t>au-del</a:t>
            </a:r>
            <a:r>
              <a:rPr lang="en-GB" altLang="fr-FR" sz="1600">
                <a:solidFill>
                  <a:srgbClr val="333333"/>
                </a:solidFill>
              </a:rPr>
              <a:t>à</a:t>
            </a:r>
            <a:r>
              <a:rPr lang="en-GB" altLang="fr-FR" sz="1600">
                <a:solidFill>
                  <a:srgbClr val="333333"/>
                </a:solidFill>
                <a:latin typeface="Verdana" panose="020B0604030504040204" pitchFamily="34" charset="0"/>
              </a:rPr>
              <a:t> de la galaxie optique. Et ils ont d</a:t>
            </a:r>
            <a:r>
              <a:rPr lang="en-GB" altLang="fr-FR" sz="1600">
                <a:solidFill>
                  <a:srgbClr val="333333"/>
                </a:solidFill>
              </a:rPr>
              <a:t>é</a:t>
            </a:r>
            <a:r>
              <a:rPr lang="en-GB" altLang="fr-FR" sz="1600">
                <a:solidFill>
                  <a:srgbClr val="333333"/>
                </a:solidFill>
                <a:latin typeface="Verdana" panose="020B0604030504040204" pitchFamily="34" charset="0"/>
              </a:rPr>
              <a:t>couvert que ce halo de mati</a:t>
            </a:r>
            <a:r>
              <a:rPr lang="en-GB" altLang="fr-FR" sz="1600">
                <a:solidFill>
                  <a:srgbClr val="333333"/>
                </a:solidFill>
              </a:rPr>
              <a:t>è</a:t>
            </a:r>
            <a:r>
              <a:rPr lang="en-GB" altLang="fr-FR" sz="1600">
                <a:solidFill>
                  <a:srgbClr val="333333"/>
                </a:solidFill>
                <a:latin typeface="Verdana" panose="020B0604030504040204" pitchFamily="34" charset="0"/>
              </a:rPr>
              <a:t>re noire contenait 5 </a:t>
            </a:r>
            <a:r>
              <a:rPr lang="en-GB" altLang="fr-FR" sz="1600">
                <a:solidFill>
                  <a:srgbClr val="333333"/>
                </a:solidFill>
              </a:rPr>
              <a:t>à</a:t>
            </a:r>
            <a:r>
              <a:rPr lang="en-GB" altLang="fr-FR" sz="1600">
                <a:solidFill>
                  <a:srgbClr val="333333"/>
                </a:solidFill>
                <a:latin typeface="Verdana" panose="020B0604030504040204" pitchFamily="34" charset="0"/>
              </a:rPr>
              <a:t> 10 fois plus de masse que la galaxie lumineuse. Les travaux </a:t>
            </a:r>
          </a:p>
          <a:p>
            <a:r>
              <a:rPr lang="en-GB" altLang="fr-FR" sz="1600">
                <a:solidFill>
                  <a:srgbClr val="333333"/>
                </a:solidFill>
                <a:latin typeface="Verdana" panose="020B0604030504040204" pitchFamily="34" charset="0"/>
              </a:rPr>
              <a:t>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ont permis de comprendre de mani</a:t>
            </a:r>
            <a:r>
              <a:rPr lang="en-GB" altLang="fr-FR" sz="1600">
                <a:solidFill>
                  <a:srgbClr val="333333"/>
                </a:solidFill>
              </a:rPr>
              <a:t>è</a:t>
            </a:r>
            <a:r>
              <a:rPr lang="en-GB" altLang="fr-FR" sz="1600">
                <a:solidFill>
                  <a:srgbClr val="333333"/>
                </a:solidFill>
                <a:latin typeface="Verdana" panose="020B0604030504040204" pitchFamily="34" charset="0"/>
              </a:rPr>
              <a:t>re spectaculaire que</a:t>
            </a:r>
            <a:r>
              <a:rPr lang="en-GB" altLang="fr-FR" sz="1600">
                <a:solidFill>
                  <a:srgbClr val="333333"/>
                </a:solidFill>
              </a:rPr>
              <a:t> </a:t>
            </a:r>
            <a:r>
              <a:rPr lang="en-GB" altLang="fr-FR" sz="1600" b="1" i="1">
                <a:solidFill>
                  <a:srgbClr val="333333"/>
                </a:solidFill>
                <a:latin typeface="Verdana" panose="020B0604030504040204" pitchFamily="34" charset="0"/>
              </a:rPr>
              <a:t>90 % de la masse de l</a:t>
            </a:r>
            <a:r>
              <a:rPr lang="en-GB" altLang="fr-FR" sz="1600" b="1" i="1">
                <a:solidFill>
                  <a:srgbClr val="333333"/>
                </a:solidFill>
              </a:rPr>
              <a:t>’</a:t>
            </a:r>
            <a:r>
              <a:rPr lang="en-GB" altLang="fr-FR" sz="1600" b="1" i="1">
                <a:solidFill>
                  <a:srgbClr val="333333"/>
                </a:solidFill>
                <a:latin typeface="Verdana" panose="020B0604030504040204" pitchFamily="34" charset="0"/>
              </a:rPr>
              <a:t>univers est compos</a:t>
            </a:r>
            <a:r>
              <a:rPr lang="en-GB" altLang="fr-FR" sz="1600" b="1" i="1">
                <a:solidFill>
                  <a:srgbClr val="333333"/>
                </a:solidFill>
              </a:rPr>
              <a:t>é</a:t>
            </a:r>
            <a:r>
              <a:rPr lang="en-GB" altLang="fr-FR" sz="1600" b="1" i="1">
                <a:solidFill>
                  <a:srgbClr val="333333"/>
                </a:solidFill>
                <a:latin typeface="Verdana" panose="020B0604030504040204" pitchFamily="34" charset="0"/>
              </a:rPr>
              <a:t>e de mati</a:t>
            </a:r>
            <a:r>
              <a:rPr lang="en-GB" altLang="fr-FR" sz="1600" b="1" i="1">
                <a:solidFill>
                  <a:srgbClr val="333333"/>
                </a:solidFill>
              </a:rPr>
              <a:t>è</a:t>
            </a:r>
            <a:r>
              <a:rPr lang="en-GB" altLang="fr-FR" sz="1600" b="1" i="1">
                <a:solidFill>
                  <a:srgbClr val="333333"/>
                </a:solidFill>
                <a:latin typeface="Verdana" panose="020B0604030504040204" pitchFamily="34" charset="0"/>
              </a:rPr>
              <a:t>re noire</a:t>
            </a:r>
            <a:r>
              <a:rPr lang="en-GB" altLang="fr-FR" sz="1600">
                <a:solidFill>
                  <a:srgbClr val="333333"/>
                </a:solidFill>
                <a:latin typeface="Verdana" panose="020B0604030504040204" pitchFamily="34" charset="0"/>
              </a:rPr>
              <a:t>. Notons que</a:t>
            </a:r>
            <a:r>
              <a:rPr lang="en-GB" altLang="fr-FR" sz="1600">
                <a:solidFill>
                  <a:srgbClr val="333333"/>
                </a:solidFill>
              </a:rPr>
              <a:t> </a:t>
            </a:r>
          </a:p>
          <a:p>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n</a:t>
            </a:r>
            <a:r>
              <a:rPr lang="en-GB" altLang="fr-FR" sz="1600">
                <a:solidFill>
                  <a:srgbClr val="333333"/>
                </a:solidFill>
              </a:rPr>
              <a:t>’</a:t>
            </a:r>
            <a:r>
              <a:rPr lang="en-GB" altLang="fr-FR" sz="1600">
                <a:solidFill>
                  <a:srgbClr val="333333"/>
                </a:solidFill>
                <a:latin typeface="Verdana" panose="020B0604030504040204" pitchFamily="34" charset="0"/>
              </a:rPr>
              <a:t>a pas propos</a:t>
            </a:r>
            <a:r>
              <a:rPr lang="en-GB" altLang="fr-FR" sz="1600">
                <a:solidFill>
                  <a:srgbClr val="333333"/>
                </a:solidFill>
              </a:rPr>
              <a:t>é</a:t>
            </a:r>
            <a:r>
              <a:rPr lang="en-GB" altLang="fr-FR" sz="1600">
                <a:solidFill>
                  <a:srgbClr val="333333"/>
                </a:solidFill>
                <a:latin typeface="Verdana" panose="020B0604030504040204" pitchFamily="34" charset="0"/>
              </a:rPr>
              <a:t> le concept de mati</a:t>
            </a:r>
            <a:r>
              <a:rPr lang="en-GB" altLang="fr-FR" sz="1600">
                <a:solidFill>
                  <a:srgbClr val="333333"/>
                </a:solidFill>
              </a:rPr>
              <a:t>è</a:t>
            </a:r>
            <a:r>
              <a:rPr lang="en-GB" altLang="fr-FR" sz="1600">
                <a:solidFill>
                  <a:srgbClr val="333333"/>
                </a:solidFill>
                <a:latin typeface="Verdana" panose="020B0604030504040204" pitchFamily="34" charset="0"/>
              </a:rPr>
              <a:t>re noire puisqu</a:t>
            </a:r>
            <a:r>
              <a:rPr lang="en-GB" altLang="fr-FR" sz="1600">
                <a:solidFill>
                  <a:srgbClr val="333333"/>
                </a:solidFill>
              </a:rPr>
              <a:t>’</a:t>
            </a:r>
            <a:r>
              <a:rPr lang="en-GB" altLang="fr-FR" sz="1600">
                <a:solidFill>
                  <a:srgbClr val="333333"/>
                </a:solidFill>
                <a:latin typeface="Verdana" panose="020B0604030504040204" pitchFamily="34" charset="0"/>
              </a:rPr>
              <a:t>on le doit </a:t>
            </a:r>
            <a:r>
              <a:rPr lang="en-GB" altLang="fr-FR" sz="1600">
                <a:solidFill>
                  <a:srgbClr val="333333"/>
                </a:solidFill>
              </a:rPr>
              <a:t>à </a:t>
            </a:r>
            <a:r>
              <a:rPr lang="en-GB" altLang="fr-FR" sz="1600" i="1">
                <a:solidFill>
                  <a:srgbClr val="333333"/>
                </a:solidFill>
                <a:latin typeface="Verdana" panose="020B0604030504040204" pitchFamily="34" charset="0"/>
              </a:rPr>
              <a:t>Fritz Zwicky</a:t>
            </a:r>
            <a:r>
              <a:rPr lang="en-GB" altLang="fr-FR" sz="1600">
                <a:solidFill>
                  <a:srgbClr val="333333"/>
                </a:solidFill>
                <a:latin typeface="Verdana" panose="020B0604030504040204" pitchFamily="34" charset="0"/>
              </a:rPr>
              <a:t>, un astronome suisse en 1933, mais Vera Rubin l</a:t>
            </a:r>
            <a:r>
              <a:rPr lang="en-GB" altLang="fr-FR" sz="1600">
                <a:solidFill>
                  <a:srgbClr val="333333"/>
                </a:solidFill>
              </a:rPr>
              <a:t>’</a:t>
            </a:r>
            <a:r>
              <a:rPr lang="en-GB" altLang="fr-FR" sz="1600">
                <a:solidFill>
                  <a:srgbClr val="333333"/>
                </a:solidFill>
                <a:latin typeface="Verdana" panose="020B0604030504040204" pitchFamily="34" charset="0"/>
              </a:rPr>
              <a:t>a confirm</a:t>
            </a:r>
            <a:r>
              <a:rPr lang="en-GB" altLang="fr-FR" sz="1600">
                <a:solidFill>
                  <a:srgbClr val="333333"/>
                </a:solidFill>
              </a:rPr>
              <a:t>é</a:t>
            </a:r>
            <a:r>
              <a:rPr lang="en-GB" altLang="fr-FR" sz="1600">
                <a:solidFill>
                  <a:srgbClr val="333333"/>
                </a:solidFill>
                <a:latin typeface="Verdana" panose="020B0604030504040204" pitchFamily="34" charset="0"/>
              </a:rPr>
              <a:t>.</a:t>
            </a:r>
            <a:endParaRPr lang="en-GB" altLang="fr-FR" sz="1600"/>
          </a:p>
          <a:p>
            <a:r>
              <a:rPr lang="en-GB" altLang="fr-FR" sz="1600">
                <a:solidFill>
                  <a:srgbClr val="333333"/>
                </a:solidFill>
                <a:latin typeface="Verdana" panose="020B0604030504040204" pitchFamily="34" charset="0"/>
              </a:rPr>
              <a:t>En plus d</a:t>
            </a:r>
            <a:r>
              <a:rPr lang="en-GB" altLang="fr-FR" sz="1600">
                <a:solidFill>
                  <a:srgbClr val="333333"/>
                </a:solidFill>
              </a:rPr>
              <a:t>’</a:t>
            </a:r>
            <a:r>
              <a:rPr lang="en-GB" altLang="fr-FR" sz="1600">
                <a:solidFill>
                  <a:srgbClr val="333333"/>
                </a:solidFill>
                <a:latin typeface="Verdana" panose="020B0604030504040204" pitchFamily="34" charset="0"/>
              </a:rPr>
              <a:t>être une astronome hors pair,</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é</a:t>
            </a:r>
            <a:r>
              <a:rPr lang="en-GB" altLang="fr-FR" sz="1600">
                <a:solidFill>
                  <a:srgbClr val="333333"/>
                </a:solidFill>
                <a:latin typeface="Verdana" panose="020B0604030504040204" pitchFamily="34" charset="0"/>
              </a:rPr>
              <a:t>tait une ardente f</a:t>
            </a:r>
            <a:r>
              <a:rPr lang="en-GB" altLang="fr-FR" sz="1600">
                <a:solidFill>
                  <a:srgbClr val="333333"/>
                </a:solidFill>
              </a:rPr>
              <a:t>é</a:t>
            </a:r>
            <a:r>
              <a:rPr lang="en-GB" altLang="fr-FR" sz="1600">
                <a:solidFill>
                  <a:srgbClr val="333333"/>
                </a:solidFill>
                <a:latin typeface="Verdana" panose="020B0604030504040204" pitchFamily="34" charset="0"/>
              </a:rPr>
              <a:t>ministe et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une des premi</a:t>
            </a:r>
            <a:r>
              <a:rPr lang="en-GB" altLang="fr-FR" sz="1600">
                <a:solidFill>
                  <a:srgbClr val="333333"/>
                </a:solidFill>
              </a:rPr>
              <a:t>è</a:t>
            </a:r>
            <a:r>
              <a:rPr lang="en-GB" altLang="fr-FR" sz="1600">
                <a:solidFill>
                  <a:srgbClr val="333333"/>
                </a:solidFill>
                <a:latin typeface="Verdana" panose="020B0604030504040204" pitchFamily="34" charset="0"/>
              </a:rPr>
              <a:t>res </a:t>
            </a:r>
            <a:r>
              <a:rPr lang="en-GB" altLang="fr-FR" sz="1600">
                <a:solidFill>
                  <a:srgbClr val="333333"/>
                </a:solidFill>
              </a:rPr>
              <a:t>à</a:t>
            </a:r>
            <a:r>
              <a:rPr lang="en-GB" altLang="fr-FR" sz="1600">
                <a:solidFill>
                  <a:srgbClr val="333333"/>
                </a:solidFill>
                <a:latin typeface="Verdana" panose="020B0604030504040204" pitchFamily="34" charset="0"/>
              </a:rPr>
              <a:t> demander au Pape d</a:t>
            </a:r>
            <a:r>
              <a:rPr lang="en-GB" altLang="fr-FR" sz="1600">
                <a:solidFill>
                  <a:srgbClr val="333333"/>
                </a:solidFill>
              </a:rPr>
              <a:t>’</a:t>
            </a:r>
            <a:r>
              <a:rPr lang="en-GB" altLang="fr-FR" sz="1600">
                <a:solidFill>
                  <a:srgbClr val="333333"/>
                </a:solidFill>
                <a:latin typeface="Verdana" panose="020B0604030504040204" pitchFamily="34" charset="0"/>
              </a:rPr>
              <a:t>int</a:t>
            </a:r>
            <a:r>
              <a:rPr lang="en-GB" altLang="fr-FR" sz="1600">
                <a:solidFill>
                  <a:srgbClr val="333333"/>
                </a:solidFill>
              </a:rPr>
              <a:t>é</a:t>
            </a:r>
            <a:r>
              <a:rPr lang="en-GB" altLang="fr-FR" sz="1600">
                <a:solidFill>
                  <a:srgbClr val="333333"/>
                </a:solidFill>
                <a:latin typeface="Verdana" panose="020B0604030504040204" pitchFamily="34" charset="0"/>
              </a:rPr>
              <a:t>grer plus de femmes</a:t>
            </a:r>
          </a:p>
          <a:p>
            <a:r>
              <a:rPr lang="en-GB" altLang="fr-FR" sz="1600">
                <a:solidFill>
                  <a:srgbClr val="333333"/>
                </a:solidFill>
                <a:latin typeface="Verdana" panose="020B0604030504040204" pitchFamily="34" charset="0"/>
              </a:rPr>
              <a:t> dans son comit</a:t>
            </a:r>
            <a:r>
              <a:rPr lang="en-GB" altLang="fr-FR" sz="1600">
                <a:solidFill>
                  <a:srgbClr val="333333"/>
                </a:solidFill>
              </a:rPr>
              <a:t>é</a:t>
            </a:r>
            <a:r>
              <a:rPr lang="en-GB" altLang="fr-FR" sz="1600">
                <a:solidFill>
                  <a:srgbClr val="333333"/>
                </a:solidFill>
                <a:latin typeface="Verdana" panose="020B0604030504040204" pitchFamily="34" charset="0"/>
              </a:rPr>
              <a:t>. Elle s</a:t>
            </a:r>
            <a:r>
              <a:rPr lang="en-GB" altLang="fr-FR" sz="1600">
                <a:solidFill>
                  <a:srgbClr val="333333"/>
                </a:solidFill>
              </a:rPr>
              <a:t>’</a:t>
            </a:r>
            <a:r>
              <a:rPr lang="en-GB" altLang="fr-FR" sz="1600">
                <a:solidFill>
                  <a:srgbClr val="333333"/>
                </a:solidFill>
                <a:latin typeface="Verdana" panose="020B0604030504040204" pitchFamily="34" charset="0"/>
              </a:rPr>
              <a:t>est battue pour une meilleure inclusion de femmes </a:t>
            </a:r>
            <a:r>
              <a:rPr lang="en-GB" altLang="fr-FR" sz="1600">
                <a:solidFill>
                  <a:srgbClr val="333333"/>
                </a:solidFill>
              </a:rPr>
              <a:t>à </a:t>
            </a:r>
            <a:r>
              <a:rPr lang="en-GB" altLang="fr-FR" sz="1600" i="1">
                <a:solidFill>
                  <a:srgbClr val="333333"/>
                </a:solidFill>
                <a:latin typeface="Verdana" panose="020B0604030504040204" pitchFamily="34" charset="0"/>
              </a:rPr>
              <a:t>l</a:t>
            </a:r>
            <a:r>
              <a:rPr lang="en-GB" altLang="fr-FR" sz="1600" i="1">
                <a:solidFill>
                  <a:srgbClr val="333333"/>
                </a:solidFill>
              </a:rPr>
              <a:t>’</a:t>
            </a:r>
            <a:r>
              <a:rPr lang="en-GB" altLang="fr-FR" sz="1600" i="1">
                <a:solidFill>
                  <a:srgbClr val="333333"/>
                </a:solidFill>
                <a:latin typeface="Verdana" panose="020B0604030504040204" pitchFamily="34" charset="0"/>
              </a:rPr>
              <a:t>observatoire de Palomar</a:t>
            </a:r>
            <a:r>
              <a:rPr lang="en-GB" altLang="fr-FR" sz="1600">
                <a:solidFill>
                  <a:srgbClr val="333333"/>
                </a:solidFill>
              </a:rPr>
              <a:t> à</a:t>
            </a:r>
            <a:r>
              <a:rPr lang="en-GB" altLang="fr-FR" sz="1600">
                <a:solidFill>
                  <a:srgbClr val="333333"/>
                </a:solidFill>
                <a:latin typeface="Verdana" panose="020B0604030504040204" pitchFamily="34" charset="0"/>
              </a:rPr>
              <a:t> Princeton. Vera Rubin est n</a:t>
            </a:r>
            <a:r>
              <a:rPr lang="en-GB" altLang="fr-FR" sz="1600">
                <a:solidFill>
                  <a:srgbClr val="333333"/>
                </a:solidFill>
              </a:rPr>
              <a:t>é</a:t>
            </a:r>
            <a:r>
              <a:rPr lang="en-GB" altLang="fr-FR" sz="1600">
                <a:solidFill>
                  <a:srgbClr val="333333"/>
                </a:solidFill>
                <a:latin typeface="Verdana" panose="020B0604030504040204" pitchFamily="34" charset="0"/>
              </a:rPr>
              <a:t>e le 23 juillet 1928 et </a:t>
            </a:r>
          </a:p>
          <a:p>
            <a:r>
              <a:rPr lang="en-GB" altLang="fr-FR" sz="1600">
                <a:solidFill>
                  <a:srgbClr val="333333"/>
                </a:solidFill>
                <a:latin typeface="Verdana" panose="020B0604030504040204" pitchFamily="34" charset="0"/>
              </a:rPr>
              <a:t>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être admise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observatoire de Palomar. En 1993,</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National Medal of Science</a:t>
            </a:r>
            <a:r>
              <a:rPr lang="en-GB" altLang="fr-FR" sz="1600">
                <a:solidFill>
                  <a:srgbClr val="333333"/>
                </a:solidFill>
              </a:rPr>
              <a:t> </a:t>
            </a:r>
            <a:r>
              <a:rPr lang="en-GB" altLang="fr-FR" sz="1600">
                <a:solidFill>
                  <a:srgbClr val="333333"/>
                </a:solidFill>
                <a:latin typeface="Verdana" panose="020B0604030504040204" pitchFamily="34" charset="0"/>
              </a:rPr>
              <a:t>qui est la plus grande distinction</a:t>
            </a:r>
          </a:p>
          <a:p>
            <a:r>
              <a:rPr lang="en-GB" altLang="fr-FR" sz="1600">
                <a:solidFill>
                  <a:srgbClr val="333333"/>
                </a:solidFill>
                <a:latin typeface="Verdana" panose="020B0604030504040204" pitchFamily="34" charset="0"/>
              </a:rPr>
              <a:t> scientifique aux </a:t>
            </a:r>
            <a:r>
              <a:rPr lang="en-GB" altLang="fr-FR" sz="1600">
                <a:solidFill>
                  <a:srgbClr val="333333"/>
                </a:solidFill>
              </a:rPr>
              <a:t>É</a:t>
            </a:r>
            <a:r>
              <a:rPr lang="en-GB" altLang="fr-FR" sz="1600">
                <a:solidFill>
                  <a:srgbClr val="333333"/>
                </a:solidFill>
                <a:latin typeface="Verdana" panose="020B0604030504040204" pitchFamily="34" charset="0"/>
              </a:rPr>
              <a:t>tats-Unis.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a:t>
            </a:r>
            <a:r>
              <a:rPr lang="en-GB" altLang="fr-FR" sz="1600">
                <a:solidFill>
                  <a:srgbClr val="333333"/>
                </a:solidFill>
              </a:rPr>
              <a:t>é</a:t>
            </a:r>
            <a:r>
              <a:rPr lang="en-GB" altLang="fr-FR" sz="1600">
                <a:solidFill>
                  <a:srgbClr val="333333"/>
                </a:solidFill>
                <a:latin typeface="Verdana" panose="020B0604030504040204" pitchFamily="34" charset="0"/>
              </a:rPr>
              <a:t>lue </a:t>
            </a:r>
            <a:r>
              <a:rPr lang="en-GB" altLang="fr-FR" sz="1600">
                <a:solidFill>
                  <a:srgbClr val="333333"/>
                </a:solidFill>
              </a:rPr>
              <a:t>à</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acad</a:t>
            </a:r>
            <a:r>
              <a:rPr lang="en-GB" altLang="fr-FR" sz="1600">
                <a:solidFill>
                  <a:srgbClr val="333333"/>
                </a:solidFill>
              </a:rPr>
              <a:t>é</a:t>
            </a:r>
            <a:r>
              <a:rPr lang="en-GB" altLang="fr-FR" sz="1600">
                <a:solidFill>
                  <a:srgbClr val="333333"/>
                </a:solidFill>
                <a:latin typeface="Verdana" panose="020B0604030504040204" pitchFamily="34" charset="0"/>
              </a:rPr>
              <a:t>mie nationale de sciences en 1981 et en 1996, elle 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la premi</a:t>
            </a:r>
            <a:r>
              <a:rPr lang="en-GB" altLang="fr-FR" sz="1600">
                <a:solidFill>
                  <a:srgbClr val="333333"/>
                </a:solidFill>
              </a:rPr>
              <a:t>è</a:t>
            </a:r>
            <a:r>
              <a:rPr lang="en-GB" altLang="fr-FR" sz="1600">
                <a:solidFill>
                  <a:srgbClr val="333333"/>
                </a:solidFill>
                <a:latin typeface="Verdana" panose="020B0604030504040204" pitchFamily="34" charset="0"/>
              </a:rPr>
              <a:t>re femme </a:t>
            </a:r>
            <a:r>
              <a:rPr lang="en-GB" altLang="fr-FR" sz="1600">
                <a:solidFill>
                  <a:srgbClr val="333333"/>
                </a:solidFill>
              </a:rPr>
              <a:t>à</a:t>
            </a:r>
            <a:r>
              <a:rPr lang="en-GB" altLang="fr-FR" sz="1600">
                <a:solidFill>
                  <a:srgbClr val="333333"/>
                </a:solidFill>
                <a:latin typeface="Verdana" panose="020B0604030504040204" pitchFamily="34" charset="0"/>
              </a:rPr>
              <a:t> avoir re</a:t>
            </a:r>
            <a:r>
              <a:rPr lang="en-GB" altLang="fr-FR" sz="1600">
                <a:solidFill>
                  <a:srgbClr val="333333"/>
                </a:solidFill>
              </a:rPr>
              <a:t>ç</a:t>
            </a:r>
            <a:r>
              <a:rPr lang="en-GB" altLang="fr-FR" sz="1600">
                <a:solidFill>
                  <a:srgbClr val="333333"/>
                </a:solidFill>
                <a:latin typeface="Verdana" panose="020B0604030504040204" pitchFamily="34" charset="0"/>
              </a:rPr>
              <a:t>u la</a:t>
            </a:r>
            <a:r>
              <a:rPr lang="en-GB" altLang="fr-FR" sz="1600">
                <a:solidFill>
                  <a:srgbClr val="333333"/>
                </a:solidFill>
              </a:rPr>
              <a:t> </a:t>
            </a:r>
            <a:r>
              <a:rPr lang="en-GB" altLang="fr-FR" sz="1600" i="1">
                <a:solidFill>
                  <a:srgbClr val="333333"/>
                </a:solidFill>
                <a:latin typeface="Verdana" panose="020B0604030504040204" pitchFamily="34" charset="0"/>
              </a:rPr>
              <a:t>M</a:t>
            </a:r>
            <a:r>
              <a:rPr lang="en-GB" altLang="fr-FR" sz="1600" i="1">
                <a:solidFill>
                  <a:srgbClr val="333333"/>
                </a:solidFill>
              </a:rPr>
              <a:t>é</a:t>
            </a:r>
            <a:r>
              <a:rPr lang="en-GB" altLang="fr-FR" sz="1600" i="1">
                <a:solidFill>
                  <a:srgbClr val="333333"/>
                </a:solidFill>
                <a:latin typeface="Verdana" panose="020B0604030504040204" pitchFamily="34" charset="0"/>
              </a:rPr>
              <a:t>daille d</a:t>
            </a:r>
            <a:r>
              <a:rPr lang="en-GB" altLang="fr-FR" sz="1600" i="1">
                <a:solidFill>
                  <a:srgbClr val="333333"/>
                </a:solidFill>
              </a:rPr>
              <a:t>’</a:t>
            </a:r>
            <a:r>
              <a:rPr lang="en-GB" altLang="fr-FR" sz="1600" i="1">
                <a:solidFill>
                  <a:srgbClr val="333333"/>
                </a:solidFill>
                <a:latin typeface="Verdana" panose="020B0604030504040204" pitchFamily="34" charset="0"/>
              </a:rPr>
              <a:t>or de la</a:t>
            </a:r>
          </a:p>
          <a:p>
            <a:r>
              <a:rPr lang="en-GB" altLang="fr-FR" sz="1600" i="1">
                <a:solidFill>
                  <a:srgbClr val="333333"/>
                </a:solidFill>
                <a:latin typeface="Verdana" panose="020B0604030504040204" pitchFamily="34" charset="0"/>
              </a:rPr>
              <a:t> Royal Astronomical Society</a:t>
            </a:r>
            <a:r>
              <a:rPr lang="en-GB" altLang="fr-FR" sz="1600">
                <a:solidFill>
                  <a:srgbClr val="333333"/>
                </a:solidFill>
              </a:rPr>
              <a:t> </a:t>
            </a:r>
            <a:r>
              <a:rPr lang="en-GB" altLang="fr-FR" sz="1600">
                <a:solidFill>
                  <a:srgbClr val="333333"/>
                </a:solidFill>
                <a:latin typeface="Verdana" panose="020B0604030504040204" pitchFamily="34" charset="0"/>
              </a:rPr>
              <a:t>depuis</a:t>
            </a:r>
            <a:r>
              <a:rPr lang="en-GB" altLang="fr-FR" sz="1600">
                <a:solidFill>
                  <a:srgbClr val="333333"/>
                </a:solidFill>
              </a:rPr>
              <a:t> </a:t>
            </a:r>
            <a:r>
              <a:rPr lang="en-GB" altLang="fr-FR" sz="1600" i="1">
                <a:solidFill>
                  <a:srgbClr val="333333"/>
                </a:solidFill>
                <a:latin typeface="Verdana" panose="020B0604030504040204" pitchFamily="34" charset="0"/>
              </a:rPr>
              <a:t>Caroline Hershel</a:t>
            </a:r>
            <a:r>
              <a:rPr lang="en-GB" altLang="fr-FR" sz="1600">
                <a:solidFill>
                  <a:srgbClr val="333333"/>
                </a:solidFill>
              </a:rPr>
              <a:t> </a:t>
            </a:r>
            <a:r>
              <a:rPr lang="en-GB" altLang="fr-FR" sz="1600">
                <a:solidFill>
                  <a:srgbClr val="333333"/>
                </a:solidFill>
                <a:latin typeface="Verdana" panose="020B0604030504040204" pitchFamily="34" charset="0"/>
              </a:rPr>
              <a:t>en 1828. La contribution de</a:t>
            </a:r>
            <a:r>
              <a:rPr lang="en-GB" altLang="fr-FR" sz="1600">
                <a:solidFill>
                  <a:srgbClr val="333333"/>
                </a:solidFill>
              </a:rPr>
              <a:t> </a:t>
            </a:r>
            <a:r>
              <a:rPr lang="en-GB" altLang="fr-FR" sz="1600" b="1">
                <a:solidFill>
                  <a:srgbClr val="333333"/>
                </a:solidFill>
                <a:latin typeface="Verdana" panose="020B0604030504040204" pitchFamily="34" charset="0"/>
              </a:rPr>
              <a:t>Vera Rubin</a:t>
            </a:r>
            <a:r>
              <a:rPr lang="en-GB" altLang="fr-FR" sz="1600">
                <a:solidFill>
                  <a:srgbClr val="333333"/>
                </a:solidFill>
              </a:rPr>
              <a:t> </a:t>
            </a:r>
            <a:r>
              <a:rPr lang="en-GB" altLang="fr-FR" sz="1600">
                <a:solidFill>
                  <a:srgbClr val="333333"/>
                </a:solidFill>
                <a:latin typeface="Verdana" panose="020B0604030504040204" pitchFamily="34" charset="0"/>
              </a:rPr>
              <a:t>a </a:t>
            </a:r>
            <a:r>
              <a:rPr lang="en-GB" altLang="fr-FR" sz="1600">
                <a:solidFill>
                  <a:srgbClr val="333333"/>
                </a:solidFill>
              </a:rPr>
              <a:t>é</a:t>
            </a:r>
            <a:r>
              <a:rPr lang="en-GB" altLang="fr-FR" sz="1600">
                <a:solidFill>
                  <a:srgbClr val="333333"/>
                </a:solidFill>
                <a:latin typeface="Verdana" panose="020B0604030504040204" pitchFamily="34" charset="0"/>
              </a:rPr>
              <a:t>t</a:t>
            </a:r>
            <a:r>
              <a:rPr lang="en-GB" altLang="fr-FR" sz="1600">
                <a:solidFill>
                  <a:srgbClr val="333333"/>
                </a:solidFill>
              </a:rPr>
              <a:t>é</a:t>
            </a:r>
            <a:r>
              <a:rPr lang="en-GB" altLang="fr-FR" sz="1600">
                <a:solidFill>
                  <a:srgbClr val="333333"/>
                </a:solidFill>
                <a:latin typeface="Verdana" panose="020B0604030504040204" pitchFamily="34" charset="0"/>
              </a:rPr>
              <a:t> majeure et elle a fa</a:t>
            </a:r>
            <a:r>
              <a:rPr lang="en-GB" altLang="fr-FR" sz="1600">
                <a:solidFill>
                  <a:srgbClr val="333333"/>
                </a:solidFill>
              </a:rPr>
              <a:t>ç</a:t>
            </a:r>
            <a:r>
              <a:rPr lang="en-GB" altLang="fr-FR" sz="1600">
                <a:solidFill>
                  <a:srgbClr val="333333"/>
                </a:solidFill>
                <a:latin typeface="Verdana" panose="020B0604030504040204" pitchFamily="34" charset="0"/>
              </a:rPr>
              <a:t>onn</a:t>
            </a:r>
            <a:r>
              <a:rPr lang="en-GB" altLang="fr-FR" sz="1600">
                <a:solidFill>
                  <a:srgbClr val="333333"/>
                </a:solidFill>
              </a:rPr>
              <a:t>é</a:t>
            </a:r>
            <a:r>
              <a:rPr lang="en-GB" altLang="fr-FR" sz="1600">
                <a:solidFill>
                  <a:srgbClr val="333333"/>
                </a:solidFill>
                <a:latin typeface="Verdana" panose="020B0604030504040204" pitchFamily="34" charset="0"/>
              </a:rPr>
              <a:t> l</a:t>
            </a:r>
            <a:r>
              <a:rPr lang="en-GB" altLang="fr-FR" sz="1600">
                <a:solidFill>
                  <a:srgbClr val="333333"/>
                </a:solidFill>
              </a:rPr>
              <a:t>’</a:t>
            </a:r>
            <a:r>
              <a:rPr lang="en-GB" altLang="fr-FR" sz="1600">
                <a:solidFill>
                  <a:srgbClr val="333333"/>
                </a:solidFill>
                <a:latin typeface="Verdana" panose="020B0604030504040204" pitchFamily="34" charset="0"/>
              </a:rPr>
              <a:t>astronomie, l</a:t>
            </a:r>
            <a:r>
              <a:rPr lang="en-GB" altLang="fr-FR" sz="1600">
                <a:solidFill>
                  <a:srgbClr val="333333"/>
                </a:solidFill>
              </a:rPr>
              <a:t>’</a:t>
            </a:r>
            <a:r>
              <a:rPr lang="en-GB" altLang="fr-FR" sz="1600">
                <a:solidFill>
                  <a:srgbClr val="333333"/>
                </a:solidFill>
                <a:latin typeface="Verdana" panose="020B0604030504040204" pitchFamily="34" charset="0"/>
              </a:rPr>
              <a:t>astrophysique et </a:t>
            </a:r>
          </a:p>
          <a:p>
            <a:r>
              <a:rPr lang="en-GB" altLang="fr-FR" sz="1600">
                <a:solidFill>
                  <a:srgbClr val="333333"/>
                </a:solidFill>
                <a:latin typeface="Verdana" panose="020B0604030504040204" pitchFamily="34" charset="0"/>
              </a:rPr>
              <a:t>la physique th</a:t>
            </a:r>
            <a:r>
              <a:rPr lang="en-GB" altLang="fr-FR" sz="1600">
                <a:solidFill>
                  <a:srgbClr val="333333"/>
                </a:solidFill>
              </a:rPr>
              <a:t>é</a:t>
            </a:r>
            <a:r>
              <a:rPr lang="en-GB" altLang="fr-FR" sz="1600">
                <a:solidFill>
                  <a:srgbClr val="333333"/>
                </a:solidFill>
                <a:latin typeface="Verdana" panose="020B0604030504040204" pitchFamily="34" charset="0"/>
              </a:rPr>
              <a:t>orique autour de l</a:t>
            </a:r>
            <a:r>
              <a:rPr lang="en-GB" altLang="fr-FR" sz="1600">
                <a:solidFill>
                  <a:srgbClr val="333333"/>
                </a:solidFill>
              </a:rPr>
              <a:t>’</a:t>
            </a:r>
            <a:r>
              <a:rPr lang="en-GB" altLang="fr-FR" sz="1600">
                <a:solidFill>
                  <a:srgbClr val="333333"/>
                </a:solidFill>
                <a:latin typeface="Verdana" panose="020B0604030504040204" pitchFamily="34" charset="0"/>
              </a:rPr>
              <a:t>hypoth</a:t>
            </a:r>
            <a:r>
              <a:rPr lang="en-GB" altLang="fr-FR" sz="1600">
                <a:solidFill>
                  <a:srgbClr val="333333"/>
                </a:solidFill>
              </a:rPr>
              <a:t>è</a:t>
            </a:r>
            <a:r>
              <a:rPr lang="en-GB" altLang="fr-FR" sz="1600">
                <a:solidFill>
                  <a:srgbClr val="333333"/>
                </a:solidFill>
                <a:latin typeface="Verdana" panose="020B0604030504040204" pitchFamily="34" charset="0"/>
              </a:rPr>
              <a:t>se de la mati</a:t>
            </a:r>
            <a:r>
              <a:rPr lang="en-GB" altLang="fr-FR" sz="1600">
                <a:solidFill>
                  <a:srgbClr val="333333"/>
                </a:solidFill>
              </a:rPr>
              <a:t>è</a:t>
            </a:r>
            <a:r>
              <a:rPr lang="en-GB" altLang="fr-FR" sz="1600">
                <a:solidFill>
                  <a:srgbClr val="333333"/>
                </a:solidFill>
                <a:latin typeface="Verdana" panose="020B0604030504040204" pitchFamily="34" charset="0"/>
              </a:rPr>
              <a:t>re noire. Même si aujourd</a:t>
            </a:r>
            <a:r>
              <a:rPr lang="en-GB" altLang="fr-FR" sz="1600">
                <a:solidFill>
                  <a:srgbClr val="333333"/>
                </a:solidFill>
              </a:rPr>
              <a:t>’</a:t>
            </a:r>
            <a:r>
              <a:rPr lang="en-GB" altLang="fr-FR" sz="1600">
                <a:solidFill>
                  <a:srgbClr val="333333"/>
                </a:solidFill>
                <a:latin typeface="Verdana" panose="020B0604030504040204" pitchFamily="34" charset="0"/>
              </a:rPr>
              <a:t>hui, il y a des voix dissidentes qui se l</a:t>
            </a:r>
            <a:r>
              <a:rPr lang="en-GB" altLang="fr-FR" sz="1600">
                <a:solidFill>
                  <a:srgbClr val="333333"/>
                </a:solidFill>
              </a:rPr>
              <a:t>è</a:t>
            </a:r>
            <a:r>
              <a:rPr lang="en-GB" altLang="fr-FR" sz="1600">
                <a:solidFill>
                  <a:srgbClr val="333333"/>
                </a:solidFill>
                <a:latin typeface="Verdana" panose="020B0604030504040204" pitchFamily="34" charset="0"/>
              </a:rPr>
              <a:t>vent pour</a:t>
            </a:r>
            <a:r>
              <a:rPr lang="en-GB" altLang="fr-FR" sz="1600">
                <a:solidFill>
                  <a:srgbClr val="333333"/>
                </a:solidFill>
              </a:rPr>
              <a:t> </a:t>
            </a:r>
            <a:r>
              <a:rPr lang="en-GB" altLang="fr-FR" sz="1600" b="1">
                <a:solidFill>
                  <a:srgbClr val="0B5EC2"/>
                </a:solidFill>
                <a:latin typeface="Verdana" panose="020B0604030504040204" pitchFamily="34" charset="0"/>
                <a:hlinkClick r:id="rId4"/>
              </a:rPr>
              <a:t>contester la mati</a:t>
            </a:r>
            <a:r>
              <a:rPr lang="en-GB" altLang="fr-FR" sz="1600" b="1">
                <a:solidFill>
                  <a:srgbClr val="0B5EC2"/>
                </a:solidFill>
                <a:hlinkClick r:id="rId4"/>
              </a:rPr>
              <a:t>è</a:t>
            </a:r>
            <a:r>
              <a:rPr lang="en-GB" altLang="fr-FR" sz="1600" b="1">
                <a:solidFill>
                  <a:srgbClr val="0B5EC2"/>
                </a:solidFill>
                <a:latin typeface="Verdana" panose="020B0604030504040204" pitchFamily="34" charset="0"/>
                <a:hlinkClick r:id="rId4"/>
              </a:rPr>
              <a:t>re noire</a:t>
            </a:r>
            <a:r>
              <a:rPr lang="en-GB" altLang="fr-FR" sz="1600">
                <a:solidFill>
                  <a:srgbClr val="333333"/>
                </a:solidFill>
              </a:rPr>
              <a:t> </a:t>
            </a:r>
          </a:p>
          <a:p>
            <a:r>
              <a:rPr lang="en-GB" altLang="fr-FR" sz="1600">
                <a:solidFill>
                  <a:srgbClr val="333333"/>
                </a:solidFill>
                <a:latin typeface="Verdana" panose="020B0604030504040204" pitchFamily="34" charset="0"/>
              </a:rPr>
              <a:t>ou en tout cas, que cette mati</a:t>
            </a:r>
            <a:r>
              <a:rPr lang="en-GB" altLang="fr-FR" sz="1600">
                <a:solidFill>
                  <a:srgbClr val="333333"/>
                </a:solidFill>
              </a:rPr>
              <a:t>è</a:t>
            </a:r>
            <a:r>
              <a:rPr lang="en-GB" altLang="fr-FR" sz="1600">
                <a:solidFill>
                  <a:srgbClr val="333333"/>
                </a:solidFill>
                <a:latin typeface="Verdana" panose="020B0604030504040204" pitchFamily="34" charset="0"/>
              </a:rPr>
              <a:t>re invisible semble beaucoup plus complexe qu</a:t>
            </a:r>
            <a:r>
              <a:rPr lang="en-GB" altLang="fr-FR" sz="1600">
                <a:solidFill>
                  <a:srgbClr val="333333"/>
                </a:solidFill>
              </a:rPr>
              <a:t>’</a:t>
            </a:r>
            <a:r>
              <a:rPr lang="en-GB" altLang="fr-FR" sz="1600">
                <a:solidFill>
                  <a:srgbClr val="333333"/>
                </a:solidFill>
                <a:latin typeface="Verdana" panose="020B0604030504040204" pitchFamily="34" charset="0"/>
              </a:rPr>
              <a:t>il n</a:t>
            </a:r>
            <a:r>
              <a:rPr lang="en-GB" altLang="fr-FR" sz="1600">
                <a:solidFill>
                  <a:srgbClr val="333333"/>
                </a:solidFill>
              </a:rPr>
              <a:t>’</a:t>
            </a:r>
            <a:r>
              <a:rPr lang="en-GB" altLang="fr-FR" sz="1600">
                <a:solidFill>
                  <a:srgbClr val="333333"/>
                </a:solidFill>
                <a:latin typeface="Verdana" panose="020B0604030504040204" pitchFamily="34" charset="0"/>
              </a:rPr>
              <a:t>y parait.</a:t>
            </a:r>
          </a:p>
        </p:txBody>
      </p:sp>
      <p:pic>
        <p:nvPicPr>
          <p:cNvPr id="124933" name="Picture 5" descr="Vera Rubin est morte le 25 décembre 2016. Dans les années 1970, Vera Rubin avait confirmé la présence d'une matière invisible en observant le mouvement des étoiles et cela avait lancé la chasse à la matière noire qui continue toujours aujourd'hu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088" y="377825"/>
            <a:ext cx="59324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4675" y="550863"/>
            <a:ext cx="7559675"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5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98307" name="Rectangle 1027"/>
          <p:cNvSpPr>
            <a:spLocks noGrp="1" noChangeArrowheads="1"/>
          </p:cNvSpPr>
          <p:nvPr>
            <p:ph type="body" idx="1"/>
          </p:nvPr>
        </p:nvSpPr>
        <p:spPr>
          <a:xfrm>
            <a:off x="1295400" y="5078412"/>
            <a:ext cx="3993924" cy="4810125"/>
          </a:xfrm>
          <a:solidFill>
            <a:srgbClr val="FFFFFF"/>
          </a:solidFill>
          <a:ln>
            <a:solidFill>
              <a:srgbClr val="000000"/>
            </a:solidFill>
            <a:miter lim="800000"/>
            <a:headEnd/>
            <a:tailEnd/>
          </a:ln>
        </p:spPr>
        <p:txBody>
          <a:bodyPr/>
          <a:lstStyle/>
          <a:p>
            <a:pPr>
              <a:spcBef>
                <a:spcPct val="0"/>
              </a:spcBef>
            </a:pPr>
            <a:endParaRPr lang="fr-FR" altLang="fr-FR" sz="1000" b="1" dirty="0">
              <a:solidFill>
                <a:srgbClr val="FFFFFF"/>
              </a:solidFill>
              <a:latin typeface="Arial" panose="020B0604020202020204" pitchFamily="34" charset="0"/>
            </a:endParaRPr>
          </a:p>
          <a:p>
            <a:pPr>
              <a:spcBef>
                <a:spcPct val="0"/>
              </a:spcBef>
            </a:pPr>
            <a:r>
              <a:rPr lang="fr-FR" altLang="fr-FR" sz="1000" b="1" dirty="0">
                <a:solidFill>
                  <a:srgbClr val="FFFFFF"/>
                </a:solidFill>
                <a:latin typeface="Arial" panose="020B0604020202020204" pitchFamily="34" charset="0"/>
              </a:rPr>
              <a:t> </a:t>
            </a:r>
            <a:r>
              <a:rPr lang="fr-FR" altLang="fr-FR" sz="1600" dirty="0"/>
              <a:t>Naine blanche  1T/ cm3</a:t>
            </a:r>
            <a:endParaRPr lang="fr-FR" altLang="fr-FR" sz="1600" dirty="0">
              <a:latin typeface="Lucida Sans Unicode" panose="020B0602030504020204" pitchFamily="34" charset="0"/>
            </a:endParaRPr>
          </a:p>
          <a:p>
            <a:pPr>
              <a:spcBef>
                <a:spcPct val="0"/>
              </a:spcBef>
            </a:pPr>
            <a:r>
              <a:rPr lang="fr-FR" altLang="fr-FR" sz="1600" dirty="0"/>
              <a:t>La tour Eiffel réduite à un cube 25cm x 25cm</a:t>
            </a:r>
            <a:endParaRPr lang="fr-FR" altLang="fr-FR" sz="1600" dirty="0">
              <a:latin typeface="Lucida Sans Unicode" panose="020B0602030504020204" pitchFamily="34" charset="0"/>
            </a:endParaRPr>
          </a:p>
          <a:p>
            <a:pPr>
              <a:spcBef>
                <a:spcPct val="0"/>
              </a:spcBef>
            </a:pPr>
            <a:r>
              <a:rPr lang="fr-FR" altLang="fr-FR" sz="1600" dirty="0"/>
              <a:t>Masse du soleil dans un volume comme la terre</a:t>
            </a:r>
            <a:endParaRPr lang="fr-FR" altLang="fr-FR" sz="1600" dirty="0">
              <a:latin typeface="Lucida Sans Unicode" panose="020B0602030504020204" pitchFamily="34" charset="0"/>
            </a:endParaRPr>
          </a:p>
          <a:p>
            <a:pPr>
              <a:spcBef>
                <a:spcPct val="0"/>
              </a:spcBef>
            </a:pPr>
            <a:r>
              <a:rPr lang="fr-FR" altLang="fr-FR" sz="1600" dirty="0"/>
              <a:t>Elle explose en supernova si sa masse dépasse </a:t>
            </a:r>
            <a:r>
              <a:rPr lang="fr-FR" altLang="fr-FR" sz="1600" dirty="0">
                <a:latin typeface="Lucida Sans Unicode" panose="020B0602030504020204" pitchFamily="34" charset="0"/>
              </a:rPr>
              <a:t>1,44 Ms ( limite de </a:t>
            </a:r>
            <a:r>
              <a:rPr lang="fr-FR" altLang="fr-FR" sz="1600" dirty="0" err="1">
                <a:latin typeface="Lucida Sans Unicode" panose="020B0602030504020204" pitchFamily="34" charset="0"/>
              </a:rPr>
              <a:t>Chandrasékar</a:t>
            </a:r>
            <a:r>
              <a:rPr lang="fr-FR" altLang="fr-FR" sz="1600" dirty="0">
                <a:latin typeface="Lucida Sans Unicode" panose="020B0602030504020204" pitchFamily="34" charset="0"/>
              </a:rPr>
              <a:t> )</a:t>
            </a:r>
          </a:p>
          <a:p>
            <a:pPr>
              <a:spcBef>
                <a:spcPct val="0"/>
              </a:spcBef>
            </a:pPr>
            <a:r>
              <a:rPr lang="fr-FR" altLang="fr-FR" sz="1600" dirty="0"/>
              <a:t>Son rayon diminue si on augmente sa masse</a:t>
            </a:r>
            <a:endParaRPr lang="fr-FR" altLang="fr-FR" sz="1600" dirty="0">
              <a:latin typeface="Lucida Sans Unicode" panose="020B0602030504020204" pitchFamily="34" charset="0"/>
            </a:endParaRPr>
          </a:p>
          <a:p>
            <a:endParaRPr lang="fr-FR" altLang="fr-FR" sz="1600" dirty="0"/>
          </a:p>
          <a:p>
            <a:endParaRPr lang="fr-FR" altLang="fr-FR" sz="1600" b="1" dirty="0">
              <a:solidFill>
                <a:srgbClr val="FFFFFF"/>
              </a:solidFill>
              <a:latin typeface="Arial" panose="020B0604020202020204" pitchFamily="34" charset="0"/>
            </a:endParaRPr>
          </a:p>
        </p:txBody>
      </p:sp>
      <p:sp>
        <p:nvSpPr>
          <p:cNvPr id="2" name="Rectangle 1"/>
          <p:cNvSpPr/>
          <p:nvPr/>
        </p:nvSpPr>
        <p:spPr>
          <a:xfrm>
            <a:off x="-3915816" y="1619672"/>
            <a:ext cx="3483430" cy="6740307"/>
          </a:xfrm>
          <a:prstGeom prst="rect">
            <a:avLst/>
          </a:prstGeom>
        </p:spPr>
        <p:txBody>
          <a:bodyPr wrap="square">
            <a:spAutoFit/>
          </a:bodyPr>
          <a:lstStyle/>
          <a:p>
            <a:r>
              <a:rPr lang="fr-FR" sz="1800" dirty="0">
                <a:solidFill>
                  <a:srgbClr val="5A5A5A"/>
                </a:solidFill>
                <a:latin typeface="Fjalla One"/>
              </a:rPr>
              <a:t>Les naines blanches</a:t>
            </a:r>
          </a:p>
          <a:p>
            <a:r>
              <a:rPr lang="fr-FR" sz="1800" dirty="0">
                <a:solidFill>
                  <a:srgbClr val="5A5A5A"/>
                </a:solidFill>
                <a:latin typeface="Cantarell"/>
              </a:rPr>
              <a:t>Arrive un moment où la densité est tellement forte que le principe d’incertitude entre en jeu. Du fait de la compression de la matière, chaque électron est confiné dans un espace minuscule et sa position est en conséquence très bien définie. Mais, d’après la mécanique quantique, le prix à payer est une grande incertitude sur la vitesse de la particule.</a:t>
            </a:r>
          </a:p>
          <a:p>
            <a:r>
              <a:rPr lang="fr-FR" sz="1800" dirty="0">
                <a:solidFill>
                  <a:srgbClr val="5A5A5A"/>
                </a:solidFill>
                <a:latin typeface="Cantarell"/>
              </a:rPr>
              <a:t>Les électrons sont donc animés de mouvements très rapides et leur agitation donne naissance à un nouveau type de force de pression, d’origine purement quantique, appelée la pression de dégénérescence. Celle-ci s’oppose à l’effondrement de l’étoile et rétablit l’équilibre avec la force de gravité. L’étoile est devenue une naine blanche.</a:t>
            </a:r>
            <a:endParaRPr lang="fr-FR" sz="1800" b="0" i="0" dirty="0">
              <a:solidFill>
                <a:srgbClr val="5A5A5A"/>
              </a:solidFill>
              <a:effectLst/>
              <a:latin typeface="Cantarell"/>
            </a:endParaRPr>
          </a:p>
        </p:txBody>
      </p:sp>
      <p:sp>
        <p:nvSpPr>
          <p:cNvPr id="3" name="Rectangle 2"/>
          <p:cNvSpPr/>
          <p:nvPr/>
        </p:nvSpPr>
        <p:spPr>
          <a:xfrm>
            <a:off x="6741368" y="879061"/>
            <a:ext cx="3657599" cy="8125301"/>
          </a:xfrm>
          <a:prstGeom prst="rect">
            <a:avLst/>
          </a:prstGeom>
        </p:spPr>
        <p:txBody>
          <a:bodyPr wrap="square">
            <a:spAutoFit/>
          </a:bodyPr>
          <a:lstStyle/>
          <a:p>
            <a:r>
              <a:rPr lang="fr-FR" sz="1800" dirty="0">
                <a:solidFill>
                  <a:srgbClr val="5A5A5A"/>
                </a:solidFill>
                <a:latin typeface="Fjalla One"/>
              </a:rPr>
              <a:t>La limite de Chandrasekhar</a:t>
            </a:r>
          </a:p>
          <a:p>
            <a:r>
              <a:rPr lang="fr-FR" sz="1800" dirty="0">
                <a:solidFill>
                  <a:srgbClr val="5A5A5A"/>
                </a:solidFill>
                <a:latin typeface="Cantarell"/>
              </a:rPr>
              <a:t>Toutes les naines blanches n’ont pas la même taille. Plus une naine est massive, plus la pression et la densité requises pour résister à la gravité sont grandes, donc plus la taille finale est faible.</a:t>
            </a:r>
          </a:p>
          <a:p>
            <a:r>
              <a:rPr lang="fr-FR" sz="1800" dirty="0">
                <a:solidFill>
                  <a:srgbClr val="5A5A5A"/>
                </a:solidFill>
                <a:latin typeface="Cantarell"/>
              </a:rPr>
              <a:t>Mais la pression de dégénérescence des électrons ne peut pas supporter une masse arbitrairement grande. Dans les années 1930, l’astrophysicien indien Subrahmanyan Chandrasekhar mit en évidence sur le plan théorique qu’elles n’étaient capables de résister à l’effondrement que si leur masse était inférieure à 1,4 fois celle du Soleil.</a:t>
            </a:r>
          </a:p>
          <a:p>
            <a:r>
              <a:rPr lang="fr-FR" sz="1800" dirty="0">
                <a:solidFill>
                  <a:srgbClr val="5A5A5A"/>
                </a:solidFill>
                <a:latin typeface="Cantarell"/>
              </a:rPr>
              <a:t>En tenant compte des pertes de matière par vent stellaire, cela signifie qu’une étoile ordinaire de la </a:t>
            </a:r>
            <a:r>
              <a:rPr lang="fr-FR" sz="1800" dirty="0">
                <a:solidFill>
                  <a:srgbClr val="27CDA5"/>
                </a:solidFill>
                <a:latin typeface="Cantarell"/>
                <a:hlinkClick r:id="rId3" tooltip="La séquence principale"/>
              </a:rPr>
              <a:t>séquence principale</a:t>
            </a:r>
            <a:r>
              <a:rPr lang="fr-FR" sz="1800" dirty="0">
                <a:solidFill>
                  <a:srgbClr val="5A5A5A"/>
                </a:solidFill>
                <a:latin typeface="Cantarell"/>
              </a:rPr>
              <a:t> ne peut atteindre le stade de naine blanche que si sa masse avant son effondrement final est inférieure à environ huit fois celle du Soleil.</a:t>
            </a:r>
            <a:endParaRPr lang="fr-FR" sz="1800" b="0" i="0" dirty="0">
              <a:solidFill>
                <a:srgbClr val="5A5A5A"/>
              </a:solidFill>
              <a:effectLst/>
              <a:latin typeface="Cantarell"/>
            </a:endParaRPr>
          </a:p>
        </p:txBody>
      </p:sp>
    </p:spTree>
    <p:extLst>
      <p:ext uri="{BB962C8B-B14F-4D97-AF65-F5344CB8AC3E}">
        <p14:creationId xmlns:p14="http://schemas.microsoft.com/office/powerpoint/2010/main" val="174223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1312863" y="1027113"/>
            <a:ext cx="4933950" cy="37004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9" name="Text Box 2"/>
          <p:cNvSpPr>
            <a:spLocks noGrp="1" noChangeArrowheads="1"/>
          </p:cNvSpPr>
          <p:nvPr>
            <p:ph type="body" idx="1"/>
          </p:nvPr>
        </p:nvSpPr>
        <p:spPr>
          <a:xfrm>
            <a:off x="1169988" y="5086350"/>
            <a:ext cx="5226050" cy="41068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Bef>
                <a:spcPct val="0"/>
              </a:spcBef>
            </a:pPr>
            <a:endParaRPr lang="fr-FR" altLang="fr-FR">
              <a:solidFill>
                <a:srgbClr val="FFFFFF"/>
              </a:solidFill>
              <a:latin typeface="Tahoma" panose="020B0604030504040204" pitchFamily="34" charset="0"/>
            </a:endParaRPr>
          </a:p>
          <a:p>
            <a:endParaRPr lang="fr-FR" altLang="fr-FR"/>
          </a:p>
        </p:txBody>
      </p:sp>
      <p:sp>
        <p:nvSpPr>
          <p:cNvPr id="126980" name="Text Box 3"/>
          <p:cNvSpPr txBox="1">
            <a:spLocks noChangeArrowheads="1"/>
          </p:cNvSpPr>
          <p:nvPr/>
        </p:nvSpPr>
        <p:spPr bwMode="auto">
          <a:xfrm>
            <a:off x="431800" y="5589588"/>
            <a:ext cx="6865938"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5120" rIns="0" bIns="0"/>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200">
                <a:solidFill>
                  <a:srgbClr val="000000"/>
                </a:solidFill>
                <a:latin typeface="Times New Roman" panose="02020603050405020304" pitchFamily="18" charset="0"/>
              </a:defRPr>
            </a:lvl9pPr>
          </a:lstStyle>
          <a:p>
            <a:pPr eaLnBrk="1">
              <a:lnSpc>
                <a:spcPct val="95000"/>
              </a:lnSpc>
              <a:spcBef>
                <a:spcPct val="0"/>
              </a:spcBef>
            </a:pPr>
            <a:r>
              <a:rPr lang="fr-FR" altLang="fr-FR" sz="2400" dirty="0"/>
              <a:t>Concernant la nature de la matière noire, deux théories avaient été émises : la matière noire chaude et la matière noire froide. Ces deux théories divergeaient par rapport à la vitesse supposée des particules qui composeraient cette matière noire. Dans le cas de la matière chaude, les particules approcheraient la vitesse de la lumière tandis que les particules composant la matière froide seraient beaucoup plus lentes. Le neutrino serait la particule envisagée pour la composition de la matière noire chaude tandis que les WIMP et les MACHO seraient les candidats idéaux pour la matière noire froide. De nos jours, la théorie de matière froide semble l’emporter et est majoritairement soutenue par la communauté scientifique.</a:t>
            </a:r>
            <a:endParaRPr lang="fr-FR" altLang="fr-FR" sz="2400" b="1" dirty="0"/>
          </a:p>
        </p:txBody>
      </p:sp>
    </p:spTree>
    <p:extLst>
      <p:ext uri="{BB962C8B-B14F-4D97-AF65-F5344CB8AC3E}">
        <p14:creationId xmlns:p14="http://schemas.microsoft.com/office/powerpoint/2010/main" val="3525090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29027"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Tree>
    <p:extLst>
      <p:ext uri="{BB962C8B-B14F-4D97-AF65-F5344CB8AC3E}">
        <p14:creationId xmlns:p14="http://schemas.microsoft.com/office/powerpoint/2010/main" val="3140101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2" name="Rectangle 1"/>
          <p:cNvSpPr>
            <a:spLocks noChangeArrowheads="1"/>
          </p:cNvSpPr>
          <p:nvPr/>
        </p:nvSpPr>
        <p:spPr bwMode="auto">
          <a:xfrm>
            <a:off x="8244333" y="521370"/>
            <a:ext cx="5760640"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Uhuru a réalisé plusieurs avancées scientifiques exceptionnelles, y compris la découverte et l’étude détaillée des </a:t>
            </a:r>
            <a:r>
              <a:rPr kumimoji="0" lang="fr-FR" altLang="fr-FR" sz="1600" b="0" i="0" u="sng" strike="noStrike" cap="none" normalizeH="0" baseline="0" dirty="0">
                <a:ln>
                  <a:noFill/>
                </a:ln>
                <a:solidFill>
                  <a:srgbClr val="0D44A0"/>
                </a:solidFill>
                <a:effectLst/>
                <a:latin typeface="Helvetica" panose="020B0604020202020204" pitchFamily="34" charset="0"/>
                <a:hlinkClick r:id="rId3"/>
              </a:rPr>
              <a:t>sources binaires de rayons X</a:t>
            </a:r>
            <a:endParaRPr kumimoji="0" lang="fr-FR" altLang="fr-FR" sz="1600" b="0" i="0" u="sng" strike="noStrike" cap="none" normalizeH="0" baseline="0" dirty="0">
              <a:ln>
                <a:noFill/>
              </a:ln>
              <a:solidFill>
                <a:srgbClr val="0D44A0"/>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alimentées par accrétion pulsée telles que </a:t>
            </a:r>
            <a:r>
              <a:rPr kumimoji="0" lang="fr-FR" altLang="fr-FR" sz="1600" b="0" i="0" u="none" strike="noStrike" cap="none" normalizeH="0" baseline="0" dirty="0">
                <a:ln>
                  <a:noFill/>
                </a:ln>
                <a:solidFill>
                  <a:schemeClr val="tx1"/>
                </a:solidFill>
                <a:effectLst/>
              </a:rPr>
              <a:t>Cen X-3</a:t>
            </a:r>
            <a:r>
              <a:rPr kumimoji="0" lang="fr-FR" altLang="fr-FR" sz="1600" b="0" i="0" u="none" strike="noStrike" cap="none" normalizeH="0" baseline="0" dirty="0">
                <a:ln>
                  <a:noFill/>
                </a:ln>
                <a:solidFill>
                  <a:srgbClr val="000000"/>
                </a:solidFill>
                <a:effectLst/>
                <a:latin typeface="Helvetica" panose="020B0604020202020204" pitchFamily="34" charset="0"/>
              </a:rPr>
              <a:t>, Vela X-1, et </a:t>
            </a:r>
            <a:r>
              <a:rPr kumimoji="0" lang="fr-FR" altLang="fr-FR" sz="1600" b="0" i="0" u="none" strike="noStrike" cap="none" normalizeH="0" baseline="0" dirty="0" err="1">
                <a:ln>
                  <a:noFill/>
                </a:ln>
                <a:solidFill>
                  <a:srgbClr val="000000"/>
                </a:solidFill>
                <a:effectLst/>
                <a:latin typeface="Helvetica" panose="020B0604020202020204" pitchFamily="34" charset="0"/>
              </a:rPr>
              <a:t>Her</a:t>
            </a:r>
            <a:r>
              <a:rPr kumimoji="0" lang="fr-FR" altLang="fr-FR" sz="1600" b="0" i="0" u="none" strike="noStrike" cap="none" normalizeH="0" baseline="0" dirty="0">
                <a:ln>
                  <a:noFill/>
                </a:ln>
                <a:solidFill>
                  <a:srgbClr val="000000"/>
                </a:solidFill>
                <a:effectLst/>
                <a:latin typeface="Helvetica" panose="020B0604020202020204" pitchFamily="34" charset="0"/>
              </a:rPr>
              <a:t> X-1, l’identification de </a:t>
            </a:r>
            <a:r>
              <a:rPr kumimoji="0" lang="fr-FR" altLang="fr-FR" sz="1600" b="0" i="0" u="none" strike="noStrike" cap="none" normalizeH="0" baseline="0" dirty="0" err="1">
                <a:ln>
                  <a:noFill/>
                </a:ln>
                <a:solidFill>
                  <a:schemeClr val="tx1"/>
                </a:solidFill>
                <a:effectLst/>
              </a:rPr>
              <a:t>Cygnus</a:t>
            </a:r>
            <a:r>
              <a:rPr kumimoji="0" lang="fr-FR" altLang="fr-FR" sz="1600" b="0" i="0" u="none" strike="noStrike" cap="none" normalizeH="0" baseline="0" dirty="0">
                <a:ln>
                  <a:noFill/>
                </a:ln>
                <a:solidFill>
                  <a:schemeClr val="tx1"/>
                </a:solidFill>
                <a:effectLst/>
              </a:rPr>
              <a:t> X-1</a:t>
            </a:r>
            <a:r>
              <a:rPr kumimoji="0" lang="fr-FR" altLang="fr-FR" sz="1600" b="0" i="0" u="none" strike="noStrike" cap="none" normalizeH="0" baseline="0" dirty="0">
                <a:ln>
                  <a:noFill/>
                </a:ln>
                <a:solidFill>
                  <a:srgbClr val="000000"/>
                </a:solidFill>
                <a:effectLst/>
                <a:latin typeface="Helvetica" panose="020B0604020202020204" pitchFamily="34" charset="0"/>
              </a:rPr>
              <a:t>, le premier candidat fort pour un </a:t>
            </a:r>
            <a:r>
              <a:rPr kumimoji="0" lang="fr-FR" altLang="fr-FR" sz="1600" b="0" i="0" u="none" strike="noStrike" cap="none" normalizeH="0" baseline="0" dirty="0">
                <a:ln>
                  <a:noFill/>
                </a:ln>
                <a:solidFill>
                  <a:schemeClr val="tx1"/>
                </a:solidFill>
                <a:effectLst/>
              </a:rPr>
              <a:t>noir astrophysique trou,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et de nombreuses sources extragalactiques importantes. Le catalogue Uhuru, publié en quatre versions successives, la dernière étant le catalogue 4U,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Helvetica" panose="020B0604020202020204" pitchFamily="34" charset="0"/>
              </a:rPr>
              <a:t> a été le premier catalogue complet de rayons X, contient 339 objets et couvre tout le ciel dans la bande de 2 à 6 </a:t>
            </a:r>
            <a:r>
              <a:rPr kumimoji="0" lang="fr-FR" altLang="fr-FR" sz="1600" b="0" i="0" u="none" strike="noStrike" cap="none" normalizeH="0" baseline="0" dirty="0" err="1">
                <a:ln>
                  <a:noFill/>
                </a:ln>
                <a:solidFill>
                  <a:srgbClr val="000000"/>
                </a:solidFill>
                <a:effectLst/>
                <a:latin typeface="Helvetica" panose="020B0604020202020204" pitchFamily="34" charset="0"/>
              </a:rPr>
              <a:t>keV</a:t>
            </a:r>
            <a:r>
              <a:rPr kumimoji="0" lang="fr-FR" altLang="fr-FR" sz="1600" b="0" i="0" u="none" strike="noStrike" cap="none" normalizeH="0" baseline="0" dirty="0">
                <a:ln>
                  <a:noFill/>
                </a:ln>
                <a:solidFill>
                  <a:srgbClr val="000000"/>
                </a:solidFill>
                <a:effectLst/>
                <a:latin typeface="Helvetica" panose="020B0604020202020204" pitchFamily="34" charset="0"/>
              </a:rPr>
              <a:t> </a:t>
            </a:r>
            <a:r>
              <a:rPr kumimoji="0" lang="fr-FR" altLang="fr-FR" sz="1600" b="0" i="0" u="none" strike="noStrike" cap="none" normalizeH="0" baseline="0" dirty="0">
                <a:ln>
                  <a:noFill/>
                </a:ln>
                <a:solidFill>
                  <a:schemeClr val="tx1"/>
                </a:solidFill>
                <a:effectLst/>
              </a:rPr>
              <a:t>Forman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rPr>
              <a:t> et al. (1978), </a:t>
            </a:r>
            <a:r>
              <a:rPr kumimoji="0" lang="fr-FR" altLang="fr-FR" sz="1600" b="0" i="0" u="none" strike="noStrike" cap="none" normalizeH="0" baseline="0" dirty="0" err="1">
                <a:ln>
                  <a:noFill/>
                </a:ln>
                <a:solidFill>
                  <a:schemeClr val="tx1"/>
                </a:solidFill>
                <a:effectLst/>
              </a:rPr>
              <a:t>ApJS</a:t>
            </a:r>
            <a:r>
              <a:rPr kumimoji="0" lang="fr-FR" altLang="fr-FR" sz="1600" b="0" i="0" u="none" strike="noStrike" cap="none" normalizeH="0" baseline="0" dirty="0">
                <a:ln>
                  <a:noFill/>
                </a:ln>
                <a:solidFill>
                  <a:schemeClr val="tx1"/>
                </a:solidFill>
                <a:effectLst/>
              </a:rPr>
              <a:t>, 38, 357. [</a:t>
            </a:r>
            <a:r>
              <a:rPr kumimoji="0" lang="fr-FR" altLang="fr-FR" sz="1600" b="0" i="1" u="none" strike="noStrike" cap="none" normalizeH="0" baseline="0" dirty="0">
                <a:ln>
                  <a:noFill/>
                </a:ln>
                <a:solidFill>
                  <a:schemeClr val="tx1"/>
                </a:solidFill>
                <a:effectLst/>
              </a:rPr>
              <a:t>http://heasarc. GSFC. NASA.</a:t>
            </a:r>
            <a:r>
              <a:rPr kumimoji="0" lang="fr-FR" altLang="fr-FR" sz="16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348005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3123"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
        <p:nvSpPr>
          <p:cNvPr id="133124" name="Rectangle 1"/>
          <p:cNvSpPr>
            <a:spLocks noChangeArrowheads="1"/>
          </p:cNvSpPr>
          <p:nvPr/>
        </p:nvSpPr>
        <p:spPr bwMode="auto">
          <a:xfrm>
            <a:off x="9525" y="6065838"/>
            <a:ext cx="78660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868686"/>
                </a:solidFill>
                <a:latin typeface="SansationRegular"/>
              </a:rPr>
              <a:t>Cartographie de la matière noire selon la distance dans trois tranches d'Univers correspondant à un âge de 7 (z=0.7), 9 (z=0.5) et 10 (z=0.3) milliards d'années et montrant la concentration progressive de matière noire au cours de l'évolution cosmique</a:t>
            </a:r>
            <a:endParaRPr lang="fr-FR" altLang="fr-FR" sz="2000" dirty="0"/>
          </a:p>
        </p:txBody>
      </p:sp>
    </p:spTree>
    <p:extLst>
      <p:ext uri="{BB962C8B-B14F-4D97-AF65-F5344CB8AC3E}">
        <p14:creationId xmlns:p14="http://schemas.microsoft.com/office/powerpoint/2010/main" val="2047421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135171" name="Rectangle 5123"/>
          <p:cNvSpPr>
            <a:spLocks noGrp="1" noChangeArrowheads="1"/>
          </p:cNvSpPr>
          <p:nvPr>
            <p:ph type="body" idx="1"/>
          </p:nvPr>
        </p:nvSpPr>
        <p:spPr>
          <a:xfrm>
            <a:off x="755650" y="5078413"/>
            <a:ext cx="6046788" cy="4810125"/>
          </a:xfrm>
          <a:solidFill>
            <a:srgbClr val="FFFFFF"/>
          </a:solidFill>
          <a:ln>
            <a:solidFill>
              <a:srgbClr val="000000"/>
            </a:solidFill>
            <a:miter lim="800000"/>
            <a:headEnd/>
            <a:tailEnd/>
          </a:ln>
        </p:spPr>
        <p:txBody>
          <a:bodyPr/>
          <a:lstStyle/>
          <a:p>
            <a:endParaRPr lang="fr-FR" altLang="fr-FR"/>
          </a:p>
        </p:txBody>
      </p:sp>
      <p:sp>
        <p:nvSpPr>
          <p:cNvPr id="135172" name="Rectangle 4"/>
          <p:cNvSpPr>
            <a:spLocks noChangeArrowheads="1"/>
          </p:cNvSpPr>
          <p:nvPr/>
        </p:nvSpPr>
        <p:spPr bwMode="auto">
          <a:xfrm flipH="1">
            <a:off x="-2484438" y="4819650"/>
            <a:ext cx="12980988" cy="5588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610" rIns="0" bIns="0" anchor="ctr">
            <a:spAutoFit/>
          </a:bodyPr>
          <a:lstStyle/>
          <a:p>
            <a:r>
              <a:rPr lang="en-GB" altLang="fr-FR" sz="1800" b="1">
                <a:solidFill>
                  <a:srgbClr val="000000"/>
                </a:solidFill>
                <a:latin typeface="Arial" panose="020B0604020202020204" pitchFamily="34" charset="0"/>
              </a:rPr>
              <a:t>Les WIMP</a:t>
            </a:r>
            <a:r>
              <a:rPr lang="en-GB" altLang="fr-FR" sz="1800">
                <a:solidFill>
                  <a:srgbClr val="555555"/>
                </a:solidFill>
                <a:latin typeface="Arial" panose="020B0604020202020204" pitchFamily="34" charset="0"/>
              </a:rPr>
              <a:t>[</a:t>
            </a:r>
            <a:r>
              <a:rPr lang="en-GB" altLang="fr-FR" sz="1800">
                <a:solidFill>
                  <a:srgbClr val="0B0080"/>
                </a:solidFill>
                <a:latin typeface="Arial" panose="020B0604020202020204" pitchFamily="34" charset="0"/>
                <a:hlinkClick r:id="rId3" tooltip="Modifier la section : Les WIMP"/>
              </a:rPr>
              <a:t>modifier</a:t>
            </a:r>
            <a:r>
              <a:rPr lang="en-GB" altLang="fr-FR" sz="1800">
                <a:solidFill>
                  <a:srgbClr val="555555"/>
                </a:solidFill>
              </a:rPr>
              <a:t> </a:t>
            </a:r>
            <a:r>
              <a:rPr lang="en-GB" altLang="fr-FR" sz="1800">
                <a:solidFill>
                  <a:srgbClr val="555555"/>
                </a:solidFill>
                <a:latin typeface="Arial" panose="020B0604020202020204" pitchFamily="34" charset="0"/>
              </a:rPr>
              <a:t>|</a:t>
            </a:r>
            <a:r>
              <a:rPr lang="en-GB" altLang="fr-FR" sz="1800">
                <a:solidFill>
                  <a:srgbClr val="555555"/>
                </a:solidFill>
              </a:rPr>
              <a:t> </a:t>
            </a:r>
            <a:r>
              <a:rPr lang="en-GB" altLang="fr-FR" sz="1800">
                <a:solidFill>
                  <a:srgbClr val="0B0080"/>
                </a:solidFill>
                <a:latin typeface="Arial" panose="020B0604020202020204" pitchFamily="34" charset="0"/>
                <a:hlinkClick r:id="rId4" tooltip="Modifier la section : Les WIMP"/>
              </a:rPr>
              <a:t>modifier le code</a:t>
            </a:r>
            <a:r>
              <a:rPr lang="en-GB" altLang="fr-FR" sz="1800">
                <a:solidFill>
                  <a:srgbClr val="555555"/>
                </a:solidFill>
                <a:latin typeface="Arial" panose="020B0604020202020204" pitchFamily="34" charset="0"/>
              </a:rPr>
              <a:t>]</a:t>
            </a:r>
            <a:endParaRPr lang="en-GB" altLang="fr-FR" sz="1800" b="1">
              <a:solidFill>
                <a:srgbClr val="000000"/>
              </a:solidFill>
              <a:latin typeface="Arial" panose="020B0604020202020204" pitchFamily="34" charset="0"/>
            </a:endParaRPr>
          </a:p>
          <a:p>
            <a:r>
              <a:rPr lang="en-GB" altLang="fr-FR" sz="1800">
                <a:solidFill>
                  <a:srgbClr val="252525"/>
                </a:solidFill>
                <a:latin typeface="Arial" panose="020B0604020202020204" pitchFamily="34" charset="0"/>
              </a:rPr>
              <a:t>Les</a:t>
            </a:r>
            <a:r>
              <a:rPr lang="en-GB" altLang="fr-FR" sz="1800">
                <a:solidFill>
                  <a:srgbClr val="252525"/>
                </a:solidFill>
              </a:rPr>
              <a:t> </a:t>
            </a:r>
            <a:r>
              <a:rPr lang="en-GB" altLang="fr-FR" sz="1800">
                <a:solidFill>
                  <a:srgbClr val="0B0080"/>
                </a:solidFill>
                <a:latin typeface="Arial" panose="020B0604020202020204" pitchFamily="34" charset="0"/>
                <a:hlinkClick r:id="rId5" tooltip="Weakly interacting massive particles"/>
              </a:rPr>
              <a:t>WIMP</a:t>
            </a:r>
            <a:r>
              <a:rPr lang="en-GB" altLang="fr-FR" sz="1800">
                <a:solidFill>
                  <a:srgbClr val="252525"/>
                </a:solidFill>
              </a:rPr>
              <a:t> </a:t>
            </a:r>
            <a:r>
              <a:rPr lang="en-GB" altLang="fr-FR" sz="1800">
                <a:solidFill>
                  <a:srgbClr val="252525"/>
                </a:solidFill>
                <a:latin typeface="Arial" panose="020B0604020202020204" pitchFamily="34" charset="0"/>
              </a:rPr>
              <a:t>(</a:t>
            </a:r>
            <a:r>
              <a:rPr lang="fr-FR" altLang="fr-FR" sz="1800" i="1">
                <a:solidFill>
                  <a:srgbClr val="252525"/>
                </a:solidFill>
                <a:latin typeface="Arial" panose="020B0604020202020204" pitchFamily="34" charset="0"/>
              </a:rPr>
              <a:t>Weakly interactive massive particles</a:t>
            </a:r>
            <a:r>
              <a:rPr lang="en-GB" altLang="fr-FR" sz="1800">
                <a:solidFill>
                  <a:srgbClr val="252525"/>
                </a:solidFill>
                <a:latin typeface="Arial" panose="020B0604020202020204" pitchFamily="34" charset="0"/>
              </a:rPr>
              <a:t>) forment une classe de particules lourdes, interagissant faiblement avec la mati</a:t>
            </a:r>
            <a:r>
              <a:rPr lang="en-GB" altLang="fr-FR" sz="1800">
                <a:solidFill>
                  <a:srgbClr val="252525"/>
                </a:solidFill>
              </a:rPr>
              <a:t>è</a:t>
            </a:r>
            <a:r>
              <a:rPr lang="en-GB" altLang="fr-FR" sz="1800">
                <a:solidFill>
                  <a:srgbClr val="252525"/>
                </a:solidFill>
                <a:latin typeface="Arial" panose="020B0604020202020204" pitchFamily="34" charset="0"/>
              </a:rPr>
              <a:t>re, et constituent d'excellents candidats </a:t>
            </a:r>
            <a:r>
              <a:rPr lang="en-GB" altLang="fr-FR" sz="1800">
                <a:solidFill>
                  <a:srgbClr val="252525"/>
                </a:solidFill>
              </a:rPr>
              <a:t>à</a:t>
            </a:r>
            <a:r>
              <a:rPr lang="en-GB" altLang="fr-FR" sz="1800">
                <a:solidFill>
                  <a:srgbClr val="252525"/>
                </a:solidFill>
                <a:latin typeface="Arial" panose="020B0604020202020204" pitchFamily="34" charset="0"/>
              </a:rPr>
              <a:t> la mati</a:t>
            </a:r>
            <a:r>
              <a:rPr lang="en-GB" altLang="fr-FR" sz="1800">
                <a:solidFill>
                  <a:srgbClr val="252525"/>
                </a:solidFill>
              </a:rPr>
              <a:t>è</a:t>
            </a:r>
            <a:r>
              <a:rPr lang="en-GB" altLang="fr-FR" sz="1800">
                <a:solidFill>
                  <a:srgbClr val="252525"/>
                </a:solidFill>
                <a:latin typeface="Arial" panose="020B0604020202020204" pitchFamily="34" charset="0"/>
              </a:rPr>
              <a:t>re sombre non-baryonique. Parmi celles-ci on trouve le neutralino, postul</a:t>
            </a:r>
            <a:r>
              <a:rPr lang="en-GB" altLang="fr-FR" sz="1800">
                <a:solidFill>
                  <a:srgbClr val="252525"/>
                </a:solidFill>
              </a:rPr>
              <a:t>é</a:t>
            </a:r>
            <a:r>
              <a:rPr lang="en-GB" altLang="fr-FR" sz="1800">
                <a:solidFill>
                  <a:srgbClr val="252525"/>
                </a:solidFill>
                <a:latin typeface="Arial" panose="020B0604020202020204" pitchFamily="34" charset="0"/>
              </a:rPr>
              <a:t> par les extensions supersym</a:t>
            </a:r>
            <a:r>
              <a:rPr lang="en-GB" altLang="fr-FR" sz="1800">
                <a:solidFill>
                  <a:srgbClr val="252525"/>
                </a:solidFill>
              </a:rPr>
              <a:t>é</a:t>
            </a:r>
            <a:r>
              <a:rPr lang="en-GB" altLang="fr-FR" sz="1800">
                <a:solidFill>
                  <a:srgbClr val="252525"/>
                </a:solidFill>
                <a:latin typeface="Arial" panose="020B0604020202020204" pitchFamily="34" charset="0"/>
              </a:rPr>
              <a:t>trique du mod</a:t>
            </a:r>
            <a:r>
              <a:rPr lang="en-GB" altLang="fr-FR" sz="1800">
                <a:solidFill>
                  <a:srgbClr val="252525"/>
                </a:solidFill>
              </a:rPr>
              <a:t>è</a:t>
            </a:r>
            <a:r>
              <a:rPr lang="en-GB" altLang="fr-FR" sz="1800">
                <a:solidFill>
                  <a:srgbClr val="252525"/>
                </a:solidFill>
                <a:latin typeface="Arial" panose="020B0604020202020204" pitchFamily="34" charset="0"/>
              </a:rPr>
              <a:t>le standard de la physique des particules. L'id</a:t>
            </a:r>
            <a:r>
              <a:rPr lang="en-GB" altLang="fr-FR" sz="1800">
                <a:solidFill>
                  <a:srgbClr val="252525"/>
                </a:solidFill>
              </a:rPr>
              <a:t>é</a:t>
            </a:r>
            <a:r>
              <a:rPr lang="en-GB" altLang="fr-FR" sz="1800">
                <a:solidFill>
                  <a:srgbClr val="252525"/>
                </a:solidFill>
                <a:latin typeface="Arial" panose="020B0604020202020204" pitchFamily="34" charset="0"/>
              </a:rPr>
              <a:t>e de la</a:t>
            </a:r>
            <a:r>
              <a:rPr lang="en-GB" altLang="fr-FR" sz="1800">
                <a:solidFill>
                  <a:srgbClr val="252525"/>
                </a:solidFill>
              </a:rPr>
              <a:t> </a:t>
            </a:r>
            <a:r>
              <a:rPr lang="en-GB" altLang="fr-FR" sz="1800">
                <a:solidFill>
                  <a:srgbClr val="0B0080"/>
                </a:solidFill>
                <a:latin typeface="Arial" panose="020B0604020202020204" pitchFamily="34" charset="0"/>
                <a:hlinkClick r:id="rId6" tooltip="Supersymétrie"/>
              </a:rPr>
              <a:t>supersym</a:t>
            </a:r>
            <a:r>
              <a:rPr lang="en-GB" altLang="fr-FR" sz="1800">
                <a:solidFill>
                  <a:srgbClr val="0B0080"/>
                </a:solidFill>
                <a:hlinkClick r:id="rId6" tooltip="Supersymétrie"/>
              </a:rPr>
              <a:t>é</a:t>
            </a:r>
            <a:r>
              <a:rPr lang="en-GB" altLang="fr-FR" sz="1800">
                <a:solidFill>
                  <a:srgbClr val="0B0080"/>
                </a:solidFill>
                <a:latin typeface="Arial" panose="020B0604020202020204" pitchFamily="34" charset="0"/>
                <a:hlinkClick r:id="rId6" tooltip="Supersymétrie"/>
              </a:rPr>
              <a:t>trie</a:t>
            </a:r>
            <a:r>
              <a:rPr lang="en-GB" altLang="fr-FR" sz="1800">
                <a:solidFill>
                  <a:srgbClr val="252525"/>
                </a:solidFill>
              </a:rPr>
              <a:t> </a:t>
            </a:r>
            <a:r>
              <a:rPr lang="en-GB" altLang="fr-FR" sz="1800">
                <a:solidFill>
                  <a:srgbClr val="252525"/>
                </a:solidFill>
                <a:latin typeface="Arial" panose="020B0604020202020204" pitchFamily="34" charset="0"/>
              </a:rPr>
              <a:t>est d'associer </a:t>
            </a:r>
            <a:r>
              <a:rPr lang="en-GB" altLang="fr-FR" sz="1800">
                <a:solidFill>
                  <a:srgbClr val="252525"/>
                </a:solidFill>
              </a:rPr>
              <a:t>à</a:t>
            </a:r>
            <a:r>
              <a:rPr lang="en-GB" altLang="fr-FR" sz="1800">
                <a:solidFill>
                  <a:srgbClr val="252525"/>
                </a:solidFill>
                <a:latin typeface="Arial" panose="020B0604020202020204" pitchFamily="34" charset="0"/>
              </a:rPr>
              <a:t> chaque</a:t>
            </a:r>
            <a:r>
              <a:rPr lang="en-GB" altLang="fr-FR" sz="1800">
                <a:solidFill>
                  <a:srgbClr val="252525"/>
                </a:solidFill>
              </a:rPr>
              <a:t> </a:t>
            </a:r>
            <a:r>
              <a:rPr lang="en-GB" altLang="fr-FR" sz="1800">
                <a:solidFill>
                  <a:srgbClr val="0B0080"/>
                </a:solidFill>
                <a:latin typeface="Arial" panose="020B0604020202020204" pitchFamily="34" charset="0"/>
                <a:hlinkClick r:id="rId7" tooltip="Boson"/>
              </a:rPr>
              <a:t>boson</a:t>
            </a:r>
            <a:r>
              <a:rPr lang="en-GB" altLang="fr-FR" sz="1800">
                <a:solidFill>
                  <a:srgbClr val="252525"/>
                </a:solidFill>
              </a:rPr>
              <a:t> </a:t>
            </a:r>
            <a:r>
              <a:rPr lang="en-GB" altLang="fr-FR" sz="1800">
                <a:solidFill>
                  <a:srgbClr val="252525"/>
                </a:solidFill>
                <a:latin typeface="Arial" panose="020B0604020202020204" pitchFamily="34" charset="0"/>
              </a:rPr>
              <a:t>un</a:t>
            </a:r>
            <a:r>
              <a:rPr lang="en-GB" altLang="fr-FR" sz="1800">
                <a:solidFill>
                  <a:srgbClr val="252525"/>
                </a:solidFill>
              </a:rPr>
              <a:t> </a:t>
            </a:r>
            <a:r>
              <a:rPr lang="en-GB" altLang="fr-FR" sz="1800">
                <a:solidFill>
                  <a:srgbClr val="0B0080"/>
                </a:solidFill>
                <a:latin typeface="Arial" panose="020B0604020202020204" pitchFamily="34" charset="0"/>
                <a:hlinkClick r:id="rId8" tooltip="Fermion"/>
              </a:rPr>
              <a:t>fermion</a:t>
            </a:r>
            <a:r>
              <a:rPr lang="en-GB" altLang="fr-FR" sz="1800">
                <a:solidFill>
                  <a:srgbClr val="252525"/>
                </a:solidFill>
              </a:rPr>
              <a:t> </a:t>
            </a:r>
            <a:r>
              <a:rPr lang="en-GB" altLang="fr-FR" sz="1800">
                <a:solidFill>
                  <a:srgbClr val="252525"/>
                </a:solidFill>
                <a:latin typeface="Arial" panose="020B0604020202020204" pitchFamily="34" charset="0"/>
              </a:rPr>
              <a:t>et vice versa. Chaque particule se voit donc attribuer un super-partenaire, ayant des propri</a:t>
            </a:r>
            <a:r>
              <a:rPr lang="en-GB" altLang="fr-FR" sz="1800">
                <a:solidFill>
                  <a:srgbClr val="252525"/>
                </a:solidFill>
              </a:rPr>
              <a:t>é</a:t>
            </a:r>
            <a:r>
              <a:rPr lang="en-GB" altLang="fr-FR" sz="1800">
                <a:solidFill>
                  <a:srgbClr val="252525"/>
                </a:solidFill>
                <a:latin typeface="Arial" panose="020B0604020202020204" pitchFamily="34" charset="0"/>
              </a:rPr>
              <a:t>t</a:t>
            </a:r>
            <a:r>
              <a:rPr lang="en-GB" altLang="fr-FR" sz="1800">
                <a:solidFill>
                  <a:srgbClr val="252525"/>
                </a:solidFill>
              </a:rPr>
              <a:t>é</a:t>
            </a:r>
            <a:r>
              <a:rPr lang="en-GB" altLang="fr-FR" sz="1800">
                <a:solidFill>
                  <a:srgbClr val="252525"/>
                </a:solidFill>
                <a:latin typeface="Arial" panose="020B0604020202020204" pitchFamily="34" charset="0"/>
              </a:rPr>
              <a:t>s identiques (masse, charge), mais avec un</a:t>
            </a:r>
            <a:r>
              <a:rPr lang="en-GB" altLang="fr-FR" sz="1800">
                <a:solidFill>
                  <a:srgbClr val="252525"/>
                </a:solidFill>
              </a:rPr>
              <a:t> </a:t>
            </a:r>
            <a:r>
              <a:rPr lang="fr-FR" altLang="fr-FR" sz="1800">
                <a:solidFill>
                  <a:srgbClr val="0B0080"/>
                </a:solidFill>
                <a:latin typeface="Arial" panose="020B0604020202020204" pitchFamily="34" charset="0"/>
                <a:hlinkClick r:id="rId9" tooltip="Spin"/>
              </a:rPr>
              <a:t>spin</a:t>
            </a:r>
            <a:r>
              <a:rPr lang="en-GB" altLang="fr-FR" sz="1800">
                <a:solidFill>
                  <a:srgbClr val="252525"/>
                </a:solidFill>
              </a:rPr>
              <a:t> </a:t>
            </a:r>
            <a:r>
              <a:rPr lang="en-GB" altLang="fr-FR" sz="1800">
                <a:solidFill>
                  <a:srgbClr val="252525"/>
                </a:solidFill>
                <a:latin typeface="Arial" panose="020B0604020202020204" pitchFamily="34" charset="0"/>
              </a:rPr>
              <a:t>diff</a:t>
            </a:r>
            <a:r>
              <a:rPr lang="en-GB" altLang="fr-FR" sz="1800">
                <a:solidFill>
                  <a:srgbClr val="252525"/>
                </a:solidFill>
              </a:rPr>
              <a:t>é</a:t>
            </a:r>
            <a:r>
              <a:rPr lang="en-GB" altLang="fr-FR" sz="1800">
                <a:solidFill>
                  <a:srgbClr val="252525"/>
                </a:solidFill>
                <a:latin typeface="Arial" panose="020B0604020202020204" pitchFamily="34" charset="0"/>
              </a:rPr>
              <a:t>rent de</a:t>
            </a:r>
            <a:r>
              <a:rPr lang="en-GB" altLang="fr-FR" sz="1800">
                <a:solidFill>
                  <a:srgbClr val="252525"/>
                </a:solidFill>
              </a:rPr>
              <a:t> </a:t>
            </a:r>
            <a:r>
              <a:rPr lang="en-GB" altLang="fr-FR" sz="1800" baseline="30000">
                <a:solidFill>
                  <a:srgbClr val="252525"/>
                </a:solidFill>
                <a:latin typeface="Arial" panose="020B0604020202020204" pitchFamily="34" charset="0"/>
              </a:rPr>
              <a:t>1</a:t>
            </a:r>
            <a:r>
              <a:rPr lang="en-GB" altLang="fr-FR" sz="1800">
                <a:solidFill>
                  <a:srgbClr val="252525"/>
                </a:solidFill>
                <a:latin typeface="Arial" panose="020B0604020202020204" pitchFamily="34" charset="0"/>
              </a:rPr>
              <a:t>⁄</a:t>
            </a:r>
            <a:r>
              <a:rPr lang="en-GB" altLang="fr-FR" sz="1800" baseline="-30000">
                <a:solidFill>
                  <a:srgbClr val="252525"/>
                </a:solidFill>
                <a:latin typeface="Arial" panose="020B0604020202020204" pitchFamily="34" charset="0"/>
              </a:rPr>
              <a:t>2</a:t>
            </a:r>
            <a:r>
              <a:rPr lang="en-GB" altLang="fr-FR" sz="1800">
                <a:solidFill>
                  <a:srgbClr val="252525"/>
                </a:solidFill>
                <a:latin typeface="Arial" panose="020B0604020202020204" pitchFamily="34" charset="0"/>
              </a:rPr>
              <a:t>. Ainsi, le nombre de particules est doubl</a:t>
            </a:r>
            <a:r>
              <a:rPr lang="en-GB" altLang="fr-FR" sz="1800">
                <a:solidFill>
                  <a:srgbClr val="252525"/>
                </a:solidFill>
              </a:rPr>
              <a:t>é</a:t>
            </a:r>
            <a:r>
              <a:rPr lang="en-GB" altLang="fr-FR" sz="1800">
                <a:solidFill>
                  <a:srgbClr val="252525"/>
                </a:solidFill>
                <a:latin typeface="Arial" panose="020B0604020202020204" pitchFamily="34" charset="0"/>
              </a:rPr>
              <a:t>. Par exemple, le</a:t>
            </a:r>
            <a:r>
              <a:rPr lang="en-GB" altLang="fr-FR" sz="1800">
                <a:solidFill>
                  <a:srgbClr val="252525"/>
                </a:solidFill>
              </a:rPr>
              <a:t> </a:t>
            </a:r>
            <a:r>
              <a:rPr lang="en-GB" altLang="fr-FR" sz="1800">
                <a:solidFill>
                  <a:srgbClr val="0B0080"/>
                </a:solidFill>
                <a:latin typeface="Arial" panose="020B0604020202020204" pitchFamily="34" charset="0"/>
                <a:hlinkClick r:id="rId10" tooltip="Photon"/>
              </a:rPr>
              <a:t>photon</a:t>
            </a:r>
            <a:r>
              <a:rPr lang="en-GB" altLang="fr-FR" sz="1800">
                <a:solidFill>
                  <a:srgbClr val="252525"/>
                </a:solidFill>
              </a:rPr>
              <a:t> </a:t>
            </a:r>
            <a:r>
              <a:rPr lang="en-GB" altLang="fr-FR" sz="1800">
                <a:solidFill>
                  <a:srgbClr val="252525"/>
                </a:solidFill>
                <a:latin typeface="Arial" panose="020B0604020202020204" pitchFamily="34" charset="0"/>
              </a:rPr>
              <a:t>se retrouve accompagn</a:t>
            </a:r>
            <a:r>
              <a:rPr lang="en-GB" altLang="fr-FR" sz="1800">
                <a:solidFill>
                  <a:srgbClr val="252525"/>
                </a:solidFill>
              </a:rPr>
              <a:t>é</a:t>
            </a:r>
            <a:r>
              <a:rPr lang="en-GB" altLang="fr-FR" sz="1800">
                <a:solidFill>
                  <a:srgbClr val="252525"/>
                </a:solidFill>
                <a:latin typeface="Arial" panose="020B0604020202020204" pitchFamily="34" charset="0"/>
              </a:rPr>
              <a:t> d'un</a:t>
            </a:r>
            <a:r>
              <a:rPr lang="en-GB" altLang="fr-FR" sz="1800">
                <a:solidFill>
                  <a:srgbClr val="252525"/>
                </a:solidFill>
              </a:rPr>
              <a:t> </a:t>
            </a:r>
            <a:r>
              <a:rPr lang="en-GB" altLang="fr-FR" sz="1800">
                <a:solidFill>
                  <a:srgbClr val="0B0080"/>
                </a:solidFill>
                <a:latin typeface="Arial" panose="020B0604020202020204" pitchFamily="34" charset="0"/>
                <a:hlinkClick r:id="rId11" tooltip="Photino"/>
              </a:rPr>
              <a:t>photino</a:t>
            </a:r>
            <a:r>
              <a:rPr lang="en-GB" altLang="fr-FR" sz="1800">
                <a:solidFill>
                  <a:srgbClr val="252525"/>
                </a:solidFill>
                <a:latin typeface="Arial" panose="020B0604020202020204" pitchFamily="34" charset="0"/>
              </a:rPr>
              <a:t>, le</a:t>
            </a:r>
            <a:r>
              <a:rPr lang="en-GB" altLang="fr-FR" sz="1800">
                <a:solidFill>
                  <a:srgbClr val="252525"/>
                </a:solidFill>
              </a:rPr>
              <a:t> </a:t>
            </a:r>
            <a:r>
              <a:rPr lang="en-GB" altLang="fr-FR" sz="1800">
                <a:solidFill>
                  <a:srgbClr val="0B0080"/>
                </a:solidFill>
                <a:latin typeface="Arial" panose="020B0604020202020204" pitchFamily="34" charset="0"/>
                <a:hlinkClick r:id="rId12" tooltip="Graviton"/>
              </a:rPr>
              <a:t>graviton</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0B0080"/>
                </a:solidFill>
                <a:latin typeface="Arial" panose="020B0604020202020204" pitchFamily="34" charset="0"/>
                <a:hlinkClick r:id="rId13" tooltip="Gravitino"/>
              </a:rPr>
              <a:t>gravitino</a:t>
            </a:r>
            <a:r>
              <a:rPr lang="en-GB" altLang="fr-FR" sz="1800">
                <a:solidFill>
                  <a:srgbClr val="252525"/>
                </a:solidFill>
                <a:latin typeface="Arial" panose="020B0604020202020204" pitchFamily="34" charset="0"/>
              </a:rPr>
              <a:t>, le</a:t>
            </a:r>
            <a:r>
              <a:rPr lang="en-GB" altLang="fr-FR" sz="1800">
                <a:solidFill>
                  <a:srgbClr val="252525"/>
                </a:solidFill>
              </a:rPr>
              <a:t> </a:t>
            </a:r>
            <a:r>
              <a:rPr lang="en-GB" altLang="fr-FR" sz="1800">
                <a:solidFill>
                  <a:srgbClr val="0B0080"/>
                </a:solidFill>
                <a:latin typeface="Arial" panose="020B0604020202020204" pitchFamily="34" charset="0"/>
                <a:hlinkClick r:id="rId14" tooltip="Neutrino"/>
              </a:rPr>
              <a:t>neutrino</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A55858"/>
                </a:solidFill>
                <a:latin typeface="Arial" panose="020B0604020202020204" pitchFamily="34" charset="0"/>
                <a:hlinkClick r:id="rId15" tooltip="Sneutrino (page inexistante)"/>
              </a:rPr>
              <a:t>sneutrino</a:t>
            </a:r>
            <a:r>
              <a:rPr lang="en-GB" altLang="fr-FR" sz="1800">
                <a:solidFill>
                  <a:srgbClr val="252525"/>
                </a:solidFill>
                <a:latin typeface="Arial" panose="020B0604020202020204" pitchFamily="34" charset="0"/>
              </a:rPr>
              <a:t>, l'</a:t>
            </a:r>
            <a:r>
              <a:rPr lang="en-GB" altLang="fr-FR" sz="1800">
                <a:solidFill>
                  <a:srgbClr val="0B0080"/>
                </a:solidFill>
                <a:hlinkClick r:id="rId16" tooltip="Électron"/>
              </a:rPr>
              <a:t>é</a:t>
            </a:r>
            <a:r>
              <a:rPr lang="en-GB" altLang="fr-FR" sz="1800">
                <a:solidFill>
                  <a:srgbClr val="0B0080"/>
                </a:solidFill>
                <a:latin typeface="Arial" panose="020B0604020202020204" pitchFamily="34" charset="0"/>
                <a:hlinkClick r:id="rId16" tooltip="Électron"/>
              </a:rPr>
              <a:t>lectron</a:t>
            </a:r>
            <a:r>
              <a:rPr lang="en-GB" altLang="fr-FR" sz="1800">
                <a:solidFill>
                  <a:srgbClr val="252525"/>
                </a:solidFill>
              </a:rPr>
              <a:t> </a:t>
            </a:r>
            <a:r>
              <a:rPr lang="en-GB" altLang="fr-FR" sz="1800">
                <a:solidFill>
                  <a:srgbClr val="252525"/>
                </a:solidFill>
                <a:latin typeface="Arial" panose="020B0604020202020204" pitchFamily="34" charset="0"/>
              </a:rPr>
              <a:t>d'un</a:t>
            </a:r>
            <a:r>
              <a:rPr lang="en-GB" altLang="fr-FR" sz="1800">
                <a:solidFill>
                  <a:srgbClr val="252525"/>
                </a:solidFill>
              </a:rPr>
              <a:t> </a:t>
            </a:r>
            <a:r>
              <a:rPr lang="en-GB" altLang="fr-FR" sz="1800">
                <a:solidFill>
                  <a:srgbClr val="0B0080"/>
                </a:solidFill>
                <a:latin typeface="Arial" panose="020B0604020202020204" pitchFamily="34" charset="0"/>
                <a:hlinkClick r:id="rId17" tooltip="Sélectron"/>
              </a:rPr>
              <a:t>s</a:t>
            </a:r>
            <a:r>
              <a:rPr lang="en-GB" altLang="fr-FR" sz="1800">
                <a:solidFill>
                  <a:srgbClr val="0B0080"/>
                </a:solidFill>
                <a:hlinkClick r:id="rId17" tooltip="Sélectron"/>
              </a:rPr>
              <a:t>é</a:t>
            </a:r>
            <a:r>
              <a:rPr lang="en-GB" altLang="fr-FR" sz="1800">
                <a:solidFill>
                  <a:srgbClr val="0B0080"/>
                </a:solidFill>
                <a:latin typeface="Arial" panose="020B0604020202020204" pitchFamily="34" charset="0"/>
                <a:hlinkClick r:id="rId17" tooltip="Sélectron"/>
              </a:rPr>
              <a:t>lectron</a:t>
            </a:r>
            <a:r>
              <a:rPr lang="en-GB" altLang="fr-FR" sz="1800">
                <a:solidFill>
                  <a:srgbClr val="252525"/>
                </a:solidFill>
                <a:latin typeface="Arial" panose="020B0604020202020204" pitchFamily="34" charset="0"/>
              </a:rPr>
              <a:t>,</a:t>
            </a:r>
            <a:r>
              <a:rPr lang="en-GB" altLang="fr-FR" sz="1800">
                <a:solidFill>
                  <a:srgbClr val="252525"/>
                </a:solidFill>
              </a:rPr>
              <a:t> </a:t>
            </a:r>
            <a:r>
              <a:rPr lang="en-GB" altLang="fr-FR" sz="1800">
                <a:solidFill>
                  <a:srgbClr val="252525"/>
                </a:solidFill>
                <a:latin typeface="Arial" panose="020B0604020202020204" pitchFamily="34" charset="0"/>
              </a:rPr>
              <a:t>etc.</a:t>
            </a:r>
            <a:r>
              <a:rPr lang="en-GB" altLang="fr-FR" sz="1800">
                <a:solidFill>
                  <a:srgbClr val="252525"/>
                </a:solidFill>
              </a:rPr>
              <a:t> À</a:t>
            </a:r>
            <a:r>
              <a:rPr lang="en-GB" altLang="fr-FR" sz="1800">
                <a:solidFill>
                  <a:srgbClr val="252525"/>
                </a:solidFill>
                <a:latin typeface="Arial" panose="020B0604020202020204" pitchFamily="34" charset="0"/>
              </a:rPr>
              <a:t> la suite de l'impossibilit</a:t>
            </a:r>
            <a:r>
              <a:rPr lang="en-GB" altLang="fr-FR" sz="1800">
                <a:solidFill>
                  <a:srgbClr val="252525"/>
                </a:solidFill>
              </a:rPr>
              <a:t>é</a:t>
            </a:r>
            <a:r>
              <a:rPr lang="en-GB" altLang="fr-FR" sz="1800">
                <a:solidFill>
                  <a:srgbClr val="252525"/>
                </a:solidFill>
                <a:latin typeface="Arial" panose="020B0604020202020204" pitchFamily="34" charset="0"/>
              </a:rPr>
              <a:t> de d</a:t>
            </a:r>
            <a:r>
              <a:rPr lang="en-GB" altLang="fr-FR" sz="1800">
                <a:solidFill>
                  <a:srgbClr val="252525"/>
                </a:solidFill>
              </a:rPr>
              <a:t>é</a:t>
            </a:r>
            <a:r>
              <a:rPr lang="en-GB" altLang="fr-FR" sz="1800">
                <a:solidFill>
                  <a:srgbClr val="252525"/>
                </a:solidFill>
                <a:latin typeface="Arial" panose="020B0604020202020204" pitchFamily="34" charset="0"/>
              </a:rPr>
              <a:t>tecter un boson de</a:t>
            </a:r>
            <a:r>
              <a:rPr lang="en-GB" altLang="fr-FR" sz="1800">
                <a:solidFill>
                  <a:srgbClr val="252525"/>
                </a:solidFill>
              </a:rPr>
              <a:t> </a:t>
            </a:r>
            <a:r>
              <a:rPr lang="en-GB" altLang="fr-FR" sz="1800">
                <a:solidFill>
                  <a:srgbClr val="252525"/>
                </a:solidFill>
                <a:latin typeface="Arial" panose="020B0604020202020204" pitchFamily="34" charset="0"/>
              </a:rPr>
              <a:t>511</a:t>
            </a:r>
            <a:r>
              <a:rPr lang="en-GB" altLang="fr-FR" sz="1800">
                <a:solidFill>
                  <a:srgbClr val="252525"/>
                </a:solidFill>
              </a:rPr>
              <a:t> </a:t>
            </a:r>
            <a:r>
              <a:rPr lang="en-GB" altLang="fr-FR" sz="1800">
                <a:solidFill>
                  <a:srgbClr val="252525"/>
                </a:solidFill>
                <a:latin typeface="Arial" panose="020B0604020202020204" pitchFamily="34" charset="0"/>
              </a:rPr>
              <a:t>keV</a:t>
            </a:r>
            <a:r>
              <a:rPr lang="en-GB" altLang="fr-FR" sz="1800">
                <a:solidFill>
                  <a:srgbClr val="252525"/>
                </a:solidFill>
              </a:rPr>
              <a:t> </a:t>
            </a:r>
            <a:r>
              <a:rPr lang="en-GB" altLang="fr-FR" sz="1800">
                <a:solidFill>
                  <a:srgbClr val="252525"/>
                </a:solidFill>
                <a:latin typeface="Arial" panose="020B0604020202020204" pitchFamily="34" charset="0"/>
              </a:rPr>
              <a:t>(partenaire de l'</a:t>
            </a:r>
            <a:r>
              <a:rPr lang="en-GB" altLang="fr-FR" sz="1800">
                <a:solidFill>
                  <a:srgbClr val="252525"/>
                </a:solidFill>
              </a:rPr>
              <a:t>é</a:t>
            </a:r>
            <a:r>
              <a:rPr lang="en-GB" altLang="fr-FR" sz="1800">
                <a:solidFill>
                  <a:srgbClr val="252525"/>
                </a:solidFill>
                <a:latin typeface="Arial" panose="020B0604020202020204" pitchFamily="34" charset="0"/>
              </a:rPr>
              <a:t>lectron), les physiciens ont d</a:t>
            </a:r>
            <a:r>
              <a:rPr lang="en-GB" altLang="fr-FR" sz="1800">
                <a:solidFill>
                  <a:srgbClr val="252525"/>
                </a:solidFill>
              </a:rPr>
              <a:t>û</a:t>
            </a:r>
            <a:r>
              <a:rPr lang="en-GB" altLang="fr-FR" sz="1800">
                <a:solidFill>
                  <a:srgbClr val="252525"/>
                </a:solidFill>
                <a:latin typeface="Arial" panose="020B0604020202020204" pitchFamily="34" charset="0"/>
              </a:rPr>
              <a:t> revoir l'id</a:t>
            </a:r>
            <a:r>
              <a:rPr lang="en-GB" altLang="fr-FR" sz="1800">
                <a:solidFill>
                  <a:srgbClr val="252525"/>
                </a:solidFill>
              </a:rPr>
              <a:t>é</a:t>
            </a:r>
            <a:r>
              <a:rPr lang="en-GB" altLang="fr-FR" sz="1800">
                <a:solidFill>
                  <a:srgbClr val="252525"/>
                </a:solidFill>
                <a:latin typeface="Arial" panose="020B0604020202020204" pitchFamily="34" charset="0"/>
              </a:rPr>
              <a:t>e d'une</a:t>
            </a:r>
            <a:r>
              <a:rPr lang="en-GB" altLang="fr-FR" sz="1800">
                <a:solidFill>
                  <a:srgbClr val="252525"/>
                </a:solidFill>
              </a:rPr>
              <a:t> </a:t>
            </a:r>
            <a:r>
              <a:rPr lang="en-GB" altLang="fr-FR" sz="1800">
                <a:solidFill>
                  <a:srgbClr val="0B0080"/>
                </a:solidFill>
                <a:latin typeface="Arial" panose="020B0604020202020204" pitchFamily="34" charset="0"/>
                <a:hlinkClick r:id="rId18" tooltip="Symétrie"/>
              </a:rPr>
              <a:t>sym</a:t>
            </a:r>
            <a:r>
              <a:rPr lang="en-GB" altLang="fr-FR" sz="1800">
                <a:solidFill>
                  <a:srgbClr val="0B0080"/>
                </a:solidFill>
                <a:hlinkClick r:id="rId18" tooltip="Symétrie"/>
              </a:rPr>
              <a:t>é</a:t>
            </a:r>
            <a:r>
              <a:rPr lang="en-GB" altLang="fr-FR" sz="1800">
                <a:solidFill>
                  <a:srgbClr val="0B0080"/>
                </a:solidFill>
                <a:latin typeface="Arial" panose="020B0604020202020204" pitchFamily="34" charset="0"/>
                <a:hlinkClick r:id="rId18" tooltip="Symétrie"/>
              </a:rPr>
              <a:t>trie</a:t>
            </a:r>
            <a:r>
              <a:rPr lang="en-GB" altLang="fr-FR" sz="1800">
                <a:solidFill>
                  <a:srgbClr val="252525"/>
                </a:solidFill>
              </a:rPr>
              <a:t> </a:t>
            </a:r>
            <a:r>
              <a:rPr lang="en-GB" altLang="fr-FR" sz="1800">
                <a:solidFill>
                  <a:srgbClr val="252525"/>
                </a:solidFill>
                <a:latin typeface="Arial" panose="020B0604020202020204" pitchFamily="34" charset="0"/>
              </a:rPr>
              <a:t>exacte. La sym</a:t>
            </a:r>
            <a:r>
              <a:rPr lang="en-GB" altLang="fr-FR" sz="1800">
                <a:solidFill>
                  <a:srgbClr val="252525"/>
                </a:solidFill>
              </a:rPr>
              <a:t>é</a:t>
            </a:r>
            <a:r>
              <a:rPr lang="en-GB" altLang="fr-FR" sz="1800">
                <a:solidFill>
                  <a:srgbClr val="252525"/>
                </a:solidFill>
                <a:latin typeface="Arial" panose="020B0604020202020204" pitchFamily="34" charset="0"/>
              </a:rPr>
              <a:t>trie est dite bris</a:t>
            </a:r>
            <a:r>
              <a:rPr lang="en-GB" altLang="fr-FR" sz="1800">
                <a:solidFill>
                  <a:srgbClr val="252525"/>
                </a:solidFill>
              </a:rPr>
              <a:t>é</a:t>
            </a:r>
            <a:r>
              <a:rPr lang="en-GB" altLang="fr-FR" sz="1800">
                <a:solidFill>
                  <a:srgbClr val="252525"/>
                </a:solidFill>
                <a:latin typeface="Arial" panose="020B0604020202020204" pitchFamily="34" charset="0"/>
              </a:rPr>
              <a:t>e et les superpartenaires se retrouvent avec une masse tr</a:t>
            </a:r>
            <a:r>
              <a:rPr lang="en-GB" altLang="fr-FR" sz="1800">
                <a:solidFill>
                  <a:srgbClr val="252525"/>
                </a:solidFill>
              </a:rPr>
              <a:t>è</a:t>
            </a:r>
            <a:r>
              <a:rPr lang="en-GB" altLang="fr-FR" sz="1800">
                <a:solidFill>
                  <a:srgbClr val="252525"/>
                </a:solidFill>
                <a:latin typeface="Arial" panose="020B0604020202020204" pitchFamily="34" charset="0"/>
              </a:rPr>
              <a:t>s importante. L'une de ces superparticules appel</a:t>
            </a:r>
            <a:r>
              <a:rPr lang="en-GB" altLang="fr-FR" sz="1800">
                <a:solidFill>
                  <a:srgbClr val="252525"/>
                </a:solidFill>
              </a:rPr>
              <a:t>é</a:t>
            </a:r>
            <a:r>
              <a:rPr lang="en-GB" altLang="fr-FR" sz="1800">
                <a:solidFill>
                  <a:srgbClr val="252525"/>
                </a:solidFill>
                <a:latin typeface="Arial" panose="020B0604020202020204" pitchFamily="34" charset="0"/>
              </a:rPr>
              <a:t>e LSP (</a:t>
            </a:r>
            <a:r>
              <a:rPr lang="fr-FR" altLang="fr-FR" sz="1800" i="1">
                <a:solidFill>
                  <a:srgbClr val="252525"/>
                </a:solidFill>
                <a:latin typeface="Arial" panose="020B0604020202020204" pitchFamily="34" charset="0"/>
              </a:rPr>
              <a:t>Lightest Supersymmetric Particle</a:t>
            </a:r>
            <a:r>
              <a:rPr lang="en-GB" altLang="fr-FR" sz="1800">
                <a:solidFill>
                  <a:srgbClr val="252525"/>
                </a:solidFill>
                <a:latin typeface="Arial" panose="020B0604020202020204" pitchFamily="34" charset="0"/>
              </a:rPr>
              <a:t>) est la plus l</a:t>
            </a:r>
            <a:r>
              <a:rPr lang="en-GB" altLang="fr-FR" sz="1800">
                <a:solidFill>
                  <a:srgbClr val="252525"/>
                </a:solidFill>
              </a:rPr>
              <a:t>é</a:t>
            </a:r>
            <a:r>
              <a:rPr lang="en-GB" altLang="fr-FR" sz="1800">
                <a:solidFill>
                  <a:srgbClr val="252525"/>
                </a:solidFill>
                <a:latin typeface="Arial" panose="020B0604020202020204" pitchFamily="34" charset="0"/>
              </a:rPr>
              <a:t>g</a:t>
            </a:r>
            <a:r>
              <a:rPr lang="en-GB" altLang="fr-FR" sz="1800">
                <a:solidFill>
                  <a:srgbClr val="252525"/>
                </a:solidFill>
              </a:rPr>
              <a:t>è</a:t>
            </a:r>
            <a:r>
              <a:rPr lang="en-GB" altLang="fr-FR" sz="1800">
                <a:solidFill>
                  <a:srgbClr val="252525"/>
                </a:solidFill>
                <a:latin typeface="Arial" panose="020B0604020202020204" pitchFamily="34" charset="0"/>
              </a:rPr>
              <a:t>re de toutes. Dans la plupart des th</a:t>
            </a:r>
            <a:r>
              <a:rPr lang="en-GB" altLang="fr-FR" sz="1800">
                <a:solidFill>
                  <a:srgbClr val="252525"/>
                </a:solidFill>
              </a:rPr>
              <a:t>é</a:t>
            </a:r>
            <a:r>
              <a:rPr lang="en-GB" altLang="fr-FR" sz="1800">
                <a:solidFill>
                  <a:srgbClr val="252525"/>
                </a:solidFill>
                <a:latin typeface="Arial" panose="020B0604020202020204" pitchFamily="34" charset="0"/>
              </a:rPr>
              <a:t>ories supersym</a:t>
            </a:r>
            <a:r>
              <a:rPr lang="en-GB" altLang="fr-FR" sz="1800">
                <a:solidFill>
                  <a:srgbClr val="252525"/>
                </a:solidFill>
              </a:rPr>
              <a:t>é</a:t>
            </a:r>
            <a:r>
              <a:rPr lang="en-GB" altLang="fr-FR" sz="1800">
                <a:solidFill>
                  <a:srgbClr val="252525"/>
                </a:solidFill>
                <a:latin typeface="Arial" panose="020B0604020202020204" pitchFamily="34" charset="0"/>
              </a:rPr>
              <a:t>triques, dites sans violation de la</a:t>
            </a:r>
            <a:r>
              <a:rPr lang="en-GB" altLang="fr-FR" sz="1800">
                <a:solidFill>
                  <a:srgbClr val="252525"/>
                </a:solidFill>
              </a:rPr>
              <a:t> </a:t>
            </a:r>
            <a:r>
              <a:rPr lang="en-GB" altLang="fr-FR" sz="1800">
                <a:solidFill>
                  <a:srgbClr val="A55858"/>
                </a:solidFill>
                <a:latin typeface="Arial" panose="020B0604020202020204" pitchFamily="34" charset="0"/>
                <a:hlinkClick r:id="rId19" tooltip="R-parité (page inexistante)"/>
              </a:rPr>
              <a:t>R-parit</a:t>
            </a:r>
            <a:r>
              <a:rPr lang="en-GB" altLang="fr-FR" sz="1800">
                <a:solidFill>
                  <a:srgbClr val="A55858"/>
                </a:solidFill>
                <a:hlinkClick r:id="rId19" tooltip="R-parité (page inexistante)"/>
              </a:rPr>
              <a:t>é</a:t>
            </a:r>
            <a:r>
              <a:rPr lang="en-GB" altLang="fr-FR" sz="1800">
                <a:solidFill>
                  <a:srgbClr val="252525"/>
                </a:solidFill>
                <a:latin typeface="Arial" panose="020B0604020202020204" pitchFamily="34" charset="0"/>
              </a:rPr>
              <a:t>, la LSP est une particule stable car elle ne peut se d</a:t>
            </a:r>
            <a:r>
              <a:rPr lang="en-GB" altLang="fr-FR" sz="1800">
                <a:solidFill>
                  <a:srgbClr val="252525"/>
                </a:solidFill>
              </a:rPr>
              <a:t>é</a:t>
            </a:r>
            <a:r>
              <a:rPr lang="en-GB" altLang="fr-FR" sz="1800">
                <a:solidFill>
                  <a:srgbClr val="252525"/>
                </a:solidFill>
                <a:latin typeface="Arial" panose="020B0604020202020204" pitchFamily="34" charset="0"/>
              </a:rPr>
              <a:t>sint</a:t>
            </a:r>
            <a:r>
              <a:rPr lang="en-GB" altLang="fr-FR" sz="1800">
                <a:solidFill>
                  <a:srgbClr val="252525"/>
                </a:solidFill>
              </a:rPr>
              <a:t>é</a:t>
            </a:r>
            <a:r>
              <a:rPr lang="en-GB" altLang="fr-FR" sz="1800">
                <a:solidFill>
                  <a:srgbClr val="252525"/>
                </a:solidFill>
                <a:latin typeface="Arial" panose="020B0604020202020204" pitchFamily="34" charset="0"/>
              </a:rPr>
              <a:t>grer en un </a:t>
            </a:r>
            <a:r>
              <a:rPr lang="en-GB" altLang="fr-FR" sz="1800">
                <a:solidFill>
                  <a:srgbClr val="252525"/>
                </a:solidFill>
              </a:rPr>
              <a:t>é</a:t>
            </a:r>
            <a:r>
              <a:rPr lang="en-GB" altLang="fr-FR" sz="1800">
                <a:solidFill>
                  <a:srgbClr val="252525"/>
                </a:solidFill>
                <a:latin typeface="Arial" panose="020B0604020202020204" pitchFamily="34" charset="0"/>
              </a:rPr>
              <a:t>l</a:t>
            </a:r>
            <a:r>
              <a:rPr lang="en-GB" altLang="fr-FR" sz="1800">
                <a:solidFill>
                  <a:srgbClr val="252525"/>
                </a:solidFill>
              </a:rPr>
              <a:t>é</a:t>
            </a:r>
            <a:r>
              <a:rPr lang="en-GB" altLang="fr-FR" sz="1800">
                <a:solidFill>
                  <a:srgbClr val="252525"/>
                </a:solidFill>
                <a:latin typeface="Arial" panose="020B0604020202020204" pitchFamily="34" charset="0"/>
              </a:rPr>
              <a:t>ment plus l</a:t>
            </a:r>
            <a:r>
              <a:rPr lang="en-GB" altLang="fr-FR" sz="1800">
                <a:solidFill>
                  <a:srgbClr val="252525"/>
                </a:solidFill>
              </a:rPr>
              <a:t>é</a:t>
            </a:r>
            <a:r>
              <a:rPr lang="en-GB" altLang="fr-FR" sz="1800">
                <a:solidFill>
                  <a:srgbClr val="252525"/>
                </a:solidFill>
                <a:latin typeface="Arial" panose="020B0604020202020204" pitchFamily="34" charset="0"/>
              </a:rPr>
              <a:t>ger. Elle est de plus neutre de</a:t>
            </a:r>
            <a:r>
              <a:rPr lang="en-GB" altLang="fr-FR" sz="1800">
                <a:solidFill>
                  <a:srgbClr val="252525"/>
                </a:solidFill>
              </a:rPr>
              <a:t> </a:t>
            </a:r>
            <a:r>
              <a:rPr lang="en-GB" altLang="fr-FR" sz="1800">
                <a:solidFill>
                  <a:srgbClr val="0B0080"/>
                </a:solidFill>
                <a:latin typeface="Arial" panose="020B0604020202020204" pitchFamily="34" charset="0"/>
                <a:hlinkClick r:id="rId20" tooltip="Charge de couleur"/>
              </a:rPr>
              <a:t>couleur</a:t>
            </a:r>
            <a:r>
              <a:rPr lang="en-GB" altLang="fr-FR" sz="1800">
                <a:solidFill>
                  <a:srgbClr val="252525"/>
                </a:solidFill>
              </a:rPr>
              <a:t> </a:t>
            </a:r>
            <a:r>
              <a:rPr lang="en-GB" altLang="fr-FR" sz="1800">
                <a:solidFill>
                  <a:srgbClr val="252525"/>
                </a:solidFill>
                <a:latin typeface="Arial" panose="020B0604020202020204" pitchFamily="34" charset="0"/>
              </a:rPr>
              <a:t>et de charge </a:t>
            </a:r>
            <a:r>
              <a:rPr lang="en-GB" altLang="fr-FR" sz="1800">
                <a:solidFill>
                  <a:srgbClr val="252525"/>
                </a:solidFill>
              </a:rPr>
              <a:t>é</a:t>
            </a:r>
            <a:r>
              <a:rPr lang="en-GB" altLang="fr-FR" sz="1800">
                <a:solidFill>
                  <a:srgbClr val="252525"/>
                </a:solidFill>
                <a:latin typeface="Arial" panose="020B0604020202020204" pitchFamily="34" charset="0"/>
              </a:rPr>
              <a:t>lectrique et donc uniquement sensible </a:t>
            </a:r>
            <a:r>
              <a:rPr lang="en-GB" altLang="fr-FR" sz="1800">
                <a:solidFill>
                  <a:srgbClr val="252525"/>
                </a:solidFill>
              </a:rPr>
              <a:t>à</a:t>
            </a:r>
            <a:r>
              <a:rPr lang="en-GB" altLang="fr-FR" sz="1800">
                <a:solidFill>
                  <a:srgbClr val="252525"/>
                </a:solidFill>
                <a:latin typeface="Arial" panose="020B0604020202020204" pitchFamily="34" charset="0"/>
              </a:rPr>
              <a:t> l'</a:t>
            </a:r>
            <a:r>
              <a:rPr lang="en-GB" altLang="fr-FR" sz="1800">
                <a:solidFill>
                  <a:srgbClr val="0B0080"/>
                </a:solidFill>
                <a:latin typeface="Arial" panose="020B0604020202020204" pitchFamily="34" charset="0"/>
                <a:hlinkClick r:id="rId21" tooltip="Interaction faible"/>
              </a:rPr>
              <a:t>interaction faible</a:t>
            </a:r>
            <a:r>
              <a:rPr lang="en-GB" altLang="fr-FR" sz="1800">
                <a:solidFill>
                  <a:srgbClr val="252525"/>
                </a:solidFill>
              </a:rPr>
              <a:t> </a:t>
            </a:r>
            <a:r>
              <a:rPr lang="en-GB" altLang="fr-FR" sz="1800">
                <a:solidFill>
                  <a:srgbClr val="252525"/>
                </a:solidFill>
                <a:latin typeface="Arial" panose="020B0604020202020204" pitchFamily="34" charset="0"/>
              </a:rPr>
              <a:t>; elle constitue </a:t>
            </a:r>
            <a:r>
              <a:rPr lang="en-GB" altLang="fr-FR" sz="1800">
                <a:solidFill>
                  <a:srgbClr val="252525"/>
                </a:solidFill>
              </a:rPr>
              <a:t>à</a:t>
            </a:r>
            <a:r>
              <a:rPr lang="en-GB" altLang="fr-FR" sz="1800">
                <a:solidFill>
                  <a:srgbClr val="252525"/>
                </a:solidFill>
                <a:latin typeface="Arial" panose="020B0604020202020204" pitchFamily="34" charset="0"/>
              </a:rPr>
              <a:t> ce titre un excellent candidat </a:t>
            </a:r>
            <a:r>
              <a:rPr lang="en-GB" altLang="fr-FR" sz="1800">
                <a:solidFill>
                  <a:srgbClr val="252525"/>
                </a:solidFill>
              </a:rPr>
              <a:t>à</a:t>
            </a:r>
            <a:r>
              <a:rPr lang="en-GB" altLang="fr-FR" sz="1800">
                <a:solidFill>
                  <a:srgbClr val="252525"/>
                </a:solidFill>
                <a:latin typeface="Arial" panose="020B0604020202020204" pitchFamily="34" charset="0"/>
              </a:rPr>
              <a:t> la mati</a:t>
            </a:r>
            <a:r>
              <a:rPr lang="en-GB" altLang="fr-FR" sz="1800">
                <a:solidFill>
                  <a:srgbClr val="252525"/>
                </a:solidFill>
              </a:rPr>
              <a:t>è</a:t>
            </a:r>
            <a:r>
              <a:rPr lang="en-GB" altLang="fr-FR" sz="1800">
                <a:solidFill>
                  <a:srgbClr val="252525"/>
                </a:solidFill>
                <a:latin typeface="Arial" panose="020B0604020202020204" pitchFamily="34" charset="0"/>
              </a:rPr>
              <a:t>re sombre non-baryonique.</a:t>
            </a:r>
            <a:endParaRPr lang="en-GB" altLang="fr-FR" sz="1800"/>
          </a:p>
          <a:p>
            <a:r>
              <a:rPr lang="en-GB" altLang="fr-FR" sz="1800">
                <a:solidFill>
                  <a:srgbClr val="252525"/>
                </a:solidFill>
                <a:latin typeface="Arial" panose="020B0604020202020204" pitchFamily="34" charset="0"/>
              </a:rPr>
              <a:t>Cette particule supersym</a:t>
            </a:r>
            <a:r>
              <a:rPr lang="en-GB" altLang="fr-FR" sz="1800">
                <a:solidFill>
                  <a:srgbClr val="252525"/>
                </a:solidFill>
              </a:rPr>
              <a:t>é</a:t>
            </a:r>
            <a:r>
              <a:rPr lang="en-GB" altLang="fr-FR" sz="1800">
                <a:solidFill>
                  <a:srgbClr val="252525"/>
                </a:solidFill>
                <a:latin typeface="Arial" panose="020B0604020202020204" pitchFamily="34" charset="0"/>
              </a:rPr>
              <a:t>trique la plus l</a:t>
            </a:r>
            <a:r>
              <a:rPr lang="en-GB" altLang="fr-FR" sz="1800">
                <a:solidFill>
                  <a:srgbClr val="252525"/>
                </a:solidFill>
              </a:rPr>
              <a:t>é</a:t>
            </a:r>
            <a:r>
              <a:rPr lang="en-GB" altLang="fr-FR" sz="1800">
                <a:solidFill>
                  <a:srgbClr val="252525"/>
                </a:solidFill>
                <a:latin typeface="Arial" panose="020B0604020202020204" pitchFamily="34" charset="0"/>
              </a:rPr>
              <a:t>g</a:t>
            </a:r>
            <a:r>
              <a:rPr lang="en-GB" altLang="fr-FR" sz="1800">
                <a:solidFill>
                  <a:srgbClr val="252525"/>
                </a:solidFill>
              </a:rPr>
              <a:t>è</a:t>
            </a:r>
            <a:r>
              <a:rPr lang="en-GB" altLang="fr-FR" sz="1800">
                <a:solidFill>
                  <a:srgbClr val="252525"/>
                </a:solidFill>
                <a:latin typeface="Arial" panose="020B0604020202020204" pitchFamily="34" charset="0"/>
              </a:rPr>
              <a:t>re est en g</a:t>
            </a:r>
            <a:r>
              <a:rPr lang="en-GB" altLang="fr-FR" sz="1800">
                <a:solidFill>
                  <a:srgbClr val="252525"/>
                </a:solidFill>
              </a:rPr>
              <a:t>é</a:t>
            </a:r>
            <a:r>
              <a:rPr lang="en-GB" altLang="fr-FR" sz="1800">
                <a:solidFill>
                  <a:srgbClr val="252525"/>
                </a:solidFill>
                <a:latin typeface="Arial" panose="020B0604020202020204" pitchFamily="34" charset="0"/>
              </a:rPr>
              <a:t>n</a:t>
            </a:r>
            <a:r>
              <a:rPr lang="en-GB" altLang="fr-FR" sz="1800">
                <a:solidFill>
                  <a:srgbClr val="252525"/>
                </a:solidFill>
              </a:rPr>
              <a:t>é</a:t>
            </a:r>
            <a:r>
              <a:rPr lang="en-GB" altLang="fr-FR" sz="1800">
                <a:solidFill>
                  <a:srgbClr val="252525"/>
                </a:solidFill>
                <a:latin typeface="Arial" panose="020B0604020202020204" pitchFamily="34" charset="0"/>
              </a:rPr>
              <a:t>ral (en fonction des mod</a:t>
            </a:r>
            <a:r>
              <a:rPr lang="en-GB" altLang="fr-FR" sz="1800">
                <a:solidFill>
                  <a:srgbClr val="252525"/>
                </a:solidFill>
              </a:rPr>
              <a:t>è</a:t>
            </a:r>
            <a:r>
              <a:rPr lang="en-GB" altLang="fr-FR" sz="1800">
                <a:solidFill>
                  <a:srgbClr val="252525"/>
                </a:solidFill>
                <a:latin typeface="Arial" panose="020B0604020202020204" pitchFamily="34" charset="0"/>
              </a:rPr>
              <a:t>les), le</a:t>
            </a:r>
            <a:r>
              <a:rPr lang="en-GB" altLang="fr-FR" sz="1800">
                <a:solidFill>
                  <a:srgbClr val="252525"/>
                </a:solidFill>
              </a:rPr>
              <a:t> </a:t>
            </a:r>
            <a:r>
              <a:rPr lang="en-GB" altLang="fr-FR" sz="1800">
                <a:solidFill>
                  <a:srgbClr val="0B0080"/>
                </a:solidFill>
                <a:latin typeface="Arial" panose="020B0604020202020204" pitchFamily="34" charset="0"/>
                <a:hlinkClick r:id="rId22" tooltip="Neutralino"/>
              </a:rPr>
              <a:t>neutralino</a:t>
            </a:r>
            <a:r>
              <a:rPr lang="en-GB" altLang="fr-FR" sz="1800">
                <a:solidFill>
                  <a:srgbClr val="252525"/>
                </a:solidFill>
                <a:latin typeface="Arial" panose="020B0604020202020204" pitchFamily="34" charset="0"/>
              </a:rPr>
              <a:t>, une combinaison de ces superparticules</a:t>
            </a:r>
            <a:r>
              <a:rPr lang="en-GB" altLang="fr-FR" sz="1800">
                <a:solidFill>
                  <a:srgbClr val="252525"/>
                </a:solidFill>
              </a:rPr>
              <a:t> </a:t>
            </a:r>
            <a:r>
              <a:rPr lang="en-GB" altLang="fr-FR" sz="1800">
                <a:solidFill>
                  <a:srgbClr val="252525"/>
                </a:solidFill>
                <a:latin typeface="Arial" panose="020B0604020202020204" pitchFamily="34" charset="0"/>
              </a:rPr>
              <a:t>: le photino (partenaire du photon), du zino (partenaire du boson Z</a:t>
            </a:r>
            <a:r>
              <a:rPr lang="en-GB" altLang="fr-FR" sz="1800" baseline="-30000">
                <a:solidFill>
                  <a:srgbClr val="252525"/>
                </a:solidFill>
                <a:latin typeface="Arial" panose="020B0604020202020204" pitchFamily="34" charset="0"/>
              </a:rPr>
              <a:t>0</a:t>
            </a:r>
            <a:r>
              <a:rPr lang="en-GB" altLang="fr-FR" sz="1800">
                <a:solidFill>
                  <a:srgbClr val="252525"/>
                </a:solidFill>
                <a:latin typeface="Arial" panose="020B0604020202020204" pitchFamily="34" charset="0"/>
              </a:rPr>
              <a:t>) ou des higgsinos (partenaires des bosons de Higgs). Les mesures r</a:t>
            </a:r>
            <a:r>
              <a:rPr lang="en-GB" altLang="fr-FR" sz="1800">
                <a:solidFill>
                  <a:srgbClr val="252525"/>
                </a:solidFill>
              </a:rPr>
              <a:t>é</a:t>
            </a:r>
            <a:r>
              <a:rPr lang="en-GB" altLang="fr-FR" sz="1800">
                <a:solidFill>
                  <a:srgbClr val="252525"/>
                </a:solidFill>
                <a:latin typeface="Arial" panose="020B0604020202020204" pitchFamily="34" charset="0"/>
              </a:rPr>
              <a:t>centes au</a:t>
            </a:r>
            <a:r>
              <a:rPr lang="en-GB" altLang="fr-FR" sz="1800">
                <a:solidFill>
                  <a:srgbClr val="252525"/>
                </a:solidFill>
              </a:rPr>
              <a:t> </a:t>
            </a:r>
            <a:r>
              <a:rPr lang="en-GB" altLang="fr-FR" sz="1800">
                <a:solidFill>
                  <a:srgbClr val="0B0080"/>
                </a:solidFill>
                <a:latin typeface="Arial" panose="020B0604020202020204" pitchFamily="34" charset="0"/>
                <a:hlinkClick r:id="rId23" tooltip="CERN"/>
              </a:rPr>
              <a:t>CERN</a:t>
            </a:r>
            <a:r>
              <a:rPr lang="en-GB" altLang="fr-FR" sz="1800">
                <a:solidFill>
                  <a:srgbClr val="252525"/>
                </a:solidFill>
              </a:rPr>
              <a:t> </a:t>
            </a:r>
            <a:r>
              <a:rPr lang="en-GB" altLang="fr-FR" sz="1800">
                <a:solidFill>
                  <a:srgbClr val="252525"/>
                </a:solidFill>
                <a:latin typeface="Arial" panose="020B0604020202020204" pitchFamily="34" charset="0"/>
              </a:rPr>
              <a:t>indiquent que sa</a:t>
            </a:r>
            <a:r>
              <a:rPr lang="en-GB" altLang="fr-FR" sz="1800">
                <a:solidFill>
                  <a:srgbClr val="252525"/>
                </a:solidFill>
              </a:rPr>
              <a:t> </a:t>
            </a:r>
            <a:r>
              <a:rPr lang="en-GB" altLang="fr-FR" sz="1800">
                <a:solidFill>
                  <a:srgbClr val="0B0080"/>
                </a:solidFill>
                <a:latin typeface="Arial" panose="020B0604020202020204" pitchFamily="34" charset="0"/>
                <a:hlinkClick r:id="rId24" tooltip="Masse"/>
              </a:rPr>
              <a:t>masse</a:t>
            </a:r>
            <a:r>
              <a:rPr lang="en-GB" altLang="fr-FR" sz="1800">
                <a:solidFill>
                  <a:srgbClr val="252525"/>
                </a:solidFill>
              </a:rPr>
              <a:t> </a:t>
            </a:r>
            <a:r>
              <a:rPr lang="en-GB" altLang="fr-FR" sz="1800">
                <a:solidFill>
                  <a:srgbClr val="252525"/>
                </a:solidFill>
                <a:latin typeface="Arial" panose="020B0604020202020204" pitchFamily="34" charset="0"/>
              </a:rPr>
              <a:t>est sup</a:t>
            </a:r>
            <a:r>
              <a:rPr lang="en-GB" altLang="fr-FR" sz="1800">
                <a:solidFill>
                  <a:srgbClr val="252525"/>
                </a:solidFill>
              </a:rPr>
              <a:t>é</a:t>
            </a:r>
            <a:r>
              <a:rPr lang="en-GB" altLang="fr-FR" sz="1800">
                <a:solidFill>
                  <a:srgbClr val="252525"/>
                </a:solidFill>
                <a:latin typeface="Arial" panose="020B0604020202020204" pitchFamily="34" charset="0"/>
              </a:rPr>
              <a:t>rieure </a:t>
            </a:r>
            <a:r>
              <a:rPr lang="en-GB" altLang="fr-FR" sz="1800">
                <a:solidFill>
                  <a:srgbClr val="252525"/>
                </a:solidFill>
              </a:rPr>
              <a:t>à</a:t>
            </a:r>
            <a:r>
              <a:rPr lang="en-GB" altLang="fr-FR" sz="1800">
                <a:solidFill>
                  <a:srgbClr val="252525"/>
                </a:solidFill>
                <a:latin typeface="Arial" panose="020B0604020202020204" pitchFamily="34" charset="0"/>
              </a:rPr>
              <a:t> 46</a:t>
            </a:r>
            <a:r>
              <a:rPr lang="en-GB" altLang="fr-FR" sz="1800">
                <a:solidFill>
                  <a:srgbClr val="252525"/>
                </a:solidFill>
              </a:rPr>
              <a:t> </a:t>
            </a:r>
            <a:r>
              <a:rPr lang="en-GB" altLang="fr-FR" sz="1800">
                <a:solidFill>
                  <a:srgbClr val="0B0080"/>
                </a:solidFill>
                <a:latin typeface="Arial" panose="020B0604020202020204" pitchFamily="34" charset="0"/>
                <a:hlinkClick r:id="rId25" tooltip="Électron-volt"/>
              </a:rPr>
              <a:t>GeV</a:t>
            </a:r>
            <a:r>
              <a:rPr lang="en-GB" altLang="fr-FR" sz="1800">
                <a:solidFill>
                  <a:srgbClr val="252525"/>
                </a:solidFill>
                <a:latin typeface="Arial" panose="020B0604020202020204" pitchFamily="34" charset="0"/>
              </a:rPr>
              <a:t>/</a:t>
            </a:r>
            <a:r>
              <a:rPr lang="en-GB" altLang="fr-FR" sz="1800">
                <a:solidFill>
                  <a:srgbClr val="0B0080"/>
                </a:solidFill>
                <a:latin typeface="Arial" panose="020B0604020202020204" pitchFamily="34" charset="0"/>
                <a:hlinkClick r:id="rId26" tooltip="Vitesse de la lumière"/>
              </a:rPr>
              <a:t>c</a:t>
            </a:r>
            <a:r>
              <a:rPr lang="en-GB" altLang="fr-FR" sz="1800" baseline="30000">
                <a:solidFill>
                  <a:srgbClr val="252525"/>
                </a:solidFill>
                <a:latin typeface="Arial" panose="020B0604020202020204" pitchFamily="34" charset="0"/>
              </a:rPr>
              <a:t>2</a:t>
            </a:r>
            <a:r>
              <a:rPr lang="en-GB" altLang="fr-FR" sz="1800">
                <a:solidFill>
                  <a:srgbClr val="252525"/>
                </a:solidFill>
              </a:rPr>
              <a:t> </a:t>
            </a:r>
            <a:r>
              <a:rPr lang="en-GB" altLang="fr-FR" sz="1800" baseline="30000">
                <a:solidFill>
                  <a:srgbClr val="0B0080"/>
                </a:solidFill>
                <a:latin typeface="Arial" panose="020B0604020202020204" pitchFamily="34" charset="0"/>
                <a:hlinkClick r:id="rId27"/>
              </a:rPr>
              <a:t>17</a:t>
            </a:r>
            <a:r>
              <a:rPr lang="en-GB" altLang="fr-FR" sz="1800">
                <a:solidFill>
                  <a:srgbClr val="252525"/>
                </a:solidFill>
                <a:latin typeface="Arial" panose="020B0604020202020204" pitchFamily="34" charset="0"/>
              </a:rPr>
              <a:t>. La LSP peut </a:t>
            </a:r>
            <a:r>
              <a:rPr lang="en-GB" altLang="fr-FR" sz="1800">
                <a:solidFill>
                  <a:srgbClr val="252525"/>
                </a:solidFill>
              </a:rPr>
              <a:t>é</a:t>
            </a:r>
            <a:r>
              <a:rPr lang="en-GB" altLang="fr-FR" sz="1800">
                <a:solidFill>
                  <a:srgbClr val="252525"/>
                </a:solidFill>
                <a:latin typeface="Arial" panose="020B0604020202020204" pitchFamily="34" charset="0"/>
              </a:rPr>
              <a:t>galement être un sneutrino ou un gravitino (dans le cadre de certaines th</a:t>
            </a:r>
            <a:r>
              <a:rPr lang="en-GB" altLang="fr-FR" sz="1800">
                <a:solidFill>
                  <a:srgbClr val="252525"/>
                </a:solidFill>
              </a:rPr>
              <a:t>é</a:t>
            </a:r>
            <a:r>
              <a:rPr lang="en-GB" altLang="fr-FR" sz="1800">
                <a:solidFill>
                  <a:srgbClr val="252525"/>
                </a:solidFill>
                <a:latin typeface="Arial" panose="020B0604020202020204" pitchFamily="34" charset="0"/>
              </a:rPr>
              <a:t>ories pour lesquelles la brisure de supersym</a:t>
            </a:r>
            <a:r>
              <a:rPr lang="en-GB" altLang="fr-FR" sz="1800">
                <a:solidFill>
                  <a:srgbClr val="252525"/>
                </a:solidFill>
              </a:rPr>
              <a:t>é</a:t>
            </a:r>
            <a:r>
              <a:rPr lang="en-GB" altLang="fr-FR" sz="1800">
                <a:solidFill>
                  <a:srgbClr val="252525"/>
                </a:solidFill>
                <a:latin typeface="Arial" panose="020B0604020202020204" pitchFamily="34" charset="0"/>
              </a:rPr>
              <a:t>trie se fait par m</a:t>
            </a:r>
            <a:r>
              <a:rPr lang="en-GB" altLang="fr-FR" sz="1800">
                <a:solidFill>
                  <a:srgbClr val="252525"/>
                </a:solidFill>
              </a:rPr>
              <a:t>é</a:t>
            </a:r>
            <a:r>
              <a:rPr lang="en-GB" altLang="fr-FR" sz="1800">
                <a:solidFill>
                  <a:srgbClr val="252525"/>
                </a:solidFill>
                <a:latin typeface="Arial" panose="020B0604020202020204" pitchFamily="34" charset="0"/>
              </a:rPr>
              <a:t>diation de jauge). La LSP est stable (sans violation de la</a:t>
            </a:r>
            <a:r>
              <a:rPr lang="en-GB" altLang="fr-FR" sz="1800">
                <a:solidFill>
                  <a:srgbClr val="252525"/>
                </a:solidFill>
              </a:rPr>
              <a:t> </a:t>
            </a:r>
            <a:r>
              <a:rPr lang="en-GB" altLang="fr-FR" sz="1800">
                <a:solidFill>
                  <a:srgbClr val="A55858"/>
                </a:solidFill>
                <a:latin typeface="Arial" panose="020B0604020202020204" pitchFamily="34" charset="0"/>
                <a:hlinkClick r:id="rId19" tooltip="R-parité (page inexistante)"/>
              </a:rPr>
              <a:t>R-parit</a:t>
            </a:r>
            <a:r>
              <a:rPr lang="en-GB" altLang="fr-FR" sz="1800">
                <a:solidFill>
                  <a:srgbClr val="A55858"/>
                </a:solidFill>
                <a:hlinkClick r:id="rId19" tooltip="R-parité (page inexistante)"/>
              </a:rPr>
              <a:t>é</a:t>
            </a:r>
            <a:r>
              <a:rPr lang="en-GB" altLang="fr-FR" sz="1800">
                <a:solidFill>
                  <a:srgbClr val="252525"/>
                </a:solidFill>
                <a:latin typeface="Arial" panose="020B0604020202020204" pitchFamily="34" charset="0"/>
              </a:rPr>
              <a:t>) donc tr</a:t>
            </a:r>
            <a:r>
              <a:rPr lang="en-GB" altLang="fr-FR" sz="1800">
                <a:solidFill>
                  <a:srgbClr val="252525"/>
                </a:solidFill>
              </a:rPr>
              <a:t>è</a:t>
            </a:r>
            <a:r>
              <a:rPr lang="en-GB" altLang="fr-FR" sz="1800">
                <a:solidFill>
                  <a:srgbClr val="252525"/>
                </a:solidFill>
                <a:latin typeface="Arial" panose="020B0604020202020204" pitchFamily="34" charset="0"/>
              </a:rPr>
              <a:t>s abondante au point de repr</a:t>
            </a:r>
            <a:r>
              <a:rPr lang="en-GB" altLang="fr-FR" sz="1800">
                <a:solidFill>
                  <a:srgbClr val="252525"/>
                </a:solidFill>
              </a:rPr>
              <a:t>é</a:t>
            </a:r>
            <a:r>
              <a:rPr lang="en-GB" altLang="fr-FR" sz="1800">
                <a:solidFill>
                  <a:srgbClr val="252525"/>
                </a:solidFill>
                <a:latin typeface="Arial" panose="020B0604020202020204" pitchFamily="34" charset="0"/>
              </a:rPr>
              <a:t>senter l'essentiel de la mati</a:t>
            </a:r>
            <a:r>
              <a:rPr lang="en-GB" altLang="fr-FR" sz="1800">
                <a:solidFill>
                  <a:srgbClr val="252525"/>
                </a:solidFill>
              </a:rPr>
              <a:t>è</a:t>
            </a:r>
            <a:r>
              <a:rPr lang="en-GB" altLang="fr-FR" sz="1800">
                <a:solidFill>
                  <a:srgbClr val="252525"/>
                </a:solidFill>
                <a:latin typeface="Arial" panose="020B0604020202020204" pitchFamily="34" charset="0"/>
              </a:rPr>
              <a:t>re de l'Univers. Elle fait </a:t>
            </a:r>
            <a:r>
              <a:rPr lang="en-GB" altLang="fr-FR" sz="1800">
                <a:solidFill>
                  <a:srgbClr val="252525"/>
                </a:solidFill>
              </a:rPr>
              <a:t>à</a:t>
            </a:r>
            <a:r>
              <a:rPr lang="en-GB" altLang="fr-FR" sz="1800">
                <a:solidFill>
                  <a:srgbClr val="252525"/>
                </a:solidFill>
                <a:latin typeface="Arial" panose="020B0604020202020204" pitchFamily="34" charset="0"/>
              </a:rPr>
              <a:t> ce titre l'objet de nombreuses recherches. La d</a:t>
            </a:r>
            <a:r>
              <a:rPr lang="en-GB" altLang="fr-FR" sz="1800">
                <a:solidFill>
                  <a:srgbClr val="252525"/>
                </a:solidFill>
              </a:rPr>
              <a:t>é</a:t>
            </a:r>
            <a:r>
              <a:rPr lang="en-GB" altLang="fr-FR" sz="1800">
                <a:solidFill>
                  <a:srgbClr val="252525"/>
                </a:solidFill>
                <a:latin typeface="Arial" panose="020B0604020202020204" pitchFamily="34" charset="0"/>
              </a:rPr>
              <a:t>tection de mati</a:t>
            </a:r>
            <a:r>
              <a:rPr lang="en-GB" altLang="fr-FR" sz="1800">
                <a:solidFill>
                  <a:srgbClr val="252525"/>
                </a:solidFill>
              </a:rPr>
              <a:t>è</a:t>
            </a:r>
            <a:r>
              <a:rPr lang="en-GB" altLang="fr-FR" sz="1800">
                <a:solidFill>
                  <a:srgbClr val="252525"/>
                </a:solidFill>
                <a:latin typeface="Arial" panose="020B0604020202020204" pitchFamily="34" charset="0"/>
              </a:rPr>
              <a:t>re noire peut être directe, par interaction dans le d</a:t>
            </a:r>
            <a:r>
              <a:rPr lang="en-GB" altLang="fr-FR" sz="1800">
                <a:solidFill>
                  <a:srgbClr val="252525"/>
                </a:solidFill>
              </a:rPr>
              <a:t>é</a:t>
            </a:r>
            <a:r>
              <a:rPr lang="en-GB" altLang="fr-FR" sz="1800">
                <a:solidFill>
                  <a:srgbClr val="252525"/>
                </a:solidFill>
                <a:latin typeface="Arial" panose="020B0604020202020204" pitchFamily="34" charset="0"/>
              </a:rPr>
              <a:t>tecteur, ou indirecte, via la recherche des produits d'annihilation.</a:t>
            </a:r>
            <a:endParaRPr lang="en-GB" altLang="fr-FR" sz="1800"/>
          </a:p>
        </p:txBody>
      </p:sp>
      <p:sp>
        <p:nvSpPr>
          <p:cNvPr id="135173" name="Rectangle 4"/>
          <p:cNvSpPr>
            <a:spLocks noChangeArrowheads="1"/>
          </p:cNvSpPr>
          <p:nvPr/>
        </p:nvSpPr>
        <p:spPr bwMode="auto">
          <a:xfrm>
            <a:off x="-4467225" y="1185863"/>
            <a:ext cx="37782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rgbClr val="5A5A5A"/>
                </a:solidFill>
                <a:latin typeface="Arial" panose="020B0604020202020204" pitchFamily="34" charset="0"/>
              </a:rPr>
              <a:t>Un </a:t>
            </a:r>
            <a:r>
              <a:rPr lang="fr-FR" altLang="fr-FR" sz="1600" b="1">
                <a:solidFill>
                  <a:srgbClr val="5A5A5A"/>
                </a:solidFill>
                <a:latin typeface="Arial" panose="020B0604020202020204" pitchFamily="34" charset="0"/>
              </a:rPr>
              <a:t>acronyme</a:t>
            </a:r>
            <a:r>
              <a:rPr lang="fr-FR" altLang="fr-FR" sz="1600">
                <a:solidFill>
                  <a:srgbClr val="5A5A5A"/>
                </a:solidFill>
                <a:latin typeface="Arial" panose="020B0604020202020204" pitchFamily="34" charset="0"/>
              </a:rPr>
              <a:t> est un </a:t>
            </a:r>
            <a:r>
              <a:rPr lang="fr-FR" altLang="fr-FR" sz="1600">
                <a:solidFill>
                  <a:srgbClr val="2733FF"/>
                </a:solidFill>
                <a:latin typeface="Arial" panose="020B0604020202020204" pitchFamily="34" charset="0"/>
                <a:hlinkClick r:id="rId28"/>
              </a:rPr>
              <a:t>sigle</a:t>
            </a:r>
            <a:r>
              <a:rPr lang="fr-FR" altLang="fr-FR" sz="1600">
                <a:solidFill>
                  <a:srgbClr val="5A5A5A"/>
                </a:solidFill>
                <a:latin typeface="Arial" panose="020B0604020202020204" pitchFamily="34" charset="0"/>
              </a:rPr>
              <a:t> formé des initiales (</a:t>
            </a:r>
            <a:r>
              <a:rPr lang="fr-FR" altLang="fr-FR" sz="1600">
                <a:solidFill>
                  <a:srgbClr val="2733FF"/>
                </a:solidFill>
                <a:latin typeface="Arial" panose="020B0604020202020204" pitchFamily="34" charset="0"/>
                <a:hlinkClick r:id="rId29"/>
              </a:rPr>
              <a:t>OTAN</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0"/>
              </a:rPr>
              <a:t>ovni</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1"/>
              </a:rPr>
              <a:t>MEDEF</a:t>
            </a:r>
            <a:r>
              <a:rPr lang="fr-FR" altLang="fr-FR" sz="1600">
                <a:solidFill>
                  <a:srgbClr val="5A5A5A"/>
                </a:solidFill>
                <a:latin typeface="Arial" panose="020B0604020202020204" pitchFamily="34" charset="0"/>
              </a:rPr>
              <a:t>) ou des éléments initiaux (</a:t>
            </a:r>
            <a:r>
              <a:rPr lang="fr-FR" altLang="fr-FR" sz="1600">
                <a:solidFill>
                  <a:srgbClr val="2733FF"/>
                </a:solidFill>
                <a:latin typeface="Arial" panose="020B0604020202020204" pitchFamily="34" charset="0"/>
                <a:hlinkClick r:id="rId32"/>
              </a:rPr>
              <a:t>Benelux</a:t>
            </a:r>
            <a:r>
              <a:rPr lang="fr-FR" altLang="fr-FR" sz="1600">
                <a:solidFill>
                  <a:srgbClr val="5A5A5A"/>
                </a:solidFill>
                <a:latin typeface="Arial" panose="020B0604020202020204" pitchFamily="34" charset="0"/>
              </a:rPr>
              <a:t>, </a:t>
            </a:r>
            <a:r>
              <a:rPr lang="fr-FR" altLang="fr-FR" sz="1600">
                <a:solidFill>
                  <a:srgbClr val="2733FF"/>
                </a:solidFill>
                <a:latin typeface="Arial" panose="020B0604020202020204" pitchFamily="34" charset="0"/>
                <a:hlinkClick r:id="rId33"/>
              </a:rPr>
              <a:t>radar</a:t>
            </a:r>
            <a:r>
              <a:rPr lang="fr-FR" altLang="fr-FR" sz="1600">
                <a:solidFill>
                  <a:srgbClr val="5A5A5A"/>
                </a:solidFill>
                <a:latin typeface="Arial" panose="020B0604020202020204" pitchFamily="34" charset="0"/>
              </a:rPr>
              <a:t>) de plusieurs mots, éventuellement composés (</a:t>
            </a:r>
            <a:r>
              <a:rPr lang="fr-FR" altLang="fr-FR" sz="1600">
                <a:solidFill>
                  <a:srgbClr val="2733FF"/>
                </a:solidFill>
                <a:latin typeface="Arial" panose="020B0604020202020204" pitchFamily="34" charset="0"/>
                <a:hlinkClick r:id="rId34"/>
              </a:rPr>
              <a:t>sida</a:t>
            </a:r>
            <a:r>
              <a:rPr lang="fr-FR" altLang="fr-FR" sz="1600">
                <a:solidFill>
                  <a:srgbClr val="5A5A5A"/>
                </a:solidFill>
                <a:latin typeface="Arial" panose="020B0604020202020204" pitchFamily="34" charset="0"/>
              </a:rPr>
              <a:t>), et se prononçant comme un mot normal et non pas lettre par lettre. Ainsi sont exclus la plupart des </a:t>
            </a:r>
            <a:r>
              <a:rPr lang="fr-FR" altLang="fr-FR" sz="1600">
                <a:solidFill>
                  <a:srgbClr val="2733FF"/>
                </a:solidFill>
                <a:latin typeface="Arial" panose="020B0604020202020204" pitchFamily="34" charset="0"/>
                <a:hlinkClick r:id="rId35"/>
              </a:rPr>
              <a:t>mots-valises</a:t>
            </a:r>
            <a:r>
              <a:rPr lang="fr-FR" altLang="fr-FR" sz="1600">
                <a:solidFill>
                  <a:srgbClr val="5A5A5A"/>
                </a:solidFill>
                <a:latin typeface="Arial" panose="020B0604020202020204" pitchFamily="34" charset="0"/>
              </a:rPr>
              <a:t> — motel, progiciel, etc. — car ils contiennent des éléments qui ne sont pas initiaux dans les mots d'origine : hôtel, logiciel.</a:t>
            </a:r>
          </a:p>
          <a:p>
            <a:br>
              <a:rPr lang="fr-FR" altLang="fr-FR" sz="1600"/>
            </a:br>
            <a:endParaRPr lang="fr-FR" altLang="fr-FR" sz="1600"/>
          </a:p>
        </p:txBody>
      </p:sp>
      <p:sp>
        <p:nvSpPr>
          <p:cNvPr id="135174" name="Rectangle 5"/>
          <p:cNvSpPr>
            <a:spLocks noChangeArrowheads="1"/>
          </p:cNvSpPr>
          <p:nvPr/>
        </p:nvSpPr>
        <p:spPr bwMode="auto">
          <a:xfrm>
            <a:off x="7559675" y="520700"/>
            <a:ext cx="3778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252525"/>
                </a:solidFill>
                <a:latin typeface="Arial" panose="020B0604020202020204" pitchFamily="34" charset="0"/>
              </a:rPr>
              <a:t>Un </a:t>
            </a:r>
            <a:r>
              <a:rPr lang="fr-FR" altLang="fr-FR" b="1">
                <a:solidFill>
                  <a:srgbClr val="252525"/>
                </a:solidFill>
                <a:latin typeface="Arial" panose="020B0604020202020204" pitchFamily="34" charset="0"/>
              </a:rPr>
              <a:t>hadron</a:t>
            </a:r>
            <a:r>
              <a:rPr lang="fr-FR" altLang="fr-FR">
                <a:solidFill>
                  <a:srgbClr val="252525"/>
                </a:solidFill>
                <a:latin typeface="Arial" panose="020B0604020202020204" pitchFamily="34" charset="0"/>
              </a:rPr>
              <a:t> est un </a:t>
            </a:r>
            <a:r>
              <a:rPr lang="fr-FR" altLang="fr-FR">
                <a:solidFill>
                  <a:srgbClr val="0B0080"/>
                </a:solidFill>
                <a:latin typeface="Arial" panose="020B0604020202020204" pitchFamily="34" charset="0"/>
                <a:hlinkClick r:id="rId36" tooltip="Particule composite"/>
              </a:rPr>
              <a:t>composé</a:t>
            </a:r>
            <a:r>
              <a:rPr lang="fr-FR" altLang="fr-FR">
                <a:solidFill>
                  <a:srgbClr val="252525"/>
                </a:solidFill>
                <a:latin typeface="Arial" panose="020B0604020202020204" pitchFamily="34" charset="0"/>
              </a:rPr>
              <a:t> de </a:t>
            </a:r>
            <a:r>
              <a:rPr lang="fr-FR" altLang="fr-FR">
                <a:solidFill>
                  <a:srgbClr val="0B0080"/>
                </a:solidFill>
                <a:latin typeface="Arial" panose="020B0604020202020204" pitchFamily="34" charset="0"/>
                <a:hlinkClick r:id="rId37" tooltip="Physique des particules"/>
              </a:rPr>
              <a:t>particules</a:t>
            </a:r>
            <a:r>
              <a:rPr lang="fr-FR" altLang="fr-FR">
                <a:solidFill>
                  <a:srgbClr val="252525"/>
                </a:solidFill>
                <a:latin typeface="Arial" panose="020B0604020202020204" pitchFamily="34" charset="0"/>
              </a:rPr>
              <a:t> subatomiques régi par l'</a:t>
            </a:r>
            <a:r>
              <a:rPr lang="fr-FR" altLang="fr-FR">
                <a:solidFill>
                  <a:srgbClr val="0B0080"/>
                </a:solidFill>
                <a:latin typeface="Arial" panose="020B0604020202020204" pitchFamily="34" charset="0"/>
                <a:hlinkClick r:id="rId38" tooltip="Interaction forte"/>
              </a:rPr>
              <a:t>interaction forte</a:t>
            </a:r>
            <a:r>
              <a:rPr lang="fr-FR" altLang="fr-FR">
                <a:solidFill>
                  <a:srgbClr val="252525"/>
                </a:solidFill>
                <a:latin typeface="Arial" panose="020B0604020202020204" pitchFamily="34" charset="0"/>
              </a:rPr>
              <a:t>. Dans le </a:t>
            </a:r>
            <a:r>
              <a:rPr lang="fr-FR" altLang="fr-FR">
                <a:solidFill>
                  <a:srgbClr val="0B0080"/>
                </a:solidFill>
                <a:latin typeface="Arial" panose="020B0604020202020204" pitchFamily="34" charset="0"/>
                <a:hlinkClick r:id="rId39" tooltip="Modèle standard (physique des particules)"/>
              </a:rPr>
              <a:t>modèle standard de la physique des particules</a:t>
            </a:r>
            <a:r>
              <a:rPr lang="fr-FR" altLang="fr-FR">
                <a:solidFill>
                  <a:srgbClr val="252525"/>
                </a:solidFill>
                <a:latin typeface="Arial" panose="020B0604020202020204" pitchFamily="34" charset="0"/>
              </a:rPr>
              <a:t>, ces particules sont composées de </a:t>
            </a:r>
            <a:r>
              <a:rPr lang="fr-FR" altLang="fr-FR">
                <a:solidFill>
                  <a:srgbClr val="0B0080"/>
                </a:solidFill>
                <a:latin typeface="Arial" panose="020B0604020202020204" pitchFamily="34" charset="0"/>
                <a:hlinkClick r:id="rId40" tooltip="Quark"/>
              </a:rPr>
              <a:t>quarks</a:t>
            </a:r>
            <a:r>
              <a:rPr lang="fr-FR" altLang="fr-FR">
                <a:solidFill>
                  <a:srgbClr val="252525"/>
                </a:solidFill>
                <a:latin typeface="Arial" panose="020B0604020202020204" pitchFamily="34" charset="0"/>
              </a:rPr>
              <a:t>, d'</a:t>
            </a:r>
            <a:r>
              <a:rPr lang="fr-FR" altLang="fr-FR">
                <a:solidFill>
                  <a:srgbClr val="0B0080"/>
                </a:solidFill>
                <a:latin typeface="Arial" panose="020B0604020202020204" pitchFamily="34" charset="0"/>
                <a:hlinkClick r:id="rId41" tooltip="Antiquark"/>
              </a:rPr>
              <a:t>anti-quarks</a:t>
            </a:r>
            <a:r>
              <a:rPr lang="fr-FR" altLang="fr-FR">
                <a:solidFill>
                  <a:srgbClr val="252525"/>
                </a:solidFill>
                <a:latin typeface="Arial" panose="020B0604020202020204" pitchFamily="34" charset="0"/>
              </a:rPr>
              <a:t> et de </a:t>
            </a:r>
            <a:r>
              <a:rPr lang="fr-FR" altLang="fr-FR">
                <a:solidFill>
                  <a:srgbClr val="0B0080"/>
                </a:solidFill>
                <a:latin typeface="Arial" panose="020B0604020202020204" pitchFamily="34" charset="0"/>
                <a:hlinkClick r:id="rId42" tooltip="Gluon"/>
              </a:rPr>
              <a:t>gluons</a:t>
            </a:r>
            <a:r>
              <a:rPr lang="fr-FR" altLang="fr-FR">
                <a:solidFill>
                  <a:srgbClr val="252525"/>
                </a:solidFill>
                <a:latin typeface="Arial" panose="020B0604020202020204" pitchFamily="34" charset="0"/>
              </a:rPr>
              <a:t>.</a:t>
            </a:r>
            <a:endParaRPr lang="fr-FR" altLang="fr-FR"/>
          </a:p>
        </p:txBody>
      </p:sp>
    </p:spTree>
    <p:extLst>
      <p:ext uri="{BB962C8B-B14F-4D97-AF65-F5344CB8AC3E}">
        <p14:creationId xmlns:p14="http://schemas.microsoft.com/office/powerpoint/2010/main" val="781128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6732165" y="2817551"/>
            <a:ext cx="5616623" cy="4105275"/>
          </a:xfrm>
        </p:spPr>
        <p:txBody>
          <a:bodyPr/>
          <a:lstStyle/>
          <a:p>
            <a:r>
              <a:rPr lang="fr-FR" sz="1800" dirty="0"/>
              <a:t>Pour découvrir ces composantes « sombres » qui représentent plus de 95% du contenu de l'Univers, Euclid utilisera les effets de </a:t>
            </a:r>
            <a:r>
              <a:rPr lang="fr-FR" sz="1800" dirty="0">
                <a:hlinkClick r:id="rId3" tooltip="Ondes gravitationnelles : Ligo et Virgo ont détecté 4 nouvelles fusions de trous noirs !"/>
              </a:rPr>
              <a:t>distorsions gravitationnelles</a:t>
            </a:r>
            <a:r>
              <a:rPr lang="fr-FR" sz="1800" dirty="0"/>
              <a:t> qui fournissent une mesure directe de la distribution de </a:t>
            </a:r>
            <a:r>
              <a:rPr lang="fr-FR" sz="1800" dirty="0">
                <a:hlinkClick r:id="rId4"/>
              </a:rPr>
              <a:t>matière noire</a:t>
            </a:r>
            <a:r>
              <a:rPr lang="fr-FR" sz="1800" dirty="0"/>
              <a:t> dans l'univers. Pour cela Euclid, devrait cartographier la forme, la </a:t>
            </a:r>
            <a:r>
              <a:rPr lang="fr-FR" sz="1800" dirty="0">
                <a:hlinkClick r:id="rId5"/>
              </a:rPr>
              <a:t>luminosité</a:t>
            </a:r>
            <a:r>
              <a:rPr lang="fr-FR" sz="1800" dirty="0"/>
              <a:t> et la distribution en trois dimensions de deux milliards de </a:t>
            </a:r>
            <a:r>
              <a:rPr lang="fr-FR" sz="1800" dirty="0">
                <a:hlinkClick r:id="rId6"/>
              </a:rPr>
              <a:t>galaxies</a:t>
            </a:r>
            <a:r>
              <a:rPr lang="fr-FR" sz="1800" dirty="0"/>
              <a:t>, couvrant plus d'un tiers de l'ensemble du ciel et environ plus des trois-quarts de l'histoire de l'univers.</a:t>
            </a:r>
          </a:p>
          <a:p>
            <a:r>
              <a:rPr lang="fr-FR" sz="1800" dirty="0"/>
              <a:t>Son lancement est prévu en 2022 par un </a:t>
            </a:r>
            <a:r>
              <a:rPr lang="fr-FR" sz="1800" dirty="0">
                <a:hlinkClick r:id="rId7"/>
              </a:rPr>
              <a:t>lanceur</a:t>
            </a:r>
            <a:r>
              <a:rPr lang="fr-FR" sz="1800" dirty="0"/>
              <a:t> d'</a:t>
            </a:r>
            <a:r>
              <a:rPr lang="fr-FR" sz="1800" dirty="0">
                <a:hlinkClick r:id="rId8"/>
              </a:rPr>
              <a:t>Arianespace</a:t>
            </a:r>
            <a:r>
              <a:rPr lang="fr-FR" sz="1800" dirty="0"/>
              <a:t>. Ce satellite sera mis en </a:t>
            </a:r>
            <a:r>
              <a:rPr lang="fr-FR" sz="1800" dirty="0">
                <a:hlinkClick r:id="rId9"/>
              </a:rPr>
              <a:t>orbite</a:t>
            </a:r>
            <a:r>
              <a:rPr lang="fr-FR" sz="1800" dirty="0"/>
              <a:t> autour du </a:t>
            </a:r>
            <a:r>
              <a:rPr lang="fr-FR" sz="1800" dirty="0">
                <a:hlinkClick r:id="rId10" tooltip="Point de Lagrange L2"/>
              </a:rPr>
              <a:t>point de Lagrange L2</a:t>
            </a:r>
            <a:r>
              <a:rPr lang="fr-FR" sz="1800" dirty="0"/>
              <a:t>, situé à 1,5 million de kilomètres de notre planète. Il devrait fonctionner un peu plus de 6 ans.</a:t>
            </a:r>
          </a:p>
          <a:p>
            <a:r>
              <a:rPr lang="fr-FR" sz="1800" dirty="0"/>
              <a:t>. plus de 600 millions de pixels. Chaque image acquise en vol permettra ainsi de caractériser plus de 50 000 galaxies. Michel </a:t>
            </a:r>
            <a:r>
              <a:rPr lang="fr-FR" sz="1800" dirty="0" err="1"/>
              <a:t>Berthé</a:t>
            </a:r>
            <a:r>
              <a:rPr lang="fr-FR" sz="1800" dirty="0"/>
              <a:t>, responsable du programme Euclid au CEA-</a:t>
            </a:r>
            <a:r>
              <a:rPr lang="fr-FR" sz="1800" dirty="0" err="1"/>
              <a:t>Irfu</a:t>
            </a:r>
            <a:r>
              <a:rPr lang="fr-FR" sz="1800" dirty="0"/>
              <a:t> a déclaré : « C'est la deuxième plus grande caméra spatiale observant dans les longueurs d’ondes visibles, après celle du satellite Gaïa. Ses observations permettront de mesurer les déformations des galaxies dues aux faibles effets de lentille gravitationnelle3 induits par les concentrations de matière noire. Ces effets, mesurés à différents âges de l'Univers, fourniront des mesures de la distribution de la matière noire et constitueront une contrainte sur l'énergie sombre, qui affecte la croissance des structures cosmiques</a:t>
            </a:r>
          </a:p>
        </p:txBody>
      </p:sp>
      <p:sp>
        <p:nvSpPr>
          <p:cNvPr id="2" name="Rectangle 1"/>
          <p:cNvSpPr/>
          <p:nvPr/>
        </p:nvSpPr>
        <p:spPr>
          <a:xfrm>
            <a:off x="-3744416" y="161330"/>
            <a:ext cx="3744416" cy="6186309"/>
          </a:xfrm>
          <a:prstGeom prst="rect">
            <a:avLst/>
          </a:prstGeom>
        </p:spPr>
        <p:txBody>
          <a:bodyPr wrap="square">
            <a:spAutoFit/>
          </a:bodyPr>
          <a:lstStyle/>
          <a:p>
            <a:r>
              <a:rPr lang="fr-FR" sz="1800" dirty="0">
                <a:solidFill>
                  <a:srgbClr val="505050"/>
                </a:solidFill>
                <a:latin typeface="Arial" panose="020B0604020202020204" pitchFamily="34" charset="0"/>
              </a:rPr>
              <a:t>La mission Euclid a été baptisée en l’honneur du mathématicien grec Euclide d’Alexandrie (~ 300 av. J.-C.), considéré comme le père de la géométrie.</a:t>
            </a:r>
          </a:p>
          <a:p>
            <a:r>
              <a:rPr lang="fr-FR" sz="1800" dirty="0">
                <a:solidFill>
                  <a:srgbClr val="505050"/>
                </a:solidFill>
                <a:latin typeface="Arial" panose="020B0604020202020204" pitchFamily="34" charset="0"/>
              </a:rPr>
              <a:t>Durant au moins 6 ans, elle cherchera à déterminer l’histoire de l’expansion de l’Univers au cours des 10 derniers milliards d’années.</a:t>
            </a:r>
          </a:p>
          <a:p>
            <a:r>
              <a:rPr lang="fr-FR" sz="1800" dirty="0">
                <a:solidFill>
                  <a:srgbClr val="505050"/>
                </a:solidFill>
                <a:latin typeface="Arial" panose="020B0604020202020204" pitchFamily="34" charset="0"/>
              </a:rPr>
              <a:t>Elle étudiera des galaxies situées à différentes distances de la Terre, dans les longueurs d'onde du visible et du proche infrarouge, sur une zone représentant plus de 35 % de la sphère céleste.</a:t>
            </a:r>
          </a:p>
          <a:p>
            <a:r>
              <a:rPr lang="fr-FR" sz="1800" dirty="0">
                <a:solidFill>
                  <a:srgbClr val="505050"/>
                </a:solidFill>
                <a:latin typeface="Arial" panose="020B0604020202020204" pitchFamily="34" charset="0"/>
              </a:rPr>
              <a:t>Leur observation devra permettre de mesurer l’accélération actuelle de l’expansion cosmique alimentée par l’énergie noire, et la croissance des structures cosmiques induite par la présence de cette dernière.</a:t>
            </a:r>
            <a:endParaRPr lang="fr-FR" sz="1800" b="0" i="0" dirty="0">
              <a:solidFill>
                <a:srgbClr val="505050"/>
              </a:solidFill>
              <a:effectLst/>
              <a:latin typeface="Arial" panose="020B0604020202020204" pitchFamily="34" charset="0"/>
            </a:endParaRPr>
          </a:p>
        </p:txBody>
      </p:sp>
      <p:sp>
        <p:nvSpPr>
          <p:cNvPr id="4" name="Rectangle 3"/>
          <p:cNvSpPr/>
          <p:nvPr/>
        </p:nvSpPr>
        <p:spPr>
          <a:xfrm>
            <a:off x="-4112914" y="7203667"/>
            <a:ext cx="8225828" cy="2308324"/>
          </a:xfrm>
          <a:prstGeom prst="rect">
            <a:avLst/>
          </a:prstGeom>
        </p:spPr>
        <p:txBody>
          <a:bodyPr wrap="square">
            <a:spAutoFit/>
          </a:bodyPr>
          <a:lstStyle/>
          <a:p>
            <a:r>
              <a:rPr lang="fr-FR" sz="1800" dirty="0"/>
              <a:t>Le Dr Yannick </a:t>
            </a:r>
            <a:r>
              <a:rPr lang="fr-FR" sz="1800" dirty="0" err="1"/>
              <a:t>Mellier</a:t>
            </a:r>
            <a:r>
              <a:rPr lang="fr-FR" sz="1800" dirty="0"/>
              <a:t> (Institut d'Astrophysique de Paris, Sorbonne Université/CNRS et CEA-</a:t>
            </a:r>
            <a:r>
              <a:rPr lang="fr-FR" sz="1800" dirty="0" err="1"/>
              <a:t>Irfu</a:t>
            </a:r>
            <a:r>
              <a:rPr lang="fr-FR" sz="1800" dirty="0"/>
              <a:t>), à la tête du consortium Euclid réunissant plus de 1500 personnes a déclaré : « Euclid va révolutionner notre connaissance de l'Univers en effectuant les mesures les plus précises de la matière noire et de l'énergie sombre, en testant si la théorie de la relativité générale d'Einstein doit être modifiée, en pesant les neutrinos et en explorant les détails de l'évolution des galaxies ». 50 000 galaxies caractérisées en une seule image D’un diamètre de 1,2 mètre, le télescope est optimisé pour recueillir la lumière visible et</a:t>
            </a:r>
          </a:p>
        </p:txBody>
      </p:sp>
    </p:spTree>
    <p:extLst>
      <p:ext uri="{BB962C8B-B14F-4D97-AF65-F5344CB8AC3E}">
        <p14:creationId xmlns:p14="http://schemas.microsoft.com/office/powerpoint/2010/main" val="2297445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3853011" y="5086350"/>
            <a:ext cx="14113567" cy="4105275"/>
          </a:xfrm>
        </p:spPr>
        <p:txBody>
          <a:bodyPr/>
          <a:lstStyle/>
          <a:p>
            <a:r>
              <a:rPr lang="fr-FR" sz="1600" b="1" dirty="0"/>
              <a:t>L’expansion accélère</a:t>
            </a:r>
            <a:br>
              <a:rPr lang="fr-FR" sz="1600" dirty="0"/>
            </a:br>
            <a:br>
              <a:rPr lang="fr-FR" sz="1600" dirty="0"/>
            </a:br>
            <a:r>
              <a:rPr lang="fr-FR" sz="1600" dirty="0"/>
              <a:t>Jusqu’à la fin des années 90, les astronomes pensaient donc que nous vivions dans un univers en expansion sous l’effet du Big-Bang initial, mais menacé d’être ralenti ou stoppé par la gravité. Mais les mesures réalisées sur de lointaines supernovæ par l’équipe de Saul </a:t>
            </a:r>
            <a:r>
              <a:rPr lang="fr-FR" sz="1600" dirty="0" err="1"/>
              <a:t>Perlmutter</a:t>
            </a:r>
            <a:r>
              <a:rPr lang="fr-FR" sz="1600" dirty="0"/>
              <a:t> et par celle de Brian Schmidt et Adam </a:t>
            </a:r>
            <a:r>
              <a:rPr lang="fr-FR" sz="1600" dirty="0" err="1"/>
              <a:t>Riess</a:t>
            </a:r>
            <a:r>
              <a:rPr lang="fr-FR" sz="1600" dirty="0"/>
              <a:t>, ont montré que la vitesse de récession des galaxies par rapport à la Voie lactée augmentait au cours du temps (</a:t>
            </a:r>
            <a:r>
              <a:rPr lang="fr-FR" sz="1600" i="1" dirty="0">
                <a:hlinkClick r:id="rId3"/>
              </a:rPr>
              <a:t>lire </a:t>
            </a:r>
            <a:r>
              <a:rPr lang="fr-FR" sz="1600" i="1" dirty="0" err="1">
                <a:hlinkClick r:id="rId3"/>
              </a:rPr>
              <a:t>Supernovae</a:t>
            </a:r>
            <a:r>
              <a:rPr lang="fr-FR" sz="1600" i="1" dirty="0">
                <a:hlinkClick r:id="rId3"/>
              </a:rPr>
              <a:t>, des "chandelles standard"</a:t>
            </a:r>
            <a:r>
              <a:rPr lang="fr-FR" sz="1600" dirty="0"/>
              <a:t>).  A la vision traditionnelle de l’Univers venait se substituer celle d’un univers en expansion accélérée, alimentée par une mystérieuse force qui s’oppose à la gravité: l’énergie noire.</a:t>
            </a:r>
            <a:br>
              <a:rPr lang="fr-FR" sz="1600" dirty="0"/>
            </a:br>
            <a:br>
              <a:rPr lang="fr-FR" sz="1600" dirty="0"/>
            </a:br>
            <a:r>
              <a:rPr lang="fr-FR" sz="1600" dirty="0"/>
              <a:t>Car outre cette accélération surprenant de l’expansion s’ajoute une énigme –et pas des moindres : celle du moteur de l’expansion. L'interprétation la plus simple de la découverte de l'accélération de l'expansion de l'Univers est qu'il existe dans l'Univers une forme d'énergie, traditionnellement appelée énergie noire qui composerait 70% de l’Univers. La nature exacte de cette énergie noire n'est pas connue à ce jour, mais plusieurs candidats possibles existent. Le plus simple d'entre eux est la fameuse constante cosmologique introduite par Einstein qui agirait comme une force anti-gravité (avec une valeur toutefois différente puisque pour Einstein cette constante empêchait justement l’expansion). </a:t>
            </a:r>
          </a:p>
        </p:txBody>
      </p:sp>
    </p:spTree>
    <p:extLst>
      <p:ext uri="{BB962C8B-B14F-4D97-AF65-F5344CB8AC3E}">
        <p14:creationId xmlns:p14="http://schemas.microsoft.com/office/powerpoint/2010/main" val="361095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4120343" y="812800"/>
            <a:ext cx="3778250" cy="3139321"/>
          </a:xfrm>
          <a:prstGeom prst="rect">
            <a:avLst/>
          </a:prstGeom>
        </p:spPr>
        <p:txBody>
          <a:bodyPr>
            <a:spAutoFit/>
          </a:bodyPr>
          <a:lstStyle/>
          <a:p>
            <a:r>
              <a:rPr lang="fr-FR" sz="1800" dirty="0">
                <a:solidFill>
                  <a:srgbClr val="202122"/>
                </a:solidFill>
                <a:latin typeface="Arial" panose="020B0604020202020204" pitchFamily="34" charset="0"/>
              </a:rPr>
              <a:t>Il est connu pour avoir déterminé au-delà de quelle limite une </a:t>
            </a:r>
            <a:r>
              <a:rPr lang="fr-FR" sz="1800" dirty="0">
                <a:solidFill>
                  <a:srgbClr val="0645AD"/>
                </a:solidFill>
                <a:latin typeface="Arial" panose="020B0604020202020204" pitchFamily="34" charset="0"/>
                <a:hlinkClick r:id="rId3" tooltip="Naine blanche"/>
              </a:rPr>
              <a:t>naine blanche</a:t>
            </a:r>
            <a:r>
              <a:rPr lang="fr-FR" sz="1800" dirty="0">
                <a:solidFill>
                  <a:srgbClr val="202122"/>
                </a:solidFill>
                <a:latin typeface="Arial" panose="020B0604020202020204" pitchFamily="34" charset="0"/>
              </a:rPr>
              <a:t> devient instable sous certaines conditions et s'effondre en </a:t>
            </a:r>
            <a:r>
              <a:rPr lang="fr-FR" sz="1800" dirty="0">
                <a:solidFill>
                  <a:srgbClr val="0645AD"/>
                </a:solidFill>
                <a:latin typeface="Arial" panose="020B0604020202020204" pitchFamily="34" charset="0"/>
                <a:hlinkClick r:id="rId4" tooltip="Étoile à neutrons"/>
              </a:rPr>
              <a:t>étoile à neutrons</a:t>
            </a:r>
            <a:r>
              <a:rPr lang="fr-FR" sz="1800" dirty="0">
                <a:solidFill>
                  <a:srgbClr val="202122"/>
                </a:solidFill>
                <a:latin typeface="Arial" panose="020B0604020202020204" pitchFamily="34" charset="0"/>
              </a:rPr>
              <a:t>, initiant le processus de </a:t>
            </a:r>
            <a:r>
              <a:rPr lang="fr-FR" sz="1800" dirty="0">
                <a:solidFill>
                  <a:srgbClr val="0645AD"/>
                </a:solidFill>
                <a:latin typeface="Arial" panose="020B0604020202020204" pitchFamily="34" charset="0"/>
                <a:hlinkClick r:id="rId5" tooltip="Supernova"/>
              </a:rPr>
              <a:t>supernova</a:t>
            </a:r>
            <a:r>
              <a:rPr lang="fr-FR" sz="1800" dirty="0">
                <a:solidFill>
                  <a:srgbClr val="202122"/>
                </a:solidFill>
                <a:latin typeface="Arial" panose="020B0604020202020204" pitchFamily="34" charset="0"/>
              </a:rPr>
              <a:t>. Cette limite, désormais connue sous le nom de </a:t>
            </a:r>
            <a:r>
              <a:rPr lang="fr-FR" sz="1800" dirty="0">
                <a:solidFill>
                  <a:srgbClr val="0645AD"/>
                </a:solidFill>
                <a:latin typeface="Arial" panose="020B0604020202020204" pitchFamily="34" charset="0"/>
                <a:hlinkClick r:id="rId6" tooltip="Masse de Chandrasekhar"/>
              </a:rPr>
              <a:t>limite de Chandrasekhar</a:t>
            </a:r>
            <a:r>
              <a:rPr lang="fr-FR" sz="1800" dirty="0">
                <a:solidFill>
                  <a:srgbClr val="202122"/>
                </a:solidFill>
                <a:latin typeface="Arial" panose="020B0604020202020204" pitchFamily="34" charset="0"/>
              </a:rPr>
              <a:t>, lui vaut à l'époque une vive controverse avec l'astronome anglais Sir </a:t>
            </a:r>
            <a:r>
              <a:rPr lang="fr-FR" sz="1800" dirty="0">
                <a:solidFill>
                  <a:srgbClr val="0645AD"/>
                </a:solidFill>
                <a:latin typeface="Arial" panose="020B0604020202020204" pitchFamily="34" charset="0"/>
                <a:hlinkClick r:id="rId7" tooltip="Arthur Eddington"/>
              </a:rPr>
              <a:t>Arthur Eddington</a:t>
            </a:r>
            <a:r>
              <a:rPr lang="fr-FR" sz="1800" dirty="0">
                <a:solidFill>
                  <a:srgbClr val="202122"/>
                </a:solidFill>
                <a:latin typeface="Arial" panose="020B0604020202020204" pitchFamily="34" charset="0"/>
              </a:rPr>
              <a:t>.</a:t>
            </a:r>
            <a:endParaRPr lang="fr-FR" sz="1800" dirty="0"/>
          </a:p>
        </p:txBody>
      </p:sp>
      <p:sp>
        <p:nvSpPr>
          <p:cNvPr id="3" name="Rectangle 2"/>
          <p:cNvSpPr/>
          <p:nvPr/>
        </p:nvSpPr>
        <p:spPr>
          <a:xfrm>
            <a:off x="7078636" y="593378"/>
            <a:ext cx="4736592" cy="5632311"/>
          </a:xfrm>
          <a:prstGeom prst="rect">
            <a:avLst/>
          </a:prstGeom>
        </p:spPr>
        <p:txBody>
          <a:bodyPr wrap="square">
            <a:spAutoFit/>
          </a:bodyPr>
          <a:lstStyle/>
          <a:p>
            <a:r>
              <a:rPr lang="fr-FR" sz="1800" dirty="0">
                <a:solidFill>
                  <a:srgbClr val="202122"/>
                </a:solidFill>
                <a:latin typeface="Arial" panose="020B0604020202020204" pitchFamily="34" charset="0"/>
              </a:rPr>
              <a:t>La principale conclusion de ses travaux est que les </a:t>
            </a:r>
            <a:r>
              <a:rPr lang="fr-FR" sz="1800" dirty="0">
                <a:solidFill>
                  <a:srgbClr val="0645AD"/>
                </a:solidFill>
                <a:latin typeface="Arial" panose="020B0604020202020204" pitchFamily="34" charset="0"/>
                <a:hlinkClick r:id="rId3" tooltip="Naine blanche"/>
              </a:rPr>
              <a:t>naines blanches</a:t>
            </a:r>
            <a:r>
              <a:rPr lang="fr-FR" sz="1800" dirty="0">
                <a:solidFill>
                  <a:srgbClr val="202122"/>
                </a:solidFill>
                <a:latin typeface="Arial" panose="020B0604020202020204" pitchFamily="34" charset="0"/>
              </a:rPr>
              <a:t> ne peuvent excéder une certaine masse : au-delà de cette masse, la </a:t>
            </a:r>
            <a:r>
              <a:rPr lang="fr-FR" sz="1800" dirty="0">
                <a:solidFill>
                  <a:srgbClr val="0645AD"/>
                </a:solidFill>
                <a:latin typeface="Arial" panose="020B0604020202020204" pitchFamily="34" charset="0"/>
                <a:hlinkClick r:id="rId8" tooltip="Matière dégénérée"/>
              </a:rPr>
              <a:t>pression de dégénérescence</a:t>
            </a:r>
            <a:r>
              <a:rPr lang="fr-FR" sz="1800" dirty="0">
                <a:solidFill>
                  <a:srgbClr val="202122"/>
                </a:solidFill>
                <a:latin typeface="Arial" panose="020B0604020202020204" pitchFamily="34" charset="0"/>
              </a:rPr>
              <a:t> des électrons ne peut contrer l'effet de la gravité. Commentant la conclusion de ses travaux, Chandrasekhar affirme à propos de ce que peut devenir une naine blanche dont la masse dépasse la limite qu'il vient de calculer qu'« [on] ne peut que spéculer sur les autres possibilités » (« </a:t>
            </a:r>
            <a:r>
              <a:rPr lang="fr-FR" sz="1800" i="1" dirty="0">
                <a:solidFill>
                  <a:srgbClr val="202122"/>
                </a:solidFill>
                <a:latin typeface="Arial" panose="020B0604020202020204" pitchFamily="34" charset="0"/>
              </a:rPr>
              <a:t>One </a:t>
            </a:r>
            <a:r>
              <a:rPr lang="fr-FR" sz="1800" i="1" dirty="0" err="1">
                <a:solidFill>
                  <a:srgbClr val="202122"/>
                </a:solidFill>
                <a:latin typeface="Arial" panose="020B0604020202020204" pitchFamily="34" charset="0"/>
              </a:rPr>
              <a:t>is</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left</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speculating</a:t>
            </a:r>
            <a:r>
              <a:rPr lang="fr-FR" sz="1800" i="1" dirty="0">
                <a:solidFill>
                  <a:srgbClr val="202122"/>
                </a:solidFill>
                <a:latin typeface="Arial" panose="020B0604020202020204" pitchFamily="34" charset="0"/>
              </a:rPr>
              <a:t> on </a:t>
            </a:r>
            <a:r>
              <a:rPr lang="fr-FR" sz="1800" i="1" dirty="0" err="1">
                <a:solidFill>
                  <a:srgbClr val="202122"/>
                </a:solidFill>
                <a:latin typeface="Arial" panose="020B0604020202020204" pitchFamily="34" charset="0"/>
              </a:rPr>
              <a:t>other</a:t>
            </a:r>
            <a:r>
              <a:rPr lang="fr-FR" sz="1800" i="1" dirty="0">
                <a:solidFill>
                  <a:srgbClr val="202122"/>
                </a:solidFill>
                <a:latin typeface="Arial" panose="020B0604020202020204" pitchFamily="34" charset="0"/>
              </a:rPr>
              <a:t> </a:t>
            </a:r>
            <a:r>
              <a:rPr lang="fr-FR" sz="1800" i="1" dirty="0" err="1">
                <a:solidFill>
                  <a:srgbClr val="202122"/>
                </a:solidFill>
                <a:latin typeface="Arial" panose="020B0604020202020204" pitchFamily="34" charset="0"/>
              </a:rPr>
              <a:t>possibilities</a:t>
            </a:r>
            <a:r>
              <a:rPr lang="fr-FR" sz="1800" dirty="0">
                <a:solidFill>
                  <a:srgbClr val="202122"/>
                </a:solidFill>
                <a:latin typeface="Arial" panose="020B0604020202020204" pitchFamily="34" charset="0"/>
              </a:rPr>
              <a:t> »). Une telle conclusion provoque un refus de la part du plus grand astrophysicien anglais de l'époque, </a:t>
            </a:r>
            <a:r>
              <a:rPr lang="fr-FR" sz="1800" dirty="0">
                <a:solidFill>
                  <a:srgbClr val="0645AD"/>
                </a:solidFill>
                <a:latin typeface="Arial" panose="020B0604020202020204" pitchFamily="34" charset="0"/>
                <a:hlinkClick r:id="rId7" tooltip="Arthur Eddington"/>
              </a:rPr>
              <a:t>Arthur Eddington</a:t>
            </a:r>
            <a:r>
              <a:rPr lang="fr-FR" sz="1800" dirty="0">
                <a:solidFill>
                  <a:srgbClr val="202122"/>
                </a:solidFill>
                <a:latin typeface="Arial" panose="020B0604020202020204" pitchFamily="34" charset="0"/>
              </a:rPr>
              <a:t>, à l'approbation duquel Chandrasekhar soumet ses travaux. Eddington les commente par un lapidaire « Je pense qu'il doit exister une loi de la nature qui empêche une étoile de se comporter de façon aussi absurde » </a:t>
            </a:r>
            <a:endParaRPr lang="fr-FR" sz="1800" dirty="0"/>
          </a:p>
        </p:txBody>
      </p:sp>
      <p:sp>
        <p:nvSpPr>
          <p:cNvPr id="4" name="Rectangle 3"/>
          <p:cNvSpPr/>
          <p:nvPr/>
        </p:nvSpPr>
        <p:spPr>
          <a:xfrm>
            <a:off x="-4120343" y="5114009"/>
            <a:ext cx="3778250" cy="5355312"/>
          </a:xfrm>
          <a:prstGeom prst="rect">
            <a:avLst/>
          </a:prstGeom>
        </p:spPr>
        <p:txBody>
          <a:bodyPr>
            <a:spAutoFit/>
          </a:bodyPr>
          <a:lstStyle/>
          <a:p>
            <a:r>
              <a:rPr lang="fr-FR" sz="1800" dirty="0">
                <a:solidFill>
                  <a:srgbClr val="202122"/>
                </a:solidFill>
                <a:latin typeface="Arial" panose="020B0604020202020204" pitchFamily="34" charset="0"/>
              </a:rPr>
              <a:t>Les supernovæ de type </a:t>
            </a:r>
            <a:r>
              <a:rPr lang="fr-FR" sz="1800" dirty="0" err="1">
                <a:solidFill>
                  <a:srgbClr val="202122"/>
                </a:solidFill>
                <a:latin typeface="Arial" panose="020B0604020202020204" pitchFamily="34" charset="0"/>
              </a:rPr>
              <a:t>Ia</a:t>
            </a:r>
            <a:r>
              <a:rPr lang="fr-FR" sz="1800" dirty="0">
                <a:solidFill>
                  <a:srgbClr val="202122"/>
                </a:solidFill>
                <a:latin typeface="Arial" panose="020B0604020202020204" pitchFamily="34" charset="0"/>
              </a:rPr>
              <a:t> (</a:t>
            </a:r>
            <a:r>
              <a:rPr lang="fr-FR" sz="1800" dirty="0" err="1">
                <a:solidFill>
                  <a:srgbClr val="202122"/>
                </a:solidFill>
                <a:latin typeface="Arial" panose="020B0604020202020204" pitchFamily="34" charset="0"/>
              </a:rPr>
              <a:t>SNIa</a:t>
            </a:r>
            <a:r>
              <a:rPr lang="fr-FR" sz="1800" dirty="0">
                <a:solidFill>
                  <a:srgbClr val="202122"/>
                </a:solidFill>
                <a:latin typeface="Arial" panose="020B0604020202020204" pitchFamily="34" charset="0"/>
              </a:rPr>
              <a:t>) sont des exemples particulièrement intéressants et significatifs de l'utilisation des naines blanches pour la détermination des distances en astronomie. Lorsque la naine blanche explose en une </a:t>
            </a:r>
            <a:r>
              <a:rPr lang="fr-FR" sz="1800" dirty="0" err="1">
                <a:solidFill>
                  <a:srgbClr val="202122"/>
                </a:solidFill>
                <a:latin typeface="Arial" panose="020B0604020202020204" pitchFamily="34" charset="0"/>
              </a:rPr>
              <a:t>SNIa</a:t>
            </a:r>
            <a:r>
              <a:rPr lang="fr-FR" sz="1800" dirty="0">
                <a:solidFill>
                  <a:srgbClr val="202122"/>
                </a:solidFill>
                <a:latin typeface="Arial" panose="020B0604020202020204" pitchFamily="34" charset="0"/>
              </a:rPr>
              <a:t>, elle devient visible à des distances considérables. Comme les paramètres physiques de l'explosion sont toujours voisins, la courbe de luminosité des supernovæ est approximativement la même, et bien étalonnée : leur survenance permet d'évaluer avec précision leur distance et, par conséquent, celle de leur galaxie-hôte (ce sont des </a:t>
            </a:r>
            <a:r>
              <a:rPr lang="fr-FR" sz="1800" i="1" dirty="0">
                <a:solidFill>
                  <a:srgbClr val="202122"/>
                </a:solidFill>
                <a:latin typeface="Arial" panose="020B0604020202020204" pitchFamily="34" charset="0"/>
              </a:rPr>
              <a:t>chandelles standards</a:t>
            </a:r>
            <a:r>
              <a:rPr lang="fr-FR" sz="1800" dirty="0">
                <a:solidFill>
                  <a:srgbClr val="202122"/>
                </a:solidFill>
                <a:latin typeface="Arial" panose="020B0604020202020204" pitchFamily="34" charset="0"/>
              </a:rPr>
              <a:t>).</a:t>
            </a:r>
            <a:endParaRPr lang="fr-FR" sz="1800" dirty="0"/>
          </a:p>
        </p:txBody>
      </p:sp>
      <p:sp>
        <p:nvSpPr>
          <p:cNvPr id="5" name="Rectangle 4"/>
          <p:cNvSpPr/>
          <p:nvPr/>
        </p:nvSpPr>
        <p:spPr>
          <a:xfrm>
            <a:off x="1889125" y="5647298"/>
            <a:ext cx="3778250" cy="4770537"/>
          </a:xfrm>
          <a:prstGeom prst="rect">
            <a:avLst/>
          </a:prstGeom>
        </p:spPr>
        <p:txBody>
          <a:bodyPr>
            <a:spAutoFit/>
          </a:bodyPr>
          <a:lstStyle/>
          <a:p>
            <a:r>
              <a:rPr lang="fr-FR" sz="1600" dirty="0">
                <a:solidFill>
                  <a:srgbClr val="000000"/>
                </a:solidFill>
                <a:latin typeface="Proxima Nova"/>
              </a:rPr>
              <a:t>Pendant longtemps, la communauté des astrophysiciens, pour qui Eddington était un dieu vivant, est donc restée fermée aux conclusions de Chandra qui n'était ni plus ni moins que la prédiction de l'existence de ce qui sera appelé plus tard un </a:t>
            </a:r>
            <a:r>
              <a:rPr lang="fr-FR" sz="1600" dirty="0">
                <a:solidFill>
                  <a:srgbClr val="000000"/>
                </a:solidFill>
                <a:latin typeface="Proxima Nova"/>
                <a:hlinkClick r:id="rId9"/>
              </a:rPr>
              <a:t>trou noir</a:t>
            </a:r>
            <a:r>
              <a:rPr lang="fr-FR" sz="1600" dirty="0">
                <a:solidFill>
                  <a:srgbClr val="000000"/>
                </a:solidFill>
                <a:latin typeface="Proxima Nova"/>
              </a:rPr>
              <a:t> !</a:t>
            </a:r>
          </a:p>
          <a:p>
            <a:r>
              <a:rPr lang="fr-FR" sz="1600" dirty="0">
                <a:solidFill>
                  <a:srgbClr val="000000"/>
                </a:solidFill>
                <a:latin typeface="Proxima Nova"/>
              </a:rPr>
              <a:t>Il chercha de l'aide auprès de Bohr, </a:t>
            </a:r>
            <a:r>
              <a:rPr lang="fr-FR" sz="1600" dirty="0" err="1">
                <a:solidFill>
                  <a:srgbClr val="000000"/>
                </a:solidFill>
                <a:latin typeface="Proxima Nova"/>
              </a:rPr>
              <a:t>Rosenfeld</a:t>
            </a:r>
            <a:r>
              <a:rPr lang="fr-FR" sz="1600" dirty="0">
                <a:solidFill>
                  <a:srgbClr val="000000"/>
                </a:solidFill>
                <a:latin typeface="Proxima Nova"/>
              </a:rPr>
              <a:t> et Pauli qui, tout en le rassurant sur la solidité de ses conclusions et en lui affirmant qu'Eddington se trompait, ne firent rien pour le soutenir publiquement. Découragé, Chandra envisagea même d'abandonner l'astrophysique pour se tourner vers la toute jeune </a:t>
            </a:r>
            <a:r>
              <a:rPr lang="fr-FR" sz="1600" dirty="0">
                <a:solidFill>
                  <a:srgbClr val="000000"/>
                </a:solidFill>
                <a:latin typeface="Proxima Nova"/>
                <a:hlinkClick r:id="rId10"/>
              </a:rPr>
              <a:t>électrodynamique quantique</a:t>
            </a:r>
            <a:r>
              <a:rPr lang="fr-FR" sz="1600" dirty="0">
                <a:solidFill>
                  <a:srgbClr val="000000"/>
                </a:solidFill>
                <a:latin typeface="Proxima Nova"/>
              </a:rPr>
              <a:t> que </a:t>
            </a:r>
            <a:r>
              <a:rPr lang="fr-FR" sz="1600" dirty="0">
                <a:solidFill>
                  <a:srgbClr val="000000"/>
                </a:solidFill>
                <a:latin typeface="Proxima Nova"/>
                <a:hlinkClick r:id="rId11"/>
              </a:rPr>
              <a:t>Paul Dirac</a:t>
            </a:r>
            <a:r>
              <a:rPr lang="fr-FR" sz="1600" dirty="0">
                <a:solidFill>
                  <a:srgbClr val="000000"/>
                </a:solidFill>
                <a:latin typeface="Proxima Nova"/>
              </a:rPr>
              <a:t>, lui aussi à Cambridge</a:t>
            </a:r>
          </a:p>
        </p:txBody>
      </p:sp>
      <p:sp>
        <p:nvSpPr>
          <p:cNvPr id="6" name="Rectangle 5"/>
          <p:cNvSpPr/>
          <p:nvPr/>
        </p:nvSpPr>
        <p:spPr>
          <a:xfrm>
            <a:off x="6948189" y="6370572"/>
            <a:ext cx="5184576" cy="3970318"/>
          </a:xfrm>
          <a:prstGeom prst="rect">
            <a:avLst/>
          </a:prstGeom>
        </p:spPr>
        <p:txBody>
          <a:bodyPr wrap="square">
            <a:spAutoFit/>
          </a:bodyPr>
          <a:lstStyle/>
          <a:p>
            <a:r>
              <a:rPr lang="fr-FR" sz="1800" dirty="0"/>
              <a:t>Type I: Absence des raies de l'hydrogène. L'hydrogène est l'élément le plus répandu dans l'univers, et ses raies sont de ce fait très fréquentes dans les spectres des objets astronomiques. Pourtant elles ne se retrouvent pas dans celui des </a:t>
            </a:r>
            <a:r>
              <a:rPr lang="fr-FR" sz="1800" dirty="0" err="1"/>
              <a:t>supernovae</a:t>
            </a:r>
            <a:r>
              <a:rPr lang="fr-FR" sz="1800" dirty="0"/>
              <a:t> de Type I. L'explication la plus plausible est que ces objets ont été privés de leur hydrogène au cours de l'évolution qui précède leur explosion, comme nous le verrons en examinant la théorie des </a:t>
            </a:r>
            <a:r>
              <a:rPr lang="fr-FR" sz="1800" dirty="0" err="1"/>
              <a:t>supernovae</a:t>
            </a:r>
            <a:r>
              <a:rPr lang="fr-FR" sz="1800" dirty="0"/>
              <a:t>. Le Type I se subdivise en sous-types: · Type </a:t>
            </a:r>
            <a:r>
              <a:rPr lang="fr-FR" sz="1800" dirty="0" err="1"/>
              <a:t>Ia</a:t>
            </a:r>
            <a:r>
              <a:rPr lang="fr-FR" sz="1800" dirty="0"/>
              <a:t>: Présence des raies du silicium ionisé (</a:t>
            </a:r>
            <a:r>
              <a:rPr lang="fr-FR" sz="1800" dirty="0" err="1"/>
              <a:t>SiII</a:t>
            </a:r>
            <a:r>
              <a:rPr lang="fr-FR" sz="1800" dirty="0"/>
              <a:t> dans la notation des astronomes). · Type </a:t>
            </a:r>
            <a:r>
              <a:rPr lang="fr-FR" sz="1800" dirty="0" err="1"/>
              <a:t>Ib</a:t>
            </a:r>
            <a:r>
              <a:rPr lang="fr-FR" sz="1800" dirty="0"/>
              <a:t>: Absence des raies du silicium, présence de raies de l'hélium. · Type </a:t>
            </a:r>
            <a:r>
              <a:rPr lang="fr-FR" sz="1800" dirty="0" err="1"/>
              <a:t>Ic</a:t>
            </a:r>
            <a:r>
              <a:rPr lang="fr-FR" sz="1800" dirty="0"/>
              <a:t>: Absence des raies du silicium et de l'hélium</a:t>
            </a:r>
          </a:p>
        </p:txBody>
      </p:sp>
    </p:spTree>
    <p:extLst>
      <p:ext uri="{BB962C8B-B14F-4D97-AF65-F5344CB8AC3E}">
        <p14:creationId xmlns:p14="http://schemas.microsoft.com/office/powerpoint/2010/main" val="243711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BF5C7CF9-7286-45A8-B249-9E0582862832}" type="slidenum">
              <a:rPr lang="fr-FR" altLang="fr-FR"/>
              <a:pPr/>
              <a:t>5</a:t>
            </a:fld>
            <a:endParaRPr lang="fr-FR" altLang="fr-FR"/>
          </a:p>
        </p:txBody>
      </p:sp>
      <p:sp>
        <p:nvSpPr>
          <p:cNvPr id="26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7" name="Rectangle 3"/>
          <p:cNvSpPr>
            <a:spLocks noGrp="1" noChangeArrowheads="1"/>
          </p:cNvSpPr>
          <p:nvPr>
            <p:ph type="body" idx="1"/>
          </p:nvPr>
        </p:nvSpPr>
        <p:spPr bwMode="auto">
          <a:xfrm>
            <a:off x="-3276947" y="4360985"/>
            <a:ext cx="14617624" cy="4114800"/>
          </a:xfrm>
          <a:prstGeom prst="rect">
            <a:avLst/>
          </a:prstGeom>
          <a:solidFill>
            <a:srgbClr val="FFFFFF"/>
          </a:solidFill>
          <a:ln>
            <a:solidFill>
              <a:srgbClr val="000000"/>
            </a:solidFill>
            <a:miter lim="800000"/>
            <a:headEnd/>
            <a:tailEnd/>
          </a:ln>
        </p:spPr>
        <p:txBody>
          <a:bodyPr/>
          <a:lstStyle/>
          <a:p>
            <a:r>
              <a:rPr lang="fr-FR" sz="2000" dirty="0"/>
              <a:t>La masse d'une naine blanche isolée, qui ne serait pas en rotation, ne peut excéder la </a:t>
            </a:r>
            <a:r>
              <a:rPr lang="fr-FR" sz="2000" dirty="0">
                <a:hlinkClick r:id="rId3" tooltip="Masse de Chandrasekhar"/>
              </a:rPr>
              <a:t>masse de Chandrasekhar</a:t>
            </a:r>
            <a:r>
              <a:rPr lang="fr-FR" sz="2000" dirty="0"/>
              <a:t> d'à peu près 1,4 M</a:t>
            </a:r>
            <a:r>
              <a:rPr lang="fr-FR" sz="2000" baseline="-25000" dirty="0"/>
              <a:t>{\</a:t>
            </a:r>
            <a:r>
              <a:rPr lang="fr-FR" sz="2000" baseline="-25000" dirty="0" err="1"/>
              <a:t>displaystyle</a:t>
            </a:r>
            <a:r>
              <a:rPr lang="fr-FR" sz="2000" baseline="-25000" dirty="0"/>
              <a:t> \</a:t>
            </a:r>
            <a:r>
              <a:rPr lang="fr-FR" sz="2000" baseline="-25000" dirty="0" err="1"/>
              <a:t>scriptstyle</a:t>
            </a:r>
            <a:r>
              <a:rPr lang="fr-FR" sz="2000" baseline="-25000" dirty="0"/>
              <a:t> \</a:t>
            </a:r>
            <a:r>
              <a:rPr lang="fr-FR" sz="2000" baseline="-25000" dirty="0" err="1"/>
              <a:t>odot</a:t>
            </a:r>
            <a:r>
              <a:rPr lang="fr-FR" sz="2000" baseline="-25000" dirty="0"/>
              <a:t> }</a:t>
            </a:r>
            <a:r>
              <a:rPr lang="fr-FR" sz="2000" baseline="30000" dirty="0">
                <a:hlinkClick r:id="rId4"/>
              </a:rPr>
              <a:t>note 1</a:t>
            </a:r>
            <a:r>
              <a:rPr lang="fr-FR" sz="2000" baseline="30000" dirty="0"/>
              <a:t>,</a:t>
            </a:r>
            <a:r>
              <a:rPr lang="fr-FR" sz="2000" baseline="30000" dirty="0">
                <a:hlinkClick r:id="rId5"/>
              </a:rPr>
              <a:t>122</a:t>
            </a:r>
            <a:r>
              <a:rPr lang="fr-FR" sz="2000" dirty="0"/>
              <a:t>. Cependant, les naines blanches dans les </a:t>
            </a:r>
            <a:r>
              <a:rPr lang="fr-FR" sz="2000" dirty="0">
                <a:hlinkClick r:id="rId6" tooltip="Étoile binaire"/>
              </a:rPr>
              <a:t>systèmes binaires</a:t>
            </a:r>
            <a:r>
              <a:rPr lang="fr-FR" sz="2000" dirty="0"/>
              <a:t> peuvent </a:t>
            </a:r>
            <a:r>
              <a:rPr lang="fr-FR" sz="2000" dirty="0" err="1"/>
              <a:t>accréter</a:t>
            </a:r>
            <a:r>
              <a:rPr lang="fr-FR" sz="2000" dirty="0"/>
              <a:t> de la matière de leur compagnon, ce qui augmente leur masse et leur densité (</a:t>
            </a:r>
            <a:r>
              <a:rPr lang="fr-FR" sz="2000" dirty="0">
                <a:hlinkClick r:id="rId7"/>
              </a:rPr>
              <a:t>voir </a:t>
            </a:r>
            <a:r>
              <a:rPr lang="fr-FR" sz="2000" i="1" dirty="0">
                <a:hlinkClick r:id="rId7"/>
              </a:rPr>
              <a:t>supra</a:t>
            </a:r>
            <a:r>
              <a:rPr lang="fr-FR" sz="2000" dirty="0"/>
              <a:t>). Lorsque leur masse approche la limite de Chandrasekhar, cela peut théoriquement mener à l'allumage explosif des réactions de </a:t>
            </a:r>
            <a:r>
              <a:rPr lang="fr-FR" sz="2000" dirty="0">
                <a:hlinkClick r:id="rId8" tooltip="Fusion nucléaire"/>
              </a:rPr>
              <a:t>fusion nucléaire</a:t>
            </a:r>
            <a:r>
              <a:rPr lang="fr-FR" sz="2000" dirty="0"/>
              <a:t> dans la naine blanche, ou à son effondrement en </a:t>
            </a:r>
            <a:r>
              <a:rPr lang="fr-FR" sz="2000" dirty="0">
                <a:hlinkClick r:id="rId9" tooltip="Étoile à neutrons"/>
              </a:rPr>
              <a:t>étoile à neutrons</a:t>
            </a:r>
            <a:r>
              <a:rPr lang="fr-FR" sz="2000" baseline="30000" dirty="0">
                <a:hlinkClick r:id="rId10"/>
              </a:rPr>
              <a:t>93</a:t>
            </a:r>
            <a:r>
              <a:rPr lang="fr-FR" sz="2000" dirty="0"/>
              <a:t>. L'accrétion fournit le mécanisme actuellement favori, le « modèle à dégénérescence simple » pour les supernovas de type </a:t>
            </a:r>
            <a:r>
              <a:rPr lang="fr-FR" sz="2000" dirty="0" err="1"/>
              <a:t>Ia</a:t>
            </a:r>
            <a:r>
              <a:rPr lang="fr-FR" sz="2000" dirty="0"/>
              <a:t>. Dans ce modèle, une naine blanche à carbone-oxygène </a:t>
            </a:r>
            <a:r>
              <a:rPr lang="fr-FR" sz="2000" dirty="0" err="1"/>
              <a:t>accrète</a:t>
            </a:r>
            <a:r>
              <a:rPr lang="fr-FR" sz="2000" dirty="0"/>
              <a:t> de la matière de son compagnon</a:t>
            </a:r>
            <a:r>
              <a:rPr lang="fr-FR" sz="2000" baseline="30000" dirty="0">
                <a:hlinkClick r:id="rId11"/>
              </a:rPr>
              <a:t>94</a:t>
            </a:r>
            <a:r>
              <a:rPr lang="fr-FR" sz="2000" dirty="0"/>
              <a:t> stellaire, en augmentant sa masse et en comprimant son cœur. Le chauffage serait dû à la </a:t>
            </a:r>
            <a:r>
              <a:rPr lang="fr-FR" sz="2000" dirty="0">
                <a:hlinkClick r:id="rId12" tooltip="Compression et détente adiabatique"/>
              </a:rPr>
              <a:t>compression</a:t>
            </a:r>
            <a:r>
              <a:rPr lang="fr-FR" sz="2000" dirty="0"/>
              <a:t> du cœur qui mène à l'allumage de la </a:t>
            </a:r>
            <a:r>
              <a:rPr lang="fr-FR" sz="2000" dirty="0">
                <a:hlinkClick r:id="rId13" tooltip="Fusion du carbone (réaction nucléaire)"/>
              </a:rPr>
              <a:t>fusion du carbone</a:t>
            </a:r>
            <a:r>
              <a:rPr lang="fr-FR" sz="2000" dirty="0"/>
              <a:t> lorsque la masse se rapproche de la limite de Chandrasekhar</a:t>
            </a:r>
            <a:r>
              <a:rPr lang="fr-FR" sz="2000" baseline="30000" dirty="0">
                <a:hlinkClick r:id="rId11"/>
              </a:rPr>
              <a:t>94</a:t>
            </a:r>
            <a:r>
              <a:rPr lang="fr-FR" sz="2000" dirty="0"/>
              <a:t>.</a:t>
            </a:r>
          </a:p>
          <a:p>
            <a:r>
              <a:rPr lang="fr-FR" sz="2000" dirty="0"/>
              <a:t>Comme c'est la pression de dégénérescence quantique de la naine blanche, et non la pression thermique, qui supporte la naine blanche contre les effets de la gravité, l'ajout de chaleur à l'intérieur de l'étoile augmente sa température mais pas sa pression, aussi, en réaction, la naine blanche ne se dilate pas, ce qui ralentirait l'échauffement. Au lieu de cela, l'accroissement de température augmente la vitesse de la réaction de fusion, en un processus qui s'emballe thermiquement. La détonation </a:t>
            </a:r>
            <a:r>
              <a:rPr lang="fr-FR" sz="2000" dirty="0">
                <a:hlinkClick r:id="rId14" tooltip="Thermonucléaire"/>
              </a:rPr>
              <a:t>thermonucléaire</a:t>
            </a:r>
            <a:r>
              <a:rPr lang="fr-FR" sz="2000" dirty="0"/>
              <a:t> consomme une grande partie de la naine blanche en quelques secondes, causant une explosion de supernova de type I qui anéantit l'étoile</a:t>
            </a:r>
            <a:r>
              <a:rPr lang="fr-FR" sz="2000" baseline="30000" dirty="0">
                <a:hlinkClick r:id="rId15"/>
              </a:rPr>
              <a:t>5</a:t>
            </a:r>
            <a:r>
              <a:rPr lang="fr-FR" sz="2000" baseline="30000" dirty="0"/>
              <a:t>,</a:t>
            </a:r>
            <a:r>
              <a:rPr lang="fr-FR" sz="2000" baseline="30000" dirty="0">
                <a:hlinkClick r:id="rId11"/>
              </a:rPr>
              <a:t>94</a:t>
            </a:r>
            <a:r>
              <a:rPr lang="fr-FR" sz="2000" baseline="30000" dirty="0"/>
              <a:t>,</a:t>
            </a:r>
            <a:r>
              <a:rPr lang="fr-FR" sz="2000" baseline="30000" dirty="0">
                <a:hlinkClick r:id="rId16"/>
              </a:rPr>
              <a:t>123</a:t>
            </a:r>
            <a:r>
              <a:rPr lang="fr-FR" sz="2000" dirty="0"/>
              <a:t>.</a:t>
            </a:r>
          </a:p>
          <a:p>
            <a:r>
              <a:rPr lang="fr-FR" sz="2000" dirty="0"/>
              <a:t>Une étude a cependant été menée pour caractériser les signatures dans le spectre des rayons X de ce type d'évènement au sein de galaxies elliptiques. Elle ne dénombre pas plus de 5 % de supernovas de type I engendrée par cannibalisme d'une étoile voisine</a:t>
            </a:r>
            <a:r>
              <a:rPr lang="fr-FR" sz="2000" baseline="30000" dirty="0">
                <a:hlinkClick r:id="rId17"/>
              </a:rPr>
              <a:t>124</a:t>
            </a:r>
            <a:r>
              <a:rPr lang="fr-FR" sz="2000" dirty="0"/>
              <a:t>.</a:t>
            </a:r>
          </a:p>
          <a:p>
            <a:r>
              <a:rPr lang="fr-FR" sz="2000" dirty="0"/>
              <a:t>Les </a:t>
            </a:r>
            <a:r>
              <a:rPr lang="fr-FR" sz="2000" dirty="0">
                <a:hlinkClick r:id="rId18" tooltip="Supernova"/>
              </a:rPr>
              <a:t>supernovas</a:t>
            </a:r>
            <a:r>
              <a:rPr lang="fr-FR" sz="2000" dirty="0"/>
              <a:t> de type </a:t>
            </a:r>
            <a:r>
              <a:rPr lang="fr-FR" sz="2000" i="1" dirty="0" err="1"/>
              <a:t>Ia</a:t>
            </a:r>
            <a:r>
              <a:rPr lang="fr-FR" sz="2000" dirty="0"/>
              <a:t> (</a:t>
            </a:r>
            <a:r>
              <a:rPr lang="fr-FR" sz="2000" dirty="0" err="1"/>
              <a:t>SNIa</a:t>
            </a:r>
            <a:r>
              <a:rPr lang="fr-FR" sz="2000" dirty="0"/>
              <a:t>) sont des exemples particulièrement intéressants et significatifs de l'utilisation des naines blanches pour la détermination des distances en astronomie. Lorsque la naine blanche explose en une SN1a, elle devient visible à des distances considérables. Comme les paramètres physiques de l'explosion sont toujours voisins, la courbe de luminosité des supernovas est approximativement la même et bien étalonnée : leur survenance permet d'évaluer avec précision leur distance et, par conséquent, celle de leur galaxie-hôte (ce sont des </a:t>
            </a:r>
            <a:r>
              <a:rPr lang="fr-FR" sz="2000" dirty="0">
                <a:hlinkClick r:id="rId19" tooltip="Chandelle standard"/>
              </a:rPr>
              <a:t>chandelles standards</a:t>
            </a:r>
            <a:r>
              <a:rPr lang="fr-FR" sz="2000" dirty="0"/>
              <a:t>).</a:t>
            </a:r>
          </a:p>
        </p:txBody>
      </p:sp>
      <p:sp>
        <p:nvSpPr>
          <p:cNvPr id="3" name="AutoShape 3" descr="\scriptstyle\odot"/>
          <p:cNvSpPr>
            <a:spLocks noChangeAspect="1" noChangeArrowheads="1"/>
          </p:cNvSpPr>
          <p:nvPr/>
        </p:nvSpPr>
        <p:spPr bwMode="auto">
          <a:xfrm>
            <a:off x="7475538" y="-1951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22471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Rot="1" noChangeAspect="1" noChangeArrowheads="1" noTextEdit="1"/>
          </p:cNvSpPr>
          <p:nvPr>
            <p:ph type="sldImg"/>
          </p:nvPr>
        </p:nvSpPr>
        <p:spPr>
          <a:xfrm>
            <a:off x="3214688" y="0"/>
            <a:ext cx="3341687" cy="2505075"/>
          </a:xfrm>
          <a:solidFill>
            <a:srgbClr val="FFFFFF"/>
          </a:solidFill>
          <a:ln>
            <a:solidFill>
              <a:srgbClr val="000000"/>
            </a:solidFill>
            <a:miter lim="800000"/>
            <a:headEnd/>
            <a:tailEnd/>
          </a:ln>
        </p:spPr>
      </p:sp>
      <p:sp>
        <p:nvSpPr>
          <p:cNvPr id="5" name="Espace réservé des commentaires 4"/>
          <p:cNvSpPr>
            <a:spLocks noGrp="1"/>
          </p:cNvSpPr>
          <p:nvPr>
            <p:ph type="body" sz="quarter" idx="10"/>
          </p:nvPr>
        </p:nvSpPr>
        <p:spPr>
          <a:xfrm>
            <a:off x="-4035289" y="3213561"/>
            <a:ext cx="10490941" cy="6140038"/>
          </a:xfrm>
        </p:spPr>
        <p:txBody>
          <a:bodyPr/>
          <a:lstStyle/>
          <a:p>
            <a:r>
              <a:rPr lang="fr-FR" sz="1600" b="1" dirty="0"/>
              <a:t>Si la MASSE du </a:t>
            </a:r>
            <a:r>
              <a:rPr lang="fr-FR" sz="1600" b="1" dirty="0" err="1"/>
              <a:t>coeur</a:t>
            </a:r>
            <a:r>
              <a:rPr lang="fr-FR" sz="1600" b="1" dirty="0"/>
              <a:t> est INFÉRIEURE À 1.44 Mo = limite de Chandrasekhar (Mo pour "masse solaire"):</a:t>
            </a:r>
          </a:p>
          <a:p>
            <a:r>
              <a:rPr lang="fr-FR" sz="1600" dirty="0"/>
              <a:t>La </a:t>
            </a:r>
            <a:r>
              <a:rPr lang="fr-FR" sz="1600" b="1" dirty="0"/>
              <a:t>pression de dégénérescence des électrons est suffisante</a:t>
            </a:r>
            <a:r>
              <a:rPr lang="fr-FR" sz="1600" dirty="0"/>
              <a:t> pour s'opposer à la gravité et l'effondrement est bel et bien stoppé. Le cœur effondré stable est appelé </a:t>
            </a:r>
            <a:r>
              <a:rPr lang="fr-FR" sz="1600" b="1" dirty="0"/>
              <a:t>naine blanche</a:t>
            </a:r>
            <a:r>
              <a:rPr lang="fr-FR" sz="1600" dirty="0"/>
              <a:t>.</a:t>
            </a:r>
          </a:p>
          <a:p>
            <a:r>
              <a:rPr lang="fr-FR" sz="1600" dirty="0"/>
              <a:t>Cependant, si le cœur de l'étoile a une masse supérieure à la limite de Chandrasekhar (1.44 Mo), la gravité devient supérieure à la pression de dégénérescence des électrons. L'étoile continue donc de s'effondrer. Là, </a:t>
            </a:r>
            <a:r>
              <a:rPr lang="fr-FR" sz="1600" b="1" dirty="0"/>
              <a:t>deux cas de figure</a:t>
            </a:r>
            <a:r>
              <a:rPr lang="fr-FR" sz="1600" dirty="0"/>
              <a:t> sont possibles:</a:t>
            </a:r>
          </a:p>
          <a:p>
            <a:r>
              <a:rPr lang="fr-FR" sz="1600" dirty="0"/>
              <a:t>La masse du </a:t>
            </a:r>
            <a:r>
              <a:rPr lang="fr-FR" sz="1600" dirty="0" err="1"/>
              <a:t>coeur</a:t>
            </a:r>
            <a:r>
              <a:rPr lang="fr-FR" sz="1600" dirty="0"/>
              <a:t> est </a:t>
            </a:r>
            <a:r>
              <a:rPr lang="fr-FR" sz="1600" b="1" dirty="0"/>
              <a:t>supérieure à 1.44 Mo, mais reste inférieure à 3 Mo</a:t>
            </a:r>
            <a:r>
              <a:rPr lang="fr-FR" sz="1600" dirty="0"/>
              <a:t>.</a:t>
            </a:r>
          </a:p>
          <a:p>
            <a:r>
              <a:rPr lang="fr-FR" sz="1600" dirty="0"/>
              <a:t>La masse du </a:t>
            </a:r>
            <a:r>
              <a:rPr lang="fr-FR" sz="1600" dirty="0" err="1"/>
              <a:t>coeur</a:t>
            </a:r>
            <a:r>
              <a:rPr lang="fr-FR" sz="1600" dirty="0"/>
              <a:t> est </a:t>
            </a:r>
            <a:r>
              <a:rPr lang="fr-FR" sz="1600" b="1" dirty="0"/>
              <a:t>supérieure à 3 Mo</a:t>
            </a:r>
            <a:r>
              <a:rPr lang="fr-FR" sz="1600" dirty="0"/>
              <a:t>.</a:t>
            </a:r>
          </a:p>
          <a:p>
            <a:r>
              <a:rPr lang="fr-FR" sz="1600" b="1" dirty="0"/>
              <a:t>Masse du </a:t>
            </a:r>
            <a:r>
              <a:rPr lang="fr-FR" sz="1600" b="1" dirty="0" err="1"/>
              <a:t>coeur</a:t>
            </a:r>
            <a:r>
              <a:rPr lang="fr-FR" sz="1600" b="1" dirty="0"/>
              <a:t> entre 1.44 et 3 Mo:</a:t>
            </a:r>
          </a:p>
          <a:p>
            <a:r>
              <a:rPr lang="fr-FR" sz="1600" i="1" dirty="0"/>
              <a:t>Le </a:t>
            </a:r>
            <a:r>
              <a:rPr lang="fr-FR" sz="1600" b="1" i="1" dirty="0"/>
              <a:t>principe d'exclusion de Pauli</a:t>
            </a:r>
            <a:r>
              <a:rPr lang="fr-FR" sz="1600" i="1" dirty="0"/>
              <a:t> (une des bases de la physique quantique): deux particules ne peuvent se trouver en même temps exactement au même endroit.</a:t>
            </a:r>
          </a:p>
          <a:p>
            <a:r>
              <a:rPr lang="fr-FR" sz="1600" dirty="0"/>
              <a:t>Si on essaie de rapprocher encore plus les électrons, comme le fait la force de gravitation, leur seule issue sera donc de prendre de la vitesse pour s'échapper. Mais là, les calculs montrent qu'ils devraient acquérir une vitesse supérieure à celle de la lumière pour répondre au principe de Pauli. Ils donc sont forcés de pénétrer dans les noyaux atomiques, pour fusionner avec les protons pour les transformer en neutrons, plus des neutrinos (*).</a:t>
            </a:r>
          </a:p>
          <a:p>
            <a:r>
              <a:rPr lang="fr-FR" sz="1600" i="1" dirty="0"/>
              <a:t>(*)</a:t>
            </a:r>
            <a:r>
              <a:rPr lang="fr-FR" sz="1600" b="1" i="1" dirty="0"/>
              <a:t>Neutrinos</a:t>
            </a:r>
            <a:r>
              <a:rPr lang="fr-FR" sz="1600" i="1" dirty="0"/>
              <a:t>: "petits neutrons" à la masse quasi nulle. Ils n'ont pas de charge et quasiment aucune interaction avec la matière : ils peuvent traverser la Terre de part en part sans être stoppés.</a:t>
            </a:r>
          </a:p>
          <a:p>
            <a:r>
              <a:rPr lang="fr-FR" sz="1600" dirty="0"/>
              <a:t>A partir du moment où le </a:t>
            </a:r>
            <a:r>
              <a:rPr lang="fr-FR" sz="1600" dirty="0" err="1"/>
              <a:t>coeur</a:t>
            </a:r>
            <a:r>
              <a:rPr lang="fr-FR" sz="1600" dirty="0"/>
              <a:t> stellaire n'est quasiment plus composé que de neutrons, ceux-ci doivent aussi répondre au principe d'exclusion de Pauli: si la gravitation essaie de les rapprocher trop, ils prennent de la vitesse pour s'échapper. Cette agitation neutronique sera alors la responsable d'une pression capable de contrecarrer la gravitation. C'est la </a:t>
            </a:r>
            <a:r>
              <a:rPr lang="fr-FR" sz="1600" b="1" dirty="0"/>
              <a:t>pression de dégénérescence des neutrons</a:t>
            </a:r>
            <a:r>
              <a:rPr lang="fr-FR" sz="1600" dirty="0"/>
              <a:t>. Dans le cas qui nous occupe (cœur entre 1.44 et 3 Mo), la pression de dégénérescence des neutrons sera suffisante pour contrebalancer la gravitation. Le cœur stellaire se stabilise et devient une </a:t>
            </a:r>
            <a:r>
              <a:rPr lang="fr-FR" sz="1600" b="1" dirty="0"/>
              <a:t>étoile à neutrons</a:t>
            </a:r>
            <a:r>
              <a:rPr lang="fr-FR" sz="1600" dirty="0"/>
              <a:t> stable.</a:t>
            </a:r>
          </a:p>
        </p:txBody>
      </p:sp>
      <p:sp>
        <p:nvSpPr>
          <p:cNvPr id="7" name="Rectangle 6"/>
          <p:cNvSpPr/>
          <p:nvPr/>
        </p:nvSpPr>
        <p:spPr>
          <a:xfrm>
            <a:off x="6720212" y="812800"/>
            <a:ext cx="4836489" cy="6986528"/>
          </a:xfrm>
          <a:prstGeom prst="rect">
            <a:avLst/>
          </a:prstGeom>
        </p:spPr>
        <p:txBody>
          <a:bodyPr wrap="square">
            <a:spAutoFit/>
          </a:bodyPr>
          <a:lstStyle/>
          <a:p>
            <a:pPr algn="just"/>
            <a:r>
              <a:rPr lang="fr-FR" sz="1400" dirty="0">
                <a:solidFill>
                  <a:srgbClr val="000000"/>
                </a:solidFill>
                <a:latin typeface="Verdana" panose="020B0604030504040204" pitchFamily="34" charset="0"/>
              </a:rPr>
              <a:t>Au cours de sa vie sur la Séquence Principale, une étoile présente un état d'équilibre: sa taille ne change pas (ou peu). Cet équilibre provient de 2 forces opposées qui se contrebalancent:</a:t>
            </a:r>
          </a:p>
          <a:p>
            <a:pPr>
              <a:buFont typeface="Arial" panose="020B0604020202020204" pitchFamily="34" charset="0"/>
              <a:buChar char="•"/>
            </a:pPr>
            <a:r>
              <a:rPr lang="fr-FR" sz="1400" dirty="0">
                <a:solidFill>
                  <a:srgbClr val="000000"/>
                </a:solidFill>
                <a:latin typeface="Verdana" panose="020B0604030504040204" pitchFamily="34" charset="0"/>
              </a:rPr>
              <a:t>La </a:t>
            </a:r>
            <a:r>
              <a:rPr lang="fr-FR" sz="1400" b="1" dirty="0">
                <a:solidFill>
                  <a:srgbClr val="000000"/>
                </a:solidFill>
                <a:latin typeface="Verdana" panose="020B0604030504040204" pitchFamily="34" charset="0"/>
              </a:rPr>
              <a:t>GRAVITATION</a:t>
            </a:r>
            <a:r>
              <a:rPr lang="fr-FR" sz="1400" dirty="0">
                <a:solidFill>
                  <a:srgbClr val="000000"/>
                </a:solidFill>
                <a:latin typeface="Verdana" panose="020B0604030504040204" pitchFamily="34" charset="0"/>
              </a:rPr>
              <a:t> qui tend à faire s'effondrer l'étoile sur elle-même, sous son propre poids.</a:t>
            </a:r>
          </a:p>
          <a:p>
            <a:pPr>
              <a:buFont typeface="Arial" panose="020B0604020202020204" pitchFamily="34" charset="0"/>
              <a:buChar char="•"/>
            </a:pPr>
            <a:r>
              <a:rPr lang="fr-FR" sz="1400" b="1" dirty="0">
                <a:solidFill>
                  <a:srgbClr val="000000"/>
                </a:solidFill>
                <a:latin typeface="Verdana" panose="020B0604030504040204" pitchFamily="34" charset="0"/>
              </a:rPr>
              <a:t>L'ÉNERGIE DES FUSIONS NUCLÉAIRES</a:t>
            </a:r>
            <a:r>
              <a:rPr lang="fr-FR" sz="1400" dirty="0">
                <a:solidFill>
                  <a:srgbClr val="000000"/>
                </a:solidFill>
                <a:latin typeface="Verdana" panose="020B0604030504040204" pitchFamily="34" charset="0"/>
              </a:rPr>
              <a:t> qui se déroulent dans son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et qui tendent à la faire "gonfler".</a:t>
            </a:r>
          </a:p>
          <a:p>
            <a:pPr algn="just"/>
            <a:r>
              <a:rPr lang="fr-FR" sz="1400" dirty="0">
                <a:solidFill>
                  <a:srgbClr val="000000"/>
                </a:solidFill>
                <a:latin typeface="Verdana" panose="020B0604030504040204" pitchFamily="34" charset="0"/>
              </a:rPr>
              <a:t>Lorsque le cœur d'une étoile a épuisé son combustible nucléaire, l'énergie provenant des fusions disparaît. Le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se contracte, la force de gravitation étant, désormais, la seule à agir. En se contractant, le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se réchauffe fortement, communiquant cette élévation thermique aux couches superficielles de l'étoile qui se mettent à gonfler. Donc, l</a:t>
            </a:r>
            <a:r>
              <a:rPr lang="fr-FR" sz="1400" b="1" dirty="0">
                <a:solidFill>
                  <a:srgbClr val="000000"/>
                </a:solidFill>
                <a:latin typeface="Verdana" panose="020B0604030504040204" pitchFamily="34" charset="0"/>
              </a:rPr>
              <a:t>e </a:t>
            </a:r>
            <a:r>
              <a:rPr lang="fr-FR" sz="1400" b="1" dirty="0" err="1">
                <a:solidFill>
                  <a:srgbClr val="000000"/>
                </a:solidFill>
                <a:latin typeface="Verdana" panose="020B0604030504040204" pitchFamily="34" charset="0"/>
              </a:rPr>
              <a:t>coeur</a:t>
            </a:r>
            <a:r>
              <a:rPr lang="fr-FR" sz="1400" b="1" dirty="0">
                <a:solidFill>
                  <a:srgbClr val="000000"/>
                </a:solidFill>
                <a:latin typeface="Verdana" panose="020B0604030504040204" pitchFamily="34" charset="0"/>
              </a:rPr>
              <a:t> de l'étoile se contracte pendant que son "atmosphère" se dilate</a:t>
            </a:r>
            <a:r>
              <a:rPr lang="fr-FR" sz="1400" dirty="0">
                <a:solidFill>
                  <a:srgbClr val="000000"/>
                </a:solidFill>
                <a:latin typeface="Verdana" panose="020B0604030504040204" pitchFamily="34" charset="0"/>
              </a:rPr>
              <a:t>. </a:t>
            </a:r>
            <a:br>
              <a:rPr lang="fr-FR" sz="1400" dirty="0">
                <a:solidFill>
                  <a:srgbClr val="000000"/>
                </a:solidFill>
                <a:latin typeface="Verdana" panose="020B0604030504040204" pitchFamily="34" charset="0"/>
              </a:rPr>
            </a:br>
            <a:br>
              <a:rPr lang="fr-FR" sz="1400" dirty="0">
                <a:solidFill>
                  <a:srgbClr val="000000"/>
                </a:solidFill>
                <a:latin typeface="Verdana" panose="020B0604030504040204" pitchFamily="34" charset="0"/>
              </a:rPr>
            </a:br>
            <a:r>
              <a:rPr lang="fr-FR" sz="1400" dirty="0">
                <a:solidFill>
                  <a:srgbClr val="000000"/>
                </a:solidFill>
                <a:latin typeface="Verdana" panose="020B0604030504040204" pitchFamily="34" charset="0"/>
              </a:rPr>
              <a:t>Cette contraction ne saurait être infinie: il doit exister un moment où la matière du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stellaire n'est plus compressible. Lorsque les atomes et les électrons du </a:t>
            </a:r>
            <a:r>
              <a:rPr lang="fr-FR" sz="1400" dirty="0" err="1">
                <a:solidFill>
                  <a:srgbClr val="000000"/>
                </a:solidFill>
                <a:latin typeface="Verdana" panose="020B0604030504040204" pitchFamily="34" charset="0"/>
              </a:rPr>
              <a:t>coeur</a:t>
            </a:r>
            <a:r>
              <a:rPr lang="fr-FR" sz="1400" dirty="0">
                <a:solidFill>
                  <a:srgbClr val="000000"/>
                </a:solidFill>
                <a:latin typeface="Verdana" panose="020B0604030504040204" pitchFamily="34" charset="0"/>
              </a:rPr>
              <a:t> stellaire se retrouvent comme plaqués les uns contre les autres, un peu comme s'ils se touchaient, ils exercent une "pression vers l'extérieur", luttant contre toute force qui vise à les rapprocher. On a affaire à ce que les physiciens appellent de la matière dégénérée et cette "pression vers l'extérieur", c'est la </a:t>
            </a:r>
            <a:r>
              <a:rPr lang="fr-FR" sz="1400" b="1" dirty="0">
                <a:solidFill>
                  <a:srgbClr val="000000"/>
                </a:solidFill>
                <a:latin typeface="Verdana" panose="020B0604030504040204" pitchFamily="34" charset="0"/>
              </a:rPr>
              <a:t>pression de dégénérescence des électrons</a:t>
            </a:r>
            <a:r>
              <a:rPr lang="fr-FR" sz="1400" dirty="0">
                <a:solidFill>
                  <a:srgbClr val="000000"/>
                </a:solidFill>
                <a:latin typeface="Verdana" panose="020B0604030504040204" pitchFamily="34" charset="0"/>
              </a:rPr>
              <a:t>. (voir le dessin ci-dessous, la partie centrale "matière électronique dégénérée").</a:t>
            </a:r>
            <a:endParaRPr lang="fr-FR" sz="1400" b="0" i="0" dirty="0">
              <a:solidFill>
                <a:srgbClr val="000000"/>
              </a:solidFill>
              <a:effectLst/>
              <a:latin typeface="Verdana" panose="020B0604030504040204" pitchFamily="34" charset="0"/>
            </a:endParaRPr>
          </a:p>
        </p:txBody>
      </p:sp>
      <p:sp>
        <p:nvSpPr>
          <p:cNvPr id="2" name="Rectangle 1"/>
          <p:cNvSpPr/>
          <p:nvPr/>
        </p:nvSpPr>
        <p:spPr>
          <a:xfrm>
            <a:off x="-2580853" y="377354"/>
            <a:ext cx="4998376" cy="2308324"/>
          </a:xfrm>
          <a:prstGeom prst="rect">
            <a:avLst/>
          </a:prstGeom>
        </p:spPr>
        <p:txBody>
          <a:bodyPr wrap="square">
            <a:spAutoFit/>
          </a:bodyPr>
          <a:lstStyle/>
          <a:p>
            <a:r>
              <a:rPr lang="fr-FR" sz="1600" dirty="0">
                <a:solidFill>
                  <a:srgbClr val="202122"/>
                </a:solidFill>
                <a:latin typeface="Arial" panose="020B0604020202020204" pitchFamily="34" charset="0"/>
              </a:rPr>
              <a:t>En 1925</a:t>
            </a:r>
            <a:r>
              <a:rPr lang="fr-FR" sz="1600" baseline="30000" dirty="0">
                <a:solidFill>
                  <a:srgbClr val="0645AD"/>
                </a:solidFill>
                <a:latin typeface="Arial" panose="020B0604020202020204" pitchFamily="34" charset="0"/>
                <a:hlinkClick r:id="rId3"/>
              </a:rPr>
              <a:t>1</a:t>
            </a:r>
            <a:r>
              <a:rPr lang="fr-FR" sz="1600" dirty="0">
                <a:solidFill>
                  <a:srgbClr val="202122"/>
                </a:solidFill>
                <a:latin typeface="Arial" panose="020B0604020202020204" pitchFamily="34" charset="0"/>
              </a:rPr>
              <a:t>, </a:t>
            </a:r>
            <a:r>
              <a:rPr lang="fr-FR" sz="1600" dirty="0">
                <a:solidFill>
                  <a:srgbClr val="0645AD"/>
                </a:solidFill>
                <a:latin typeface="Arial" panose="020B0604020202020204" pitchFamily="34" charset="0"/>
                <a:hlinkClick r:id="rId4" tooltip="Wolfgang Ernst Pauli"/>
              </a:rPr>
              <a:t>Wolfgang Pauli</a:t>
            </a:r>
            <a:r>
              <a:rPr lang="fr-FR" sz="1600" dirty="0">
                <a:solidFill>
                  <a:srgbClr val="202122"/>
                </a:solidFill>
                <a:latin typeface="Arial" panose="020B0604020202020204" pitchFamily="34" charset="0"/>
              </a:rPr>
              <a:t> proposa un principe selon lequel les </a:t>
            </a:r>
            <a:r>
              <a:rPr lang="fr-FR" sz="1600" dirty="0">
                <a:solidFill>
                  <a:srgbClr val="0645AD"/>
                </a:solidFill>
                <a:latin typeface="Arial" panose="020B0604020202020204" pitchFamily="34" charset="0"/>
                <a:hlinkClick r:id="rId5" tooltip="Électron"/>
              </a:rPr>
              <a:t>électrons</a:t>
            </a:r>
            <a:r>
              <a:rPr lang="fr-FR" sz="1600" dirty="0">
                <a:solidFill>
                  <a:srgbClr val="202122"/>
                </a:solidFill>
                <a:latin typeface="Arial" panose="020B0604020202020204" pitchFamily="34" charset="0"/>
              </a:rPr>
              <a:t> appartenant à un même système ne peuvent pas se trouver simultanément dans le même </a:t>
            </a:r>
            <a:r>
              <a:rPr lang="fr-FR" sz="1600" dirty="0">
                <a:solidFill>
                  <a:srgbClr val="0645AD"/>
                </a:solidFill>
                <a:latin typeface="Arial" panose="020B0604020202020204" pitchFamily="34" charset="0"/>
                <a:hlinkClick r:id="rId6" tooltip="État quantique"/>
              </a:rPr>
              <a:t>état quantique</a:t>
            </a:r>
            <a:r>
              <a:rPr lang="fr-FR" sz="1600" dirty="0">
                <a:solidFill>
                  <a:srgbClr val="202122"/>
                </a:solidFill>
                <a:latin typeface="Arial" panose="020B0604020202020204" pitchFamily="34" charset="0"/>
              </a:rPr>
              <a:t>. Par la suite, ce principe est généralisé à tout </a:t>
            </a:r>
            <a:r>
              <a:rPr lang="fr-FR" sz="1600" dirty="0">
                <a:solidFill>
                  <a:srgbClr val="0645AD"/>
                </a:solidFill>
                <a:latin typeface="Arial" panose="020B0604020202020204" pitchFamily="34" charset="0"/>
                <a:hlinkClick r:id="rId7" tooltip="Fermion"/>
              </a:rPr>
              <a:t>fermion</a:t>
            </a:r>
            <a:r>
              <a:rPr lang="fr-FR" sz="1600" dirty="0">
                <a:solidFill>
                  <a:srgbClr val="202122"/>
                </a:solidFill>
                <a:latin typeface="Arial" panose="020B0604020202020204" pitchFamily="34" charset="0"/>
              </a:rPr>
              <a:t> ou </a:t>
            </a:r>
            <a:r>
              <a:rPr lang="fr-FR" sz="1600" dirty="0">
                <a:solidFill>
                  <a:srgbClr val="0645AD"/>
                </a:solidFill>
                <a:latin typeface="Arial" panose="020B0604020202020204" pitchFamily="34" charset="0"/>
                <a:hlinkClick r:id="rId8" tooltip="Particule (physique)"/>
              </a:rPr>
              <a:t>particule</a:t>
            </a:r>
            <a:r>
              <a:rPr lang="fr-FR" sz="1600" dirty="0">
                <a:solidFill>
                  <a:srgbClr val="202122"/>
                </a:solidFill>
                <a:latin typeface="Arial" panose="020B0604020202020204" pitchFamily="34" charset="0"/>
              </a:rPr>
              <a:t> de </a:t>
            </a:r>
            <a:r>
              <a:rPr lang="fr-FR" sz="1600" dirty="0">
                <a:solidFill>
                  <a:srgbClr val="0645AD"/>
                </a:solidFill>
                <a:latin typeface="Arial" panose="020B0604020202020204" pitchFamily="34" charset="0"/>
                <a:hlinkClick r:id="rId9" tooltip="Spin"/>
              </a:rPr>
              <a:t>spin</a:t>
            </a:r>
            <a:r>
              <a:rPr lang="fr-FR" sz="1600" dirty="0">
                <a:solidFill>
                  <a:srgbClr val="202122"/>
                </a:solidFill>
                <a:latin typeface="Arial" panose="020B0604020202020204" pitchFamily="34" charset="0"/>
              </a:rPr>
              <a:t> demi-entier. Les fermions comprennent des particules élémentaires telles que l'électron, le </a:t>
            </a:r>
            <a:r>
              <a:rPr lang="fr-FR" sz="1600" dirty="0">
                <a:solidFill>
                  <a:srgbClr val="0645AD"/>
                </a:solidFill>
                <a:latin typeface="Arial" panose="020B0604020202020204" pitchFamily="34" charset="0"/>
                <a:hlinkClick r:id="rId10" tooltip="Neutrino"/>
              </a:rPr>
              <a:t>neutrino</a:t>
            </a:r>
            <a:r>
              <a:rPr lang="fr-FR" sz="1600" dirty="0">
                <a:solidFill>
                  <a:srgbClr val="202122"/>
                </a:solidFill>
                <a:latin typeface="Arial" panose="020B0604020202020204" pitchFamily="34" charset="0"/>
              </a:rPr>
              <a:t> et les </a:t>
            </a:r>
            <a:r>
              <a:rPr lang="fr-FR" sz="1600" dirty="0">
                <a:solidFill>
                  <a:srgbClr val="0645AD"/>
                </a:solidFill>
                <a:latin typeface="Arial" panose="020B0604020202020204" pitchFamily="34" charset="0"/>
                <a:hlinkClick r:id="rId11" tooltip="Quark"/>
              </a:rPr>
              <a:t>quarks</a:t>
            </a:r>
            <a:r>
              <a:rPr lang="fr-FR" sz="1600" dirty="0">
                <a:solidFill>
                  <a:srgbClr val="202122"/>
                </a:solidFill>
                <a:latin typeface="Arial" panose="020B0604020202020204" pitchFamily="34" charset="0"/>
              </a:rPr>
              <a:t>, ainsi que des particules composées telles que les </a:t>
            </a:r>
            <a:r>
              <a:rPr lang="fr-FR" sz="1600" dirty="0">
                <a:solidFill>
                  <a:srgbClr val="0645AD"/>
                </a:solidFill>
                <a:latin typeface="Arial" panose="020B0604020202020204" pitchFamily="34" charset="0"/>
                <a:hlinkClick r:id="rId12" tooltip="Proton"/>
              </a:rPr>
              <a:t>protons</a:t>
            </a:r>
            <a:r>
              <a:rPr lang="fr-FR" sz="1600" dirty="0">
                <a:solidFill>
                  <a:srgbClr val="202122"/>
                </a:solidFill>
                <a:latin typeface="Arial" panose="020B0604020202020204" pitchFamily="34" charset="0"/>
              </a:rPr>
              <a:t>, les </a:t>
            </a:r>
            <a:r>
              <a:rPr lang="fr-FR" sz="1600" dirty="0">
                <a:solidFill>
                  <a:srgbClr val="0645AD"/>
                </a:solidFill>
                <a:latin typeface="Arial" panose="020B0604020202020204" pitchFamily="34" charset="0"/>
                <a:hlinkClick r:id="rId13" tooltip="Neutron"/>
              </a:rPr>
              <a:t>neutrons</a:t>
            </a:r>
            <a:r>
              <a:rPr lang="fr-FR" sz="1600" dirty="0">
                <a:solidFill>
                  <a:srgbClr val="202122"/>
                </a:solidFill>
                <a:latin typeface="Arial" panose="020B0604020202020204" pitchFamily="34" charset="0"/>
              </a:rPr>
              <a:t> et les </a:t>
            </a:r>
            <a:r>
              <a:rPr lang="fr-FR" sz="1600" dirty="0">
                <a:solidFill>
                  <a:srgbClr val="0645AD"/>
                </a:solidFill>
                <a:latin typeface="Arial" panose="020B0604020202020204" pitchFamily="34" charset="0"/>
                <a:hlinkClick r:id="rId14" tooltip="Noyau atomique"/>
              </a:rPr>
              <a:t>noyaux</a:t>
            </a:r>
            <a:r>
              <a:rPr lang="fr-FR" sz="1600" dirty="0">
                <a:solidFill>
                  <a:srgbClr val="202122"/>
                </a:solidFill>
                <a:latin typeface="Arial" panose="020B0604020202020204" pitchFamily="34" charset="0"/>
              </a:rPr>
              <a:t> </a:t>
            </a:r>
            <a:r>
              <a:rPr lang="fr-FR" sz="1600" baseline="30000" dirty="0">
                <a:solidFill>
                  <a:srgbClr val="202122"/>
                </a:solidFill>
                <a:latin typeface="Arial" panose="020B0604020202020204" pitchFamily="34" charset="0"/>
              </a:rPr>
              <a:t>13</a:t>
            </a:r>
            <a:r>
              <a:rPr lang="fr-FR" sz="1600" dirty="0">
                <a:solidFill>
                  <a:srgbClr val="202122"/>
                </a:solidFill>
                <a:latin typeface="Arial" panose="020B0604020202020204" pitchFamily="34" charset="0"/>
              </a:rPr>
              <a:t>C.</a:t>
            </a:r>
            <a:endParaRPr lang="fr-FR" sz="1600" dirty="0"/>
          </a:p>
        </p:txBody>
      </p:sp>
      <p:sp>
        <p:nvSpPr>
          <p:cNvPr id="3" name="Rectangle 2"/>
          <p:cNvSpPr/>
          <p:nvPr/>
        </p:nvSpPr>
        <p:spPr>
          <a:xfrm>
            <a:off x="7249331" y="7799328"/>
            <a:ext cx="7043674" cy="2585323"/>
          </a:xfrm>
          <a:prstGeom prst="rect">
            <a:avLst/>
          </a:prstGeom>
        </p:spPr>
        <p:txBody>
          <a:bodyPr wrap="square">
            <a:spAutoFit/>
          </a:bodyPr>
          <a:lstStyle/>
          <a:p>
            <a:r>
              <a:rPr lang="fr-FR" sz="1800" dirty="0">
                <a:solidFill>
                  <a:srgbClr val="202122"/>
                </a:solidFill>
                <a:latin typeface="Arial" panose="020B0604020202020204" pitchFamily="34" charset="0"/>
              </a:rPr>
              <a:t>Le </a:t>
            </a:r>
            <a:r>
              <a:rPr lang="fr-FR" sz="1800" dirty="0">
                <a:solidFill>
                  <a:srgbClr val="0645AD"/>
                </a:solidFill>
                <a:latin typeface="Arial" panose="020B0604020202020204" pitchFamily="34" charset="0"/>
                <a:hlinkClick r:id="rId15" tooltip="Principe d'exclusion de Pauli"/>
              </a:rPr>
              <a:t>principe d'exclusion de Pauli</a:t>
            </a:r>
            <a:r>
              <a:rPr lang="fr-FR" sz="1800" dirty="0">
                <a:solidFill>
                  <a:srgbClr val="202122"/>
                </a:solidFill>
                <a:latin typeface="Arial" panose="020B0604020202020204" pitchFamily="34" charset="0"/>
              </a:rPr>
              <a:t> interdit à deux électrons d'être dans le même </a:t>
            </a:r>
            <a:r>
              <a:rPr lang="fr-FR" sz="1800" dirty="0">
                <a:solidFill>
                  <a:srgbClr val="0645AD"/>
                </a:solidFill>
                <a:latin typeface="Arial" panose="020B0604020202020204" pitchFamily="34" charset="0"/>
                <a:hlinkClick r:id="rId6" tooltip="État quantique"/>
              </a:rPr>
              <a:t>état quantique</a:t>
            </a:r>
            <a:r>
              <a:rPr lang="fr-FR" sz="1800" dirty="0">
                <a:solidFill>
                  <a:srgbClr val="202122"/>
                </a:solidFill>
                <a:latin typeface="Arial" panose="020B0604020202020204" pitchFamily="34" charset="0"/>
              </a:rPr>
              <a:t>, dont les deux variables sont : le </a:t>
            </a:r>
            <a:r>
              <a:rPr lang="fr-FR" sz="1800" dirty="0">
                <a:solidFill>
                  <a:srgbClr val="0645AD"/>
                </a:solidFill>
                <a:latin typeface="Arial" panose="020B0604020202020204" pitchFamily="34" charset="0"/>
                <a:hlinkClick r:id="rId9" tooltip="Spin"/>
              </a:rPr>
              <a:t>spin</a:t>
            </a:r>
            <a:r>
              <a:rPr lang="fr-FR" sz="1800" dirty="0">
                <a:solidFill>
                  <a:srgbClr val="202122"/>
                </a:solidFill>
                <a:latin typeface="Arial" panose="020B0604020202020204" pitchFamily="34" charset="0"/>
              </a:rPr>
              <a:t>, de valeur +½ ou -½, et le niveau d'énergie qui correspond à une </a:t>
            </a:r>
            <a:r>
              <a:rPr lang="fr-FR" sz="1800" dirty="0">
                <a:solidFill>
                  <a:srgbClr val="0645AD"/>
                </a:solidFill>
                <a:latin typeface="Arial" panose="020B0604020202020204" pitchFamily="34" charset="0"/>
                <a:hlinkClick r:id="rId16" tooltip="Orbitale atomique"/>
              </a:rPr>
              <a:t>orbitale</a:t>
            </a:r>
            <a:r>
              <a:rPr lang="fr-FR" sz="1800" dirty="0">
                <a:solidFill>
                  <a:srgbClr val="202122"/>
                </a:solidFill>
                <a:latin typeface="Arial" panose="020B0604020202020204" pitchFamily="34" charset="0"/>
              </a:rPr>
              <a:t> autour du noyau atomique. Or, lorsque la densité de la matière augmente, certaines orbitales finissent par se juxtaposer avec celles d'</a:t>
            </a:r>
            <a:r>
              <a:rPr lang="fr-FR" sz="1800" dirty="0">
                <a:solidFill>
                  <a:srgbClr val="0645AD"/>
                </a:solidFill>
                <a:latin typeface="Arial" panose="020B0604020202020204" pitchFamily="34" charset="0"/>
                <a:hlinkClick r:id="rId17" tooltip="Atome"/>
              </a:rPr>
              <a:t>atomes</a:t>
            </a:r>
            <a:r>
              <a:rPr lang="fr-FR" sz="1800" dirty="0">
                <a:solidFill>
                  <a:srgbClr val="202122"/>
                </a:solidFill>
                <a:latin typeface="Arial" panose="020B0604020202020204" pitchFamily="34" charset="0"/>
              </a:rPr>
              <a:t> voisins. La pression de dégénérescence s'exerce lorsque les orbites concernées sont effectivement occupées par des électrons : les atomes ne peuvent plus se rapprocher davantage sans violer le principe d'exclusion</a:t>
            </a:r>
            <a:endParaRPr lang="fr-FR" sz="1800" dirty="0"/>
          </a:p>
        </p:txBody>
      </p:sp>
    </p:spTree>
    <p:extLst>
      <p:ext uri="{BB962C8B-B14F-4D97-AF65-F5344CB8AC3E}">
        <p14:creationId xmlns:p14="http://schemas.microsoft.com/office/powerpoint/2010/main" val="377879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83971" name="Espace réservé des commentaires 1"/>
          <p:cNvSpPr>
            <a:spLocks noGrp="1"/>
          </p:cNvSpPr>
          <p:nvPr/>
        </p:nvSpPr>
        <p:spPr bwMode="auto">
          <a:xfrm>
            <a:off x="1169988" y="5086350"/>
            <a:ext cx="52244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endParaRPr lang="fr-FR" altLang="fr-FR"/>
          </a:p>
        </p:txBody>
      </p:sp>
      <p:sp>
        <p:nvSpPr>
          <p:cNvPr id="2" name="Rectangle 1"/>
          <p:cNvSpPr/>
          <p:nvPr/>
        </p:nvSpPr>
        <p:spPr>
          <a:xfrm>
            <a:off x="683493" y="5417914"/>
            <a:ext cx="6353620" cy="4154984"/>
          </a:xfrm>
          <a:prstGeom prst="rect">
            <a:avLst/>
          </a:prstGeom>
        </p:spPr>
        <p:txBody>
          <a:bodyPr wrap="square">
            <a:spAutoFit/>
          </a:bodyPr>
          <a:lstStyle/>
          <a:p>
            <a:r>
              <a:rPr lang="fr-FR" dirty="0">
                <a:solidFill>
                  <a:srgbClr val="212529"/>
                </a:solidFill>
                <a:latin typeface="Source Sans Pro"/>
              </a:rPr>
              <a:t>Témoins de l'histoire de notre Univers, les SN </a:t>
            </a:r>
            <a:r>
              <a:rPr lang="fr-FR" dirty="0" err="1">
                <a:solidFill>
                  <a:srgbClr val="212529"/>
                </a:solidFill>
                <a:latin typeface="Source Sans Pro"/>
              </a:rPr>
              <a:t>Ia</a:t>
            </a:r>
            <a:r>
              <a:rPr lang="fr-FR" dirty="0">
                <a:solidFill>
                  <a:srgbClr val="212529"/>
                </a:solidFill>
                <a:latin typeface="Source Sans Pro"/>
              </a:rPr>
              <a:t> permettent notamment d'étudier l'évolution de l'expansion de l'Univers depuis la plus ancienne explosion de supernova, datant d'il y a neuf milliards d'années (on estime l'âge de l'Univers à 13,7 milliards d'années). C'est ainsi que des observations portant sur des SN </a:t>
            </a:r>
            <a:r>
              <a:rPr lang="fr-FR" dirty="0" err="1">
                <a:solidFill>
                  <a:srgbClr val="212529"/>
                </a:solidFill>
                <a:latin typeface="Source Sans Pro"/>
              </a:rPr>
              <a:t>Ia</a:t>
            </a:r>
            <a:r>
              <a:rPr lang="fr-FR" dirty="0">
                <a:solidFill>
                  <a:srgbClr val="212529"/>
                </a:solidFill>
                <a:latin typeface="Source Sans Pro"/>
              </a:rPr>
              <a:t> avaient conduit en 1998 à une découverte totalement inattendue : notre Univers subit aujourd'hui une accélération de son expansion !</a:t>
            </a:r>
            <a:endParaRPr lang="fr-FR" dirty="0"/>
          </a:p>
        </p:txBody>
      </p:sp>
    </p:spTree>
    <p:extLst>
      <p:ext uri="{BB962C8B-B14F-4D97-AF65-F5344CB8AC3E}">
        <p14:creationId xmlns:p14="http://schemas.microsoft.com/office/powerpoint/2010/main" val="187451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92163" name="Rectangle 5123"/>
          <p:cNvSpPr>
            <a:spLocks noGrp="1" noChangeArrowheads="1"/>
          </p:cNvSpPr>
          <p:nvPr>
            <p:ph type="body" idx="1"/>
          </p:nvPr>
        </p:nvSpPr>
        <p:spPr>
          <a:xfrm>
            <a:off x="-2628875" y="5417914"/>
            <a:ext cx="16057635" cy="4810125"/>
          </a:xfrm>
          <a:solidFill>
            <a:srgbClr val="FFFFFF"/>
          </a:solidFill>
          <a:ln>
            <a:solidFill>
              <a:srgbClr val="000000"/>
            </a:solidFill>
            <a:miter lim="800000"/>
            <a:headEnd/>
            <a:tailEnd/>
          </a:ln>
        </p:spPr>
        <p:txBody>
          <a:bodyPr/>
          <a:lstStyle/>
          <a:p>
            <a:r>
              <a:rPr lang="fr-FR" sz="2000" dirty="0"/>
              <a:t>En 1915, Einstein publie ses </a:t>
            </a:r>
            <a:r>
              <a:rPr lang="fr-FR" sz="2000" dirty="0">
                <a:hlinkClick r:id="rId3" tooltip="Équation d'Einstein"/>
              </a:rPr>
              <a:t>équations de la relativité générale</a:t>
            </a:r>
            <a:r>
              <a:rPr lang="fr-FR" sz="2000" dirty="0"/>
              <a:t>, sans constante cosmologique Λ.</a:t>
            </a:r>
          </a:p>
          <a:p>
            <a:r>
              <a:rPr lang="fr-FR" sz="2000" dirty="0"/>
              <a:t>En 1917, Einstein rajoute le paramètre Λ à ses équations lorsqu'il se rend compte que sa théorie implique un univers dynamique pour lequel l'espace est fonction du temps. Il donne alors à cette constante une valeur très particulière pour forcer son modèle d'univers à demeurer statique et éternel (univers statique d'Einstein), ce qu'il appellera plus tard "la plus grande bêtise de sa vie".</a:t>
            </a:r>
          </a:p>
          <a:p>
            <a:r>
              <a:rPr lang="fr-FR" sz="2000" dirty="0"/>
              <a:t>En 1922, le physicien russe Alexander Friedmann montre mathématiquement que les équations (avec Λ quelconque) restent valides dans un univers dynamique.</a:t>
            </a:r>
          </a:p>
          <a:p>
            <a:r>
              <a:rPr lang="fr-FR" sz="2000" dirty="0"/>
              <a:t>En 1927, l'astrophysicien belge Georges Lemaître montre que l'univers est en expansion en combinant la relativité générale avec certaines observations astronomiques, celles de Hubble notamment.</a:t>
            </a:r>
          </a:p>
          <a:p>
            <a:r>
              <a:rPr lang="fr-FR" sz="2000" dirty="0"/>
              <a:t>En 1931, Einstein accepte finalement la théorie d'un univers en expansion et propose, en 1932 avec le physicien et astronome hollandais Willem de Sitter, un modèle d'Univers en expansion continu à constante cosmologique nulle (espace-temps d'Einstein-De Sitter).</a:t>
            </a:r>
          </a:p>
          <a:p>
            <a:r>
              <a:rPr lang="fr-FR" sz="2000" dirty="0"/>
              <a:t>En 1998, deux équipes d'astrophysiciens menées, l'une par </a:t>
            </a:r>
            <a:r>
              <a:rPr lang="fr-FR" sz="2000" dirty="0">
                <a:hlinkClick r:id="rId4" tooltip="Saul Perlmutter"/>
              </a:rPr>
              <a:t>Saul </a:t>
            </a:r>
            <a:r>
              <a:rPr lang="fr-FR" sz="2000" dirty="0" err="1">
                <a:hlinkClick r:id="rId4" tooltip="Saul Perlmutter"/>
              </a:rPr>
              <a:t>Perlmutter</a:t>
            </a:r>
            <a:r>
              <a:rPr lang="fr-FR" sz="2000" dirty="0"/>
              <a:t>, l'autre par </a:t>
            </a:r>
            <a:r>
              <a:rPr lang="fr-FR" sz="2000" dirty="0">
                <a:hlinkClick r:id="rId5" tooltip="Brian P. Schmidt"/>
              </a:rPr>
              <a:t>Brian P. Schmidt</a:t>
            </a:r>
            <a:r>
              <a:rPr lang="fr-FR" sz="2000" dirty="0"/>
              <a:t> et </a:t>
            </a:r>
            <a:r>
              <a:rPr lang="fr-FR" sz="2000" dirty="0">
                <a:hlinkClick r:id="rId6" tooltip="Adam Riess"/>
              </a:rPr>
              <a:t>Adam </a:t>
            </a:r>
            <a:r>
              <a:rPr lang="fr-FR" sz="2000" dirty="0" err="1">
                <a:hlinkClick r:id="rId6" tooltip="Adam Riess"/>
              </a:rPr>
              <a:t>Riess</a:t>
            </a:r>
            <a:r>
              <a:rPr lang="fr-FR" sz="2000" dirty="0"/>
              <a:t>, réalisent des mesures sur de lointaines supernovæ et montrent que la vitesse de récession des galaxies par rapport à la Voie lactée augmente au cours du temps. L'Univers est en expansion accélérée, ce qui nécessite d'avoir un Λ strictement positif. L'Univers contiendrait une mystérieuse énergie noire produisant une force répulsive qui contrebalance le freinage gravitationnel produit par la matière contenue dans l'Univers (voir l'article </a:t>
            </a:r>
            <a:r>
              <a:rPr lang="fr-FR" sz="2000" dirty="0">
                <a:hlinkClick r:id="rId7" tooltip="Modèle standard de la cosmologie"/>
              </a:rPr>
              <a:t>modèle standard de la cosmologie</a:t>
            </a:r>
            <a:r>
              <a:rPr lang="fr-FR" sz="2000" dirty="0"/>
              <a:t>). Pour ces travaux, </a:t>
            </a:r>
            <a:r>
              <a:rPr lang="fr-FR" sz="2000" dirty="0" err="1"/>
              <a:t>Perlmutter</a:t>
            </a:r>
            <a:r>
              <a:rPr lang="fr-FR" sz="2000" dirty="0"/>
              <a:t>, Schmidt et </a:t>
            </a:r>
            <a:r>
              <a:rPr lang="fr-FR" sz="2000" dirty="0" err="1"/>
              <a:t>Riess</a:t>
            </a:r>
            <a:r>
              <a:rPr lang="fr-FR" sz="2000" dirty="0"/>
              <a:t> reçoivent conjointement le </a:t>
            </a:r>
            <a:r>
              <a:rPr lang="fr-FR" sz="2000" dirty="0">
                <a:hlinkClick r:id="rId8" tooltip="Prix Nobel de physique"/>
              </a:rPr>
              <a:t>Prix Nobel de physique</a:t>
            </a:r>
            <a:r>
              <a:rPr lang="fr-FR" sz="2000" dirty="0"/>
              <a:t> en 2011.</a:t>
            </a:r>
          </a:p>
        </p:txBody>
      </p:sp>
      <p:sp>
        <p:nvSpPr>
          <p:cNvPr id="2" name="Rectangle 1"/>
          <p:cNvSpPr/>
          <p:nvPr/>
        </p:nvSpPr>
        <p:spPr>
          <a:xfrm>
            <a:off x="7023139" y="812800"/>
            <a:ext cx="6425628" cy="2308324"/>
          </a:xfrm>
          <a:prstGeom prst="rect">
            <a:avLst/>
          </a:prstGeom>
        </p:spPr>
        <p:txBody>
          <a:bodyPr wrap="square">
            <a:spAutoFit/>
          </a:bodyPr>
          <a:lstStyle/>
          <a:p>
            <a:r>
              <a:rPr lang="fr-FR" dirty="0">
                <a:solidFill>
                  <a:srgbClr val="202122"/>
                </a:solidFill>
                <a:latin typeface="Arial" panose="020B0604020202020204" pitchFamily="34" charset="0"/>
              </a:rPr>
              <a:t>La </a:t>
            </a:r>
            <a:r>
              <a:rPr lang="fr-FR" b="1" dirty="0">
                <a:solidFill>
                  <a:srgbClr val="202122"/>
                </a:solidFill>
                <a:latin typeface="Arial" panose="020B0604020202020204" pitchFamily="34" charset="0"/>
              </a:rPr>
              <a:t>constante cosmologique</a:t>
            </a:r>
            <a:r>
              <a:rPr lang="fr-FR" dirty="0">
                <a:solidFill>
                  <a:srgbClr val="202122"/>
                </a:solidFill>
                <a:latin typeface="Arial" panose="020B0604020202020204" pitchFamily="34" charset="0"/>
              </a:rPr>
              <a:t> est un paramètre ajouté par </a:t>
            </a:r>
            <a:r>
              <a:rPr lang="fr-FR" dirty="0">
                <a:solidFill>
                  <a:srgbClr val="0645AD"/>
                </a:solidFill>
                <a:latin typeface="Arial" panose="020B0604020202020204" pitchFamily="34" charset="0"/>
                <a:hlinkClick r:id="rId9" tooltip="Albert Einstein"/>
              </a:rPr>
              <a:t>Einstein</a:t>
            </a:r>
            <a:r>
              <a:rPr lang="fr-FR" dirty="0">
                <a:solidFill>
                  <a:srgbClr val="202122"/>
                </a:solidFill>
                <a:latin typeface="Arial" panose="020B0604020202020204" pitchFamily="34" charset="0"/>
              </a:rPr>
              <a:t> en février </a:t>
            </a:r>
            <a:r>
              <a:rPr lang="fr-FR" dirty="0">
                <a:solidFill>
                  <a:srgbClr val="0645AD"/>
                </a:solidFill>
                <a:latin typeface="Arial" panose="020B0604020202020204" pitchFamily="34" charset="0"/>
                <a:hlinkClick r:id="rId10" tooltip="1917"/>
              </a:rPr>
              <a:t>1917</a:t>
            </a:r>
            <a:r>
              <a:rPr lang="fr-FR" dirty="0">
                <a:solidFill>
                  <a:srgbClr val="202122"/>
                </a:solidFill>
                <a:latin typeface="Arial" panose="020B0604020202020204" pitchFamily="34" charset="0"/>
              </a:rPr>
              <a:t> à ses équations de la </a:t>
            </a:r>
            <a:r>
              <a:rPr lang="fr-FR" dirty="0">
                <a:solidFill>
                  <a:srgbClr val="0645AD"/>
                </a:solidFill>
                <a:latin typeface="Arial" panose="020B0604020202020204" pitchFamily="34" charset="0"/>
                <a:hlinkClick r:id="rId11" tooltip="Relativité générale"/>
              </a:rPr>
              <a:t>relativité générale</a:t>
            </a:r>
            <a:r>
              <a:rPr lang="fr-FR" dirty="0">
                <a:solidFill>
                  <a:srgbClr val="202122"/>
                </a:solidFill>
                <a:latin typeface="Arial" panose="020B0604020202020204" pitchFamily="34" charset="0"/>
              </a:rPr>
              <a:t> (1915), dans le but de rendre sa théorie compatible avec l'idée qu'il avait alors d'un </a:t>
            </a:r>
            <a:r>
              <a:rPr lang="fr-FR" dirty="0">
                <a:solidFill>
                  <a:srgbClr val="0645AD"/>
                </a:solidFill>
                <a:latin typeface="Arial" panose="020B0604020202020204" pitchFamily="34" charset="0"/>
                <a:hlinkClick r:id="rId12" tooltip="Univers"/>
              </a:rPr>
              <a:t>Univers</a:t>
            </a:r>
            <a:r>
              <a:rPr lang="fr-FR" dirty="0">
                <a:solidFill>
                  <a:srgbClr val="202122"/>
                </a:solidFill>
                <a:latin typeface="Arial" panose="020B0604020202020204" pitchFamily="34" charset="0"/>
              </a:rPr>
              <a:t> </a:t>
            </a:r>
            <a:r>
              <a:rPr lang="fr-FR" i="1" dirty="0">
                <a:solidFill>
                  <a:srgbClr val="202122"/>
                </a:solidFill>
                <a:latin typeface="Arial" panose="020B0604020202020204" pitchFamily="34" charset="0"/>
              </a:rPr>
              <a:t>statique</a:t>
            </a:r>
            <a:r>
              <a:rPr lang="fr-FR" dirty="0">
                <a:solidFill>
                  <a:srgbClr val="202122"/>
                </a:solidFill>
                <a:latin typeface="Arial" panose="020B0604020202020204" pitchFamily="34" charset="0"/>
              </a:rPr>
              <a:t>.</a:t>
            </a:r>
            <a:endParaRPr lang="fr-FR" dirty="0"/>
          </a:p>
        </p:txBody>
      </p:sp>
    </p:spTree>
    <p:extLst>
      <p:ext uri="{BB962C8B-B14F-4D97-AF65-F5344CB8AC3E}">
        <p14:creationId xmlns:p14="http://schemas.microsoft.com/office/powerpoint/2010/main" val="375432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122"/>
          <p:cNvSpPr>
            <a:spLocks noGrp="1" noRot="1" noChangeAspect="1" noChangeArrowheads="1" noTextEdit="1"/>
          </p:cNvSpPr>
          <p:nvPr>
            <p:ph type="sldImg"/>
          </p:nvPr>
        </p:nvSpPr>
        <p:spPr>
          <a:xfrm>
            <a:off x="1106488" y="812800"/>
            <a:ext cx="5343525" cy="4006850"/>
          </a:xfrm>
          <a:solidFill>
            <a:srgbClr val="FFFFFF"/>
          </a:solidFill>
          <a:ln>
            <a:solidFill>
              <a:srgbClr val="000000"/>
            </a:solidFill>
            <a:miter lim="800000"/>
            <a:headEnd/>
            <a:tailEnd/>
          </a:ln>
        </p:spPr>
      </p:sp>
      <p:sp>
        <p:nvSpPr>
          <p:cNvPr id="3" name="Espace réservé des commentaires 2"/>
          <p:cNvSpPr>
            <a:spLocks noGrp="1"/>
          </p:cNvSpPr>
          <p:nvPr>
            <p:ph type="body" idx="10"/>
          </p:nvPr>
        </p:nvSpPr>
        <p:spPr>
          <a:xfrm>
            <a:off x="-6517307" y="5086350"/>
            <a:ext cx="19514168" cy="4105275"/>
          </a:xfrm>
        </p:spPr>
        <p:txBody>
          <a:bodyPr/>
          <a:lstStyle/>
          <a:p>
            <a:r>
              <a:rPr lang="fr-FR" sz="1800" b="1" dirty="0"/>
              <a:t>Expansion de l'Univers[</a:t>
            </a:r>
            <a:r>
              <a:rPr lang="fr-FR" sz="1800" b="1" dirty="0">
                <a:hlinkClick r:id="rId3" tooltip="Modifier la section : Expansion de l'Univers"/>
              </a:rPr>
              <a:t>modifier</a:t>
            </a:r>
            <a:r>
              <a:rPr lang="fr-FR" sz="1800" b="1" dirty="0"/>
              <a:t> | </a:t>
            </a:r>
            <a:r>
              <a:rPr lang="fr-FR" sz="1800" b="1" dirty="0">
                <a:hlinkClick r:id="rId4" tooltip="Modifier la section : Expansion de l'Univers"/>
              </a:rPr>
              <a:t>modifier le code</a:t>
            </a:r>
            <a:r>
              <a:rPr lang="fr-FR" sz="1800" b="1" dirty="0"/>
              <a:t>]</a:t>
            </a:r>
          </a:p>
          <a:p>
            <a:r>
              <a:rPr lang="fr-FR" sz="1800" b="1" dirty="0"/>
              <a:t>Selon </a:t>
            </a:r>
            <a:r>
              <a:rPr lang="fr-FR" sz="1800" b="1" dirty="0">
                <a:hlinkClick r:id="rId5" tooltip="Jean-Pierre Luminet"/>
              </a:rPr>
              <a:t>Jean-Pierre Luminet</a:t>
            </a:r>
            <a:r>
              <a:rPr lang="fr-FR" sz="1800" b="1" baseline="30000" dirty="0">
                <a:hlinkClick r:id="rId6"/>
              </a:rPr>
              <a:t>5</a:t>
            </a:r>
            <a:r>
              <a:rPr lang="fr-FR" sz="1800" b="1" dirty="0"/>
              <a:t>, dès 1922, </a:t>
            </a:r>
            <a:r>
              <a:rPr lang="fr-FR" sz="1800" b="1" dirty="0">
                <a:hlinkClick r:id="rId7" tooltip="Alexandre Friedmann"/>
              </a:rPr>
              <a:t>Alexandre Friedmann</a:t>
            </a:r>
            <a:r>
              <a:rPr lang="fr-FR" sz="1800" b="1" dirty="0"/>
              <a:t> de Leningrad a le premier publié une théorie de l'expansion de l'Univers dans la prestigieuse revue de physique, la </a:t>
            </a:r>
            <a:r>
              <a:rPr lang="fr-FR" sz="1800" b="1" i="1" dirty="0" err="1"/>
              <a:t>Zeitschrift</a:t>
            </a:r>
            <a:r>
              <a:rPr lang="fr-FR" sz="1800" b="1" i="1" dirty="0"/>
              <a:t> </a:t>
            </a:r>
            <a:r>
              <a:rPr lang="fr-FR" sz="1800" b="1" i="1" dirty="0" err="1"/>
              <a:t>für</a:t>
            </a:r>
            <a:r>
              <a:rPr lang="fr-FR" sz="1800" b="1" i="1" dirty="0"/>
              <a:t> </a:t>
            </a:r>
            <a:r>
              <a:rPr lang="fr-FR" sz="1800" b="1" i="1" dirty="0" err="1"/>
              <a:t>Physik</a:t>
            </a:r>
            <a:r>
              <a:rPr lang="fr-FR" sz="1800" b="1" dirty="0"/>
              <a:t>. Einstein envoya une première note pour déclarer faux les calculs de Friedman, puis une seconde pour reconnaître l'exactitude de ces calculs qui fournissaient une évaluation de l'âge de l'Univers. En 1927, indépendamment des travaux d'Alexander Friedmann, Georges Lemaître rédige un article dans les </a:t>
            </a:r>
            <a:r>
              <a:rPr lang="fr-FR" sz="1800" b="1" i="1" dirty="0"/>
              <a:t>Annales de la Société scientifique de Bruxelles</a:t>
            </a:r>
            <a:r>
              <a:rPr lang="fr-FR" sz="1800" b="1" dirty="0"/>
              <a:t> intitulé </a:t>
            </a:r>
            <a:r>
              <a:rPr lang="fr-FR" sz="1800" b="1" i="1" dirty="0"/>
              <a:t>Un univers homogène de masse constante et de rayon croissant</a:t>
            </a:r>
            <a:r>
              <a:rPr lang="fr-FR" sz="1800" b="1" baseline="30000" dirty="0">
                <a:hlinkClick r:id="rId8"/>
              </a:rPr>
              <a:t>6</a:t>
            </a:r>
            <a:r>
              <a:rPr lang="fr-FR" sz="1800" b="1" dirty="0"/>
              <a:t> établissant que </a:t>
            </a:r>
            <a:r>
              <a:rPr lang="fr-FR" sz="1800" b="1" dirty="0">
                <a:hlinkClick r:id="rId9" tooltip="Expansion de l'Univers"/>
              </a:rPr>
              <a:t>l'Univers est en expansion</a:t>
            </a:r>
            <a:r>
              <a:rPr lang="fr-FR" sz="1800" b="1" baseline="30000" dirty="0">
                <a:hlinkClick r:id="rId10"/>
              </a:rPr>
              <a:t>7</a:t>
            </a:r>
            <a:r>
              <a:rPr lang="fr-FR" sz="1800" b="1" baseline="30000" dirty="0"/>
              <a:t>,</a:t>
            </a:r>
            <a:r>
              <a:rPr lang="fr-FR" sz="1800" b="1" baseline="30000" dirty="0">
                <a:hlinkClick r:id="rId11"/>
              </a:rPr>
              <a:t>8</a:t>
            </a:r>
            <a:r>
              <a:rPr lang="fr-FR" sz="1800" b="1" dirty="0"/>
              <a:t>. De plus, en se fondant sur les mesures de vitesses d'éloignement des galaxies de </a:t>
            </a:r>
            <a:r>
              <a:rPr lang="fr-FR" sz="1800" b="1" dirty="0" err="1">
                <a:hlinkClick r:id="rId12" tooltip="Vesto Slipher"/>
              </a:rPr>
              <a:t>Vesto</a:t>
            </a:r>
            <a:r>
              <a:rPr lang="fr-FR" sz="1800" b="1" dirty="0">
                <a:hlinkClick r:id="rId12" tooltip="Vesto Slipher"/>
              </a:rPr>
              <a:t> Slipher</a:t>
            </a:r>
            <a:r>
              <a:rPr lang="fr-FR" sz="1800" b="1" dirty="0"/>
              <a:t> et de leurs distances établies par </a:t>
            </a:r>
            <a:r>
              <a:rPr lang="fr-FR" sz="1800" b="1" dirty="0">
                <a:hlinkClick r:id="rId13" tooltip="Edwin Hubble"/>
              </a:rPr>
              <a:t>Edwin Hubble</a:t>
            </a:r>
            <a:r>
              <a:rPr lang="fr-FR" sz="1800" b="1" dirty="0"/>
              <a:t>, Georges Lemaître est le premier à établir le rapport constant entre distance et vitesse d'éloignement. Il fournit une évaluation de cette constante, que l'on appelle communément la </a:t>
            </a:r>
            <a:r>
              <a:rPr lang="fr-FR" sz="1800" b="1" dirty="0">
                <a:hlinkClick r:id="rId14" tooltip="Constante de Hubble"/>
              </a:rPr>
              <a:t>constante de Hubble</a:t>
            </a:r>
            <a:r>
              <a:rPr lang="fr-FR" sz="1800" b="1" dirty="0"/>
              <a:t>. Cette estimation est fournie dans l'article de 1927, mais celui-ci est rédigé en français. </a:t>
            </a:r>
            <a:r>
              <a:rPr lang="fr-FR" sz="1800" b="1" dirty="0">
                <a:hlinkClick r:id="rId15" tooltip="Arthur Eddington"/>
              </a:rPr>
              <a:t>Arthur Eddington</a:t>
            </a:r>
            <a:r>
              <a:rPr lang="fr-FR" sz="1800" b="1" dirty="0"/>
              <a:t> traduira celui-ci en anglais en 1931</a:t>
            </a:r>
            <a:r>
              <a:rPr lang="fr-FR" sz="1800" b="1" baseline="30000" dirty="0">
                <a:hlinkClick r:id="rId16"/>
              </a:rPr>
              <a:t>9</a:t>
            </a:r>
            <a:r>
              <a:rPr lang="fr-FR" sz="1800" b="1" dirty="0"/>
              <a:t>, mais en omettant, à la demande même de Lemaître</a:t>
            </a:r>
            <a:r>
              <a:rPr lang="fr-FR" sz="1800" b="1" baseline="30000" dirty="0">
                <a:hlinkClick r:id="rId17"/>
              </a:rPr>
              <a:t>10</a:t>
            </a:r>
            <a:r>
              <a:rPr lang="fr-FR" sz="1800" b="1" dirty="0"/>
              <a:t>, les paragraphes relatifs à la constance du rapport distance/vitesse</a:t>
            </a:r>
            <a:r>
              <a:rPr lang="fr-FR" sz="1800" b="1" baseline="30000" dirty="0">
                <a:hlinkClick r:id="rId18"/>
              </a:rPr>
              <a:t>11</a:t>
            </a:r>
            <a:r>
              <a:rPr lang="fr-FR" sz="1800" b="1" baseline="30000" dirty="0"/>
              <a:t>,</a:t>
            </a:r>
            <a:r>
              <a:rPr lang="fr-FR" sz="1800" b="1" baseline="30000" dirty="0">
                <a:hlinkClick r:id="rId19"/>
              </a:rPr>
              <a:t>12</a:t>
            </a:r>
            <a:r>
              <a:rPr lang="fr-FR" sz="1800" b="1" dirty="0"/>
              <a:t>. La communauté scientifique retiendra donc l'estimation plus précise publiée par Hubble en </a:t>
            </a:r>
            <a:r>
              <a:rPr lang="fr-FR" sz="1800" b="1" dirty="0">
                <a:hlinkClick r:id="rId20" tooltip="1929 en science"/>
              </a:rPr>
              <a:t>1929</a:t>
            </a:r>
            <a:r>
              <a:rPr lang="fr-FR" sz="1800" b="1" baseline="30000" dirty="0">
                <a:hlinkClick r:id="rId21"/>
              </a:rPr>
              <a:t>13</a:t>
            </a:r>
            <a:r>
              <a:rPr lang="fr-FR" sz="1800" b="1" dirty="0"/>
              <a:t>.</a:t>
            </a:r>
          </a:p>
          <a:p>
            <a:r>
              <a:rPr lang="fr-FR" sz="1800" b="1" dirty="0"/>
              <a:t>À l'origine du Big Bang[</a:t>
            </a:r>
            <a:r>
              <a:rPr lang="fr-FR" sz="1800" b="1" dirty="0">
                <a:hlinkClick r:id="rId22" tooltip="Modifier la section : À l'origine du Big Bang"/>
              </a:rPr>
              <a:t>modifier</a:t>
            </a:r>
            <a:r>
              <a:rPr lang="fr-FR" sz="1800" b="1" dirty="0"/>
              <a:t> | </a:t>
            </a:r>
            <a:r>
              <a:rPr lang="fr-FR" sz="1800" b="1" dirty="0">
                <a:hlinkClick r:id="rId23" tooltip="Modifier la section : À l'origine du Big Bang"/>
              </a:rPr>
              <a:t>modifier le code</a:t>
            </a:r>
            <a:r>
              <a:rPr lang="fr-FR" sz="1800" b="1" dirty="0"/>
              <a:t>]</a:t>
            </a:r>
          </a:p>
          <a:p>
            <a:r>
              <a:rPr lang="fr-FR" sz="1800" b="1" dirty="0"/>
              <a:t>Lemaître émet ensuite une « hypothèse de l'</a:t>
            </a:r>
            <a:r>
              <a:rPr lang="fr-FR" sz="1800" b="1" dirty="0">
                <a:hlinkClick r:id="rId24" tooltip="Atome primitif"/>
              </a:rPr>
              <a:t>atome primitif</a:t>
            </a:r>
            <a:r>
              <a:rPr lang="fr-FR" sz="1800" b="1" dirty="0"/>
              <a:t> », début temporel de l'univers. Cette théorie fut appelée ironiquement </a:t>
            </a:r>
            <a:r>
              <a:rPr lang="fr-FR" sz="1800" b="1" i="1" dirty="0">
                <a:hlinkClick r:id="rId25" tooltip="Big Bang"/>
              </a:rPr>
              <a:t>Big Bang</a:t>
            </a:r>
            <a:r>
              <a:rPr lang="fr-FR" sz="1800" b="1" dirty="0"/>
              <a:t> par </a:t>
            </a:r>
            <a:r>
              <a:rPr lang="fr-FR" sz="1800" b="1" dirty="0">
                <a:hlinkClick r:id="rId26" tooltip="Fred Hoyle"/>
              </a:rPr>
              <a:t>Fred Hoyle</a:t>
            </a:r>
            <a:r>
              <a:rPr lang="fr-FR" sz="1800" b="1" dirty="0"/>
              <a:t> en </a:t>
            </a:r>
            <a:r>
              <a:rPr lang="fr-FR" sz="1800" b="1" dirty="0">
                <a:hlinkClick r:id="rId27" tooltip="1949"/>
              </a:rPr>
              <a:t>1949</a:t>
            </a:r>
            <a:r>
              <a:rPr lang="fr-FR" sz="1800" b="1" dirty="0"/>
              <a:t>, au cours d'une émission de radio, nom qui resta. Il soupçonne également le </a:t>
            </a:r>
            <a:r>
              <a:rPr lang="fr-FR" sz="1800" b="1" dirty="0">
                <a:hlinkClick r:id="rId28" tooltip="Rayon cosmique"/>
              </a:rPr>
              <a:t>rayonnement cosmique</a:t>
            </a:r>
            <a:r>
              <a:rPr lang="fr-FR" sz="1800" b="1" dirty="0"/>
              <a:t> de porter la trace des événements initiaux. Il travaille à partir de </a:t>
            </a:r>
            <a:r>
              <a:rPr lang="fr-FR" sz="1800" b="1" dirty="0">
                <a:hlinkClick r:id="rId29" tooltip="1933 en science"/>
              </a:rPr>
              <a:t>1933</a:t>
            </a:r>
            <a:r>
              <a:rPr lang="fr-FR" sz="1800" b="1" dirty="0"/>
              <a:t> sur un modèle d'Univers non homogène nommé, </a:t>
            </a:r>
            <a:r>
              <a:rPr lang="fr-FR" sz="1800" b="1" i="1" dirty="0"/>
              <a:t>a posteriori</a:t>
            </a:r>
            <a:r>
              <a:rPr lang="fr-FR" sz="1800" b="1" dirty="0"/>
              <a:t>, </a:t>
            </a:r>
            <a:r>
              <a:rPr lang="fr-FR" sz="1800" b="1" i="1" dirty="0"/>
              <a:t>modèle de Lemaître-Tolman</a:t>
            </a:r>
            <a:r>
              <a:rPr lang="fr-FR" sz="1800" b="1" dirty="0"/>
              <a:t> (</a:t>
            </a:r>
            <a:r>
              <a:rPr lang="fr-FR" sz="1800" b="1" dirty="0">
                <a:hlinkClick r:id="rId30" tooltip="Richard Tolman"/>
              </a:rPr>
              <a:t>Richard Tolman</a:t>
            </a:r>
            <a:r>
              <a:rPr lang="fr-FR" sz="1800" b="1" dirty="0"/>
              <a:t> a travaillé avec lui à Pasadena), expliquant les condensations et la formation des galaxies. Il étudie à nouveau le rayonnement cosmique, notamment avec </a:t>
            </a:r>
            <a:r>
              <a:rPr lang="fr-FR" sz="1800" b="1" dirty="0">
                <a:hlinkClick r:id="rId31" tooltip="Carl Størmer"/>
              </a:rPr>
              <a:t>Carl </a:t>
            </a:r>
            <a:r>
              <a:rPr lang="fr-FR" sz="1800" b="1" dirty="0" err="1">
                <a:hlinkClick r:id="rId31" tooltip="Carl Størmer"/>
              </a:rPr>
              <a:t>Størmer</a:t>
            </a:r>
            <a:r>
              <a:rPr lang="fr-FR" sz="1800" b="1" dirty="0"/>
              <a:t>, ce qui l'oblige à recourir aux machines à calcul qu'il va très vite maîtriser. Après la Libération, il reprend son travail et s'intéresse à la formation des nébuleuses. Pour cela, il devient l'un des pionniers belges des machines à calculer et s'intéresse à leur programmation en </a:t>
            </a:r>
            <a:r>
              <a:rPr lang="fr-FR" sz="1800" b="1" dirty="0">
                <a:hlinkClick r:id="rId32" tooltip="Langage machine"/>
              </a:rPr>
              <a:t>langage machine</a:t>
            </a:r>
            <a:r>
              <a:rPr lang="fr-FR" sz="1800" b="1" dirty="0"/>
              <a:t>, puis en </a:t>
            </a:r>
            <a:r>
              <a:rPr lang="fr-FR" sz="1800" b="1" dirty="0">
                <a:hlinkClick r:id="rId33" tooltip="Assembleur"/>
              </a:rPr>
              <a:t>assembleur</a:t>
            </a:r>
            <a:r>
              <a:rPr lang="fr-FR" sz="1800" b="1" dirty="0"/>
              <a:t> avant d'étudier d'autres langages comme l'</a:t>
            </a:r>
            <a:r>
              <a:rPr lang="fr-FR" sz="1800" b="1" dirty="0">
                <a:hlinkClick r:id="rId34" tooltip="Algol (langage)"/>
              </a:rPr>
              <a:t>Algol</a:t>
            </a:r>
            <a:r>
              <a:rPr lang="fr-FR" sz="1800" b="1" dirty="0"/>
              <a:t>.</a:t>
            </a:r>
          </a:p>
          <a:p>
            <a:r>
              <a:rPr lang="fr-FR" sz="1800" b="1" dirty="0"/>
              <a:t>En 1965, </a:t>
            </a:r>
            <a:r>
              <a:rPr lang="fr-FR" sz="1800" b="1" dirty="0">
                <a:hlinkClick r:id="rId35" tooltip="Odon Godart"/>
              </a:rPr>
              <a:t>Odon </a:t>
            </a:r>
            <a:r>
              <a:rPr lang="fr-FR" sz="1800" b="1" dirty="0" err="1">
                <a:hlinkClick r:id="rId35" tooltip="Odon Godart"/>
              </a:rPr>
              <a:t>Godart</a:t>
            </a:r>
            <a:r>
              <a:rPr lang="fr-FR" sz="1800" b="1" dirty="0"/>
              <a:t> annonça à son ancien collègue et mentor alors très malade, la découverte du </a:t>
            </a:r>
            <a:r>
              <a:rPr lang="fr-FR" sz="1800" b="1" dirty="0">
                <a:hlinkClick r:id="rId36" tooltip="Fond diffus cosmologique"/>
              </a:rPr>
              <a:t>fond diffus cosmologique</a:t>
            </a:r>
            <a:r>
              <a:rPr lang="fr-FR" sz="1800" b="1" dirty="0"/>
              <a:t> par </a:t>
            </a:r>
            <a:r>
              <a:rPr lang="fr-FR" sz="1800" b="1" dirty="0">
                <a:hlinkClick r:id="rId37" tooltip="Arno Allan Penzias"/>
              </a:rPr>
              <a:t>Arno Penzias</a:t>
            </a:r>
            <a:r>
              <a:rPr lang="fr-FR" sz="1800" b="1" dirty="0"/>
              <a:t> et </a:t>
            </a:r>
            <a:r>
              <a:rPr lang="fr-FR" sz="1800" b="1" dirty="0">
                <a:hlinkClick r:id="rId38" tooltip="Robert Woodrow Wilson"/>
              </a:rPr>
              <a:t>Robert Wilson</a:t>
            </a:r>
            <a:r>
              <a:rPr lang="fr-FR" sz="1800" b="1" dirty="0"/>
              <a:t>. Cet « écho disparu de la formation des mondes », comme Lemaître l'avait poétiquement appelé, confirmait le </a:t>
            </a:r>
            <a:r>
              <a:rPr lang="fr-FR" sz="1800" b="1" dirty="0">
                <a:hlinkClick r:id="rId39" tooltip="Modèle cosmologique"/>
              </a:rPr>
              <a:t>scénario cosmologique</a:t>
            </a:r>
            <a:r>
              <a:rPr lang="fr-FR" sz="1800" b="1" dirty="0"/>
              <a:t> dont Lemaître avait été l'un des premiers artisans.</a:t>
            </a:r>
          </a:p>
          <a:p>
            <a:endParaRPr lang="fr-FR" sz="1800" b="1" dirty="0"/>
          </a:p>
        </p:txBody>
      </p:sp>
      <p:sp>
        <p:nvSpPr>
          <p:cNvPr id="4" name="Rectangle 3"/>
          <p:cNvSpPr/>
          <p:nvPr/>
        </p:nvSpPr>
        <p:spPr>
          <a:xfrm>
            <a:off x="6588149" y="1403330"/>
            <a:ext cx="6696744" cy="3416320"/>
          </a:xfrm>
          <a:prstGeom prst="rect">
            <a:avLst/>
          </a:prstGeom>
        </p:spPr>
        <p:txBody>
          <a:bodyPr wrap="square">
            <a:spAutoFit/>
          </a:bodyPr>
          <a:lstStyle/>
          <a:p>
            <a:r>
              <a:rPr lang="fr-FR" sz="1800" dirty="0">
                <a:solidFill>
                  <a:srgbClr val="000000"/>
                </a:solidFill>
                <a:latin typeface="Proxima Nova"/>
              </a:rPr>
              <a:t>Travaillant aux côtés de l'</a:t>
            </a:r>
            <a:r>
              <a:rPr lang="fr-FR" sz="1800" dirty="0">
                <a:solidFill>
                  <a:srgbClr val="000000"/>
                </a:solidFill>
                <a:latin typeface="Proxima Nova"/>
                <a:hlinkClick r:id="rId40"/>
              </a:rPr>
              <a:t>astronome</a:t>
            </a:r>
            <a:r>
              <a:rPr lang="fr-FR" sz="1800" dirty="0">
                <a:solidFill>
                  <a:srgbClr val="000000"/>
                </a:solidFill>
                <a:latin typeface="Proxima Nova"/>
              </a:rPr>
              <a:t> A. Eddington, Lemaître s'intéresse beaucoup à la théorie de la </a:t>
            </a:r>
            <a:r>
              <a:rPr lang="fr-FR" sz="1800" dirty="0">
                <a:solidFill>
                  <a:srgbClr val="000000"/>
                </a:solidFill>
                <a:latin typeface="Proxima Nova"/>
                <a:hlinkClick r:id="rId41"/>
              </a:rPr>
              <a:t>relativité générale</a:t>
            </a:r>
            <a:r>
              <a:rPr lang="fr-FR" sz="1800" dirty="0">
                <a:solidFill>
                  <a:srgbClr val="000000"/>
                </a:solidFill>
                <a:latin typeface="Proxima Nova"/>
              </a:rPr>
              <a:t> d'</a:t>
            </a:r>
            <a:r>
              <a:rPr lang="fr-FR" sz="1800" dirty="0">
                <a:solidFill>
                  <a:srgbClr val="000000"/>
                </a:solidFill>
                <a:latin typeface="Proxima Nova"/>
                <a:hlinkClick r:id="rId42" tooltip="Biographie d'A. Einstein"/>
              </a:rPr>
              <a:t>Albert Einstein</a:t>
            </a:r>
            <a:r>
              <a:rPr lang="fr-FR" sz="1800" dirty="0">
                <a:solidFill>
                  <a:srgbClr val="000000"/>
                </a:solidFill>
                <a:latin typeface="Proxima Nova"/>
              </a:rPr>
              <a:t>. S'appuyant sur les travaux du savant russe A. Friedmann, Lemaître propose en 1927 le modèle d'un Univers en expansion. C'est une idée révolutionnaire pour l'époque : alors que tout le monde, Einstein compris, imagine un Univers statique, Lemaître le conçoit avec un commencement (une explosion initiale qui s'appellera bientôt le </a:t>
            </a:r>
            <a:r>
              <a:rPr lang="fr-FR" sz="1800" dirty="0">
                <a:solidFill>
                  <a:srgbClr val="000000"/>
                </a:solidFill>
                <a:latin typeface="Proxima Nova"/>
                <a:hlinkClick r:id="rId43"/>
              </a:rPr>
              <a:t>Big Bang</a:t>
            </a:r>
            <a:r>
              <a:rPr lang="fr-FR" sz="1800" dirty="0">
                <a:solidFill>
                  <a:srgbClr val="000000"/>
                </a:solidFill>
                <a:latin typeface="Proxima Nova"/>
              </a:rPr>
              <a:t>), une évolution et peut-être une fin. En 1929 l'astronome </a:t>
            </a:r>
            <a:r>
              <a:rPr lang="fr-FR" sz="1800" dirty="0">
                <a:solidFill>
                  <a:srgbClr val="000000"/>
                </a:solidFill>
                <a:latin typeface="Proxima Nova"/>
                <a:hlinkClick r:id="rId44" tooltip="Biographie d'E. Hubble"/>
              </a:rPr>
              <a:t>E. Hubble</a:t>
            </a:r>
            <a:r>
              <a:rPr lang="fr-FR" sz="1800" dirty="0">
                <a:solidFill>
                  <a:srgbClr val="000000"/>
                </a:solidFill>
                <a:latin typeface="Proxima Nova"/>
              </a:rPr>
              <a:t> confirmera les théories de Lemaître en découvrant par l'observation l'éloignement des </a:t>
            </a:r>
            <a:r>
              <a:rPr lang="fr-FR" sz="1800" dirty="0">
                <a:solidFill>
                  <a:srgbClr val="000000"/>
                </a:solidFill>
                <a:latin typeface="Proxima Nova"/>
                <a:hlinkClick r:id="rId45"/>
              </a:rPr>
              <a:t>galaxies</a:t>
            </a:r>
            <a:r>
              <a:rPr lang="fr-FR" sz="1800" dirty="0">
                <a:solidFill>
                  <a:srgbClr val="000000"/>
                </a:solidFill>
                <a:latin typeface="Proxima Nova"/>
              </a:rPr>
              <a:t> au sein d'un Univers en expansion.</a:t>
            </a:r>
            <a:endParaRPr lang="fr-FR" sz="1800" dirty="0"/>
          </a:p>
        </p:txBody>
      </p:sp>
    </p:spTree>
    <p:extLst>
      <p:ext uri="{BB962C8B-B14F-4D97-AF65-F5344CB8AC3E}">
        <p14:creationId xmlns:p14="http://schemas.microsoft.com/office/powerpoint/2010/main" val="215952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390471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8714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96138" y="627063"/>
            <a:ext cx="2151062" cy="623570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627063"/>
            <a:ext cx="6302375" cy="62357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6912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5719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29504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741363" y="2101850"/>
            <a:ext cx="4225925"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9688" y="2101850"/>
            <a:ext cx="4227512" cy="47609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3315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098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426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51612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55606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41363" y="627063"/>
            <a:ext cx="860583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7" name="Rectangle 2"/>
          <p:cNvSpPr>
            <a:spLocks noGrp="1" noChangeArrowheads="1"/>
          </p:cNvSpPr>
          <p:nvPr>
            <p:ph type="body" idx="1"/>
          </p:nvPr>
        </p:nvSpPr>
        <p:spPr bwMode="auto">
          <a:xfrm>
            <a:off x="741363" y="2101850"/>
            <a:ext cx="8605837" cy="476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Lucida Sans Unicode" panose="020B0602030504020204" pitchFamily="34" charset="0"/>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anose="02020603050405020304" pitchFamily="18" charset="0"/>
          <a:cs typeface="Lucida Sans Unicode" panose="020B0602030504020204" pitchFamily="34" charset="0"/>
        </a:defRPr>
      </a:lvl9pPr>
    </p:titleStyle>
    <p:bodyStyle>
      <a:lvl1pPr marL="342900" indent="-342900" algn="l" defTabSz="449263" rtl="0" eaLnBrk="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Lucida Sans Unicode" panose="020B0602030504020204" pitchFamily="34" charset="0"/>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Lucida Sans Unicode" panose="020B0602030504020204" pitchFamily="34" charset="0"/>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Lucida Sans Unicode" panose="020B0602030504020204" pitchFamily="34" charset="0"/>
          <a:cs typeface="+mn-cs"/>
        </a:defRPr>
      </a:lvl3pPr>
      <a:lvl4pPr marL="1600200" indent="-228600" algn="l" defTabSz="449263" rtl="0" eaLnBrk="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4pPr>
      <a:lvl5pPr marL="2057400" indent="-228600" algn="l" defTabSz="449263" rtl="0" eaLnBrk="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Lucida Sans Unicode" panose="020B0602030504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oleObject" Target="../embeddings/oleObject2.bin"/><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13.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5.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6.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video" Target="../media/media3.webm"/><Relationship Id="rId1" Type="http://schemas.microsoft.com/office/2007/relationships/media" Target="../media/media3.webm"/><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13.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13.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gif"/><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p:cNvGraphicFramePr>
            <a:graphicFrameLocks noChangeAspect="1"/>
          </p:cNvGraphicFramePr>
          <p:nvPr>
            <p:extLst>
              <p:ext uri="{D42A27DB-BD31-4B8C-83A1-F6EECF244321}">
                <p14:modId xmlns:p14="http://schemas.microsoft.com/office/powerpoint/2010/main" val="995079283"/>
              </p:ext>
            </p:extLst>
          </p:nvPr>
        </p:nvGraphicFramePr>
        <p:xfrm>
          <a:off x="529" y="794"/>
          <a:ext cx="10079567" cy="7558881"/>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 y="794"/>
                        <a:ext cx="10079567" cy="7558881"/>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3" name="Rectangle 2"/>
          <p:cNvSpPr/>
          <p:nvPr/>
        </p:nvSpPr>
        <p:spPr>
          <a:xfrm>
            <a:off x="2937046" y="831393"/>
            <a:ext cx="184731" cy="363818"/>
          </a:xfrm>
          <a:prstGeom prst="rect">
            <a:avLst/>
          </a:prstGeom>
        </p:spPr>
        <p:txBody>
          <a:bodyPr wrap="none">
            <a:spAutoFit/>
          </a:bodyPr>
          <a:lstStyle/>
          <a:p>
            <a:endParaRPr lang="fr-FR" sz="1764" dirty="0">
              <a:solidFill>
                <a:schemeClr val="accent2">
                  <a:lumMod val="20000"/>
                  <a:lumOff val="80000"/>
                </a:schemeClr>
              </a:solidFill>
              <a:latin typeface="Algerian" panose="04020705040A02060702" pitchFamily="82" charset="0"/>
            </a:endParaRPr>
          </a:p>
        </p:txBody>
      </p:sp>
      <p:sp>
        <p:nvSpPr>
          <p:cNvPr id="4" name="Rectangle 3"/>
          <p:cNvSpPr/>
          <p:nvPr/>
        </p:nvSpPr>
        <p:spPr>
          <a:xfrm>
            <a:off x="2165694" y="3917086"/>
            <a:ext cx="6079239" cy="329770"/>
          </a:xfrm>
          <a:prstGeom prst="rect">
            <a:avLst/>
          </a:prstGeom>
        </p:spPr>
        <p:txBody>
          <a:bodyPr wrap="square">
            <a:spAutoFit/>
          </a:bodyPr>
          <a:lstStyle/>
          <a:p>
            <a:endParaRPr lang="fr-FR" sz="1543" dirty="0">
              <a:solidFill>
                <a:schemeClr val="accent4">
                  <a:lumMod val="40000"/>
                  <a:lumOff val="60000"/>
                </a:schemeClr>
              </a:solidFill>
            </a:endParaRPr>
          </a:p>
        </p:txBody>
      </p:sp>
      <p:sp>
        <p:nvSpPr>
          <p:cNvPr id="5" name="Rectangle 4"/>
          <p:cNvSpPr/>
          <p:nvPr/>
        </p:nvSpPr>
        <p:spPr>
          <a:xfrm>
            <a:off x="32027" y="7039090"/>
            <a:ext cx="10079567" cy="1259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6" name="Rectangle 5"/>
          <p:cNvSpPr/>
          <p:nvPr/>
        </p:nvSpPr>
        <p:spPr>
          <a:xfrm>
            <a:off x="4248224" y="7140208"/>
            <a:ext cx="6959099" cy="338554"/>
          </a:xfrm>
          <a:prstGeom prst="rect">
            <a:avLst/>
          </a:prstGeom>
        </p:spPr>
        <p:txBody>
          <a:bodyPr wrap="square">
            <a:spAutoFit/>
          </a:bodyPr>
          <a:lstStyle/>
          <a:p>
            <a:r>
              <a:rPr lang="fr-FR" sz="1543" dirty="0">
                <a:solidFill>
                  <a:schemeClr val="bg2">
                    <a:lumMod val="90000"/>
                  </a:schemeClr>
                </a:solidFill>
              </a:rPr>
              <a:t> </a:t>
            </a:r>
            <a:endParaRPr lang="fr-FR" sz="1600" dirty="0">
              <a:solidFill>
                <a:schemeClr val="bg1">
                  <a:lumMod val="85000"/>
                </a:schemeClr>
              </a:solidFill>
            </a:endParaRP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777" y="683493"/>
            <a:ext cx="9649072" cy="6795269"/>
          </a:xfrm>
          <a:prstGeom prst="rect">
            <a:avLst/>
          </a:prstGeom>
        </p:spPr>
      </p:pic>
      <p:sp>
        <p:nvSpPr>
          <p:cNvPr id="8" name="Rectangle 7"/>
          <p:cNvSpPr/>
          <p:nvPr/>
        </p:nvSpPr>
        <p:spPr>
          <a:xfrm>
            <a:off x="4601751" y="7102087"/>
            <a:ext cx="1635384" cy="338554"/>
          </a:xfrm>
          <a:prstGeom prst="rect">
            <a:avLst/>
          </a:prstGeom>
        </p:spPr>
        <p:txBody>
          <a:bodyPr wrap="none">
            <a:spAutoFit/>
          </a:bodyPr>
          <a:lstStyle/>
          <a:p>
            <a:r>
              <a:rPr lang="fr-FR" sz="1600" b="1" dirty="0">
                <a:solidFill>
                  <a:srgbClr val="00B0F0"/>
                </a:solidFill>
              </a:rPr>
              <a:t>André BORDES</a:t>
            </a:r>
          </a:p>
        </p:txBody>
      </p:sp>
      <p:sp>
        <p:nvSpPr>
          <p:cNvPr id="9" name="Rectangle 8"/>
          <p:cNvSpPr/>
          <p:nvPr/>
        </p:nvSpPr>
        <p:spPr>
          <a:xfrm>
            <a:off x="543542" y="134503"/>
            <a:ext cx="9751802" cy="646331"/>
          </a:xfrm>
          <a:prstGeom prst="rect">
            <a:avLst/>
          </a:prstGeom>
        </p:spPr>
        <p:txBody>
          <a:bodyPr wrap="square">
            <a:spAutoFit/>
          </a:bodyPr>
          <a:lstStyle/>
          <a:p>
            <a:pPr>
              <a:defRPr/>
            </a:pPr>
            <a:r>
              <a:rPr lang="fr-FR" sz="3600" b="1" dirty="0">
                <a:solidFill>
                  <a:srgbClr val="00B0F0"/>
                </a:solidFill>
                <a:latin typeface="Monotype Corsiva" panose="03010101010201010101" pitchFamily="66" charset="0"/>
              </a:rPr>
              <a:t>Découverte de l’accélération de l’expansion de l’Univers </a:t>
            </a: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768" y="6372125"/>
            <a:ext cx="812680" cy="1110851"/>
          </a:xfrm>
          <a:prstGeom prst="rect">
            <a:avLst/>
          </a:prstGeom>
        </p:spPr>
      </p:pic>
    </p:spTree>
    <p:extLst>
      <p:ext uri="{BB962C8B-B14F-4D97-AF65-F5344CB8AC3E}">
        <p14:creationId xmlns:p14="http://schemas.microsoft.com/office/powerpoint/2010/main" val="343153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2"/>
          <p:cNvGraphicFramePr>
            <a:graphicFrameLocks noChangeAspect="1"/>
          </p:cNvGraphicFramePr>
          <p:nvPr>
            <p:extLst>
              <p:ext uri="{D42A27DB-BD31-4B8C-83A1-F6EECF244321}">
                <p14:modId xmlns:p14="http://schemas.microsoft.com/office/powerpoint/2010/main" val="697160350"/>
              </p:ext>
            </p:extLst>
          </p:nvPr>
        </p:nvGraphicFramePr>
        <p:xfrm>
          <a:off x="0" y="-180603"/>
          <a:ext cx="10080625" cy="7756187"/>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0603"/>
                        <a:ext cx="10080625" cy="775618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138243"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2755900"/>
            <a:ext cx="43815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144463" y="6927850"/>
            <a:ext cx="4506912" cy="307975"/>
          </a:xfrm>
          <a:prstGeom prst="rect">
            <a:avLst/>
          </a:prstGeom>
          <a:noFill/>
        </p:spPr>
        <p:txBody>
          <a:bodyPr>
            <a:spAutoFit/>
          </a:bodyPr>
          <a:lstStyle/>
          <a:p>
            <a:pPr>
              <a:defRPr/>
            </a:pPr>
            <a:r>
              <a:rPr lang="fr-FR" sz="1400" b="1" dirty="0">
                <a:solidFill>
                  <a:schemeClr val="bg2">
                    <a:lumMod val="40000"/>
                    <a:lumOff val="60000"/>
                  </a:schemeClr>
                </a:solidFill>
              </a:rPr>
              <a:t>Edwin Hubble derrière son télescope du mont Wilson</a:t>
            </a:r>
          </a:p>
        </p:txBody>
      </p:sp>
      <p:pic>
        <p:nvPicPr>
          <p:cNvPr id="138245"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94225" y="2287588"/>
            <a:ext cx="5418138"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à coins arrondis 7"/>
          <p:cNvSpPr/>
          <p:nvPr/>
        </p:nvSpPr>
        <p:spPr bwMode="auto">
          <a:xfrm>
            <a:off x="1079872" y="285750"/>
            <a:ext cx="763428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38247" name="Rectangle 1"/>
          <p:cNvSpPr>
            <a:spLocks noChangeArrowheads="1"/>
          </p:cNvSpPr>
          <p:nvPr/>
        </p:nvSpPr>
        <p:spPr bwMode="auto">
          <a:xfrm>
            <a:off x="1222748" y="372807"/>
            <a:ext cx="7491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FFFF00"/>
                </a:solidFill>
              </a:rPr>
              <a:t>En 1929 Edwin Hubble découvre que notre univers est en expansion !</a:t>
            </a:r>
          </a:p>
        </p:txBody>
      </p:sp>
      <p:sp>
        <p:nvSpPr>
          <p:cNvPr id="10" name="Rectangle à coins arrondis 9"/>
          <p:cNvSpPr>
            <a:spLocks noChangeArrowheads="1"/>
          </p:cNvSpPr>
          <p:nvPr/>
        </p:nvSpPr>
        <p:spPr bwMode="auto">
          <a:xfrm>
            <a:off x="106933" y="1019019"/>
            <a:ext cx="9792393" cy="1587516"/>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Rectangle 3"/>
          <p:cNvSpPr/>
          <p:nvPr/>
        </p:nvSpPr>
        <p:spPr>
          <a:xfrm>
            <a:off x="-434877" y="1000859"/>
            <a:ext cx="10876012" cy="1631216"/>
          </a:xfrm>
          <a:prstGeom prst="rect">
            <a:avLst/>
          </a:prstGeom>
        </p:spPr>
        <p:txBody>
          <a:bodyPr wrap="square">
            <a:spAutoFit/>
          </a:bodyPr>
          <a:lstStyle/>
          <a:p>
            <a:pPr algn="ctr">
              <a:defRPr/>
            </a:pPr>
            <a:r>
              <a:rPr lang="fr-FR" sz="2000" dirty="0">
                <a:solidFill>
                  <a:schemeClr val="accent2">
                    <a:lumMod val="75000"/>
                  </a:schemeClr>
                </a:solidFill>
              </a:rPr>
              <a:t>Il observe que toutes les galaxies s’éloignent de nous et que plus elles </a:t>
            </a:r>
          </a:p>
          <a:p>
            <a:pPr algn="ctr">
              <a:defRPr/>
            </a:pPr>
            <a:r>
              <a:rPr lang="fr-FR" sz="2000" dirty="0">
                <a:solidFill>
                  <a:schemeClr val="accent2">
                    <a:lumMod val="75000"/>
                  </a:schemeClr>
                </a:solidFill>
              </a:rPr>
              <a:t>sont lointaines plus leur vitesse de fuite sont élevées.</a:t>
            </a:r>
          </a:p>
          <a:p>
            <a:pPr algn="ctr">
              <a:defRPr/>
            </a:pPr>
            <a:r>
              <a:rPr lang="fr-FR" sz="2000" dirty="0">
                <a:solidFill>
                  <a:schemeClr val="accent2">
                    <a:lumMod val="75000"/>
                  </a:schemeClr>
                </a:solidFill>
              </a:rPr>
              <a:t>En 1929 les mesures de distances (céphéides) et de vitesses (décalages des spectres vers le </a:t>
            </a:r>
          </a:p>
          <a:p>
            <a:pPr algn="ctr">
              <a:defRPr/>
            </a:pPr>
            <a:r>
              <a:rPr lang="fr-FR" sz="2000" dirty="0">
                <a:solidFill>
                  <a:schemeClr val="accent2">
                    <a:lumMod val="75000"/>
                  </a:schemeClr>
                </a:solidFill>
              </a:rPr>
              <a:t>rouge) sont approximatives. Mais les résultats sont incontestables : l’univers est en expansion. </a:t>
            </a:r>
          </a:p>
          <a:p>
            <a:pPr algn="ctr">
              <a:defRPr/>
            </a:pPr>
            <a:r>
              <a:rPr lang="fr-FR" sz="2000" dirty="0">
                <a:solidFill>
                  <a:schemeClr val="accent2">
                    <a:lumMod val="75000"/>
                  </a:schemeClr>
                </a:solidFill>
              </a:rPr>
              <a:t>C’est la confirmation de la théorie de Georges Lemaître.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ngc884_double amas_persée"/>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10224888"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68" y="939735"/>
            <a:ext cx="8255000" cy="619125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04470" name="Rectangle 22"/>
          <p:cNvSpPr>
            <a:spLocks noChangeArrowheads="1"/>
          </p:cNvSpPr>
          <p:nvPr/>
        </p:nvSpPr>
        <p:spPr bwMode="auto">
          <a:xfrm>
            <a:off x="468165" y="1476310"/>
            <a:ext cx="3968750" cy="11906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sz="2646"/>
          </a:p>
        </p:txBody>
      </p:sp>
      <p:sp>
        <p:nvSpPr>
          <p:cNvPr id="104471" name="Text Box 23"/>
          <p:cNvSpPr txBox="1">
            <a:spLocks noChangeArrowheads="1"/>
          </p:cNvSpPr>
          <p:nvPr/>
        </p:nvSpPr>
        <p:spPr bwMode="auto">
          <a:xfrm>
            <a:off x="918046" y="1144949"/>
            <a:ext cx="3978275" cy="5000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rgbClr val="99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GB" altLang="fr-FR" sz="2646" dirty="0">
              <a:solidFill>
                <a:srgbClr val="FFCC66"/>
              </a:solidFill>
              <a:latin typeface="Comic Sans MS" panose="030F0702030302020204" pitchFamily="66" charset="0"/>
            </a:endParaRPr>
          </a:p>
        </p:txBody>
      </p:sp>
      <p:sp>
        <p:nvSpPr>
          <p:cNvPr id="14" name="Rectangle à coins arrondis 13"/>
          <p:cNvSpPr/>
          <p:nvPr/>
        </p:nvSpPr>
        <p:spPr bwMode="auto">
          <a:xfrm>
            <a:off x="647129" y="472655"/>
            <a:ext cx="8498384"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bwMode="auto">
          <a:xfrm>
            <a:off x="4896321" y="1879145"/>
            <a:ext cx="3168352" cy="134600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3" name="ZoneTexte 2"/>
          <p:cNvSpPr txBox="1"/>
          <p:nvPr/>
        </p:nvSpPr>
        <p:spPr>
          <a:xfrm>
            <a:off x="6102335" y="4105336"/>
            <a:ext cx="2880320" cy="936104"/>
          </a:xfrm>
          <a:prstGeom prst="rect">
            <a:avLst/>
          </a:prstGeom>
          <a:noFill/>
        </p:spPr>
        <p:txBody>
          <a:bodyPr wrap="square" rtlCol="0">
            <a:spAutoFit/>
          </a:bodyPr>
          <a:lstStyle/>
          <a:p>
            <a:endParaRPr lang="fr-FR" dirty="0"/>
          </a:p>
        </p:txBody>
      </p:sp>
      <p:sp>
        <p:nvSpPr>
          <p:cNvPr id="4" name="Rectangle 3"/>
          <p:cNvSpPr/>
          <p:nvPr/>
        </p:nvSpPr>
        <p:spPr bwMode="auto">
          <a:xfrm>
            <a:off x="6158657" y="4035360"/>
            <a:ext cx="3312368" cy="89754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050" y="1880246"/>
            <a:ext cx="1319381" cy="879588"/>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553" y="2534522"/>
            <a:ext cx="1057524" cy="603317"/>
          </a:xfrm>
          <a:prstGeom prst="rect">
            <a:avLst/>
          </a:prstGeom>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0303" y="4531058"/>
            <a:ext cx="4001838" cy="183477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5017419" y="4428047"/>
            <a:ext cx="3797379" cy="124293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bwMode="auto">
          <a:xfrm>
            <a:off x="5249740" y="5292005"/>
            <a:ext cx="1302740" cy="1152128"/>
          </a:xfrm>
          <a:prstGeom prst="rect">
            <a:avLst/>
          </a:prstGeom>
          <a:solidFill>
            <a:schemeClr val="tx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0" name="ZoneTexte 9"/>
          <p:cNvSpPr txBox="1"/>
          <p:nvPr/>
        </p:nvSpPr>
        <p:spPr>
          <a:xfrm>
            <a:off x="5350504" y="4757029"/>
            <a:ext cx="4383981" cy="646331"/>
          </a:xfrm>
          <a:prstGeom prst="rect">
            <a:avLst/>
          </a:prstGeom>
          <a:noFill/>
        </p:spPr>
        <p:txBody>
          <a:bodyPr wrap="square" rtlCol="0">
            <a:spAutoFit/>
          </a:bodyPr>
          <a:lstStyle/>
          <a:p>
            <a:r>
              <a:rPr lang="fr-FR" sz="1800" dirty="0">
                <a:solidFill>
                  <a:schemeClr val="bg1"/>
                </a:solidFill>
              </a:rPr>
              <a:t>La galaxie s’éloigne = </a:t>
            </a:r>
            <a:r>
              <a:rPr lang="fr-FR" sz="1800" dirty="0">
                <a:solidFill>
                  <a:srgbClr val="FF0000"/>
                </a:solidFill>
              </a:rPr>
              <a:t>décalage vers le rouge</a:t>
            </a:r>
          </a:p>
          <a:p>
            <a:r>
              <a:rPr lang="fr-FR" sz="1800" dirty="0">
                <a:solidFill>
                  <a:schemeClr val="bg1"/>
                </a:solidFill>
              </a:rPr>
              <a:t>Elle se rapproche = </a:t>
            </a:r>
            <a:r>
              <a:rPr lang="fr-FR" sz="1800" dirty="0">
                <a:solidFill>
                  <a:srgbClr val="00B0F0"/>
                </a:solidFill>
              </a:rPr>
              <a:t>décalage vers le bleu</a:t>
            </a:r>
          </a:p>
        </p:txBody>
      </p:sp>
      <p:sp>
        <p:nvSpPr>
          <p:cNvPr id="11" name="ZoneTexte 10"/>
          <p:cNvSpPr txBox="1"/>
          <p:nvPr/>
        </p:nvSpPr>
        <p:spPr>
          <a:xfrm>
            <a:off x="813829" y="517603"/>
            <a:ext cx="8121067" cy="461665"/>
          </a:xfrm>
          <a:prstGeom prst="rect">
            <a:avLst/>
          </a:prstGeom>
          <a:noFill/>
        </p:spPr>
        <p:txBody>
          <a:bodyPr wrap="square" rtlCol="0">
            <a:spAutoFit/>
          </a:bodyPr>
          <a:lstStyle/>
          <a:p>
            <a:r>
              <a:rPr lang="fr-FR" dirty="0">
                <a:solidFill>
                  <a:srgbClr val="FFFF00"/>
                </a:solidFill>
              </a:rPr>
              <a:t>L’effet Doppler-Fizeau permet de mesurer la vitesse des galaxies</a:t>
            </a:r>
          </a:p>
        </p:txBody>
      </p:sp>
      <p:cxnSp>
        <p:nvCxnSpPr>
          <p:cNvPr id="13" name="Connecteur droit avec flèche 12"/>
          <p:cNvCxnSpPr/>
          <p:nvPr/>
        </p:nvCxnSpPr>
        <p:spPr bwMode="auto">
          <a:xfrm flipH="1">
            <a:off x="4874362" y="2509481"/>
            <a:ext cx="224873" cy="225312"/>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eur droit avec flèche 20"/>
          <p:cNvCxnSpPr/>
          <p:nvPr/>
        </p:nvCxnSpPr>
        <p:spPr bwMode="auto">
          <a:xfrm flipV="1">
            <a:off x="6916108" y="2447209"/>
            <a:ext cx="208301" cy="22230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p:cNvSpPr/>
          <p:nvPr/>
        </p:nvSpPr>
        <p:spPr bwMode="auto">
          <a:xfrm>
            <a:off x="4430817" y="4765273"/>
            <a:ext cx="818923" cy="58976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6" y="50867"/>
            <a:ext cx="999173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sp>
        <p:nvSpPr>
          <p:cNvPr id="7" name="Rectangle à coins arrondis 6"/>
          <p:cNvSpPr/>
          <p:nvPr/>
        </p:nvSpPr>
        <p:spPr>
          <a:xfrm>
            <a:off x="143768" y="420671"/>
            <a:ext cx="9649072"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159208" y="430789"/>
            <a:ext cx="9777399" cy="461665"/>
          </a:xfrm>
          <a:prstGeom prst="rect">
            <a:avLst/>
          </a:prstGeom>
          <a:noFill/>
        </p:spPr>
        <p:txBody>
          <a:bodyPr wrap="square" rtlCol="0">
            <a:spAutoFit/>
          </a:bodyPr>
          <a:lstStyle/>
          <a:p>
            <a:r>
              <a:rPr lang="fr-FR" dirty="0">
                <a:solidFill>
                  <a:srgbClr val="FFFF00"/>
                </a:solidFill>
              </a:rPr>
              <a:t>Les céphéides permettent de mesurer les distances jusqu’à 80 millions d’AL.</a:t>
            </a: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336" y="3306937"/>
            <a:ext cx="5494319" cy="4120739"/>
          </a:xfrm>
          <a:prstGeom prst="rect">
            <a:avLst/>
          </a:prstGeom>
        </p:spPr>
      </p:pic>
      <p:sp>
        <p:nvSpPr>
          <p:cNvPr id="12" name="Rectangle à coins arrondis 11"/>
          <p:cNvSpPr>
            <a:spLocks noChangeArrowheads="1"/>
          </p:cNvSpPr>
          <p:nvPr/>
        </p:nvSpPr>
        <p:spPr bwMode="auto">
          <a:xfrm>
            <a:off x="91243" y="1030642"/>
            <a:ext cx="9898138" cy="158999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2520950" y="2071678"/>
            <a:ext cx="5038725" cy="307777"/>
          </a:xfrm>
          <a:prstGeom prst="rect">
            <a:avLst/>
          </a:prstGeom>
        </p:spPr>
        <p:txBody>
          <a:bodyPr>
            <a:spAutoFit/>
          </a:bodyPr>
          <a:lstStyle/>
          <a:p>
            <a:endParaRPr lang="fr-FR" sz="1400" dirty="0">
              <a:solidFill>
                <a:schemeClr val="bg1"/>
              </a:solidFill>
            </a:endParaRPr>
          </a:p>
        </p:txBody>
      </p:sp>
      <p:sp>
        <p:nvSpPr>
          <p:cNvPr id="6" name="ZoneTexte 5"/>
          <p:cNvSpPr txBox="1"/>
          <p:nvPr/>
        </p:nvSpPr>
        <p:spPr>
          <a:xfrm>
            <a:off x="-9311" y="1003764"/>
            <a:ext cx="10089936" cy="1631216"/>
          </a:xfrm>
          <a:prstGeom prst="rect">
            <a:avLst/>
          </a:prstGeom>
          <a:noFill/>
        </p:spPr>
        <p:txBody>
          <a:bodyPr wrap="square" rtlCol="0">
            <a:spAutoFit/>
          </a:bodyPr>
          <a:lstStyle/>
          <a:p>
            <a:pPr algn="ctr"/>
            <a:r>
              <a:rPr lang="fr-FR" sz="2000" dirty="0">
                <a:solidFill>
                  <a:schemeClr val="accent2">
                    <a:lumMod val="75000"/>
                  </a:schemeClr>
                </a:solidFill>
              </a:rPr>
              <a:t>Les céphéide sont des étoiles géantes à luminosité variable suivant des périodes</a:t>
            </a:r>
          </a:p>
          <a:p>
            <a:pPr algn="ctr"/>
            <a:r>
              <a:rPr lang="fr-FR" sz="2000" dirty="0">
                <a:solidFill>
                  <a:schemeClr val="accent2">
                    <a:lumMod val="75000"/>
                  </a:schemeClr>
                </a:solidFill>
              </a:rPr>
              <a:t> propre à chaque étoile. Cela permet d’évaluer leurs luminosités intrinsèques.</a:t>
            </a:r>
          </a:p>
          <a:p>
            <a:pPr algn="ctr"/>
            <a:r>
              <a:rPr lang="fr-FR" sz="2000" dirty="0">
                <a:solidFill>
                  <a:schemeClr val="accent2">
                    <a:lumMod val="75000"/>
                  </a:schemeClr>
                </a:solidFill>
              </a:rPr>
              <a:t>C’est en 1912 que Henrietta Leavitt a mis au point la relation période-luminosité. </a:t>
            </a:r>
          </a:p>
          <a:p>
            <a:pPr algn="ctr"/>
            <a:r>
              <a:rPr lang="fr-FR" sz="2000" dirty="0">
                <a:solidFill>
                  <a:schemeClr val="accent2">
                    <a:lumMod val="75000"/>
                  </a:schemeClr>
                </a:solidFill>
              </a:rPr>
              <a:t>Plus la période de pulsation est longue plus la luminosité intrinsèque de l'étoile est importante.</a:t>
            </a:r>
          </a:p>
          <a:p>
            <a:pPr algn="ctr"/>
            <a:r>
              <a:rPr lang="fr-FR" sz="2000" dirty="0">
                <a:solidFill>
                  <a:schemeClr val="accent2">
                    <a:lumMod val="75000"/>
                  </a:schemeClr>
                </a:solidFill>
              </a:rPr>
              <a:t>Les calculs de distances seront affinés par la méthode de la parallaxe de céphéides proches.</a:t>
            </a:r>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0512" y="3476021"/>
            <a:ext cx="2808312" cy="3639572"/>
          </a:xfrm>
          <a:prstGeom prst="rect">
            <a:avLst/>
          </a:prstGeom>
        </p:spPr>
      </p:pic>
      <p:sp>
        <p:nvSpPr>
          <p:cNvPr id="13" name="ZoneTexte 12"/>
          <p:cNvSpPr txBox="1"/>
          <p:nvPr/>
        </p:nvSpPr>
        <p:spPr>
          <a:xfrm>
            <a:off x="7361950" y="3064721"/>
            <a:ext cx="2736304" cy="338554"/>
          </a:xfrm>
          <a:prstGeom prst="rect">
            <a:avLst/>
          </a:prstGeom>
          <a:noFill/>
        </p:spPr>
        <p:txBody>
          <a:bodyPr wrap="square" rtlCol="0">
            <a:spAutoFit/>
          </a:bodyPr>
          <a:lstStyle/>
          <a:p>
            <a:r>
              <a:rPr lang="fr-FR" sz="1600" dirty="0">
                <a:solidFill>
                  <a:schemeClr val="bg1"/>
                </a:solidFill>
              </a:rPr>
              <a:t>Henrietta Leavitt</a:t>
            </a:r>
          </a:p>
        </p:txBody>
      </p:sp>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238" y="4076539"/>
            <a:ext cx="2775301" cy="2762968"/>
          </a:xfrm>
          <a:prstGeom prst="rect">
            <a:avLst/>
          </a:prstGeom>
        </p:spPr>
      </p:pic>
    </p:spTree>
    <p:extLst>
      <p:ext uri="{BB962C8B-B14F-4D97-AF65-F5344CB8AC3E}">
        <p14:creationId xmlns:p14="http://schemas.microsoft.com/office/powerpoint/2010/main" val="334774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Object 2"/>
          <p:cNvGraphicFramePr>
            <a:graphicFrameLocks noChangeAspect="1"/>
          </p:cNvGraphicFramePr>
          <p:nvPr>
            <p:extLst>
              <p:ext uri="{D42A27DB-BD31-4B8C-83A1-F6EECF244321}">
                <p14:modId xmlns:p14="http://schemas.microsoft.com/office/powerpoint/2010/main" val="3055994118"/>
              </p:ext>
            </p:extLst>
          </p:nvPr>
        </p:nvGraphicFramePr>
        <p:xfrm>
          <a:off x="-73025" y="0"/>
          <a:ext cx="10190163" cy="7554913"/>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0"/>
                        <a:ext cx="10190163" cy="7554913"/>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3" name="Rectangle 2"/>
          <p:cNvSpPr/>
          <p:nvPr/>
        </p:nvSpPr>
        <p:spPr bwMode="auto">
          <a:xfrm>
            <a:off x="665572" y="1259557"/>
            <a:ext cx="8712968" cy="1872208"/>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pic>
        <p:nvPicPr>
          <p:cNvPr id="14029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5231" y="3270873"/>
            <a:ext cx="63214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37334" y="1226165"/>
            <a:ext cx="11287323" cy="1938992"/>
          </a:xfrm>
          <a:prstGeom prst="rect">
            <a:avLst/>
          </a:prstGeom>
          <a:noFill/>
        </p:spPr>
        <p:txBody>
          <a:bodyPr wrap="square">
            <a:spAutoFit/>
          </a:bodyPr>
          <a:lstStyle/>
          <a:p>
            <a:pPr lvl="1" algn="ctr">
              <a:defRPr/>
            </a:pPr>
            <a:r>
              <a:rPr lang="fr-FR" sz="2000" dirty="0">
                <a:solidFill>
                  <a:schemeClr val="accent2">
                    <a:lumMod val="75000"/>
                  </a:schemeClr>
                </a:solidFill>
              </a:rPr>
              <a:t>Lors de la cuisson d’un cake au raisin, la pâte gonfle,</a:t>
            </a:r>
          </a:p>
          <a:p>
            <a:pPr lvl="1" algn="ctr">
              <a:defRPr/>
            </a:pPr>
            <a:r>
              <a:rPr lang="fr-FR" sz="2000" dirty="0">
                <a:solidFill>
                  <a:schemeClr val="accent2">
                    <a:lumMod val="75000"/>
                  </a:schemeClr>
                </a:solidFill>
              </a:rPr>
              <a:t> les grains de raisin s’éloignent les uns de autres.</a:t>
            </a:r>
          </a:p>
          <a:p>
            <a:pPr lvl="1" algn="ctr">
              <a:defRPr/>
            </a:pPr>
            <a:r>
              <a:rPr lang="fr-FR" sz="2000" dirty="0">
                <a:solidFill>
                  <a:schemeClr val="accent2">
                    <a:lumMod val="75000"/>
                  </a:schemeClr>
                </a:solidFill>
              </a:rPr>
              <a:t>Ces raisins ne se sont pas déplacés, seul l’espace entre eux à augmenté de volume.</a:t>
            </a:r>
          </a:p>
          <a:p>
            <a:pPr lvl="1" algn="ctr">
              <a:defRPr/>
            </a:pPr>
            <a:r>
              <a:rPr lang="fr-FR" sz="2000" dirty="0">
                <a:solidFill>
                  <a:schemeClr val="accent2">
                    <a:lumMod val="75000"/>
                  </a:schemeClr>
                </a:solidFill>
              </a:rPr>
              <a:t>De manière identique, dans l’univers à grand échelle, ce ne sont pas les galaxies</a:t>
            </a:r>
          </a:p>
          <a:p>
            <a:pPr lvl="1" algn="ctr">
              <a:defRPr/>
            </a:pPr>
            <a:r>
              <a:rPr lang="fr-FR" sz="2000" dirty="0">
                <a:solidFill>
                  <a:schemeClr val="accent2">
                    <a:lumMod val="75000"/>
                  </a:schemeClr>
                </a:solidFill>
              </a:rPr>
              <a:t> qui se déplacent mais l’espace qui les sépare qui augmente. </a:t>
            </a:r>
          </a:p>
          <a:p>
            <a:pPr lvl="1" algn="ctr">
              <a:defRPr/>
            </a:pPr>
            <a:r>
              <a:rPr lang="fr-FR" sz="2000" dirty="0">
                <a:solidFill>
                  <a:schemeClr val="accent2">
                    <a:lumMod val="75000"/>
                  </a:schemeClr>
                </a:solidFill>
              </a:rPr>
              <a:t>Nous sommes dans le domaine de la relativité générale.</a:t>
            </a:r>
          </a:p>
        </p:txBody>
      </p:sp>
      <p:sp>
        <p:nvSpPr>
          <p:cNvPr id="6" name="Rectangle à coins arrondis 5"/>
          <p:cNvSpPr/>
          <p:nvPr/>
        </p:nvSpPr>
        <p:spPr bwMode="auto">
          <a:xfrm>
            <a:off x="2159992" y="361491"/>
            <a:ext cx="5723755"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376016" y="407651"/>
            <a:ext cx="7344816" cy="400110"/>
          </a:xfrm>
          <a:prstGeom prst="rect">
            <a:avLst/>
          </a:prstGeom>
        </p:spPr>
        <p:txBody>
          <a:bodyPr wrap="square">
            <a:spAutoFit/>
          </a:bodyPr>
          <a:lstStyle/>
          <a:p>
            <a:r>
              <a:rPr lang="fr-FR" sz="2000" dirty="0">
                <a:solidFill>
                  <a:srgbClr val="FFFF00"/>
                </a:solidFill>
              </a:rPr>
              <a:t>Comment interpréter cette « fuite » des galaxies ?</a:t>
            </a:r>
          </a:p>
        </p:txBody>
      </p:sp>
      <p:sp>
        <p:nvSpPr>
          <p:cNvPr id="5" name="Rectangle 4"/>
          <p:cNvSpPr/>
          <p:nvPr/>
        </p:nvSpPr>
        <p:spPr bwMode="auto">
          <a:xfrm>
            <a:off x="6768504" y="6948188"/>
            <a:ext cx="1080120" cy="2677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extLst>
              <p:ext uri="{D42A27DB-BD31-4B8C-83A1-F6EECF244321}">
                <p14:modId xmlns:p14="http://schemas.microsoft.com/office/powerpoint/2010/main" val="4172186825"/>
              </p:ext>
            </p:extLst>
          </p:nvPr>
        </p:nvGraphicFramePr>
        <p:xfrm>
          <a:off x="-20145" y="-31408"/>
          <a:ext cx="10194925" cy="848881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 y="-31408"/>
                        <a:ext cx="10194925" cy="848881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3"/>
          <p:cNvSpPr/>
          <p:nvPr/>
        </p:nvSpPr>
        <p:spPr bwMode="auto">
          <a:xfrm>
            <a:off x="1328627" y="1152294"/>
            <a:ext cx="7272808" cy="765562"/>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pic>
        <p:nvPicPr>
          <p:cNvPr id="11776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9991" y="3324249"/>
            <a:ext cx="7834313"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766" name="Connecteur en arc 5"/>
          <p:cNvCxnSpPr>
            <a:cxnSpLocks noChangeShapeType="1"/>
          </p:cNvCxnSpPr>
          <p:nvPr/>
        </p:nvCxnSpPr>
        <p:spPr bwMode="auto">
          <a:xfrm rot="5400000" flipH="1" flipV="1">
            <a:off x="3960813" y="7019925"/>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7" name="Connecteur en arc 8"/>
          <p:cNvCxnSpPr>
            <a:cxnSpLocks noChangeShapeType="1"/>
          </p:cNvCxnSpPr>
          <p:nvPr/>
        </p:nvCxnSpPr>
        <p:spPr bwMode="auto">
          <a:xfrm>
            <a:off x="3973513" y="6804025"/>
            <a:ext cx="490537" cy="71438"/>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8" name="Connecteur en arc 10"/>
          <p:cNvCxnSpPr>
            <a:cxnSpLocks noChangeShapeType="1"/>
          </p:cNvCxnSpPr>
          <p:nvPr/>
        </p:nvCxnSpPr>
        <p:spPr bwMode="auto">
          <a:xfrm rot="5400000" flipH="1" flipV="1">
            <a:off x="3973513" y="2195513"/>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9" name="Connecteur en arc 13"/>
          <p:cNvCxnSpPr>
            <a:cxnSpLocks noChangeShapeType="1"/>
          </p:cNvCxnSpPr>
          <p:nvPr/>
        </p:nvCxnSpPr>
        <p:spPr bwMode="auto">
          <a:xfrm>
            <a:off x="4852988" y="2843213"/>
            <a:ext cx="2274887" cy="792162"/>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Rectangle 14"/>
          <p:cNvSpPr>
            <a:spLocks noChangeArrowheads="1"/>
          </p:cNvSpPr>
          <p:nvPr/>
        </p:nvSpPr>
        <p:spPr bwMode="auto">
          <a:xfrm>
            <a:off x="1367904" y="4719110"/>
            <a:ext cx="936625"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1" name="ZoneTexte 15"/>
          <p:cNvSpPr txBox="1">
            <a:spLocks noChangeArrowheads="1"/>
          </p:cNvSpPr>
          <p:nvPr/>
        </p:nvSpPr>
        <p:spPr bwMode="auto">
          <a:xfrm>
            <a:off x="588367" y="4344541"/>
            <a:ext cx="127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b="1" dirty="0">
                <a:solidFill>
                  <a:schemeClr val="bg1"/>
                </a:solidFill>
              </a:rPr>
              <a:t>1 U.A.</a:t>
            </a:r>
          </a:p>
        </p:txBody>
      </p:sp>
      <p:sp>
        <p:nvSpPr>
          <p:cNvPr id="117772" name="Rectangle 16"/>
          <p:cNvSpPr>
            <a:spLocks noChangeArrowheads="1"/>
          </p:cNvSpPr>
          <p:nvPr/>
        </p:nvSpPr>
        <p:spPr bwMode="auto">
          <a:xfrm>
            <a:off x="3455988" y="5868764"/>
            <a:ext cx="3097212" cy="2873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3" name="Rectangle 17"/>
          <p:cNvSpPr>
            <a:spLocks noChangeArrowheads="1"/>
          </p:cNvSpPr>
          <p:nvPr/>
        </p:nvSpPr>
        <p:spPr bwMode="auto">
          <a:xfrm>
            <a:off x="3227005" y="6126187"/>
            <a:ext cx="4224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bg1"/>
                </a:solidFill>
              </a:rPr>
              <a:t>1 parsec     3,26 Années Lumière</a:t>
            </a:r>
          </a:p>
        </p:txBody>
      </p:sp>
      <p:sp>
        <p:nvSpPr>
          <p:cNvPr id="117774" name="ZoneTexte 18"/>
          <p:cNvSpPr txBox="1">
            <a:spLocks noChangeArrowheads="1"/>
          </p:cNvSpPr>
          <p:nvPr/>
        </p:nvSpPr>
        <p:spPr bwMode="auto">
          <a:xfrm>
            <a:off x="4373861" y="6182319"/>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chemeClr val="bg1"/>
                </a:solidFill>
              </a:rPr>
              <a:t>=</a:t>
            </a:r>
          </a:p>
        </p:txBody>
      </p:sp>
      <p:sp>
        <p:nvSpPr>
          <p:cNvPr id="3" name="Rectangle 2"/>
          <p:cNvSpPr/>
          <p:nvPr/>
        </p:nvSpPr>
        <p:spPr>
          <a:xfrm>
            <a:off x="336408" y="1191468"/>
            <a:ext cx="9531350" cy="1015663"/>
          </a:xfrm>
          <a:prstGeom prst="rect">
            <a:avLst/>
          </a:prstGeom>
        </p:spPr>
        <p:txBody>
          <a:bodyPr>
            <a:spAutoFit/>
          </a:bodyPr>
          <a:lstStyle/>
          <a:p>
            <a:pPr algn="ctr">
              <a:defRPr/>
            </a:pPr>
            <a:r>
              <a:rPr lang="fr-FR" sz="2000" dirty="0">
                <a:solidFill>
                  <a:schemeClr val="accent2">
                    <a:lumMod val="75000"/>
                  </a:schemeClr>
                </a:solidFill>
              </a:rPr>
              <a:t>Le parsec est la distance à laquelle une unité astronomique (UA) </a:t>
            </a:r>
          </a:p>
          <a:p>
            <a:pPr algn="ctr">
              <a:defRPr/>
            </a:pPr>
            <a:r>
              <a:rPr lang="fr-FR" sz="2000" dirty="0">
                <a:solidFill>
                  <a:schemeClr val="accent2">
                    <a:lumMod val="75000"/>
                  </a:schemeClr>
                </a:solidFill>
              </a:rPr>
              <a:t>sous-tend une seconde d'arc soit 3,26 AL.</a:t>
            </a:r>
          </a:p>
          <a:p>
            <a:pPr algn="ctr">
              <a:defRPr/>
            </a:pPr>
            <a:endParaRPr lang="fr-FR" sz="2000" dirty="0">
              <a:solidFill>
                <a:schemeClr val="accent2">
                  <a:lumMod val="75000"/>
                </a:schemeClr>
              </a:solidFill>
            </a:endParaRPr>
          </a:p>
        </p:txBody>
      </p:sp>
      <p:cxnSp>
        <p:nvCxnSpPr>
          <p:cNvPr id="117776" name="Connecteur droit avec flèche 5"/>
          <p:cNvCxnSpPr>
            <a:cxnSpLocks noChangeShapeType="1"/>
          </p:cNvCxnSpPr>
          <p:nvPr/>
        </p:nvCxnSpPr>
        <p:spPr bwMode="auto">
          <a:xfrm>
            <a:off x="2439988" y="6644282"/>
            <a:ext cx="5905500" cy="15875"/>
          </a:xfrm>
          <a:prstGeom prst="straightConnector1">
            <a:avLst/>
          </a:prstGeom>
          <a:noFill/>
          <a:ln w="28575" algn="ctr">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7" name="Connecteur droit 7"/>
          <p:cNvCxnSpPr>
            <a:cxnSpLocks noChangeShapeType="1"/>
          </p:cNvCxnSpPr>
          <p:nvPr/>
        </p:nvCxnSpPr>
        <p:spPr bwMode="auto">
          <a:xfrm flipH="1">
            <a:off x="8344009" y="5758857"/>
            <a:ext cx="1480" cy="903536"/>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78" name="Connecteur droit 19"/>
          <p:cNvCxnSpPr>
            <a:cxnSpLocks noChangeShapeType="1"/>
          </p:cNvCxnSpPr>
          <p:nvPr/>
        </p:nvCxnSpPr>
        <p:spPr bwMode="auto">
          <a:xfrm>
            <a:off x="2439988" y="6142632"/>
            <a:ext cx="0" cy="517525"/>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a:off x="961883" y="1708956"/>
            <a:ext cx="8280400" cy="369887"/>
          </a:xfrm>
          <a:prstGeom prst="rect">
            <a:avLst/>
          </a:prstGeom>
        </p:spPr>
        <p:txBody>
          <a:bodyPr>
            <a:spAutoFit/>
          </a:bodyPr>
          <a:lstStyle/>
          <a:p>
            <a:pPr algn="ctr">
              <a:defRPr/>
            </a:pPr>
            <a:endParaRPr lang="fr-FR" sz="1800" dirty="0">
              <a:solidFill>
                <a:schemeClr val="accent2">
                  <a:lumMod val="75000"/>
                </a:schemeClr>
              </a:solidFill>
            </a:endParaRPr>
          </a:p>
        </p:txBody>
      </p:sp>
      <p:sp>
        <p:nvSpPr>
          <p:cNvPr id="20" name="Rectangle à coins arrondis 19"/>
          <p:cNvSpPr/>
          <p:nvPr/>
        </p:nvSpPr>
        <p:spPr bwMode="auto">
          <a:xfrm>
            <a:off x="1328626" y="241150"/>
            <a:ext cx="727280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6" name="Rectangle 5"/>
          <p:cNvSpPr/>
          <p:nvPr/>
        </p:nvSpPr>
        <p:spPr>
          <a:xfrm>
            <a:off x="1635429" y="310322"/>
            <a:ext cx="6933308" cy="400110"/>
          </a:xfrm>
          <a:prstGeom prst="rect">
            <a:avLst/>
          </a:prstGeom>
        </p:spPr>
        <p:txBody>
          <a:bodyPr wrap="none">
            <a:spAutoFit/>
          </a:bodyPr>
          <a:lstStyle/>
          <a:p>
            <a:r>
              <a:rPr lang="fr-FR" altLang="fr-FR" sz="2000" dirty="0">
                <a:solidFill>
                  <a:srgbClr val="FFFF00"/>
                </a:solidFill>
              </a:rPr>
              <a:t>Le  parsec : une unité de distance adaptée pour sonder l’univers.  </a:t>
            </a:r>
            <a:endParaRPr lang="fr-FR" sz="2000" dirty="0"/>
          </a:p>
        </p:txBody>
      </p:sp>
      <p:cxnSp>
        <p:nvCxnSpPr>
          <p:cNvPr id="11" name="Connecteur droit avec flèche 10"/>
          <p:cNvCxnSpPr/>
          <p:nvPr/>
        </p:nvCxnSpPr>
        <p:spPr bwMode="auto">
          <a:xfrm>
            <a:off x="1691679" y="3818674"/>
            <a:ext cx="0" cy="1977387"/>
          </a:xfrm>
          <a:prstGeom prst="straightConnector1">
            <a:avLst/>
          </a:prstGeom>
          <a:solidFill>
            <a:srgbClr val="00B8FF"/>
          </a:solidFill>
          <a:ln w="28575" cap="flat" cmpd="sng" algn="ctr">
            <a:solidFill>
              <a:schemeClr val="bg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2" name="Object 2"/>
          <p:cNvGraphicFramePr>
            <a:graphicFrameLocks noChangeAspect="1"/>
          </p:cNvGraphicFramePr>
          <p:nvPr>
            <p:extLst>
              <p:ext uri="{D42A27DB-BD31-4B8C-83A1-F6EECF244321}">
                <p14:modId xmlns:p14="http://schemas.microsoft.com/office/powerpoint/2010/main" val="3234568090"/>
              </p:ext>
            </p:extLst>
          </p:nvPr>
        </p:nvGraphicFramePr>
        <p:xfrm>
          <a:off x="0" y="-108595"/>
          <a:ext cx="10194925" cy="848881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595"/>
                        <a:ext cx="10194925" cy="848881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4" name="Rectangle 3"/>
          <p:cNvSpPr/>
          <p:nvPr/>
        </p:nvSpPr>
        <p:spPr bwMode="auto">
          <a:xfrm>
            <a:off x="1682508" y="939125"/>
            <a:ext cx="6802339" cy="947924"/>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cxnSp>
        <p:nvCxnSpPr>
          <p:cNvPr id="117766" name="Connecteur en arc 5"/>
          <p:cNvCxnSpPr>
            <a:cxnSpLocks noChangeShapeType="1"/>
          </p:cNvCxnSpPr>
          <p:nvPr/>
        </p:nvCxnSpPr>
        <p:spPr bwMode="auto">
          <a:xfrm rot="5400000" flipH="1" flipV="1">
            <a:off x="3960813" y="7019925"/>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7" name="Connecteur en arc 8"/>
          <p:cNvCxnSpPr>
            <a:cxnSpLocks noChangeShapeType="1"/>
          </p:cNvCxnSpPr>
          <p:nvPr/>
        </p:nvCxnSpPr>
        <p:spPr bwMode="auto">
          <a:xfrm>
            <a:off x="3973513" y="6804025"/>
            <a:ext cx="490537" cy="71438"/>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8" name="Connecteur en arc 10"/>
          <p:cNvCxnSpPr>
            <a:cxnSpLocks noChangeShapeType="1"/>
          </p:cNvCxnSpPr>
          <p:nvPr/>
        </p:nvCxnSpPr>
        <p:spPr bwMode="auto">
          <a:xfrm rot="5400000" flipH="1" flipV="1">
            <a:off x="3973513" y="2195513"/>
            <a:ext cx="12700" cy="12700"/>
          </a:xfrm>
          <a:prstGeom prst="curvedConnector3">
            <a:avLst>
              <a:gd name="adj1" fmla="val 180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769" name="Connecteur en arc 13"/>
          <p:cNvCxnSpPr>
            <a:cxnSpLocks noChangeShapeType="1"/>
          </p:cNvCxnSpPr>
          <p:nvPr/>
        </p:nvCxnSpPr>
        <p:spPr bwMode="auto">
          <a:xfrm>
            <a:off x="4852988" y="2843213"/>
            <a:ext cx="2274887" cy="792162"/>
          </a:xfrm>
          <a:prstGeom prst="curved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770" name="Rectangle 14"/>
          <p:cNvSpPr>
            <a:spLocks noChangeArrowheads="1"/>
          </p:cNvSpPr>
          <p:nvPr/>
        </p:nvSpPr>
        <p:spPr bwMode="auto">
          <a:xfrm>
            <a:off x="1223367" y="3569985"/>
            <a:ext cx="936625"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7772" name="Rectangle 16"/>
          <p:cNvSpPr>
            <a:spLocks noChangeArrowheads="1"/>
          </p:cNvSpPr>
          <p:nvPr/>
        </p:nvSpPr>
        <p:spPr bwMode="auto">
          <a:xfrm>
            <a:off x="3455988" y="5364163"/>
            <a:ext cx="3097212" cy="2873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3" name="Rectangle 2"/>
          <p:cNvSpPr/>
          <p:nvPr/>
        </p:nvSpPr>
        <p:spPr>
          <a:xfrm>
            <a:off x="238918" y="956486"/>
            <a:ext cx="9531350" cy="369332"/>
          </a:xfrm>
          <a:prstGeom prst="rect">
            <a:avLst/>
          </a:prstGeom>
        </p:spPr>
        <p:txBody>
          <a:bodyPr>
            <a:spAutoFit/>
          </a:bodyPr>
          <a:lstStyle/>
          <a:p>
            <a:pPr algn="ctr">
              <a:defRPr/>
            </a:pPr>
            <a:endParaRPr lang="fr-FR" sz="1800" dirty="0">
              <a:solidFill>
                <a:schemeClr val="accent2">
                  <a:lumMod val="75000"/>
                </a:schemeClr>
              </a:solidFill>
            </a:endParaRPr>
          </a:p>
        </p:txBody>
      </p:sp>
      <p:sp>
        <p:nvSpPr>
          <p:cNvPr id="5" name="Rectangle 4"/>
          <p:cNvSpPr/>
          <p:nvPr/>
        </p:nvSpPr>
        <p:spPr>
          <a:xfrm>
            <a:off x="712788" y="1496272"/>
            <a:ext cx="8280400" cy="369887"/>
          </a:xfrm>
          <a:prstGeom prst="rect">
            <a:avLst/>
          </a:prstGeom>
        </p:spPr>
        <p:txBody>
          <a:bodyPr>
            <a:spAutoFit/>
          </a:bodyPr>
          <a:lstStyle/>
          <a:p>
            <a:pPr algn="ctr">
              <a:defRPr/>
            </a:pPr>
            <a:r>
              <a:rPr lang="fr-FR" sz="1800" dirty="0">
                <a:solidFill>
                  <a:schemeClr val="accent2">
                    <a:lumMod val="75000"/>
                  </a:schemeClr>
                </a:solidFill>
              </a:rPr>
              <a:t>Le mégaparsec équivaut à 3,26 millions d’AL.</a:t>
            </a:r>
          </a:p>
        </p:txBody>
      </p:sp>
      <p:sp>
        <p:nvSpPr>
          <p:cNvPr id="20" name="Rectangle à coins arrondis 19"/>
          <p:cNvSpPr/>
          <p:nvPr/>
        </p:nvSpPr>
        <p:spPr bwMode="auto">
          <a:xfrm>
            <a:off x="3110820" y="265669"/>
            <a:ext cx="3945716"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6" name="Rectangle 5"/>
          <p:cNvSpPr/>
          <p:nvPr/>
        </p:nvSpPr>
        <p:spPr>
          <a:xfrm>
            <a:off x="3336168" y="298894"/>
            <a:ext cx="3812262" cy="400110"/>
          </a:xfrm>
          <a:prstGeom prst="rect">
            <a:avLst/>
          </a:prstGeom>
        </p:spPr>
        <p:txBody>
          <a:bodyPr wrap="none">
            <a:spAutoFit/>
          </a:bodyPr>
          <a:lstStyle/>
          <a:p>
            <a:r>
              <a:rPr lang="fr-FR" altLang="fr-FR" sz="2000" dirty="0">
                <a:solidFill>
                  <a:srgbClr val="FFFF00"/>
                </a:solidFill>
              </a:rPr>
              <a:t>La constante de Hubble-Lemaître.  </a:t>
            </a:r>
            <a:endParaRPr lang="fr-FR" sz="2000" dirty="0"/>
          </a:p>
        </p:txBody>
      </p:sp>
      <p:sp>
        <p:nvSpPr>
          <p:cNvPr id="22" name="Rectangle 21"/>
          <p:cNvSpPr/>
          <p:nvPr/>
        </p:nvSpPr>
        <p:spPr bwMode="auto">
          <a:xfrm>
            <a:off x="396429" y="6012085"/>
            <a:ext cx="9122444" cy="1275578"/>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sp>
        <p:nvSpPr>
          <p:cNvPr id="7" name="Rectangle 6"/>
          <p:cNvSpPr/>
          <p:nvPr/>
        </p:nvSpPr>
        <p:spPr>
          <a:xfrm>
            <a:off x="2159992" y="6012085"/>
            <a:ext cx="8572388" cy="369332"/>
          </a:xfrm>
          <a:prstGeom prst="rect">
            <a:avLst/>
          </a:prstGeom>
        </p:spPr>
        <p:txBody>
          <a:bodyPr wrap="square">
            <a:spAutoFit/>
          </a:bodyPr>
          <a:lstStyle/>
          <a:p>
            <a:pPr>
              <a:defRPr/>
            </a:pPr>
            <a:r>
              <a:rPr lang="fr-FR" sz="1800" b="1" dirty="0">
                <a:solidFill>
                  <a:schemeClr val="accent2">
                    <a:lumMod val="75000"/>
                  </a:schemeClr>
                </a:solidFill>
              </a:rPr>
              <a:t>Quelle est la vitesse d’expansion de l’univers visible ?</a:t>
            </a:r>
          </a:p>
        </p:txBody>
      </p:sp>
      <p:sp>
        <p:nvSpPr>
          <p:cNvPr id="8" name="Rectangle 7"/>
          <p:cNvSpPr/>
          <p:nvPr/>
        </p:nvSpPr>
        <p:spPr>
          <a:xfrm>
            <a:off x="187102" y="6372125"/>
            <a:ext cx="9331771" cy="923330"/>
          </a:xfrm>
          <a:prstGeom prst="rect">
            <a:avLst/>
          </a:prstGeom>
        </p:spPr>
        <p:txBody>
          <a:bodyPr wrap="square">
            <a:spAutoFit/>
          </a:bodyPr>
          <a:lstStyle/>
          <a:p>
            <a:pPr algn="ctr">
              <a:defRPr/>
            </a:pPr>
            <a:r>
              <a:rPr lang="fr-FR" sz="1800" dirty="0">
                <a:solidFill>
                  <a:schemeClr val="accent2">
                    <a:lumMod val="75000"/>
                  </a:schemeClr>
                </a:solidFill>
              </a:rPr>
              <a:t>Cette vitesse est environ de 70 km/s par mégaparsec </a:t>
            </a:r>
            <a:r>
              <a:rPr lang="fr-FR" sz="1800" b="1" dirty="0">
                <a:solidFill>
                  <a:schemeClr val="accent2">
                    <a:lumMod val="75000"/>
                  </a:schemeClr>
                </a:solidFill>
              </a:rPr>
              <a:t>c’est la constante de Hubble-Lemaître</a:t>
            </a:r>
          </a:p>
          <a:p>
            <a:pPr algn="ctr">
              <a:defRPr/>
            </a:pPr>
            <a:r>
              <a:rPr lang="fr-FR" sz="1800" dirty="0">
                <a:solidFill>
                  <a:schemeClr val="accent2">
                    <a:lumMod val="75000"/>
                  </a:schemeClr>
                </a:solidFill>
              </a:rPr>
              <a:t>Une galaxie située à 2 mégaparsecs s’éloignera de nous à 140 km/s</a:t>
            </a:r>
          </a:p>
          <a:p>
            <a:pPr algn="ctr">
              <a:defRPr/>
            </a:pPr>
            <a:r>
              <a:rPr lang="fr-FR" sz="1800" dirty="0">
                <a:solidFill>
                  <a:schemeClr val="accent2">
                    <a:lumMod val="75000"/>
                  </a:schemeClr>
                </a:solidFill>
              </a:rPr>
              <a:t>  Une autre située à 100 mégaparsecs s’éloignera de nous à 7000 km/s</a:t>
            </a:r>
          </a:p>
        </p:txBody>
      </p:sp>
      <p:sp>
        <p:nvSpPr>
          <p:cNvPr id="9" name="Rectangle 8"/>
          <p:cNvSpPr/>
          <p:nvPr/>
        </p:nvSpPr>
        <p:spPr bwMode="auto">
          <a:xfrm>
            <a:off x="3429590" y="4677104"/>
            <a:ext cx="3097212" cy="35996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16" name="Rectangle 97"/>
          <p:cNvSpPr>
            <a:spLocks noChangeArrowheads="1"/>
          </p:cNvSpPr>
          <p:nvPr/>
        </p:nvSpPr>
        <p:spPr bwMode="auto">
          <a:xfrm>
            <a:off x="1661967" y="956486"/>
            <a:ext cx="69108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accent2">
                    <a:lumMod val="75000"/>
                  </a:schemeClr>
                </a:solidFill>
                <a:effectLst/>
                <a:latin typeface="+mj-lt"/>
                <a:cs typeface="Arial" panose="020B0604020202020204" pitchFamily="34" charset="0"/>
              </a:rPr>
              <a:t>La constante de Hubble-Lemaître est exprimée en km/s par mégaparsec.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accent2">
                    <a:lumMod val="75000"/>
                  </a:schemeClr>
                </a:solidFill>
                <a:effectLst/>
                <a:latin typeface="+mj-lt"/>
                <a:cs typeface="Arial" panose="020B0604020202020204" pitchFamily="34" charset="0"/>
              </a:rPr>
              <a:t> Elle</a:t>
            </a:r>
            <a:r>
              <a:rPr kumimoji="0" lang="fr-FR" altLang="fr-FR" sz="1800" b="0" i="0" u="none" strike="noStrike" cap="none" normalizeH="0" dirty="0">
                <a:ln>
                  <a:noFill/>
                </a:ln>
                <a:solidFill>
                  <a:schemeClr val="accent2">
                    <a:lumMod val="75000"/>
                  </a:schemeClr>
                </a:solidFill>
                <a:effectLst/>
                <a:latin typeface="+mj-lt"/>
                <a:cs typeface="Arial" panose="020B0604020202020204" pitchFamily="34" charset="0"/>
              </a:rPr>
              <a:t> donne la vitesse d’une galaxie en fonction de sa distance.</a:t>
            </a:r>
            <a:r>
              <a:rPr kumimoji="0" lang="fr-FR" altLang="fr-FR" sz="1800" b="0" i="0" u="none" strike="noStrike" cap="none" normalizeH="0" baseline="0" dirty="0">
                <a:ln>
                  <a:noFill/>
                </a:ln>
                <a:solidFill>
                  <a:schemeClr val="accent2">
                    <a:lumMod val="75000"/>
                  </a:schemeClr>
                </a:solidFill>
                <a:effectLst/>
                <a:latin typeface="+mj-lt"/>
              </a:rPr>
              <a:t> </a:t>
            </a: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5976" y="2039764"/>
            <a:ext cx="5944200" cy="3804862"/>
          </a:xfrm>
          <a:prstGeom prst="rect">
            <a:avLst/>
          </a:prstGeom>
        </p:spPr>
      </p:pic>
    </p:spTree>
    <p:extLst>
      <p:ext uri="{BB962C8B-B14F-4D97-AF65-F5344CB8AC3E}">
        <p14:creationId xmlns:p14="http://schemas.microsoft.com/office/powerpoint/2010/main" val="382566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extLst>
              <p:ext uri="{D42A27DB-BD31-4B8C-83A1-F6EECF244321}">
                <p14:modId xmlns:p14="http://schemas.microsoft.com/office/powerpoint/2010/main" val="1924064681"/>
              </p:ext>
            </p:extLst>
          </p:nvPr>
        </p:nvGraphicFramePr>
        <p:xfrm>
          <a:off x="768" y="-196138"/>
          <a:ext cx="10080625" cy="7740650"/>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196138"/>
                        <a:ext cx="10080625" cy="7740650"/>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7" name="Rectangle 5"/>
          <p:cNvSpPr>
            <a:spLocks noChangeArrowheads="1"/>
          </p:cNvSpPr>
          <p:nvPr/>
        </p:nvSpPr>
        <p:spPr bwMode="auto">
          <a:xfrm>
            <a:off x="1838325" y="7231063"/>
            <a:ext cx="7632700"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05480" name="Rectangle 2"/>
          <p:cNvSpPr>
            <a:spLocks noChangeArrowheads="1"/>
          </p:cNvSpPr>
          <p:nvPr/>
        </p:nvSpPr>
        <p:spPr bwMode="auto">
          <a:xfrm>
            <a:off x="1368425" y="7164388"/>
            <a:ext cx="7127875"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05490" name="Connecteur droit avec flèche 12"/>
          <p:cNvCxnSpPr>
            <a:cxnSpLocks noChangeShapeType="1"/>
          </p:cNvCxnSpPr>
          <p:nvPr/>
        </p:nvCxnSpPr>
        <p:spPr bwMode="auto">
          <a:xfrm flipH="1" flipV="1">
            <a:off x="2373313" y="4624388"/>
            <a:ext cx="3175" cy="58737"/>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72008" y="953856"/>
            <a:ext cx="9936856" cy="1372064"/>
          </a:xfrm>
          <a:prstGeom prst="rect">
            <a:avLst/>
          </a:prstGeom>
          <a:solidFill>
            <a:srgbClr val="EEC412"/>
          </a:solidFill>
          <a:ln w="28575" cap="flat" cmpd="sng" algn="ctr">
            <a:solidFill>
              <a:schemeClr val="accent5">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dirty="0">
              <a:ln>
                <a:noFill/>
              </a:ln>
              <a:effectLst/>
              <a:latin typeface="Times New Roman" panose="02020603050405020304" pitchFamily="18" charset="0"/>
              <a:cs typeface="Lucida Sans Unicode" panose="020B0602030504020204"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76" y="3075938"/>
            <a:ext cx="5930764" cy="4121787"/>
          </a:xfrm>
          <a:prstGeom prst="rect">
            <a:avLst/>
          </a:prstGeom>
        </p:spPr>
      </p:pic>
      <p:sp>
        <p:nvSpPr>
          <p:cNvPr id="4" name="Rectangle 3"/>
          <p:cNvSpPr/>
          <p:nvPr/>
        </p:nvSpPr>
        <p:spPr>
          <a:xfrm>
            <a:off x="-611425" y="1613847"/>
            <a:ext cx="11305009" cy="707886"/>
          </a:xfrm>
          <a:prstGeom prst="rect">
            <a:avLst/>
          </a:prstGeom>
        </p:spPr>
        <p:txBody>
          <a:bodyPr wrap="square">
            <a:spAutoFit/>
          </a:bodyPr>
          <a:lstStyle/>
          <a:p>
            <a:pPr algn="ctr"/>
            <a:r>
              <a:rPr lang="fr-FR" sz="2000" dirty="0">
                <a:solidFill>
                  <a:schemeClr val="accent6">
                    <a:lumMod val="75000"/>
                  </a:schemeClr>
                </a:solidFill>
              </a:rPr>
              <a:t>Ils viennent de découvrir le fond diffus cosmologique tout à fait</a:t>
            </a:r>
          </a:p>
          <a:p>
            <a:pPr algn="ctr"/>
            <a:r>
              <a:rPr lang="fr-FR" sz="2000" dirty="0">
                <a:solidFill>
                  <a:schemeClr val="accent6">
                    <a:lumMod val="75000"/>
                  </a:schemeClr>
                </a:solidFill>
              </a:rPr>
              <a:t> par hasard sans en réaliser la portée scientifique!</a:t>
            </a:r>
          </a:p>
        </p:txBody>
      </p:sp>
      <p:sp>
        <p:nvSpPr>
          <p:cNvPr id="5" name="Rectangle 4"/>
          <p:cNvSpPr/>
          <p:nvPr/>
        </p:nvSpPr>
        <p:spPr>
          <a:xfrm>
            <a:off x="119963" y="1002456"/>
            <a:ext cx="9819913" cy="1077218"/>
          </a:xfrm>
          <a:prstGeom prst="rect">
            <a:avLst/>
          </a:prstGeom>
        </p:spPr>
        <p:txBody>
          <a:bodyPr wrap="square">
            <a:spAutoFit/>
          </a:bodyPr>
          <a:lstStyle/>
          <a:p>
            <a:pPr algn="ctr"/>
            <a:r>
              <a:rPr lang="fr-FR" sz="2000" dirty="0">
                <a:solidFill>
                  <a:schemeClr val="accent6">
                    <a:lumMod val="75000"/>
                  </a:schemeClr>
                </a:solidFill>
              </a:rPr>
              <a:t>En 1965 Penzias et Wilson testent une antenne de communication avec des satellites sur une </a:t>
            </a:r>
          </a:p>
          <a:p>
            <a:pPr algn="ctr"/>
            <a:r>
              <a:rPr lang="fr-FR" sz="2000" dirty="0">
                <a:solidFill>
                  <a:schemeClr val="accent6">
                    <a:lumMod val="75000"/>
                  </a:schemeClr>
                </a:solidFill>
              </a:rPr>
              <a:t>longueur micro onde (7,35 cm) et ils repèrent dans toutes les directions un signal inconnu.</a:t>
            </a:r>
          </a:p>
          <a:p>
            <a:r>
              <a:rPr lang="fr-FR" dirty="0">
                <a:solidFill>
                  <a:srgbClr val="000000"/>
                </a:solidFill>
              </a:rPr>
              <a:t>  </a:t>
            </a:r>
          </a:p>
        </p:txBody>
      </p:sp>
      <p:sp>
        <p:nvSpPr>
          <p:cNvPr id="6" name="Rectangle 5"/>
          <p:cNvSpPr/>
          <p:nvPr/>
        </p:nvSpPr>
        <p:spPr>
          <a:xfrm>
            <a:off x="-802" y="2488603"/>
            <a:ext cx="10680910" cy="369332"/>
          </a:xfrm>
          <a:prstGeom prst="rect">
            <a:avLst/>
          </a:prstGeom>
        </p:spPr>
        <p:txBody>
          <a:bodyPr wrap="square">
            <a:spAutoFit/>
          </a:bodyPr>
          <a:lstStyle/>
          <a:p>
            <a:r>
              <a:rPr lang="fr-FR" sz="1800" dirty="0">
                <a:solidFill>
                  <a:schemeClr val="bg1"/>
                </a:solidFill>
              </a:rPr>
              <a:t>« Nous avons enfin découvert cet écho disparu de la formation des mondes » (Georges Lemaître 1894-1966)</a:t>
            </a:r>
          </a:p>
        </p:txBody>
      </p:sp>
      <p:sp>
        <p:nvSpPr>
          <p:cNvPr id="12" name="Rectangle à coins arrondis 11"/>
          <p:cNvSpPr/>
          <p:nvPr/>
        </p:nvSpPr>
        <p:spPr bwMode="auto">
          <a:xfrm>
            <a:off x="2337812" y="175587"/>
            <a:ext cx="512135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7" name="ZoneTexte 6"/>
          <p:cNvSpPr txBox="1"/>
          <p:nvPr/>
        </p:nvSpPr>
        <p:spPr>
          <a:xfrm>
            <a:off x="2373313" y="232182"/>
            <a:ext cx="8895209" cy="400110"/>
          </a:xfrm>
          <a:prstGeom prst="rect">
            <a:avLst/>
          </a:prstGeom>
          <a:noFill/>
        </p:spPr>
        <p:txBody>
          <a:bodyPr wrap="square" rtlCol="0">
            <a:spAutoFit/>
          </a:bodyPr>
          <a:lstStyle/>
          <a:p>
            <a:r>
              <a:rPr lang="fr-FR" sz="2000" dirty="0">
                <a:solidFill>
                  <a:srgbClr val="FFFF00"/>
                </a:solidFill>
              </a:rPr>
              <a:t>Découverte du rayonnement fossile de l’univers</a:t>
            </a:r>
          </a:p>
        </p:txBody>
      </p:sp>
    </p:spTree>
    <p:extLst>
      <p:ext uri="{BB962C8B-B14F-4D97-AF65-F5344CB8AC3E}">
        <p14:creationId xmlns:p14="http://schemas.microsoft.com/office/powerpoint/2010/main" val="155983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792163" y="-180975"/>
            <a:ext cx="11017251" cy="827087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116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72" y="2958279"/>
            <a:ext cx="8424936"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Rectangle 4"/>
          <p:cNvSpPr>
            <a:spLocks noChangeArrowheads="1"/>
          </p:cNvSpPr>
          <p:nvPr/>
        </p:nvSpPr>
        <p:spPr bwMode="auto">
          <a:xfrm>
            <a:off x="7377396" y="6934201"/>
            <a:ext cx="1871663" cy="2047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1621" name="Rectangle 2"/>
          <p:cNvSpPr>
            <a:spLocks noChangeArrowheads="1"/>
          </p:cNvSpPr>
          <p:nvPr/>
        </p:nvSpPr>
        <p:spPr bwMode="auto">
          <a:xfrm rot="-5400000">
            <a:off x="8907463" y="6330950"/>
            <a:ext cx="239712" cy="19256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4" name="ZoneTexte 3"/>
          <p:cNvSpPr txBox="1"/>
          <p:nvPr/>
        </p:nvSpPr>
        <p:spPr>
          <a:xfrm>
            <a:off x="8306299" y="6882706"/>
            <a:ext cx="1727200" cy="307777"/>
          </a:xfrm>
          <a:prstGeom prst="rect">
            <a:avLst/>
          </a:prstGeom>
          <a:noFill/>
        </p:spPr>
        <p:txBody>
          <a:bodyPr>
            <a:spAutoFit/>
          </a:bodyPr>
          <a:lstStyle/>
          <a:p>
            <a:pPr>
              <a:defRPr/>
            </a:pPr>
            <a:r>
              <a:rPr lang="fr-FR" sz="1400" dirty="0">
                <a:solidFill>
                  <a:schemeClr val="bg2">
                    <a:lumMod val="20000"/>
                    <a:lumOff val="80000"/>
                  </a:schemeClr>
                </a:solidFill>
              </a:rPr>
              <a:t>Satellite Planck</a:t>
            </a:r>
          </a:p>
        </p:txBody>
      </p:sp>
      <p:sp>
        <p:nvSpPr>
          <p:cNvPr id="9" name="Rectangle 8"/>
          <p:cNvSpPr/>
          <p:nvPr/>
        </p:nvSpPr>
        <p:spPr bwMode="auto">
          <a:xfrm>
            <a:off x="17596" y="706142"/>
            <a:ext cx="9991267" cy="201242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sp>
        <p:nvSpPr>
          <p:cNvPr id="2" name="Rectangle 1"/>
          <p:cNvSpPr/>
          <p:nvPr/>
        </p:nvSpPr>
        <p:spPr>
          <a:xfrm>
            <a:off x="0" y="727635"/>
            <a:ext cx="10323295" cy="400110"/>
          </a:xfrm>
          <a:prstGeom prst="rect">
            <a:avLst/>
          </a:prstGeom>
        </p:spPr>
        <p:txBody>
          <a:bodyPr wrap="square">
            <a:spAutoFit/>
          </a:bodyPr>
          <a:lstStyle/>
          <a:p>
            <a:pPr>
              <a:defRPr/>
            </a:pPr>
            <a:r>
              <a:rPr lang="fr-FR" altLang="fr-FR" sz="2000" dirty="0">
                <a:solidFill>
                  <a:schemeClr val="accent6">
                    <a:lumMod val="75000"/>
                  </a:schemeClr>
                </a:solidFill>
                <a:latin typeface="+mn-lt"/>
              </a:rPr>
              <a:t>380 000 ans après le Big Bang la température descend à 3000°, la lumière se libère de la matière.</a:t>
            </a:r>
            <a:endParaRPr lang="fr-FR" sz="2000" dirty="0">
              <a:solidFill>
                <a:schemeClr val="accent6">
                  <a:lumMod val="75000"/>
                </a:schemeClr>
              </a:solidFill>
              <a:latin typeface="+mn-lt"/>
            </a:endParaRPr>
          </a:p>
        </p:txBody>
      </p:sp>
      <p:sp>
        <p:nvSpPr>
          <p:cNvPr id="3" name="Rectangle 2"/>
          <p:cNvSpPr/>
          <p:nvPr/>
        </p:nvSpPr>
        <p:spPr>
          <a:xfrm>
            <a:off x="-56110" y="1020692"/>
            <a:ext cx="9918700" cy="1015663"/>
          </a:xfrm>
          <a:prstGeom prst="rect">
            <a:avLst/>
          </a:prstGeom>
        </p:spPr>
        <p:txBody>
          <a:bodyPr>
            <a:spAutoFit/>
          </a:bodyPr>
          <a:lstStyle/>
          <a:p>
            <a:pPr algn="ctr">
              <a:defRPr/>
            </a:pPr>
            <a:r>
              <a:rPr lang="fr-FR" altLang="fr-FR" sz="2000" dirty="0">
                <a:solidFill>
                  <a:schemeClr val="accent6">
                    <a:lumMod val="75000"/>
                  </a:schemeClr>
                </a:solidFill>
              </a:rPr>
              <a:t>Le fond diffus cosmologique est la toute première lumière après le Big Bang !</a:t>
            </a:r>
          </a:p>
          <a:p>
            <a:pPr algn="ctr">
              <a:defRPr/>
            </a:pPr>
            <a:r>
              <a:rPr lang="fr-FR" altLang="fr-FR" sz="2000" dirty="0">
                <a:solidFill>
                  <a:schemeClr val="accent6">
                    <a:lumMod val="75000"/>
                  </a:schemeClr>
                </a:solidFill>
              </a:rPr>
              <a:t>Pour expliquer l’homogénéité et l’isotropie du fond diffus,</a:t>
            </a:r>
          </a:p>
          <a:p>
            <a:pPr algn="ctr">
              <a:defRPr/>
            </a:pPr>
            <a:r>
              <a:rPr lang="fr-FR" altLang="fr-FR" sz="2000" dirty="0">
                <a:solidFill>
                  <a:schemeClr val="accent6">
                    <a:lumMod val="75000"/>
                  </a:schemeClr>
                </a:solidFill>
              </a:rPr>
              <a:t> l’inflation cosmique est le scénario le plus satisfaisant.</a:t>
            </a:r>
          </a:p>
        </p:txBody>
      </p:sp>
      <p:sp>
        <p:nvSpPr>
          <p:cNvPr id="5" name="ZoneTexte 4"/>
          <p:cNvSpPr txBox="1"/>
          <p:nvPr/>
        </p:nvSpPr>
        <p:spPr>
          <a:xfrm>
            <a:off x="431800" y="1959995"/>
            <a:ext cx="9224962" cy="1569660"/>
          </a:xfrm>
          <a:prstGeom prst="rect">
            <a:avLst/>
          </a:prstGeom>
          <a:noFill/>
        </p:spPr>
        <p:txBody>
          <a:bodyPr>
            <a:spAutoFit/>
          </a:bodyPr>
          <a:lstStyle/>
          <a:p>
            <a:pPr>
              <a:defRPr/>
            </a:pPr>
            <a:r>
              <a:rPr lang="fr-FR" sz="2000" dirty="0">
                <a:solidFill>
                  <a:schemeClr val="accent2">
                    <a:lumMod val="75000"/>
                  </a:schemeClr>
                </a:solidFill>
              </a:rPr>
              <a:t>Le signal reçu indique une température actuelle de 2,7 degrés Kelvin (- 270,45° Celsius)</a:t>
            </a:r>
          </a:p>
          <a:p>
            <a:pPr>
              <a:defRPr/>
            </a:pPr>
            <a:r>
              <a:rPr lang="fr-FR" sz="2000" dirty="0">
                <a:solidFill>
                  <a:schemeClr val="accent2">
                    <a:lumMod val="75000"/>
                  </a:schemeClr>
                </a:solidFill>
              </a:rPr>
              <a:t>  Les fluctuations de températures détectées sont de l’ordre de 1/100 000      de degré.</a:t>
            </a:r>
          </a:p>
          <a:p>
            <a:pPr>
              <a:defRPr/>
            </a:pPr>
            <a:endParaRPr lang="fr-FR" sz="2000" dirty="0">
              <a:solidFill>
                <a:schemeClr val="accent2">
                  <a:lumMod val="75000"/>
                </a:schemeClr>
              </a:solidFill>
            </a:endParaRPr>
          </a:p>
          <a:p>
            <a:pPr>
              <a:defRPr/>
            </a:pPr>
            <a:endParaRPr lang="fr-FR" sz="1800" dirty="0">
              <a:solidFill>
                <a:schemeClr val="accent2">
                  <a:lumMod val="75000"/>
                </a:schemeClr>
              </a:solidFill>
            </a:endParaRPr>
          </a:p>
          <a:p>
            <a:pPr>
              <a:defRPr/>
            </a:pPr>
            <a:endParaRPr lang="fr-FR" sz="1800" dirty="0">
              <a:solidFill>
                <a:schemeClr val="accent2">
                  <a:lumMod val="75000"/>
                </a:schemeClr>
              </a:solidFill>
            </a:endParaRPr>
          </a:p>
        </p:txBody>
      </p:sp>
      <p:sp>
        <p:nvSpPr>
          <p:cNvPr id="6" name="Rectangle 5"/>
          <p:cNvSpPr/>
          <p:nvPr/>
        </p:nvSpPr>
        <p:spPr>
          <a:xfrm>
            <a:off x="7754829" y="2258188"/>
            <a:ext cx="5038725" cy="307975"/>
          </a:xfrm>
          <a:prstGeom prst="rect">
            <a:avLst/>
          </a:prstGeom>
        </p:spPr>
        <p:txBody>
          <a:bodyPr>
            <a:spAutoFit/>
          </a:bodyPr>
          <a:lstStyle/>
          <a:p>
            <a:pPr>
              <a:defRPr/>
            </a:pPr>
            <a:r>
              <a:rPr lang="fr-FR" sz="1400" dirty="0">
                <a:solidFill>
                  <a:schemeClr val="accent2">
                    <a:lumMod val="75000"/>
                  </a:schemeClr>
                </a:solidFill>
              </a:rPr>
              <a:t> ème</a:t>
            </a:r>
          </a:p>
        </p:txBody>
      </p:sp>
      <p:sp>
        <p:nvSpPr>
          <p:cNvPr id="12" name="Rectangle à coins arrondis 11"/>
          <p:cNvSpPr/>
          <p:nvPr/>
        </p:nvSpPr>
        <p:spPr bwMode="auto">
          <a:xfrm>
            <a:off x="1439912" y="39871"/>
            <a:ext cx="7056784"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7" name="Rectangle 6"/>
          <p:cNvSpPr/>
          <p:nvPr/>
        </p:nvSpPr>
        <p:spPr>
          <a:xfrm>
            <a:off x="1439912" y="77325"/>
            <a:ext cx="9244181" cy="461665"/>
          </a:xfrm>
          <a:prstGeom prst="rect">
            <a:avLst/>
          </a:prstGeom>
        </p:spPr>
        <p:txBody>
          <a:bodyPr wrap="square">
            <a:spAutoFit/>
          </a:bodyPr>
          <a:lstStyle/>
          <a:p>
            <a:r>
              <a:rPr lang="fr-FR" altLang="fr-FR" dirty="0">
                <a:solidFill>
                  <a:srgbClr val="FFFF00"/>
                </a:solidFill>
              </a:rPr>
              <a:t>Cette découverte vient renforcer la théorie du </a:t>
            </a:r>
            <a:r>
              <a:rPr lang="fr-FR" altLang="fr-FR" dirty="0" err="1">
                <a:solidFill>
                  <a:srgbClr val="FFFF00"/>
                </a:solidFill>
              </a:rPr>
              <a:t>Big</a:t>
            </a:r>
            <a:r>
              <a:rPr lang="fr-FR" altLang="fr-FR" dirty="0">
                <a:solidFill>
                  <a:srgbClr val="FFFF00"/>
                </a:solidFill>
              </a:rPr>
              <a:t> Bang  </a:t>
            </a:r>
            <a:endParaRPr lang="fr-FR" dirty="0"/>
          </a:p>
        </p:txBody>
      </p:sp>
      <p:sp>
        <p:nvSpPr>
          <p:cNvPr id="8" name="Rectangle 7"/>
          <p:cNvSpPr/>
          <p:nvPr/>
        </p:nvSpPr>
        <p:spPr bwMode="auto">
          <a:xfrm>
            <a:off x="7920632" y="7016750"/>
            <a:ext cx="283568" cy="15716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2590173817"/>
              </p:ext>
            </p:extLst>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6" name="Rectangle à coins arrondis 5"/>
          <p:cNvSpPr/>
          <p:nvPr/>
        </p:nvSpPr>
        <p:spPr bwMode="auto">
          <a:xfrm>
            <a:off x="2231999" y="345001"/>
            <a:ext cx="5472609"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376016" y="388992"/>
            <a:ext cx="8334939" cy="461665"/>
          </a:xfrm>
          <a:prstGeom prst="rect">
            <a:avLst/>
          </a:prstGeom>
        </p:spPr>
        <p:txBody>
          <a:bodyPr wrap="square">
            <a:spAutoFit/>
          </a:bodyPr>
          <a:lstStyle/>
          <a:p>
            <a:r>
              <a:rPr lang="fr-FR" altLang="fr-FR" dirty="0">
                <a:solidFill>
                  <a:srgbClr val="FFFF00"/>
                </a:solidFill>
              </a:rPr>
              <a:t>L’expansion de l’univers décélère-t-elle ? </a:t>
            </a:r>
            <a:endParaRPr lang="fr-FR" dirty="0"/>
          </a:p>
        </p:txBody>
      </p:sp>
      <p:sp>
        <p:nvSpPr>
          <p:cNvPr id="5" name="Rectangle à coins arrondis 4"/>
          <p:cNvSpPr>
            <a:spLocks noChangeArrowheads="1"/>
          </p:cNvSpPr>
          <p:nvPr/>
        </p:nvSpPr>
        <p:spPr bwMode="auto">
          <a:xfrm>
            <a:off x="863848" y="1043533"/>
            <a:ext cx="8064897" cy="166626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1960" y="2912662"/>
            <a:ext cx="6781842" cy="4518403"/>
          </a:xfrm>
          <a:prstGeom prst="rect">
            <a:avLst/>
          </a:prstGeom>
        </p:spPr>
      </p:pic>
      <p:sp>
        <p:nvSpPr>
          <p:cNvPr id="3" name="ZoneTexte 2"/>
          <p:cNvSpPr txBox="1"/>
          <p:nvPr/>
        </p:nvSpPr>
        <p:spPr>
          <a:xfrm>
            <a:off x="395796" y="1061057"/>
            <a:ext cx="9001000" cy="1631216"/>
          </a:xfrm>
          <a:prstGeom prst="rect">
            <a:avLst/>
          </a:prstGeom>
          <a:noFill/>
        </p:spPr>
        <p:txBody>
          <a:bodyPr wrap="square" rtlCol="0">
            <a:spAutoFit/>
          </a:bodyPr>
          <a:lstStyle/>
          <a:p>
            <a:pPr algn="ctr"/>
            <a:r>
              <a:rPr lang="fr-FR" sz="2000" dirty="0">
                <a:solidFill>
                  <a:schemeClr val="accent2">
                    <a:lumMod val="75000"/>
                  </a:schemeClr>
                </a:solidFill>
              </a:rPr>
              <a:t>Depuis la découverte de Hubble la communauté scientifique</a:t>
            </a:r>
          </a:p>
          <a:p>
            <a:pPr algn="ctr"/>
            <a:r>
              <a:rPr lang="fr-FR" sz="2000" dirty="0">
                <a:solidFill>
                  <a:schemeClr val="accent2">
                    <a:lumMod val="75000"/>
                  </a:schemeClr>
                </a:solidFill>
              </a:rPr>
              <a:t> est convaincue que l’expansion ralentit.</a:t>
            </a:r>
          </a:p>
          <a:p>
            <a:pPr algn="ctr"/>
            <a:r>
              <a:rPr lang="fr-FR" sz="2000" dirty="0">
                <a:solidFill>
                  <a:schemeClr val="accent2">
                    <a:lumMod val="75000"/>
                  </a:schemeClr>
                </a:solidFill>
              </a:rPr>
              <a:t>En effet « l’élan » donné par le </a:t>
            </a:r>
            <a:r>
              <a:rPr lang="fr-FR" sz="2000" dirty="0" err="1">
                <a:solidFill>
                  <a:schemeClr val="accent2">
                    <a:lumMod val="75000"/>
                  </a:schemeClr>
                </a:solidFill>
              </a:rPr>
              <a:t>Big</a:t>
            </a:r>
            <a:r>
              <a:rPr lang="fr-FR" sz="2000" dirty="0">
                <a:solidFill>
                  <a:schemeClr val="accent2">
                    <a:lumMod val="75000"/>
                  </a:schemeClr>
                </a:solidFill>
              </a:rPr>
              <a:t> Bang devrait être freiné par les forces de gravitation générées par la masse de la matière composant l’univers.</a:t>
            </a:r>
          </a:p>
          <a:p>
            <a:pPr algn="ctr"/>
            <a:r>
              <a:rPr lang="fr-FR" sz="2000" dirty="0">
                <a:solidFill>
                  <a:schemeClr val="accent2">
                    <a:lumMod val="75000"/>
                  </a:schemeClr>
                </a:solidFill>
              </a:rPr>
              <a:t>Reste à démontrer et à quantifier cette hypothèse. </a:t>
            </a:r>
          </a:p>
        </p:txBody>
      </p:sp>
    </p:spTree>
    <p:extLst>
      <p:ext uri="{BB962C8B-B14F-4D97-AF65-F5344CB8AC3E}">
        <p14:creationId xmlns:p14="http://schemas.microsoft.com/office/powerpoint/2010/main" val="106346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p:txBody>
          <a:bodyPr/>
          <a:lstStyle/>
          <a:p>
            <a:endParaRPr lang="fr-FR" altLang="fr-FR"/>
          </a:p>
        </p:txBody>
      </p:sp>
      <p:pic>
        <p:nvPicPr>
          <p:cNvPr id="142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
            <a:ext cx="10263188" cy="766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0" name="Picture 8" descr="C:\Documents and Settings\user\Mes documents\Nobel physique\nobel-astronom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741613"/>
            <a:ext cx="8566150"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Text Box 11"/>
          <p:cNvSpPr txBox="1">
            <a:spLocks noChangeArrowheads="1"/>
          </p:cNvSpPr>
          <p:nvPr/>
        </p:nvSpPr>
        <p:spPr bwMode="auto">
          <a:xfrm>
            <a:off x="923925" y="6215063"/>
            <a:ext cx="8316913"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fr-FR" altLang="fr-FR" sz="2646"/>
          </a:p>
        </p:txBody>
      </p:sp>
      <p:sp>
        <p:nvSpPr>
          <p:cNvPr id="12300" name="Rectangle 12"/>
          <p:cNvSpPr>
            <a:spLocks noChangeArrowheads="1"/>
          </p:cNvSpPr>
          <p:nvPr/>
        </p:nvSpPr>
        <p:spPr bwMode="auto">
          <a:xfrm>
            <a:off x="741363" y="6172200"/>
            <a:ext cx="8499475" cy="10080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sz="2646"/>
          </a:p>
        </p:txBody>
      </p:sp>
      <p:sp>
        <p:nvSpPr>
          <p:cNvPr id="12301" name="Text Box 13"/>
          <p:cNvSpPr txBox="1">
            <a:spLocks noChangeArrowheads="1"/>
          </p:cNvSpPr>
          <p:nvPr/>
        </p:nvSpPr>
        <p:spPr bwMode="auto">
          <a:xfrm>
            <a:off x="862013" y="6478588"/>
            <a:ext cx="3026171" cy="104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fr-FR" altLang="fr-FR" sz="1543" dirty="0">
                <a:solidFill>
                  <a:srgbClr val="0066FF"/>
                </a:solidFill>
              </a:rPr>
              <a:t>          Saul </a:t>
            </a:r>
            <a:r>
              <a:rPr lang="fr-FR" altLang="fr-FR" sz="1543" dirty="0" err="1">
                <a:solidFill>
                  <a:srgbClr val="0066FF"/>
                </a:solidFill>
              </a:rPr>
              <a:t>Perlmutter</a:t>
            </a:r>
            <a:endParaRPr lang="fr-FR" altLang="fr-FR" sz="1543" dirty="0">
              <a:solidFill>
                <a:srgbClr val="0066FF"/>
              </a:solidFill>
            </a:endParaRPr>
          </a:p>
          <a:p>
            <a:pPr>
              <a:spcBef>
                <a:spcPct val="50000"/>
              </a:spcBef>
              <a:defRPr/>
            </a:pPr>
            <a:r>
              <a:rPr lang="fr-FR" altLang="fr-FR" sz="1543" dirty="0">
                <a:solidFill>
                  <a:srgbClr val="0066FF"/>
                </a:solidFill>
              </a:rPr>
              <a:t>             Américain</a:t>
            </a:r>
          </a:p>
          <a:p>
            <a:pPr>
              <a:spcBef>
                <a:spcPct val="50000"/>
              </a:spcBef>
              <a:defRPr/>
            </a:pPr>
            <a:endParaRPr lang="fr-FR" altLang="fr-FR" sz="1543" dirty="0">
              <a:solidFill>
                <a:srgbClr val="0066FF"/>
              </a:solidFill>
            </a:endParaRPr>
          </a:p>
        </p:txBody>
      </p:sp>
      <p:sp>
        <p:nvSpPr>
          <p:cNvPr id="12302" name="Text Box 14"/>
          <p:cNvSpPr txBox="1">
            <a:spLocks noChangeArrowheads="1"/>
          </p:cNvSpPr>
          <p:nvPr/>
        </p:nvSpPr>
        <p:spPr bwMode="auto">
          <a:xfrm>
            <a:off x="3779838" y="6407150"/>
            <a:ext cx="26050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fr-FR" altLang="fr-FR" sz="1543" dirty="0">
                <a:solidFill>
                  <a:srgbClr val="0066FF"/>
                </a:solidFill>
              </a:rPr>
              <a:t>           Brian Schmidt  </a:t>
            </a:r>
          </a:p>
          <a:p>
            <a:pPr>
              <a:spcBef>
                <a:spcPct val="50000"/>
              </a:spcBef>
              <a:defRPr/>
            </a:pPr>
            <a:r>
              <a:rPr lang="fr-FR" altLang="fr-FR" sz="1543" dirty="0">
                <a:solidFill>
                  <a:srgbClr val="0066FF"/>
                </a:solidFill>
              </a:rPr>
              <a:t>        Australo-Américain</a:t>
            </a:r>
          </a:p>
        </p:txBody>
      </p:sp>
      <p:sp>
        <p:nvSpPr>
          <p:cNvPr id="12303" name="Text Box 15"/>
          <p:cNvSpPr txBox="1">
            <a:spLocks noChangeArrowheads="1"/>
          </p:cNvSpPr>
          <p:nvPr/>
        </p:nvSpPr>
        <p:spPr bwMode="auto">
          <a:xfrm>
            <a:off x="6696075" y="6407150"/>
            <a:ext cx="25209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fr-FR" altLang="fr-FR" sz="1543" dirty="0"/>
              <a:t>          </a:t>
            </a:r>
            <a:r>
              <a:rPr lang="fr-FR" altLang="fr-FR" sz="1543" dirty="0">
                <a:solidFill>
                  <a:srgbClr val="0066FF"/>
                </a:solidFill>
              </a:rPr>
              <a:t>Adam </a:t>
            </a:r>
            <a:r>
              <a:rPr lang="fr-FR" altLang="fr-FR" sz="1543" dirty="0" err="1">
                <a:solidFill>
                  <a:srgbClr val="0066FF"/>
                </a:solidFill>
              </a:rPr>
              <a:t>Riess</a:t>
            </a:r>
            <a:r>
              <a:rPr lang="fr-FR" altLang="fr-FR" sz="1543" dirty="0">
                <a:solidFill>
                  <a:srgbClr val="0066FF"/>
                </a:solidFill>
              </a:rPr>
              <a:t> </a:t>
            </a:r>
          </a:p>
          <a:p>
            <a:pPr>
              <a:spcBef>
                <a:spcPct val="50000"/>
              </a:spcBef>
              <a:defRPr/>
            </a:pPr>
            <a:r>
              <a:rPr lang="fr-FR" altLang="fr-FR" sz="1543" dirty="0">
                <a:solidFill>
                  <a:srgbClr val="0066FF"/>
                </a:solidFill>
              </a:rPr>
              <a:t>            Américain</a:t>
            </a:r>
          </a:p>
        </p:txBody>
      </p:sp>
      <p:sp>
        <p:nvSpPr>
          <p:cNvPr id="12" name="Rectangle à coins arrondis 11"/>
          <p:cNvSpPr/>
          <p:nvPr/>
        </p:nvSpPr>
        <p:spPr bwMode="auto">
          <a:xfrm>
            <a:off x="944563" y="198438"/>
            <a:ext cx="8162925" cy="844550"/>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2347" name="Rectangle 1"/>
          <p:cNvSpPr>
            <a:spLocks noChangeArrowheads="1"/>
          </p:cNvSpPr>
          <p:nvPr/>
        </p:nvSpPr>
        <p:spPr bwMode="auto">
          <a:xfrm>
            <a:off x="1044575" y="212725"/>
            <a:ext cx="7964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dirty="0">
                <a:solidFill>
                  <a:srgbClr val="FFFF00"/>
                </a:solidFill>
              </a:rPr>
              <a:t>En 1998, trois chercheurs voulant prouver la décélération</a:t>
            </a:r>
          </a:p>
          <a:p>
            <a:pPr algn="ctr"/>
            <a:r>
              <a:rPr lang="fr-FR" altLang="fr-FR" dirty="0">
                <a:solidFill>
                  <a:srgbClr val="FFFF00"/>
                </a:solidFill>
              </a:rPr>
              <a:t> de l’expansion de l’univers, découvrent….. le contraire !</a:t>
            </a:r>
          </a:p>
        </p:txBody>
      </p:sp>
      <p:sp>
        <p:nvSpPr>
          <p:cNvPr id="16" name="Rectangle à coins arrondis 15"/>
          <p:cNvSpPr>
            <a:spLocks noChangeArrowheads="1"/>
          </p:cNvSpPr>
          <p:nvPr/>
        </p:nvSpPr>
        <p:spPr bwMode="auto">
          <a:xfrm>
            <a:off x="287338" y="1352550"/>
            <a:ext cx="9432925" cy="101917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101600" y="1352550"/>
            <a:ext cx="9650413" cy="708025"/>
          </a:xfrm>
          <a:prstGeom prst="rect">
            <a:avLst/>
          </a:prstGeom>
        </p:spPr>
        <p:txBody>
          <a:bodyPr>
            <a:spAutoFit/>
          </a:bodyPr>
          <a:lstStyle/>
          <a:p>
            <a:pPr algn="ctr">
              <a:defRPr/>
            </a:pPr>
            <a:r>
              <a:rPr lang="fr-FR" sz="2000" dirty="0">
                <a:solidFill>
                  <a:schemeClr val="accent2">
                    <a:lumMod val="50000"/>
                  </a:schemeClr>
                </a:solidFill>
              </a:rPr>
              <a:t>Grâce à l’étude d’explosions de naines blanches dans des galaxies lointaines ils constatent que ces galaxies étaient beaucoup plus éloignées que prévu.</a:t>
            </a:r>
          </a:p>
        </p:txBody>
      </p:sp>
      <p:sp>
        <p:nvSpPr>
          <p:cNvPr id="7" name="Rectangle 6"/>
          <p:cNvSpPr/>
          <p:nvPr/>
        </p:nvSpPr>
        <p:spPr>
          <a:xfrm>
            <a:off x="1814223" y="1971615"/>
            <a:ext cx="6225166" cy="400110"/>
          </a:xfrm>
          <a:prstGeom prst="rect">
            <a:avLst/>
          </a:prstGeom>
        </p:spPr>
        <p:txBody>
          <a:bodyPr wrap="none">
            <a:spAutoFit/>
          </a:bodyPr>
          <a:lstStyle/>
          <a:p>
            <a:pPr>
              <a:spcBef>
                <a:spcPct val="50000"/>
              </a:spcBef>
              <a:defRPr/>
            </a:pPr>
            <a:r>
              <a:rPr lang="fr-FR" altLang="fr-FR" sz="2000" b="1" dirty="0">
                <a:solidFill>
                  <a:schemeClr val="accent2">
                    <a:lumMod val="50000"/>
                  </a:schemeClr>
                </a:solidFill>
              </a:rPr>
              <a:t>Pour cette découverte, ils ont reçu le prix Nobel en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extLst>
              <p:ext uri="{D42A27DB-BD31-4B8C-83A1-F6EECF244321}">
                <p14:modId xmlns:p14="http://schemas.microsoft.com/office/powerpoint/2010/main" val="3555991382"/>
              </p:ext>
            </p:extLst>
          </p:nvPr>
        </p:nvGraphicFramePr>
        <p:xfrm>
          <a:off x="0" y="-180602"/>
          <a:ext cx="10080625" cy="7748206"/>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0602"/>
                        <a:ext cx="10080625" cy="7748206"/>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80899" name="Picture 1027" descr="C:\Documents and Settings\user\Mes documents\Astronomie\Documents soleil\cycle-vie-sole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7" y="3606813"/>
            <a:ext cx="99663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bwMode="auto">
          <a:xfrm>
            <a:off x="1280318" y="1443062"/>
            <a:ext cx="7634288"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1448726" y="1480516"/>
            <a:ext cx="7354899" cy="461665"/>
          </a:xfrm>
          <a:prstGeom prst="rect">
            <a:avLst/>
          </a:prstGeom>
        </p:spPr>
        <p:txBody>
          <a:bodyPr wrap="none">
            <a:spAutoFit/>
          </a:bodyPr>
          <a:lstStyle/>
          <a:p>
            <a:r>
              <a:rPr lang="fr-FR" altLang="fr-FR" dirty="0">
                <a:solidFill>
                  <a:srgbClr val="FFFF00"/>
                </a:solidFill>
              </a:rPr>
              <a:t>Les naines blanches : fin de vie des étoiles de type solaire </a:t>
            </a:r>
            <a:endParaRPr lang="fr-FR" dirty="0"/>
          </a:p>
        </p:txBody>
      </p:sp>
      <p:sp>
        <p:nvSpPr>
          <p:cNvPr id="8" name="Rectangle 7"/>
          <p:cNvSpPr/>
          <p:nvPr/>
        </p:nvSpPr>
        <p:spPr bwMode="auto">
          <a:xfrm>
            <a:off x="3236520" y="438771"/>
            <a:ext cx="3779312" cy="661987"/>
          </a:xfrm>
          <a:prstGeom prst="rect">
            <a:avLst/>
          </a:prstGeom>
          <a:solidFill>
            <a:schemeClr val="accent2">
              <a:lumMod val="60000"/>
              <a:lumOff val="40000"/>
            </a:schemeClr>
          </a:solidFill>
          <a:ln w="28575" cap="flat" cmpd="sng" algn="ctr">
            <a:solidFill>
              <a:schemeClr val="bg2">
                <a:lumMod val="40000"/>
                <a:lumOff val="60000"/>
              </a:schemeClr>
            </a:solidFill>
            <a:prstDash val="solid"/>
            <a:round/>
            <a:headEnd type="none" w="med" len="med"/>
            <a:tailEnd type="none" w="med" len="med"/>
          </a:ln>
          <a:effectLst/>
        </p:spPr>
        <p:txBody>
          <a:bodyPr/>
          <a:lstStyle/>
          <a:p>
            <a:endParaRPr lang="fr-FR" altLang="fr-FR" dirty="0">
              <a:solidFill>
                <a:srgbClr val="FFC000"/>
              </a:solidFill>
              <a:latin typeface="Algerian" panose="04020705040A02060702" pitchFamily="82" charset="0"/>
            </a:endParaRPr>
          </a:p>
        </p:txBody>
      </p:sp>
      <p:sp>
        <p:nvSpPr>
          <p:cNvPr id="3" name="Rectangle 2"/>
          <p:cNvSpPr/>
          <p:nvPr/>
        </p:nvSpPr>
        <p:spPr>
          <a:xfrm>
            <a:off x="3458210" y="539477"/>
            <a:ext cx="3446777" cy="461665"/>
          </a:xfrm>
          <a:prstGeom prst="rect">
            <a:avLst/>
          </a:prstGeom>
        </p:spPr>
        <p:txBody>
          <a:bodyPr wrap="none">
            <a:spAutoFit/>
          </a:bodyPr>
          <a:lstStyle/>
          <a:p>
            <a:r>
              <a:rPr lang="fr-FR" altLang="fr-FR" dirty="0">
                <a:solidFill>
                  <a:srgbClr val="FFC000"/>
                </a:solidFill>
                <a:latin typeface="Algerian" panose="04020705040A02060702" pitchFamily="82" charset="0"/>
              </a:rPr>
              <a:t>LES NAINES BLANCHES</a:t>
            </a:r>
          </a:p>
        </p:txBody>
      </p:sp>
      <p:sp>
        <p:nvSpPr>
          <p:cNvPr id="9" name="Rectangle à coins arrondis 8"/>
          <p:cNvSpPr>
            <a:spLocks noChangeArrowheads="1"/>
          </p:cNvSpPr>
          <p:nvPr/>
        </p:nvSpPr>
        <p:spPr bwMode="auto">
          <a:xfrm>
            <a:off x="521073" y="1288184"/>
            <a:ext cx="8983735" cy="119785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flipH="1">
            <a:off x="1280318" y="1495525"/>
            <a:ext cx="7634288" cy="461665"/>
          </a:xfrm>
          <a:prstGeom prst="rect">
            <a:avLst/>
          </a:prstGeom>
          <a:noFill/>
        </p:spPr>
        <p:txBody>
          <a:bodyPr wrap="square" rtlCol="0">
            <a:spAutoFit/>
          </a:bodyPr>
          <a:lstStyle/>
          <a:p>
            <a:endParaRPr lang="fr-FR" dirty="0"/>
          </a:p>
        </p:txBody>
      </p:sp>
      <p:sp>
        <p:nvSpPr>
          <p:cNvPr id="7" name="ZoneTexte 6"/>
          <p:cNvSpPr txBox="1"/>
          <p:nvPr/>
        </p:nvSpPr>
        <p:spPr>
          <a:xfrm>
            <a:off x="556737" y="1379280"/>
            <a:ext cx="8928992" cy="1015663"/>
          </a:xfrm>
          <a:prstGeom prst="rect">
            <a:avLst/>
          </a:prstGeom>
          <a:noFill/>
        </p:spPr>
        <p:txBody>
          <a:bodyPr wrap="square" rtlCol="0">
            <a:spAutoFit/>
          </a:bodyPr>
          <a:lstStyle/>
          <a:p>
            <a:pPr algn="ctr"/>
            <a:r>
              <a:rPr lang="fr-FR" sz="2000" dirty="0">
                <a:solidFill>
                  <a:schemeClr val="accent2">
                    <a:lumMod val="75000"/>
                  </a:schemeClr>
                </a:solidFill>
                <a:cs typeface="Times New Roman" panose="02020603050405020304" pitchFamily="18" charset="0"/>
              </a:rPr>
              <a:t>Les étoiles dont la masse est comprise entre 0,8 et 8 Ms terminent en naines blanches.</a:t>
            </a:r>
          </a:p>
          <a:p>
            <a:pPr algn="ctr"/>
            <a:r>
              <a:rPr lang="fr-FR" sz="2000" dirty="0">
                <a:solidFill>
                  <a:schemeClr val="accent2">
                    <a:lumMod val="75000"/>
                  </a:schemeClr>
                </a:solidFill>
                <a:cs typeface="Times New Roman" panose="02020603050405020304" pitchFamily="18" charset="0"/>
              </a:rPr>
              <a:t>Au-delà de 8 Ms, elles explosent en supernovæ et </a:t>
            </a:r>
          </a:p>
          <a:p>
            <a:pPr algn="ctr"/>
            <a:r>
              <a:rPr lang="fr-FR" sz="2000" dirty="0">
                <a:solidFill>
                  <a:schemeClr val="accent2">
                    <a:lumMod val="75000"/>
                  </a:schemeClr>
                </a:solidFill>
                <a:cs typeface="Times New Roman" panose="02020603050405020304" pitchFamily="18" charset="0"/>
              </a:rPr>
              <a:t>vont créer une étoile à neutron ou un trou noir.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idx="4294967295"/>
          </p:nvPr>
        </p:nvSpPr>
        <p:spPr/>
        <p:txBody>
          <a:bodyPr/>
          <a:lstStyle/>
          <a:p>
            <a:endParaRPr lang="fr-FR" altLang="fr-FR"/>
          </a:p>
        </p:txBody>
      </p:sp>
      <p:pic>
        <p:nvPicPr>
          <p:cNvPr id="23555"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55" y="0"/>
            <a:ext cx="10156320"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3556" name="Object 1028"/>
          <p:cNvGraphicFramePr>
            <a:graphicFrameLocks noChangeAspect="1"/>
          </p:cNvGraphicFramePr>
          <p:nvPr>
            <p:extLst>
              <p:ext uri="{D42A27DB-BD31-4B8C-83A1-F6EECF244321}">
                <p14:modId xmlns:p14="http://schemas.microsoft.com/office/powerpoint/2010/main" val="342851251"/>
              </p:ext>
            </p:extLst>
          </p:nvPr>
        </p:nvGraphicFramePr>
        <p:xfrm>
          <a:off x="1775231" y="2627709"/>
          <a:ext cx="6952497" cy="5713621"/>
        </p:xfrm>
        <a:graphic>
          <a:graphicData uri="http://schemas.openxmlformats.org/presentationml/2006/ole">
            <mc:AlternateContent xmlns:mc="http://schemas.openxmlformats.org/markup-compatibility/2006">
              <mc:Choice xmlns:v="urn:schemas-microsoft-com:vml" Requires="v">
                <p:oleObj name="Diapositive" r:id="rId4" imgW="4572000" imgH="3429000" progId="PowerPoint.Slide.8">
                  <p:embed/>
                </p:oleObj>
              </mc:Choice>
              <mc:Fallback>
                <p:oleObj name="Diapositive" r:id="rId4" imgW="45720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5231" y="2627709"/>
                        <a:ext cx="6952497" cy="5713621"/>
                      </a:xfrm>
                      <a:prstGeom prst="rect">
                        <a:avLst/>
                      </a:prstGeom>
                      <a:noFill/>
                      <a:ln>
                        <a:noFill/>
                      </a:ln>
                      <a:effectLst/>
                    </p:spPr>
                  </p:pic>
                </p:oleObj>
              </mc:Fallback>
            </mc:AlternateContent>
          </a:graphicData>
        </a:graphic>
      </p:graphicFrame>
      <p:sp>
        <p:nvSpPr>
          <p:cNvPr id="6" name="Rectangle à coins arrondis 5"/>
          <p:cNvSpPr/>
          <p:nvPr/>
        </p:nvSpPr>
        <p:spPr bwMode="auto">
          <a:xfrm>
            <a:off x="1439912" y="251445"/>
            <a:ext cx="7623136" cy="568130"/>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4" name="ZoneTexte 3"/>
          <p:cNvSpPr txBox="1"/>
          <p:nvPr/>
        </p:nvSpPr>
        <p:spPr>
          <a:xfrm>
            <a:off x="1439912" y="323453"/>
            <a:ext cx="7897886" cy="461665"/>
          </a:xfrm>
          <a:prstGeom prst="rect">
            <a:avLst/>
          </a:prstGeom>
          <a:noFill/>
        </p:spPr>
        <p:txBody>
          <a:bodyPr wrap="square" rtlCol="0">
            <a:spAutoFit/>
          </a:bodyPr>
          <a:lstStyle/>
          <a:p>
            <a:r>
              <a:rPr lang="fr-FR" dirty="0">
                <a:solidFill>
                  <a:srgbClr val="FFFF00"/>
                </a:solidFill>
              </a:rPr>
              <a:t>Les galaxies les plus lointaines sont plus éloignées que prévu</a:t>
            </a:r>
          </a:p>
        </p:txBody>
      </p:sp>
      <p:sp>
        <p:nvSpPr>
          <p:cNvPr id="10" name="Rectangle à coins arrondis 9"/>
          <p:cNvSpPr>
            <a:spLocks noChangeArrowheads="1"/>
          </p:cNvSpPr>
          <p:nvPr/>
        </p:nvSpPr>
        <p:spPr bwMode="auto">
          <a:xfrm>
            <a:off x="221207" y="904666"/>
            <a:ext cx="9715649" cy="164996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a:off x="330471" y="925507"/>
            <a:ext cx="9606385" cy="1631216"/>
          </a:xfrm>
          <a:prstGeom prst="rect">
            <a:avLst/>
          </a:prstGeom>
          <a:noFill/>
        </p:spPr>
        <p:txBody>
          <a:bodyPr wrap="square" rtlCol="0">
            <a:spAutoFit/>
          </a:bodyPr>
          <a:lstStyle/>
          <a:p>
            <a:pPr algn="ctr"/>
            <a:r>
              <a:rPr lang="fr-FR" sz="2000" dirty="0">
                <a:solidFill>
                  <a:schemeClr val="accent2">
                    <a:lumMod val="75000"/>
                  </a:schemeClr>
                </a:solidFill>
              </a:rPr>
              <a:t> Ils étudient la luminosité d’une cinquantaine d’explosions de naines blanches.</a:t>
            </a:r>
          </a:p>
          <a:p>
            <a:pPr algn="ctr"/>
            <a:r>
              <a:rPr lang="fr-FR" sz="2000" dirty="0">
                <a:solidFill>
                  <a:schemeClr val="accent2">
                    <a:lumMod val="75000"/>
                  </a:schemeClr>
                </a:solidFill>
              </a:rPr>
              <a:t>Ils constatent que les galaxies les plus éloignées se trouvent à des distances bien supérieures à ce que la théorie de la décélération de l’expansion de l’univers préconisait.</a:t>
            </a:r>
          </a:p>
          <a:p>
            <a:pPr algn="ctr"/>
            <a:r>
              <a:rPr lang="fr-FR" sz="2000" dirty="0">
                <a:solidFill>
                  <a:schemeClr val="accent2">
                    <a:lumMod val="75000"/>
                  </a:schemeClr>
                </a:solidFill>
              </a:rPr>
              <a:t>Notre univers est en expansion accélérée !</a:t>
            </a:r>
          </a:p>
          <a:p>
            <a:pPr algn="ctr"/>
            <a:r>
              <a:rPr lang="fr-FR" sz="2000" dirty="0">
                <a:solidFill>
                  <a:schemeClr val="accent2">
                    <a:lumMod val="75000"/>
                  </a:schemeClr>
                </a:solidFill>
              </a:rPr>
              <a:t>Ce constat va révolutionner notre vision de l’univers et introduire la notion d’énergie noire. </a:t>
            </a:r>
          </a:p>
        </p:txBody>
      </p:sp>
      <p:sp>
        <p:nvSpPr>
          <p:cNvPr id="7" name="Rectangle 6"/>
          <p:cNvSpPr/>
          <p:nvPr/>
        </p:nvSpPr>
        <p:spPr bwMode="auto">
          <a:xfrm>
            <a:off x="2119131" y="2942261"/>
            <a:ext cx="6264696"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8" name="Rectangle 7"/>
          <p:cNvSpPr/>
          <p:nvPr/>
        </p:nvSpPr>
        <p:spPr bwMode="auto">
          <a:xfrm>
            <a:off x="6336456" y="3995861"/>
            <a:ext cx="1944216"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9" name="ZoneTexte 8"/>
          <p:cNvSpPr txBox="1"/>
          <p:nvPr/>
        </p:nvSpPr>
        <p:spPr>
          <a:xfrm>
            <a:off x="6381926" y="3370610"/>
            <a:ext cx="2304256" cy="307777"/>
          </a:xfrm>
          <a:prstGeom prst="rect">
            <a:avLst/>
          </a:prstGeom>
          <a:noFill/>
        </p:spPr>
        <p:txBody>
          <a:bodyPr wrap="square" rtlCol="0">
            <a:spAutoFit/>
          </a:bodyPr>
          <a:lstStyle/>
          <a:p>
            <a:r>
              <a:rPr lang="fr-FR" sz="1400" b="1" dirty="0"/>
              <a:t>Taux d’expansion</a:t>
            </a:r>
          </a:p>
        </p:txBody>
      </p:sp>
      <p:sp>
        <p:nvSpPr>
          <p:cNvPr id="11" name="ZoneTexte 10"/>
          <p:cNvSpPr txBox="1"/>
          <p:nvPr/>
        </p:nvSpPr>
        <p:spPr>
          <a:xfrm>
            <a:off x="6421528" y="3762754"/>
            <a:ext cx="913066" cy="307777"/>
          </a:xfrm>
          <a:prstGeom prst="rect">
            <a:avLst/>
          </a:prstGeom>
          <a:noFill/>
        </p:spPr>
        <p:txBody>
          <a:bodyPr wrap="square" rtlCol="0">
            <a:spAutoFit/>
          </a:bodyPr>
          <a:lstStyle/>
          <a:p>
            <a:r>
              <a:rPr lang="fr-FR" sz="1400" b="1" dirty="0">
                <a:solidFill>
                  <a:srgbClr val="FF0000"/>
                </a:solidFill>
              </a:rPr>
              <a:t>Accéléré</a:t>
            </a:r>
          </a:p>
        </p:txBody>
      </p:sp>
      <p:sp>
        <p:nvSpPr>
          <p:cNvPr id="12" name="ZoneTexte 11"/>
          <p:cNvSpPr txBox="1"/>
          <p:nvPr/>
        </p:nvSpPr>
        <p:spPr>
          <a:xfrm>
            <a:off x="6421528" y="4080228"/>
            <a:ext cx="1633146" cy="307777"/>
          </a:xfrm>
          <a:prstGeom prst="rect">
            <a:avLst/>
          </a:prstGeom>
          <a:noFill/>
        </p:spPr>
        <p:txBody>
          <a:bodyPr wrap="square" rtlCol="0">
            <a:spAutoFit/>
          </a:bodyPr>
          <a:lstStyle/>
          <a:p>
            <a:r>
              <a:rPr lang="fr-FR" sz="1400" b="1" dirty="0">
                <a:solidFill>
                  <a:schemeClr val="accent1">
                    <a:lumMod val="60000"/>
                    <a:lumOff val="40000"/>
                  </a:schemeClr>
                </a:solidFill>
              </a:rPr>
              <a:t>Stable</a:t>
            </a:r>
          </a:p>
        </p:txBody>
      </p:sp>
      <p:cxnSp>
        <p:nvCxnSpPr>
          <p:cNvPr id="14" name="Connecteur droit 13"/>
          <p:cNvCxnSpPr>
            <a:endCxn id="12" idx="1"/>
          </p:cNvCxnSpPr>
          <p:nvPr/>
        </p:nvCxnSpPr>
        <p:spPr bwMode="auto">
          <a:xfrm flipV="1">
            <a:off x="2287986" y="4234117"/>
            <a:ext cx="4133542" cy="2729230"/>
          </a:xfrm>
          <a:prstGeom prst="line">
            <a:avLst/>
          </a:prstGeom>
          <a:solidFill>
            <a:srgbClr val="00B8FF"/>
          </a:solidFill>
          <a:ln w="28575"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ZoneTexte 16"/>
          <p:cNvSpPr txBox="1"/>
          <p:nvPr/>
        </p:nvSpPr>
        <p:spPr>
          <a:xfrm>
            <a:off x="6397543" y="4434224"/>
            <a:ext cx="1311985" cy="307777"/>
          </a:xfrm>
          <a:prstGeom prst="rect">
            <a:avLst/>
          </a:prstGeom>
          <a:noFill/>
        </p:spPr>
        <p:txBody>
          <a:bodyPr wrap="square" rtlCol="0">
            <a:spAutoFit/>
          </a:bodyPr>
          <a:lstStyle/>
          <a:p>
            <a:r>
              <a:rPr lang="fr-FR" sz="1400" b="1" dirty="0">
                <a:solidFill>
                  <a:schemeClr val="accent2">
                    <a:lumMod val="60000"/>
                    <a:lumOff val="40000"/>
                  </a:schemeClr>
                </a:solidFill>
              </a:rPr>
              <a:t>Décéléré</a:t>
            </a:r>
          </a:p>
        </p:txBody>
      </p:sp>
    </p:spTree>
    <p:extLst>
      <p:ext uri="{BB962C8B-B14F-4D97-AF65-F5344CB8AC3E}">
        <p14:creationId xmlns:p14="http://schemas.microsoft.com/office/powerpoint/2010/main" val="8655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4" name="Object 2"/>
          <p:cNvGraphicFramePr>
            <a:graphicFrameLocks noChangeAspect="1"/>
          </p:cNvGraphicFramePr>
          <p:nvPr>
            <p:extLst>
              <p:ext uri="{D42A27DB-BD31-4B8C-83A1-F6EECF244321}">
                <p14:modId xmlns:p14="http://schemas.microsoft.com/office/powerpoint/2010/main" val="701840494"/>
              </p:ext>
            </p:extLst>
          </p:nvPr>
        </p:nvGraphicFramePr>
        <p:xfrm>
          <a:off x="0" y="-180975"/>
          <a:ext cx="10080625" cy="7740650"/>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0975"/>
                        <a:ext cx="10080625" cy="7740650"/>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6435" name="Picture 2" descr="http://p0.storage.canalblog.com/03/49/1310525/1002081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325" y="1020763"/>
            <a:ext cx="692626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ZoneTexte 2"/>
          <p:cNvSpPr txBox="1">
            <a:spLocks noChangeArrowheads="1"/>
          </p:cNvSpPr>
          <p:nvPr/>
        </p:nvSpPr>
        <p:spPr bwMode="auto">
          <a:xfrm>
            <a:off x="1492250" y="323850"/>
            <a:ext cx="77771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a:p>
        </p:txBody>
      </p:sp>
      <p:sp>
        <p:nvSpPr>
          <p:cNvPr id="146437" name="Rectangle 5"/>
          <p:cNvSpPr>
            <a:spLocks noChangeArrowheads="1"/>
          </p:cNvSpPr>
          <p:nvPr/>
        </p:nvSpPr>
        <p:spPr bwMode="auto">
          <a:xfrm>
            <a:off x="1838325" y="7231063"/>
            <a:ext cx="7632700"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38" name="Rectangle 7"/>
          <p:cNvSpPr>
            <a:spLocks noChangeArrowheads="1"/>
          </p:cNvSpPr>
          <p:nvPr/>
        </p:nvSpPr>
        <p:spPr bwMode="auto">
          <a:xfrm>
            <a:off x="9250363" y="5651500"/>
            <a:ext cx="220662" cy="16398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39" name="Rectangle 2"/>
          <p:cNvSpPr>
            <a:spLocks noChangeArrowheads="1"/>
          </p:cNvSpPr>
          <p:nvPr/>
        </p:nvSpPr>
        <p:spPr bwMode="auto">
          <a:xfrm>
            <a:off x="1368425" y="7164388"/>
            <a:ext cx="7127875" cy="17938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0" name="Rectangle 5"/>
          <p:cNvSpPr>
            <a:spLocks noChangeArrowheads="1"/>
          </p:cNvSpPr>
          <p:nvPr/>
        </p:nvSpPr>
        <p:spPr bwMode="auto">
          <a:xfrm>
            <a:off x="12591" y="3452403"/>
            <a:ext cx="1860550" cy="10810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1" name="Rectangle 7"/>
          <p:cNvSpPr>
            <a:spLocks noChangeArrowheads="1"/>
          </p:cNvSpPr>
          <p:nvPr/>
        </p:nvSpPr>
        <p:spPr bwMode="auto">
          <a:xfrm>
            <a:off x="633413" y="6816725"/>
            <a:ext cx="10040937" cy="303213"/>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2" name="Rectangle 9"/>
          <p:cNvSpPr>
            <a:spLocks noChangeArrowheads="1"/>
          </p:cNvSpPr>
          <p:nvPr/>
        </p:nvSpPr>
        <p:spPr bwMode="auto">
          <a:xfrm>
            <a:off x="6985000" y="4754563"/>
            <a:ext cx="1079500" cy="249237"/>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46443" name="Rectangle 10"/>
          <p:cNvSpPr>
            <a:spLocks noChangeArrowheads="1"/>
          </p:cNvSpPr>
          <p:nvPr/>
        </p:nvSpPr>
        <p:spPr bwMode="auto">
          <a:xfrm>
            <a:off x="9471025" y="2987675"/>
            <a:ext cx="382588" cy="216058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46444" name="Connecteur droit avec flèche 12"/>
          <p:cNvCxnSpPr>
            <a:cxnSpLocks noChangeShapeType="1"/>
          </p:cNvCxnSpPr>
          <p:nvPr/>
        </p:nvCxnSpPr>
        <p:spPr bwMode="auto">
          <a:xfrm flipH="1" flipV="1">
            <a:off x="2373313" y="4624388"/>
            <a:ext cx="3175" cy="58737"/>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6445" name="Picture 6"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76" y="120651"/>
            <a:ext cx="4638674" cy="32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6" name="ZoneTexte 1"/>
          <p:cNvSpPr txBox="1">
            <a:spLocks noChangeArrowheads="1"/>
          </p:cNvSpPr>
          <p:nvPr/>
        </p:nvSpPr>
        <p:spPr bwMode="auto">
          <a:xfrm>
            <a:off x="2350909" y="2624628"/>
            <a:ext cx="574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dirty="0"/>
              <a:t>6</a:t>
            </a:r>
          </a:p>
        </p:txBody>
      </p:sp>
      <p:sp>
        <p:nvSpPr>
          <p:cNvPr id="146447" name="Rectangle 2"/>
          <p:cNvSpPr>
            <a:spLocks noChangeArrowheads="1"/>
          </p:cNvSpPr>
          <p:nvPr/>
        </p:nvSpPr>
        <p:spPr bwMode="auto">
          <a:xfrm>
            <a:off x="8208963" y="1068388"/>
            <a:ext cx="1644650" cy="155892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7" name="Rectangle à coins arrondis 16"/>
          <p:cNvSpPr/>
          <p:nvPr/>
        </p:nvSpPr>
        <p:spPr bwMode="auto">
          <a:xfrm>
            <a:off x="5041900" y="371475"/>
            <a:ext cx="4797425" cy="8159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6449" name="Rectangle 1"/>
          <p:cNvSpPr>
            <a:spLocks noChangeArrowheads="1"/>
          </p:cNvSpPr>
          <p:nvPr/>
        </p:nvSpPr>
        <p:spPr bwMode="auto">
          <a:xfrm>
            <a:off x="4970463" y="350838"/>
            <a:ext cx="5038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dirty="0">
                <a:solidFill>
                  <a:srgbClr val="FFFF00"/>
                </a:solidFill>
              </a:rPr>
              <a:t>Notre univers est en expansion accélérée depuis 6 milliards d’années.</a:t>
            </a:r>
          </a:p>
        </p:txBody>
      </p:sp>
      <p:sp>
        <p:nvSpPr>
          <p:cNvPr id="146450" name="Rectangle 2"/>
          <p:cNvSpPr>
            <a:spLocks noChangeArrowheads="1"/>
          </p:cNvSpPr>
          <p:nvPr/>
        </p:nvSpPr>
        <p:spPr bwMode="auto">
          <a:xfrm>
            <a:off x="8208963" y="2627313"/>
            <a:ext cx="1644650" cy="50482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cxnSp>
        <p:nvCxnSpPr>
          <p:cNvPr id="146451" name="Connecteur droit avec flèche 4"/>
          <p:cNvCxnSpPr>
            <a:cxnSpLocks noChangeShapeType="1"/>
          </p:cNvCxnSpPr>
          <p:nvPr/>
        </p:nvCxnSpPr>
        <p:spPr bwMode="auto">
          <a:xfrm>
            <a:off x="7127875" y="3059113"/>
            <a:ext cx="1903413" cy="0"/>
          </a:xfrm>
          <a:prstGeom prst="straightConnector1">
            <a:avLst/>
          </a:prstGeom>
          <a:noFill/>
          <a:ln w="38100" algn="ctr">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ZoneTexte 5"/>
          <p:cNvSpPr txBox="1"/>
          <p:nvPr/>
        </p:nvSpPr>
        <p:spPr>
          <a:xfrm>
            <a:off x="7403307" y="2668527"/>
            <a:ext cx="1901825" cy="338554"/>
          </a:xfrm>
          <a:prstGeom prst="rect">
            <a:avLst/>
          </a:prstGeom>
          <a:noFill/>
        </p:spPr>
        <p:txBody>
          <a:bodyPr>
            <a:spAutoFit/>
          </a:bodyPr>
          <a:lstStyle/>
          <a:p>
            <a:pPr>
              <a:defRPr/>
            </a:pPr>
            <a:r>
              <a:rPr lang="fr-FR" sz="1600" dirty="0">
                <a:solidFill>
                  <a:schemeClr val="bg1"/>
                </a:solidFill>
              </a:rPr>
              <a:t>Accélération</a:t>
            </a:r>
          </a:p>
        </p:txBody>
      </p:sp>
      <p:cxnSp>
        <p:nvCxnSpPr>
          <p:cNvPr id="146453" name="Connecteur droit 7"/>
          <p:cNvCxnSpPr>
            <a:cxnSpLocks noChangeShapeType="1"/>
          </p:cNvCxnSpPr>
          <p:nvPr/>
        </p:nvCxnSpPr>
        <p:spPr bwMode="auto">
          <a:xfrm>
            <a:off x="9031288" y="2862263"/>
            <a:ext cx="0" cy="557212"/>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454" name="Connecteur droit 9"/>
          <p:cNvCxnSpPr>
            <a:cxnSpLocks noChangeShapeType="1"/>
          </p:cNvCxnSpPr>
          <p:nvPr/>
        </p:nvCxnSpPr>
        <p:spPr bwMode="auto">
          <a:xfrm>
            <a:off x="7127875" y="2862263"/>
            <a:ext cx="0" cy="827087"/>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455" name="Rectangle 1"/>
          <p:cNvSpPr>
            <a:spLocks noChangeArrowheads="1"/>
          </p:cNvSpPr>
          <p:nvPr/>
        </p:nvSpPr>
        <p:spPr bwMode="auto">
          <a:xfrm>
            <a:off x="9839325" y="5003800"/>
            <a:ext cx="322263" cy="2555875"/>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1"/>
          <p:cNvSpPr/>
          <p:nvPr/>
        </p:nvSpPr>
        <p:spPr bwMode="auto">
          <a:xfrm>
            <a:off x="8282536" y="3314700"/>
            <a:ext cx="309016" cy="1787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3" name="Rectangle 2"/>
          <p:cNvSpPr/>
          <p:nvPr/>
        </p:nvSpPr>
        <p:spPr bwMode="auto">
          <a:xfrm>
            <a:off x="6391550" y="3452403"/>
            <a:ext cx="719411" cy="1834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4" name="Rectangle 3"/>
          <p:cNvSpPr/>
          <p:nvPr/>
        </p:nvSpPr>
        <p:spPr bwMode="auto">
          <a:xfrm rot="21193961">
            <a:off x="7155067" y="3386656"/>
            <a:ext cx="696119" cy="18592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Rectangle 4"/>
          <p:cNvSpPr/>
          <p:nvPr/>
        </p:nvSpPr>
        <p:spPr bwMode="auto">
          <a:xfrm rot="20982451">
            <a:off x="4840407" y="3506603"/>
            <a:ext cx="1078902" cy="25843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7" name="ZoneTexte 6"/>
          <p:cNvSpPr txBox="1"/>
          <p:nvPr/>
        </p:nvSpPr>
        <p:spPr>
          <a:xfrm>
            <a:off x="3887814" y="3339646"/>
            <a:ext cx="2942953" cy="338554"/>
          </a:xfrm>
          <a:prstGeom prst="rect">
            <a:avLst/>
          </a:prstGeom>
          <a:noFill/>
        </p:spPr>
        <p:txBody>
          <a:bodyPr wrap="square" rtlCol="0">
            <a:spAutoFit/>
          </a:bodyPr>
          <a:lstStyle/>
          <a:p>
            <a:r>
              <a:rPr lang="fr-FR" sz="1600" dirty="0">
                <a:solidFill>
                  <a:schemeClr val="bg1"/>
                </a:solidFill>
              </a:rPr>
              <a:t>Fond diffus cosmologique</a:t>
            </a:r>
          </a:p>
        </p:txBody>
      </p:sp>
      <p:sp>
        <p:nvSpPr>
          <p:cNvPr id="8" name="ZoneTexte 7"/>
          <p:cNvSpPr txBox="1"/>
          <p:nvPr/>
        </p:nvSpPr>
        <p:spPr>
          <a:xfrm>
            <a:off x="3428602" y="5123625"/>
            <a:ext cx="2072482" cy="338554"/>
          </a:xfrm>
          <a:prstGeom prst="rect">
            <a:avLst/>
          </a:prstGeom>
          <a:noFill/>
        </p:spPr>
        <p:txBody>
          <a:bodyPr wrap="square" rtlCol="0">
            <a:spAutoFit/>
          </a:bodyPr>
          <a:lstStyle/>
          <a:p>
            <a:r>
              <a:rPr lang="fr-FR" sz="1600" dirty="0">
                <a:solidFill>
                  <a:schemeClr val="bg1">
                    <a:lumMod val="95000"/>
                  </a:schemeClr>
                </a:solidFill>
              </a:rPr>
              <a:t>Inflation</a:t>
            </a:r>
          </a:p>
        </p:txBody>
      </p:sp>
      <p:cxnSp>
        <p:nvCxnSpPr>
          <p:cNvPr id="10" name="Connecteur droit avec flèche 9"/>
          <p:cNvCxnSpPr/>
          <p:nvPr/>
        </p:nvCxnSpPr>
        <p:spPr bwMode="auto">
          <a:xfrm flipH="1">
            <a:off x="4970463" y="3635821"/>
            <a:ext cx="71437" cy="450527"/>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avec flèche 11"/>
          <p:cNvCxnSpPr/>
          <p:nvPr/>
        </p:nvCxnSpPr>
        <p:spPr bwMode="auto">
          <a:xfrm flipV="1">
            <a:off x="4057665" y="4938711"/>
            <a:ext cx="503347" cy="209552"/>
          </a:xfrm>
          <a:prstGeom prst="straightConnector1">
            <a:avLst/>
          </a:prstGeom>
          <a:solidFill>
            <a:srgbClr val="00B8FF"/>
          </a:solidFill>
          <a:ln w="190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p:txBody>
          <a:bodyPr/>
          <a:lstStyle/>
          <a:p>
            <a:endParaRPr lang="fr-FR" altLang="fr-FR"/>
          </a:p>
        </p:txBody>
      </p:sp>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71" y="-12760"/>
            <a:ext cx="10321140" cy="766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bwMode="auto">
          <a:xfrm>
            <a:off x="499508" y="876441"/>
            <a:ext cx="9130093" cy="1867867"/>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spcBef>
                <a:spcPct val="50000"/>
              </a:spcBef>
              <a:defRPr/>
            </a:pPr>
            <a:endParaRPr lang="fr-FR" altLang="fr-FR" dirty="0">
              <a:solidFill>
                <a:schemeClr val="bg2">
                  <a:lumMod val="20000"/>
                  <a:lumOff val="80000"/>
                </a:schemeClr>
              </a:solidFill>
            </a:endParaRPr>
          </a:p>
          <a:p>
            <a:pPr algn="ctr">
              <a:spcBef>
                <a:spcPct val="50000"/>
              </a:spcBef>
              <a:defRPr/>
            </a:pPr>
            <a:endParaRPr lang="fr-FR" altLang="fr-FR" dirty="0">
              <a:solidFill>
                <a:schemeClr val="bg2">
                  <a:lumMod val="20000"/>
                  <a:lumOff val="80000"/>
                </a:schemeClr>
              </a:solidFill>
            </a:endParaRPr>
          </a:p>
        </p:txBody>
      </p:sp>
      <p:sp>
        <p:nvSpPr>
          <p:cNvPr id="148485" name="Rectangle 4"/>
          <p:cNvSpPr>
            <a:spLocks noChangeArrowheads="1"/>
          </p:cNvSpPr>
          <p:nvPr/>
        </p:nvSpPr>
        <p:spPr bwMode="auto">
          <a:xfrm>
            <a:off x="2663825" y="4691063"/>
            <a:ext cx="5340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a:t>On l’appelle « l’énergie noire »</a:t>
            </a:r>
          </a:p>
        </p:txBody>
      </p:sp>
      <p:sp>
        <p:nvSpPr>
          <p:cNvPr id="3" name="ZoneTexte 2"/>
          <p:cNvSpPr txBox="1"/>
          <p:nvPr/>
        </p:nvSpPr>
        <p:spPr>
          <a:xfrm>
            <a:off x="177066" y="836904"/>
            <a:ext cx="9774976" cy="2246769"/>
          </a:xfrm>
          <a:prstGeom prst="rect">
            <a:avLst/>
          </a:prstGeom>
          <a:noFill/>
        </p:spPr>
        <p:txBody>
          <a:bodyPr wrap="square">
            <a:spAutoFit/>
          </a:bodyPr>
          <a:lstStyle/>
          <a:p>
            <a:pPr algn="ctr">
              <a:defRPr/>
            </a:pPr>
            <a:r>
              <a:rPr lang="fr-FR" sz="2000" dirty="0">
                <a:solidFill>
                  <a:schemeClr val="accent2">
                    <a:lumMod val="50000"/>
                  </a:schemeClr>
                </a:solidFill>
              </a:rPr>
              <a:t>Ce résultat suggère que la majeure partie de l’univers est constituée d’une énergie</a:t>
            </a:r>
          </a:p>
          <a:p>
            <a:pPr algn="ctr">
              <a:defRPr/>
            </a:pPr>
            <a:r>
              <a:rPr lang="fr-FR" sz="2000" dirty="0">
                <a:solidFill>
                  <a:schemeClr val="accent2">
                    <a:lumMod val="50000"/>
                  </a:schemeClr>
                </a:solidFill>
              </a:rPr>
              <a:t> répulsive jusque-là inconnue : l’énergie noire.</a:t>
            </a:r>
          </a:p>
          <a:p>
            <a:pPr algn="ctr">
              <a:defRPr/>
            </a:pPr>
            <a:r>
              <a:rPr lang="fr-FR" sz="2000" dirty="0">
                <a:solidFill>
                  <a:schemeClr val="accent2">
                    <a:lumMod val="50000"/>
                  </a:schemeClr>
                </a:solidFill>
              </a:rPr>
              <a:t> Elle serait responsable de l’accélération de son expansion.</a:t>
            </a:r>
          </a:p>
          <a:p>
            <a:pPr algn="ctr">
              <a:defRPr/>
            </a:pPr>
            <a:r>
              <a:rPr lang="fr-FR" sz="2000" dirty="0">
                <a:solidFill>
                  <a:schemeClr val="accent2">
                    <a:lumMod val="50000"/>
                  </a:schemeClr>
                </a:solidFill>
              </a:rPr>
              <a:t>La matière noire est attractive comme la matière « ordinaire »</a:t>
            </a:r>
          </a:p>
          <a:p>
            <a:pPr algn="ctr">
              <a:defRPr/>
            </a:pPr>
            <a:r>
              <a:rPr lang="fr-FR" sz="2000" dirty="0">
                <a:solidFill>
                  <a:schemeClr val="accent2">
                    <a:lumMod val="50000"/>
                  </a:schemeClr>
                </a:solidFill>
              </a:rPr>
              <a:t>  L’énergie noire et la matière noire sont d’origines inconnues. </a:t>
            </a:r>
          </a:p>
          <a:p>
            <a:pPr algn="ctr">
              <a:defRPr/>
            </a:pPr>
            <a:r>
              <a:rPr lang="fr-FR" sz="2000" dirty="0">
                <a:solidFill>
                  <a:schemeClr val="accent2">
                    <a:lumMod val="50000"/>
                  </a:schemeClr>
                </a:solidFill>
              </a:rPr>
              <a:t>Elles représentent 96% de notre univers.</a:t>
            </a:r>
          </a:p>
          <a:p>
            <a:pPr algn="ctr">
              <a:defRPr/>
            </a:pPr>
            <a:endParaRPr lang="fr-FR" sz="2000" dirty="0">
              <a:solidFill>
                <a:schemeClr val="accent2">
                  <a:lumMod val="50000"/>
                </a:schemeClr>
              </a:solidFill>
            </a:endParaRPr>
          </a:p>
        </p:txBody>
      </p:sp>
      <p:sp>
        <p:nvSpPr>
          <p:cNvPr id="9" name="Rectangle à coins arrondis 8"/>
          <p:cNvSpPr/>
          <p:nvPr/>
        </p:nvSpPr>
        <p:spPr bwMode="auto">
          <a:xfrm>
            <a:off x="2300698" y="294727"/>
            <a:ext cx="5287202"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48488" name="Rectangle 3"/>
          <p:cNvSpPr>
            <a:spLocks noChangeArrowheads="1"/>
          </p:cNvSpPr>
          <p:nvPr/>
        </p:nvSpPr>
        <p:spPr bwMode="auto">
          <a:xfrm>
            <a:off x="1360488" y="1257300"/>
            <a:ext cx="7678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fr-FR" altLang="fr-FR" sz="2800" dirty="0">
              <a:solidFill>
                <a:srgbClr val="FFFF00"/>
              </a:solidFill>
            </a:endParaRPr>
          </a:p>
        </p:txBody>
      </p:sp>
      <p:pic>
        <p:nvPicPr>
          <p:cNvPr id="10" name="Picture 7" descr="C:\Documents and Settings\user\Mes documents\Astronomie\Photos Astro\répartition masses uni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2857231"/>
            <a:ext cx="7169469" cy="46959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7702" y="285351"/>
            <a:ext cx="8216328" cy="461665"/>
          </a:xfrm>
          <a:prstGeom prst="rect">
            <a:avLst/>
          </a:prstGeom>
        </p:spPr>
        <p:txBody>
          <a:bodyPr wrap="square">
            <a:spAutoFit/>
          </a:bodyPr>
          <a:lstStyle/>
          <a:p>
            <a:r>
              <a:rPr lang="fr-FR" altLang="fr-FR" dirty="0">
                <a:solidFill>
                  <a:srgbClr val="FFFF00"/>
                </a:solidFill>
              </a:rPr>
              <a:t>Composition théorique de notre Univers. </a:t>
            </a:r>
            <a:endParaRPr lang="fr-F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07523"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955" y="1091"/>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ZoneTexte 3"/>
          <p:cNvSpPr txBox="1">
            <a:spLocks noChangeArrowheads="1"/>
          </p:cNvSpPr>
          <p:nvPr/>
        </p:nvSpPr>
        <p:spPr bwMode="auto">
          <a:xfrm>
            <a:off x="-792336" y="2014997"/>
            <a:ext cx="105571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defRPr/>
            </a:pPr>
            <a:r>
              <a:rPr lang="fr-FR" altLang="fr-FR" sz="4400" b="1" dirty="0">
                <a:ln w="9525">
                  <a:solidFill>
                    <a:schemeClr val="accent1">
                      <a:lumMod val="20000"/>
                      <a:lumOff val="80000"/>
                    </a:schemeClr>
                  </a:solidFill>
                  <a:prstDash val="solid"/>
                </a:ln>
                <a:solidFill>
                  <a:srgbClr val="0066FF"/>
                </a:solidFill>
                <a:effectLst>
                  <a:outerShdw blurRad="12700" dist="38100" dir="2700000" algn="tl" rotWithShape="0">
                    <a:schemeClr val="bg1">
                      <a:lumMod val="50000"/>
                    </a:schemeClr>
                  </a:outerShdw>
                </a:effectLst>
              </a:rPr>
              <a:t>Les 2 grands mystères de notre Univers</a:t>
            </a:r>
          </a:p>
        </p:txBody>
      </p:sp>
      <p:sp>
        <p:nvSpPr>
          <p:cNvPr id="107525" name="Rectangle 1"/>
          <p:cNvSpPr>
            <a:spLocks noChangeArrowheads="1"/>
          </p:cNvSpPr>
          <p:nvPr/>
        </p:nvSpPr>
        <p:spPr bwMode="auto">
          <a:xfrm>
            <a:off x="3384550" y="3313113"/>
            <a:ext cx="184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endParaRPr lang="fr-FR" altLang="fr-FR" sz="3600" b="1" dirty="0">
              <a:ln w="3175">
                <a:solidFill>
                  <a:schemeClr val="accent1">
                    <a:lumMod val="20000"/>
                    <a:lumOff val="80000"/>
                  </a:schemeClr>
                </a:solidFill>
                <a:prstDash val="solid"/>
              </a:ln>
              <a:solidFill>
                <a:srgbClr val="12124A"/>
              </a:solidFill>
            </a:endParaRPr>
          </a:p>
        </p:txBody>
      </p:sp>
      <p:sp>
        <p:nvSpPr>
          <p:cNvPr id="3" name="Rectangle 2"/>
          <p:cNvSpPr/>
          <p:nvPr/>
        </p:nvSpPr>
        <p:spPr>
          <a:xfrm>
            <a:off x="3384550" y="2749550"/>
            <a:ext cx="184150" cy="646113"/>
          </a:xfrm>
          <a:prstGeom prst="rect">
            <a:avLst/>
          </a:prstGeom>
          <a:ln w="6350">
            <a:noFill/>
          </a:ln>
        </p:spPr>
        <p:txBody>
          <a:bodyPr wrap="none">
            <a:spAutoFit/>
          </a:bodyPr>
          <a:lstStyle/>
          <a:p>
            <a:pPr>
              <a:defRPr/>
            </a:pPr>
            <a:endParaRPr lang="fr-FR" altLang="fr-FR" sz="3600" b="1" dirty="0">
              <a:ln w="6350">
                <a:solidFill>
                  <a:schemeClr val="accent5">
                    <a:lumMod val="60000"/>
                    <a:lumOff val="40000"/>
                  </a:schemeClr>
                </a:solidFill>
                <a:prstDash val="solid"/>
              </a:ln>
              <a:solidFill>
                <a:srgbClr val="0F0F3D"/>
              </a:solidFill>
            </a:endParaRPr>
          </a:p>
        </p:txBody>
      </p:sp>
      <p:sp>
        <p:nvSpPr>
          <p:cNvPr id="2" name="Rectangle 1"/>
          <p:cNvSpPr/>
          <p:nvPr/>
        </p:nvSpPr>
        <p:spPr>
          <a:xfrm>
            <a:off x="2745635" y="4954612"/>
            <a:ext cx="3835217" cy="769441"/>
          </a:xfrm>
          <a:prstGeom prst="rect">
            <a:avLst/>
          </a:prstGeom>
        </p:spPr>
        <p:txBody>
          <a:bodyPr wrap="none">
            <a:spAutoFit/>
          </a:bodyPr>
          <a:lstStyle/>
          <a:p>
            <a:pPr algn="r">
              <a:defRPr/>
            </a:pPr>
            <a:r>
              <a:rPr lang="fr-FR" altLang="fr-FR" sz="4400" b="1" dirty="0">
                <a:ln w="19050">
                  <a:solidFill>
                    <a:srgbClr val="FFFFFF"/>
                  </a:solidFill>
                </a:ln>
                <a:effectLst>
                  <a:outerShdw blurRad="38100" dist="19050" dir="2700000" algn="tl" rotWithShape="0">
                    <a:schemeClr val="dk1">
                      <a:alpha val="40000"/>
                    </a:schemeClr>
                  </a:outerShdw>
                </a:effectLst>
              </a:rPr>
              <a:t>L’énergie noire</a:t>
            </a:r>
          </a:p>
        </p:txBody>
      </p:sp>
      <p:sp>
        <p:nvSpPr>
          <p:cNvPr id="4" name="Rectangle 3"/>
          <p:cNvSpPr/>
          <p:nvPr/>
        </p:nvSpPr>
        <p:spPr>
          <a:xfrm>
            <a:off x="2560521" y="5890716"/>
            <a:ext cx="4205447" cy="769441"/>
          </a:xfrm>
          <a:prstGeom prst="rect">
            <a:avLst/>
          </a:prstGeom>
        </p:spPr>
        <p:txBody>
          <a:bodyPr wrap="none">
            <a:spAutoFit/>
          </a:bodyPr>
          <a:lstStyle/>
          <a:p>
            <a:pPr>
              <a:defRPr/>
            </a:pPr>
            <a:r>
              <a:rPr lang="fr-FR" altLang="fr-FR" sz="4400" b="1" dirty="0">
                <a:ln w="19050">
                  <a:solidFill>
                    <a:schemeClr val="accent3">
                      <a:lumMod val="95000"/>
                    </a:schemeClr>
                  </a:solidFill>
                </a:ln>
                <a:effectLst>
                  <a:outerShdw blurRad="38100" dist="19050" dir="2700000" algn="tl" rotWithShape="0">
                    <a:schemeClr val="dk1">
                      <a:alpha val="40000"/>
                    </a:schemeClr>
                  </a:outerShdw>
                </a:effectLst>
              </a:rPr>
              <a:t>La matière noire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36195"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97818" y="2023607"/>
            <a:ext cx="4862613" cy="1015663"/>
          </a:xfrm>
          <a:prstGeom prst="rect">
            <a:avLst/>
          </a:prstGeom>
        </p:spPr>
        <p:txBody>
          <a:bodyPr wrap="none">
            <a:spAutoFit/>
          </a:bodyPr>
          <a:lstStyle/>
          <a:p>
            <a:pPr>
              <a:defRPr/>
            </a:pPr>
            <a:r>
              <a:rPr lang="fr-FR" altLang="fr-FR" sz="6000" dirty="0">
                <a:ln w="0">
                  <a:solidFill>
                    <a:schemeClr val="bg1">
                      <a:lumMod val="95000"/>
                    </a:schemeClr>
                  </a:solidFill>
                </a:ln>
                <a:solidFill>
                  <a:srgbClr val="808080"/>
                </a:solidFill>
                <a:effectLst>
                  <a:outerShdw blurRad="38100" dist="19050" dir="2700000" algn="tl" rotWithShape="0">
                    <a:schemeClr val="dk1">
                      <a:alpha val="40000"/>
                    </a:schemeClr>
                  </a:outerShdw>
                </a:effectLst>
              </a:rPr>
              <a:t>L’énergie noire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50534" name="Rectangle 3"/>
          <p:cNvSpPr>
            <a:spLocks noChangeArrowheads="1"/>
          </p:cNvSpPr>
          <p:nvPr/>
        </p:nvSpPr>
        <p:spPr bwMode="auto">
          <a:xfrm>
            <a:off x="3527425" y="6572250"/>
            <a:ext cx="282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a:t>Perspectives d’avenir</a:t>
            </a:r>
          </a:p>
        </p:txBody>
      </p:sp>
      <p:sp>
        <p:nvSpPr>
          <p:cNvPr id="150535" name="Ellipse 16"/>
          <p:cNvSpPr>
            <a:spLocks noChangeArrowheads="1"/>
          </p:cNvSpPr>
          <p:nvPr/>
        </p:nvSpPr>
        <p:spPr bwMode="auto">
          <a:xfrm>
            <a:off x="1655763" y="871538"/>
            <a:ext cx="71437" cy="71437"/>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6" name="Ellipse 17"/>
          <p:cNvSpPr>
            <a:spLocks noChangeArrowheads="1"/>
          </p:cNvSpPr>
          <p:nvPr/>
        </p:nvSpPr>
        <p:spPr bwMode="auto">
          <a:xfrm>
            <a:off x="1657350" y="1138238"/>
            <a:ext cx="73025"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7" name="Ellipse 20"/>
          <p:cNvSpPr>
            <a:spLocks noChangeArrowheads="1"/>
          </p:cNvSpPr>
          <p:nvPr/>
        </p:nvSpPr>
        <p:spPr bwMode="auto">
          <a:xfrm>
            <a:off x="1655763" y="1416050"/>
            <a:ext cx="71437"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8" name="Ellipse 21"/>
          <p:cNvSpPr>
            <a:spLocks noChangeArrowheads="1"/>
          </p:cNvSpPr>
          <p:nvPr/>
        </p:nvSpPr>
        <p:spPr bwMode="auto">
          <a:xfrm>
            <a:off x="1655763" y="1928813"/>
            <a:ext cx="71437" cy="73025"/>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0539" name="Ellipse 22"/>
          <p:cNvSpPr>
            <a:spLocks noChangeArrowheads="1"/>
          </p:cNvSpPr>
          <p:nvPr/>
        </p:nvSpPr>
        <p:spPr bwMode="auto">
          <a:xfrm>
            <a:off x="1655763" y="2225675"/>
            <a:ext cx="71437" cy="71438"/>
          </a:xfrm>
          <a:prstGeom prst="ellipse">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50540"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60" y="1"/>
            <a:ext cx="9890808" cy="746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bwMode="auto">
          <a:xfrm>
            <a:off x="798971" y="2057400"/>
            <a:ext cx="8281070" cy="4226271"/>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dirty="0"/>
          </a:p>
          <a:p>
            <a:pPr>
              <a:defRPr/>
            </a:pPr>
            <a:r>
              <a:rPr lang="fr-FR" sz="2000" dirty="0">
                <a:solidFill>
                  <a:schemeClr val="accent2">
                    <a:lumMod val="75000"/>
                  </a:schemeClr>
                </a:solidFill>
              </a:rPr>
              <a:t>             Elle est répartie de façon extrêmement homogène dans l’univers.</a:t>
            </a:r>
          </a:p>
          <a:p>
            <a:pPr>
              <a:defRPr/>
            </a:pPr>
            <a:r>
              <a:rPr lang="fr-FR" sz="2000" dirty="0">
                <a:solidFill>
                  <a:schemeClr val="accent2">
                    <a:lumMod val="75000"/>
                  </a:schemeClr>
                </a:solidFill>
              </a:rPr>
              <a:t>             </a:t>
            </a:r>
          </a:p>
          <a:p>
            <a:pPr>
              <a:defRPr/>
            </a:pPr>
            <a:r>
              <a:rPr lang="fr-FR" sz="2000" dirty="0">
                <a:solidFill>
                  <a:schemeClr val="accent2">
                    <a:lumMod val="75000"/>
                  </a:schemeClr>
                </a:solidFill>
              </a:rPr>
              <a:t>                  Elle développe une force de répulsion gravitationnelle.</a:t>
            </a:r>
          </a:p>
          <a:p>
            <a:pPr>
              <a:defRPr/>
            </a:pPr>
            <a:r>
              <a:rPr lang="fr-FR" sz="2000" dirty="0">
                <a:solidFill>
                  <a:schemeClr val="accent2">
                    <a:lumMod val="75000"/>
                  </a:schemeClr>
                </a:solidFill>
              </a:rPr>
              <a:t>             </a:t>
            </a:r>
          </a:p>
          <a:p>
            <a:pPr>
              <a:defRPr/>
            </a:pPr>
            <a:r>
              <a:rPr lang="fr-FR" sz="2000" dirty="0">
                <a:solidFill>
                  <a:schemeClr val="accent2">
                    <a:lumMod val="75000"/>
                  </a:schemeClr>
                </a:solidFill>
              </a:rPr>
              <a:t>         Cette force de répulsion est supérieure à la force de gravitation globale</a:t>
            </a:r>
          </a:p>
          <a:p>
            <a:pPr>
              <a:defRPr/>
            </a:pPr>
            <a:r>
              <a:rPr lang="fr-FR" sz="2000" dirty="0">
                <a:solidFill>
                  <a:schemeClr val="accent2">
                    <a:lumMod val="75000"/>
                  </a:schemeClr>
                </a:solidFill>
              </a:rPr>
              <a:t>                          de l’univers provoquant l’expansion accélérée de celui-ci.</a:t>
            </a:r>
          </a:p>
          <a:p>
            <a:pPr>
              <a:defRPr/>
            </a:pPr>
            <a:r>
              <a:rPr lang="fr-FR" sz="2000" dirty="0">
                <a:solidFill>
                  <a:schemeClr val="accent2">
                    <a:lumMod val="75000"/>
                  </a:schemeClr>
                </a:solidFill>
              </a:rPr>
              <a:t>              </a:t>
            </a:r>
          </a:p>
          <a:p>
            <a:pPr>
              <a:defRPr/>
            </a:pPr>
            <a:r>
              <a:rPr lang="fr-FR" sz="2000" dirty="0">
                <a:solidFill>
                  <a:schemeClr val="accent2">
                    <a:lumMod val="75000"/>
                  </a:schemeClr>
                </a:solidFill>
              </a:rPr>
              <a:t>                           Elle représente 73% de l’énergie de l’univers.</a:t>
            </a:r>
          </a:p>
          <a:p>
            <a:pPr>
              <a:defRPr/>
            </a:pPr>
            <a:endParaRPr lang="fr-FR" sz="2000" dirty="0">
              <a:solidFill>
                <a:schemeClr val="accent2">
                  <a:lumMod val="75000"/>
                </a:schemeClr>
              </a:solidFill>
            </a:endParaRPr>
          </a:p>
          <a:p>
            <a:pPr>
              <a:defRPr/>
            </a:pPr>
            <a:r>
              <a:rPr lang="fr-FR" sz="2000" dirty="0">
                <a:solidFill>
                  <a:schemeClr val="accent2">
                    <a:lumMod val="75000"/>
                  </a:schemeClr>
                </a:solidFill>
              </a:rPr>
              <a:t>                             Pas de piste sérieuse pour définir sa nature.</a:t>
            </a:r>
          </a:p>
          <a:p>
            <a:pPr>
              <a:defRPr/>
            </a:pPr>
            <a:endParaRPr lang="fr-FR" sz="2000" dirty="0">
              <a:solidFill>
                <a:schemeClr val="accent2">
                  <a:lumMod val="75000"/>
                </a:schemeClr>
              </a:solidFill>
            </a:endParaRPr>
          </a:p>
          <a:p>
            <a:pPr>
              <a:defRPr/>
            </a:pPr>
            <a:r>
              <a:rPr lang="fr-FR" sz="2000" dirty="0">
                <a:solidFill>
                  <a:schemeClr val="accent2">
                    <a:lumMod val="75000"/>
                  </a:schemeClr>
                </a:solidFill>
              </a:rPr>
              <a:t>                           L’énergie noire est-elle constante ou variable ?</a:t>
            </a:r>
          </a:p>
          <a:p>
            <a:pPr algn="ctr">
              <a:defRPr/>
            </a:pPr>
            <a:endParaRPr lang="fr-FR" sz="2000" dirty="0">
              <a:solidFill>
                <a:schemeClr val="accent2">
                  <a:lumMod val="75000"/>
                </a:schemeClr>
              </a:solidFill>
            </a:endParaRPr>
          </a:p>
          <a:p>
            <a:pPr>
              <a:defRPr/>
            </a:pPr>
            <a:r>
              <a:rPr lang="fr-FR" sz="2000" dirty="0">
                <a:solidFill>
                  <a:schemeClr val="accent2">
                    <a:lumMod val="75000"/>
                  </a:schemeClr>
                </a:solidFill>
              </a:rPr>
              <a:t>                              </a:t>
            </a:r>
          </a:p>
        </p:txBody>
      </p:sp>
      <p:sp>
        <p:nvSpPr>
          <p:cNvPr id="11" name="Rectangle à coins arrondis 10"/>
          <p:cNvSpPr/>
          <p:nvPr/>
        </p:nvSpPr>
        <p:spPr bwMode="auto">
          <a:xfrm>
            <a:off x="2311214" y="737526"/>
            <a:ext cx="5256584"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2887862" y="713085"/>
            <a:ext cx="4063164" cy="461665"/>
          </a:xfrm>
          <a:prstGeom prst="rect">
            <a:avLst/>
          </a:prstGeom>
        </p:spPr>
        <p:txBody>
          <a:bodyPr wrap="none">
            <a:spAutoFit/>
          </a:bodyPr>
          <a:lstStyle/>
          <a:p>
            <a:pPr algn="ctr">
              <a:defRPr/>
            </a:pPr>
            <a:r>
              <a:rPr lang="fr-FR" dirty="0">
                <a:solidFill>
                  <a:srgbClr val="FFFF00"/>
                </a:solidFill>
              </a:rPr>
              <a:t>Que sait-on de l’énergie noire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62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5462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2813" y="1220787"/>
            <a:ext cx="8131175"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3"/>
          <p:cNvSpPr>
            <a:spLocks noChangeArrowheads="1"/>
          </p:cNvSpPr>
          <p:nvPr/>
        </p:nvSpPr>
        <p:spPr bwMode="auto">
          <a:xfrm>
            <a:off x="1094583" y="2704465"/>
            <a:ext cx="258759" cy="302641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rot="16200000">
            <a:off x="-797718" y="3381376"/>
            <a:ext cx="3384550" cy="400050"/>
          </a:xfrm>
          <a:prstGeom prst="rect">
            <a:avLst/>
          </a:prstGeom>
          <a:noFill/>
        </p:spPr>
        <p:txBody>
          <a:bodyPr>
            <a:spAutoFit/>
          </a:bodyPr>
          <a:lstStyle/>
          <a:p>
            <a:pPr>
              <a:defRPr/>
            </a:pPr>
            <a:r>
              <a:rPr lang="fr-FR" sz="2000" dirty="0">
                <a:solidFill>
                  <a:schemeClr val="bg1">
                    <a:lumMod val="95000"/>
                  </a:schemeClr>
                </a:solidFill>
              </a:rPr>
              <a:t>Echelle de l’univers</a:t>
            </a:r>
          </a:p>
        </p:txBody>
      </p:sp>
      <p:sp>
        <p:nvSpPr>
          <p:cNvPr id="154630" name="Rectangle 5"/>
          <p:cNvSpPr>
            <a:spLocks noChangeArrowheads="1"/>
          </p:cNvSpPr>
          <p:nvPr/>
        </p:nvSpPr>
        <p:spPr bwMode="auto">
          <a:xfrm>
            <a:off x="7448549" y="2344103"/>
            <a:ext cx="1274763" cy="360362"/>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7" name="ZoneTexte 6"/>
          <p:cNvSpPr txBox="1"/>
          <p:nvPr/>
        </p:nvSpPr>
        <p:spPr>
          <a:xfrm>
            <a:off x="7189789" y="2456815"/>
            <a:ext cx="2644775" cy="830997"/>
          </a:xfrm>
          <a:prstGeom prst="rect">
            <a:avLst/>
          </a:prstGeom>
          <a:noFill/>
        </p:spPr>
        <p:txBody>
          <a:bodyPr>
            <a:spAutoFit/>
          </a:bodyPr>
          <a:lstStyle/>
          <a:p>
            <a:pPr algn="ctr">
              <a:defRPr/>
            </a:pPr>
            <a:r>
              <a:rPr lang="fr-FR" sz="1600" dirty="0">
                <a:solidFill>
                  <a:srgbClr val="FF9999"/>
                </a:solidFill>
              </a:rPr>
              <a:t>L’énergie noire est constante</a:t>
            </a:r>
          </a:p>
          <a:p>
            <a:pPr algn="ctr">
              <a:defRPr/>
            </a:pPr>
            <a:r>
              <a:rPr lang="fr-FR" sz="1600" dirty="0">
                <a:solidFill>
                  <a:schemeClr val="bg1">
                    <a:lumMod val="95000"/>
                  </a:schemeClr>
                </a:solidFill>
              </a:rPr>
              <a:t>(Théorie la plus solide)</a:t>
            </a:r>
          </a:p>
          <a:p>
            <a:pPr>
              <a:defRPr/>
            </a:pPr>
            <a:endParaRPr lang="fr-FR" sz="1600" dirty="0">
              <a:solidFill>
                <a:srgbClr val="FF9999"/>
              </a:solidFill>
            </a:endParaRPr>
          </a:p>
        </p:txBody>
      </p:sp>
      <p:sp>
        <p:nvSpPr>
          <p:cNvPr id="8" name="ZoneTexte 7"/>
          <p:cNvSpPr txBox="1"/>
          <p:nvPr/>
        </p:nvSpPr>
        <p:spPr>
          <a:xfrm>
            <a:off x="4814569" y="1549401"/>
            <a:ext cx="2592388" cy="339725"/>
          </a:xfrm>
          <a:prstGeom prst="rect">
            <a:avLst/>
          </a:prstGeom>
          <a:noFill/>
        </p:spPr>
        <p:txBody>
          <a:bodyPr>
            <a:spAutoFit/>
          </a:bodyPr>
          <a:lstStyle/>
          <a:p>
            <a:pPr>
              <a:defRPr/>
            </a:pPr>
            <a:r>
              <a:rPr lang="fr-FR" sz="1600" dirty="0">
                <a:solidFill>
                  <a:schemeClr val="accent2">
                    <a:lumMod val="40000"/>
                    <a:lumOff val="60000"/>
                  </a:schemeClr>
                </a:solidFill>
              </a:rPr>
              <a:t>L’énergie noire augmente</a:t>
            </a:r>
          </a:p>
        </p:txBody>
      </p:sp>
      <p:sp>
        <p:nvSpPr>
          <p:cNvPr id="154633" name="ZoneTexte 8"/>
          <p:cNvSpPr txBox="1">
            <a:spLocks noChangeArrowheads="1"/>
          </p:cNvSpPr>
          <p:nvPr/>
        </p:nvSpPr>
        <p:spPr bwMode="auto">
          <a:xfrm>
            <a:off x="7005636" y="4153218"/>
            <a:ext cx="2160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dirty="0">
                <a:solidFill>
                  <a:srgbClr val="FFFFCC"/>
                </a:solidFill>
              </a:rPr>
              <a:t>L’énergie noire diminue</a:t>
            </a:r>
          </a:p>
        </p:txBody>
      </p:sp>
      <p:sp>
        <p:nvSpPr>
          <p:cNvPr id="154634" name="Rectangle 9"/>
          <p:cNvSpPr>
            <a:spLocks noChangeArrowheads="1"/>
          </p:cNvSpPr>
          <p:nvPr/>
        </p:nvSpPr>
        <p:spPr bwMode="auto">
          <a:xfrm>
            <a:off x="8035925" y="6757035"/>
            <a:ext cx="213196" cy="262890"/>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35" name="Rectangle 10"/>
          <p:cNvSpPr>
            <a:spLocks noChangeArrowheads="1"/>
          </p:cNvSpPr>
          <p:nvPr/>
        </p:nvSpPr>
        <p:spPr bwMode="auto">
          <a:xfrm>
            <a:off x="4656138" y="7092950"/>
            <a:ext cx="768350" cy="28733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 name="ZoneTexte 11"/>
          <p:cNvSpPr txBox="1"/>
          <p:nvPr/>
        </p:nvSpPr>
        <p:spPr>
          <a:xfrm>
            <a:off x="4641577" y="6888480"/>
            <a:ext cx="2305050" cy="400050"/>
          </a:xfrm>
          <a:prstGeom prst="rect">
            <a:avLst/>
          </a:prstGeom>
          <a:noFill/>
        </p:spPr>
        <p:txBody>
          <a:bodyPr>
            <a:spAutoFit/>
          </a:bodyPr>
          <a:lstStyle/>
          <a:p>
            <a:pPr>
              <a:defRPr/>
            </a:pPr>
            <a:r>
              <a:rPr lang="fr-FR" sz="2000" dirty="0">
                <a:solidFill>
                  <a:schemeClr val="bg1">
                    <a:lumMod val="95000"/>
                  </a:schemeClr>
                </a:solidFill>
              </a:rPr>
              <a:t>Temps</a:t>
            </a:r>
          </a:p>
        </p:txBody>
      </p:sp>
      <p:sp>
        <p:nvSpPr>
          <p:cNvPr id="15" name="Rectangle à coins arrondis 14"/>
          <p:cNvSpPr/>
          <p:nvPr/>
        </p:nvSpPr>
        <p:spPr bwMode="auto">
          <a:xfrm>
            <a:off x="2736057" y="211138"/>
            <a:ext cx="4818062" cy="50482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54638" name="ZoneTexte 12"/>
          <p:cNvSpPr txBox="1">
            <a:spLocks noChangeArrowheads="1"/>
          </p:cNvSpPr>
          <p:nvPr/>
        </p:nvSpPr>
        <p:spPr bwMode="auto">
          <a:xfrm>
            <a:off x="3096096" y="215901"/>
            <a:ext cx="515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FF00"/>
                </a:solidFill>
              </a:rPr>
              <a:t>Quel avenir pour notre univers ?</a:t>
            </a:r>
          </a:p>
        </p:txBody>
      </p:sp>
      <p:sp>
        <p:nvSpPr>
          <p:cNvPr id="154639" name="Rectangle 25"/>
          <p:cNvSpPr>
            <a:spLocks noChangeArrowheads="1"/>
          </p:cNvSpPr>
          <p:nvPr/>
        </p:nvSpPr>
        <p:spPr bwMode="auto">
          <a:xfrm>
            <a:off x="4656138" y="6761797"/>
            <a:ext cx="889000" cy="144463"/>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40" name="Rectangle 26"/>
          <p:cNvSpPr>
            <a:spLocks noChangeArrowheads="1"/>
          </p:cNvSpPr>
          <p:nvPr/>
        </p:nvSpPr>
        <p:spPr bwMode="auto">
          <a:xfrm flipV="1">
            <a:off x="5112320" y="6546215"/>
            <a:ext cx="72008" cy="160018"/>
          </a:xfrm>
          <a:prstGeom prst="rect">
            <a:avLst/>
          </a:prstGeom>
          <a:solidFill>
            <a:schemeClr val="tx1"/>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4641" name="ZoneTexte 27"/>
          <p:cNvSpPr txBox="1">
            <a:spLocks noChangeArrowheads="1"/>
          </p:cNvSpPr>
          <p:nvPr/>
        </p:nvSpPr>
        <p:spPr bwMode="auto">
          <a:xfrm>
            <a:off x="3592513" y="3865563"/>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800" dirty="0">
                <a:solidFill>
                  <a:srgbClr val="FFC000"/>
                </a:solidFill>
              </a:rPr>
              <a:t>Aujourd’hui</a:t>
            </a:r>
          </a:p>
        </p:txBody>
      </p:sp>
      <p:cxnSp>
        <p:nvCxnSpPr>
          <p:cNvPr id="154642" name="Connecteur droit avec flèche 158719"/>
          <p:cNvCxnSpPr>
            <a:cxnSpLocks noChangeShapeType="1"/>
          </p:cNvCxnSpPr>
          <p:nvPr/>
        </p:nvCxnSpPr>
        <p:spPr bwMode="auto">
          <a:xfrm>
            <a:off x="4362450" y="4206230"/>
            <a:ext cx="346075" cy="437703"/>
          </a:xfrm>
          <a:prstGeom prst="straightConnector1">
            <a:avLst/>
          </a:prstGeom>
          <a:noFill/>
          <a:ln w="1905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1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1981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058400" cy="766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ZoneTexte 3"/>
          <p:cNvSpPr txBox="1">
            <a:spLocks noChangeArrowheads="1"/>
          </p:cNvSpPr>
          <p:nvPr/>
        </p:nvSpPr>
        <p:spPr bwMode="auto">
          <a:xfrm>
            <a:off x="2519363" y="1979613"/>
            <a:ext cx="8713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altLang="fr-FR" sz="6000" dirty="0">
                <a:ln w="0">
                  <a:solidFill>
                    <a:schemeClr val="bg1">
                      <a:lumMod val="95000"/>
                    </a:schemeClr>
                  </a:solidFill>
                </a:ln>
                <a:solidFill>
                  <a:srgbClr val="808080"/>
                </a:solidFill>
                <a:effectLst>
                  <a:outerShdw blurRad="38100" dist="19050" dir="2700000" algn="tl" rotWithShape="0">
                    <a:schemeClr val="dk1">
                      <a:alpha val="40000"/>
                    </a:schemeClr>
                  </a:outerShdw>
                </a:effectLst>
              </a:rPr>
              <a:t>La matière noire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à coins arrondis 1"/>
          <p:cNvSpPr/>
          <p:nvPr/>
        </p:nvSpPr>
        <p:spPr bwMode="auto">
          <a:xfrm>
            <a:off x="1511300" y="244475"/>
            <a:ext cx="7056438"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1860" name="Rectangle 2"/>
          <p:cNvSpPr>
            <a:spLocks noChangeArrowheads="1"/>
          </p:cNvSpPr>
          <p:nvPr/>
        </p:nvSpPr>
        <p:spPr bwMode="auto">
          <a:xfrm>
            <a:off x="2232025" y="244475"/>
            <a:ext cx="755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dirty="0">
                <a:solidFill>
                  <a:srgbClr val="FFFF00"/>
                </a:solidFill>
                <a:latin typeface="Calibri" panose="020F0502020204030204" pitchFamily="34" charset="0"/>
              </a:rPr>
              <a:t>Premiers indices de la matière noire</a:t>
            </a:r>
          </a:p>
        </p:txBody>
      </p:sp>
      <p:sp>
        <p:nvSpPr>
          <p:cNvPr id="4" name="Rectangle à coins arrondis 3"/>
          <p:cNvSpPr>
            <a:spLocks noChangeArrowheads="1"/>
          </p:cNvSpPr>
          <p:nvPr/>
        </p:nvSpPr>
        <p:spPr bwMode="auto">
          <a:xfrm>
            <a:off x="144463" y="935038"/>
            <a:ext cx="9640887" cy="1295400"/>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188913" y="911225"/>
            <a:ext cx="96424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cs typeface="Times New Roman" panose="02020603050405020304" pitchFamily="18" charset="0"/>
              </a:rPr>
              <a:t>En 1933 l’Américano-Suisse Frantz Zwicky étudie le déplacement et la vitesse</a:t>
            </a:r>
          </a:p>
          <a:p>
            <a:pPr algn="ctr">
              <a:defRPr/>
            </a:pPr>
            <a:r>
              <a:rPr lang="fr-FR" altLang="fr-FR" sz="2000" dirty="0">
                <a:solidFill>
                  <a:schemeClr val="accent2">
                    <a:lumMod val="75000"/>
                  </a:schemeClr>
                </a:solidFill>
                <a:cs typeface="Times New Roman" panose="02020603050405020304" pitchFamily="18" charset="0"/>
              </a:rPr>
              <a:t> des  galaxies de l’amas de galaxies de Coma dans la Chevelure de Bérénice.</a:t>
            </a:r>
          </a:p>
          <a:p>
            <a:pPr algn="ctr">
              <a:defRPr/>
            </a:pPr>
            <a:r>
              <a:rPr lang="fr-FR" altLang="fr-FR" sz="2000" dirty="0">
                <a:solidFill>
                  <a:schemeClr val="accent2">
                    <a:lumMod val="75000"/>
                  </a:schemeClr>
                </a:solidFill>
                <a:cs typeface="Times New Roman" panose="02020603050405020304" pitchFamily="18" charset="0"/>
              </a:rPr>
              <a:t>Ces vitesses sont trop élevées et cet amas devrait se disloquer.</a:t>
            </a:r>
          </a:p>
          <a:p>
            <a:pPr algn="ctr">
              <a:defRPr/>
            </a:pPr>
            <a:r>
              <a:rPr lang="fr-FR" altLang="fr-FR" sz="2000" dirty="0">
                <a:solidFill>
                  <a:schemeClr val="accent2">
                    <a:lumMod val="75000"/>
                  </a:schemeClr>
                </a:solidFill>
                <a:cs typeface="Times New Roman" panose="02020603050405020304" pitchFamily="18" charset="0"/>
              </a:rPr>
              <a:t> Il suggère la présence d’une matière invisible attractive qui assure la cohésion de l’amas.</a:t>
            </a:r>
          </a:p>
        </p:txBody>
      </p:sp>
      <p:pic>
        <p:nvPicPr>
          <p:cNvPr id="121863"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784" y="2325688"/>
            <a:ext cx="681831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9488" y="3165475"/>
            <a:ext cx="2439987"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219105" y="7094746"/>
            <a:ext cx="8353425" cy="338137"/>
          </a:xfrm>
          <a:prstGeom prst="rect">
            <a:avLst/>
          </a:prstGeom>
          <a:noFill/>
        </p:spPr>
        <p:txBody>
          <a:bodyPr>
            <a:spAutoFit/>
          </a:bodyPr>
          <a:lstStyle/>
          <a:p>
            <a:pPr>
              <a:defRPr/>
            </a:pPr>
            <a:r>
              <a:rPr lang="fr-FR" sz="1600" dirty="0">
                <a:solidFill>
                  <a:schemeClr val="bg1">
                    <a:lumMod val="95000"/>
                  </a:schemeClr>
                </a:solidFill>
              </a:rPr>
              <a:t>L’amas de Coma situé à 323 millions d’AL est composé d’un millier de galaxies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6"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23907" name="Picture 11" descr="http://www.outters.fr/images%20site%20astro/m31-lrgb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075" y="2166938"/>
            <a:ext cx="8280400" cy="539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Flèche courbée vers la gauche 3"/>
          <p:cNvSpPr>
            <a:spLocks noChangeArrowheads="1"/>
          </p:cNvSpPr>
          <p:nvPr/>
        </p:nvSpPr>
        <p:spPr bwMode="auto">
          <a:xfrm rot="9526282">
            <a:off x="2185988" y="5102225"/>
            <a:ext cx="792162" cy="1482725"/>
          </a:xfrm>
          <a:prstGeom prst="curvedLeftArrow">
            <a:avLst>
              <a:gd name="adj1" fmla="val 25017"/>
              <a:gd name="adj2" fmla="val 50026"/>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2" name="Rectangle à coins arrondis 1"/>
          <p:cNvSpPr/>
          <p:nvPr/>
        </p:nvSpPr>
        <p:spPr bwMode="auto">
          <a:xfrm>
            <a:off x="1511300" y="244475"/>
            <a:ext cx="7056438"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3910" name="Rectangle 2"/>
          <p:cNvSpPr>
            <a:spLocks noChangeArrowheads="1"/>
          </p:cNvSpPr>
          <p:nvPr/>
        </p:nvSpPr>
        <p:spPr bwMode="auto">
          <a:xfrm>
            <a:off x="1581150" y="266700"/>
            <a:ext cx="7553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800" dirty="0">
                <a:solidFill>
                  <a:srgbClr val="FFFF00"/>
                </a:solidFill>
                <a:latin typeface="Calibri" panose="020F0502020204030204" pitchFamily="34" charset="0"/>
              </a:rPr>
              <a:t>Excès de vitesse dans la galaxie d’Andromède !</a:t>
            </a:r>
          </a:p>
        </p:txBody>
      </p:sp>
      <p:sp>
        <p:nvSpPr>
          <p:cNvPr id="4" name="Rectangle à coins arrondis 3"/>
          <p:cNvSpPr>
            <a:spLocks noChangeArrowheads="1"/>
          </p:cNvSpPr>
          <p:nvPr/>
        </p:nvSpPr>
        <p:spPr bwMode="auto">
          <a:xfrm>
            <a:off x="144463" y="1096963"/>
            <a:ext cx="9791700" cy="95408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a:spLocks noChangeArrowheads="1"/>
          </p:cNvSpPr>
          <p:nvPr/>
        </p:nvSpPr>
        <p:spPr bwMode="auto">
          <a:xfrm>
            <a:off x="71438" y="1055688"/>
            <a:ext cx="9936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fr-FR" altLang="fr-FR" sz="2000" dirty="0">
                <a:solidFill>
                  <a:schemeClr val="accent2">
                    <a:lumMod val="75000"/>
                  </a:schemeClr>
                </a:solidFill>
                <a:latin typeface="Calibri" panose="020F0502020204030204" pitchFamily="34" charset="0"/>
              </a:rPr>
              <a:t>En 1970 l’Américaine Véra Rubin observe la galaxie d’Andromède.</a:t>
            </a:r>
            <a:r>
              <a:rPr lang="fr-FR" altLang="fr-FR" sz="2000" b="1" dirty="0">
                <a:solidFill>
                  <a:schemeClr val="accent2">
                    <a:lumMod val="75000"/>
                  </a:schemeClr>
                </a:solidFill>
                <a:latin typeface="Calibri" panose="020F0502020204030204" pitchFamily="34" charset="0"/>
              </a:rPr>
              <a:t> </a:t>
            </a:r>
          </a:p>
          <a:p>
            <a:pPr algn="ctr">
              <a:defRPr/>
            </a:pPr>
            <a:r>
              <a:rPr lang="fr-FR" altLang="fr-FR" sz="2000" dirty="0">
                <a:solidFill>
                  <a:schemeClr val="accent2">
                    <a:lumMod val="75000"/>
                  </a:schemeClr>
                </a:solidFill>
                <a:latin typeface="Calibri" panose="020F0502020204030204" pitchFamily="34" charset="0"/>
              </a:rPr>
              <a:t>Celle-ci tourne beaucoup trop vite et sa vitesse est incompatible avec la stabilité des étoiles.</a:t>
            </a:r>
          </a:p>
        </p:txBody>
      </p:sp>
      <p:pic>
        <p:nvPicPr>
          <p:cNvPr id="123914"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7350" y="2123653"/>
            <a:ext cx="326707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
          <p:cNvSpPr txBox="1">
            <a:spLocks noChangeArrowheads="1"/>
          </p:cNvSpPr>
          <p:nvPr/>
        </p:nvSpPr>
        <p:spPr bwMode="auto">
          <a:xfrm>
            <a:off x="144463" y="3924300"/>
            <a:ext cx="244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a:p>
        </p:txBody>
      </p:sp>
      <p:sp>
        <p:nvSpPr>
          <p:cNvPr id="3" name="ZoneTexte 2"/>
          <p:cNvSpPr txBox="1"/>
          <p:nvPr/>
        </p:nvSpPr>
        <p:spPr>
          <a:xfrm>
            <a:off x="647700" y="1655763"/>
            <a:ext cx="9899650" cy="400050"/>
          </a:xfrm>
          <a:prstGeom prst="rect">
            <a:avLst/>
          </a:prstGeom>
          <a:noFill/>
        </p:spPr>
        <p:txBody>
          <a:bodyPr>
            <a:spAutoFit/>
          </a:bodyPr>
          <a:lstStyle/>
          <a:p>
            <a:pPr>
              <a:defRPr/>
            </a:pPr>
            <a:r>
              <a:rPr lang="fr-FR" sz="2000" dirty="0">
                <a:solidFill>
                  <a:schemeClr val="accent2">
                    <a:lumMod val="75000"/>
                  </a:schemeClr>
                </a:solidFill>
              </a:rPr>
              <a:t>Elle démontre qu’une gravitation d’origine inconnue agit sur la matière « ordinaire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extLst>
              <p:ext uri="{D42A27DB-BD31-4B8C-83A1-F6EECF244321}">
                <p14:modId xmlns:p14="http://schemas.microsoft.com/office/powerpoint/2010/main" val="1335784243"/>
              </p:ext>
            </p:extLst>
          </p:nvPr>
        </p:nvGraphicFramePr>
        <p:xfrm>
          <a:off x="1058" y="-108595"/>
          <a:ext cx="10079567" cy="7695869"/>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 y="-108595"/>
                        <a:ext cx="10079567" cy="7695869"/>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97283" name="Picture 1027" descr="C:\Documents and Settings\user\Mes documents\Astronomie\morts des étoi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888" y="2650300"/>
            <a:ext cx="7673489" cy="473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7382707" y="817517"/>
            <a:ext cx="258404" cy="270395"/>
          </a:xfrm>
          <a:prstGeom prst="rect">
            <a:avLst/>
          </a:prstGeom>
          <a:noFill/>
        </p:spPr>
        <p:txBody>
          <a:bodyPr wrap="none" rtlCol="0">
            <a:spAutoFit/>
          </a:bodyPr>
          <a:lstStyle/>
          <a:p>
            <a:r>
              <a:rPr lang="fr-FR" sz="1157" b="1" dirty="0">
                <a:solidFill>
                  <a:schemeClr val="accent2">
                    <a:lumMod val="50000"/>
                  </a:schemeClr>
                </a:solidFill>
              </a:rPr>
              <a:t>3</a:t>
            </a:r>
          </a:p>
        </p:txBody>
      </p:sp>
      <p:sp>
        <p:nvSpPr>
          <p:cNvPr id="9" name="Rectangle à coins arrondis 8"/>
          <p:cNvSpPr/>
          <p:nvPr/>
        </p:nvSpPr>
        <p:spPr bwMode="auto">
          <a:xfrm>
            <a:off x="2420744" y="236943"/>
            <a:ext cx="498771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0" name="Rectangle à coins arrondis 9"/>
          <p:cNvSpPr>
            <a:spLocks noChangeArrowheads="1"/>
          </p:cNvSpPr>
          <p:nvPr/>
        </p:nvSpPr>
        <p:spPr bwMode="auto">
          <a:xfrm>
            <a:off x="182484" y="952714"/>
            <a:ext cx="9715649" cy="163690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 name="ZoneTexte 10"/>
          <p:cNvSpPr txBox="1"/>
          <p:nvPr/>
        </p:nvSpPr>
        <p:spPr>
          <a:xfrm>
            <a:off x="-3833" y="927588"/>
            <a:ext cx="9930899" cy="1661993"/>
          </a:xfrm>
          <a:prstGeom prst="rect">
            <a:avLst/>
          </a:prstGeom>
          <a:noFill/>
        </p:spPr>
        <p:txBody>
          <a:bodyPr wrap="square" rtlCol="0">
            <a:spAutoFit/>
          </a:bodyPr>
          <a:lstStyle/>
          <a:p>
            <a:pPr algn="ctr"/>
            <a:r>
              <a:rPr lang="fr-FR" sz="1700" dirty="0">
                <a:solidFill>
                  <a:schemeClr val="accent2">
                    <a:lumMod val="75000"/>
                  </a:schemeClr>
                </a:solidFill>
              </a:rPr>
              <a:t>Le cœur de l’étoile devient une sphère de carbone d’une masse volumique de 1 tonne/cm3 </a:t>
            </a:r>
          </a:p>
          <a:p>
            <a:pPr algn="ctr"/>
            <a:r>
              <a:rPr lang="fr-FR" sz="1700" dirty="0">
                <a:solidFill>
                  <a:schemeClr val="accent2">
                    <a:lumMod val="75000"/>
                  </a:schemeClr>
                </a:solidFill>
              </a:rPr>
              <a:t>qui expulse l’enveloppe.</a:t>
            </a:r>
          </a:p>
          <a:p>
            <a:pPr algn="ctr"/>
            <a:r>
              <a:rPr lang="fr-FR" sz="1700" dirty="0">
                <a:solidFill>
                  <a:schemeClr val="accent2">
                    <a:lumMod val="75000"/>
                  </a:schemeClr>
                </a:solidFill>
              </a:rPr>
              <a:t>Son diamètre est équivalent à celui de la Terre et sa masse approximativement celle du Soleil</a:t>
            </a:r>
          </a:p>
          <a:p>
            <a:pPr algn="ctr"/>
            <a:r>
              <a:rPr lang="fr-FR" sz="1700" dirty="0">
                <a:solidFill>
                  <a:schemeClr val="accent2">
                    <a:lumMod val="75000"/>
                  </a:schemeClr>
                </a:solidFill>
              </a:rPr>
              <a:t>Sa température de surface peut atteindre 40 000°.</a:t>
            </a:r>
          </a:p>
          <a:p>
            <a:pPr algn="ctr"/>
            <a:r>
              <a:rPr lang="fr-FR" sz="1700" dirty="0">
                <a:solidFill>
                  <a:schemeClr val="accent2">
                    <a:lumMod val="75000"/>
                  </a:schemeClr>
                </a:solidFill>
              </a:rPr>
              <a:t>Elle brillera pendant des milliards d’années avant de s’éteindre…en naine noire !</a:t>
            </a:r>
          </a:p>
          <a:p>
            <a:pPr algn="ctr"/>
            <a:r>
              <a:rPr lang="fr-FR" sz="1700" dirty="0">
                <a:solidFill>
                  <a:schemeClr val="accent2">
                    <a:lumMod val="75000"/>
                  </a:schemeClr>
                </a:solidFill>
              </a:rPr>
              <a:t>L’ensemble formé par la naine blanche et son enveloppe en expansion s’appelle une </a:t>
            </a:r>
            <a:r>
              <a:rPr lang="fr-FR" sz="1700" b="1" dirty="0">
                <a:solidFill>
                  <a:schemeClr val="accent2">
                    <a:lumMod val="75000"/>
                  </a:schemeClr>
                </a:solidFill>
              </a:rPr>
              <a:t>nébuleuse planétaire. </a:t>
            </a:r>
          </a:p>
        </p:txBody>
      </p:sp>
      <p:sp>
        <p:nvSpPr>
          <p:cNvPr id="7" name="Rectangle 6"/>
          <p:cNvSpPr/>
          <p:nvPr/>
        </p:nvSpPr>
        <p:spPr>
          <a:xfrm>
            <a:off x="2736056" y="279491"/>
            <a:ext cx="8784976" cy="461665"/>
          </a:xfrm>
          <a:prstGeom prst="rect">
            <a:avLst/>
          </a:prstGeom>
        </p:spPr>
        <p:txBody>
          <a:bodyPr wrap="square">
            <a:spAutoFit/>
          </a:bodyPr>
          <a:lstStyle/>
          <a:p>
            <a:r>
              <a:rPr lang="fr-FR" altLang="fr-FR" dirty="0">
                <a:solidFill>
                  <a:srgbClr val="FFFF00"/>
                </a:solidFill>
              </a:rPr>
              <a:t>Caractéristiques des naines blanches </a:t>
            </a:r>
            <a:endParaRPr lang="fr-FR" dirty="0"/>
          </a:p>
        </p:txBody>
      </p:sp>
    </p:spTree>
    <p:extLst>
      <p:ext uri="{BB962C8B-B14F-4D97-AF65-F5344CB8AC3E}">
        <p14:creationId xmlns:p14="http://schemas.microsoft.com/office/powerpoint/2010/main" val="2340621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10439400" cy="7688263"/>
          </a:xfrm>
          <a:prstGeom prst="roundRect">
            <a:avLst>
              <a:gd name="adj" fmla="val 19"/>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r>
              <a:rPr lang="fr-FR" altLang="fr-FR" dirty="0">
                <a:solidFill>
                  <a:schemeClr val="accent2">
                    <a:lumMod val="75000"/>
                  </a:schemeClr>
                </a:solidFill>
                <a:latin typeface="Calibri" panose="020F0502020204030204" pitchFamily="34" charset="0"/>
              </a:rPr>
              <a:t>. </a:t>
            </a:r>
          </a:p>
        </p:txBody>
      </p:sp>
      <p:pic>
        <p:nvPicPr>
          <p:cNvPr id="1259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1065213"/>
            <a:ext cx="6721475" cy="710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6" name="Freeform 4"/>
          <p:cNvSpPr>
            <a:spLocks/>
          </p:cNvSpPr>
          <p:nvPr/>
        </p:nvSpPr>
        <p:spPr bwMode="auto">
          <a:xfrm flipH="1">
            <a:off x="2303463" y="5435600"/>
            <a:ext cx="1085850" cy="315913"/>
          </a:xfrm>
          <a:custGeom>
            <a:avLst/>
            <a:gdLst>
              <a:gd name="T0" fmla="*/ 0 w 4300"/>
              <a:gd name="T1" fmla="*/ 0 h 95"/>
              <a:gd name="T2" fmla="*/ 2147483646 w 4300"/>
              <a:gd name="T3" fmla="*/ 2147483646 h 95"/>
              <a:gd name="T4" fmla="*/ 0 60000 65536"/>
              <a:gd name="T5" fmla="*/ 0 60000 65536"/>
            </a:gdLst>
            <a:ahLst/>
            <a:cxnLst>
              <a:cxn ang="T4">
                <a:pos x="T0" y="T1"/>
              </a:cxn>
              <a:cxn ang="T5">
                <a:pos x="T2" y="T3"/>
              </a:cxn>
            </a:cxnLst>
            <a:rect l="0" t="0" r="r" b="b"/>
            <a:pathLst>
              <a:path w="4300" h="95">
                <a:moveTo>
                  <a:pt x="0" y="0"/>
                </a:moveTo>
                <a:lnTo>
                  <a:pt x="4299" y="94"/>
                </a:lnTo>
              </a:path>
            </a:pathLst>
          </a:custGeom>
          <a:noFill/>
          <a:ln w="9525">
            <a:solidFill>
              <a:srgbClr val="FFFF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5957" name="Flèche courbée vers le bas 1"/>
          <p:cNvSpPr>
            <a:spLocks noChangeArrowheads="1"/>
          </p:cNvSpPr>
          <p:nvPr/>
        </p:nvSpPr>
        <p:spPr bwMode="auto">
          <a:xfrm>
            <a:off x="4105275" y="971550"/>
            <a:ext cx="46038" cy="46038"/>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8" name="Flèche courbée vers le bas 2"/>
          <p:cNvSpPr>
            <a:spLocks noChangeArrowheads="1"/>
          </p:cNvSpPr>
          <p:nvPr/>
        </p:nvSpPr>
        <p:spPr bwMode="auto">
          <a:xfrm>
            <a:off x="5138738" y="2293938"/>
            <a:ext cx="46037" cy="46037"/>
          </a:xfrm>
          <a:prstGeom prst="curvedDownArrow">
            <a:avLst>
              <a:gd name="adj1" fmla="val 25000"/>
              <a:gd name="adj2" fmla="val 50000"/>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59" name="Flèche courbée vers le bas 3"/>
          <p:cNvSpPr>
            <a:spLocks noChangeArrowheads="1"/>
          </p:cNvSpPr>
          <p:nvPr/>
        </p:nvSpPr>
        <p:spPr bwMode="auto">
          <a:xfrm rot="4824637">
            <a:off x="5134770" y="3590131"/>
            <a:ext cx="3954462" cy="1057275"/>
          </a:xfrm>
          <a:prstGeom prst="curvedDownArrow">
            <a:avLst>
              <a:gd name="adj1" fmla="val 24987"/>
              <a:gd name="adj2" fmla="val 49991"/>
              <a:gd name="adj3" fmla="val 25000"/>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1" name="Rectangle à coins arrondis 10"/>
          <p:cNvSpPr/>
          <p:nvPr/>
        </p:nvSpPr>
        <p:spPr bwMode="auto">
          <a:xfrm>
            <a:off x="2519363" y="222250"/>
            <a:ext cx="5329237"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5961" name="Text Box 3"/>
          <p:cNvSpPr txBox="1">
            <a:spLocks noChangeArrowheads="1"/>
          </p:cNvSpPr>
          <p:nvPr/>
        </p:nvSpPr>
        <p:spPr bwMode="auto">
          <a:xfrm>
            <a:off x="2808288" y="309563"/>
            <a:ext cx="6905625"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5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3200">
                <a:solidFill>
                  <a:srgbClr val="000000"/>
                </a:solidFill>
                <a:latin typeface="Times New Roman" panose="02020603050405020304" pitchFamily="18" charset="0"/>
                <a:cs typeface="Lucida Sans Unicode" panose="020B0602030504020204" pitchFamily="34" charset="0"/>
              </a:defRPr>
            </a:lvl1pPr>
            <a:lvl2pPr>
              <a:lnSpc>
                <a:spcPct val="95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800">
                <a:solidFill>
                  <a:srgbClr val="000000"/>
                </a:solidFill>
                <a:latin typeface="Times New Roman" panose="02020603050405020304" pitchFamily="18" charset="0"/>
                <a:cs typeface="Lucida Sans Unicode" panose="020B0602030504020204" pitchFamily="34" charset="0"/>
              </a:defRPr>
            </a:lvl2pPr>
            <a:lvl3pPr>
              <a:lnSpc>
                <a:spcPct val="95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400">
                <a:solidFill>
                  <a:srgbClr val="000000"/>
                </a:solidFill>
                <a:latin typeface="Times New Roman" panose="02020603050405020304" pitchFamily="18" charset="0"/>
                <a:cs typeface="Lucida Sans Unicode" panose="020B0602030504020204" pitchFamily="34" charset="0"/>
              </a:defRPr>
            </a:lvl3pPr>
            <a:lvl4pPr>
              <a:lnSpc>
                <a:spcPct val="95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4pPr>
            <a:lvl5pPr>
              <a:lnSpc>
                <a:spcPct val="95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95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Times New Roman" panose="02020603050405020304" pitchFamily="18" charset="0"/>
                <a:cs typeface="Lucida Sans Unicode" panose="020B0602030504020204" pitchFamily="34" charset="0"/>
              </a:defRPr>
            </a:lvl9pPr>
          </a:lstStyle>
          <a:p>
            <a:pPr eaLnBrk="1">
              <a:lnSpc>
                <a:spcPct val="102000"/>
              </a:lnSpc>
              <a:spcAft>
                <a:spcPct val="0"/>
              </a:spcAft>
            </a:pPr>
            <a:r>
              <a:rPr lang="fr-FR" altLang="fr-FR" sz="2800">
                <a:solidFill>
                  <a:srgbClr val="FFFF00"/>
                </a:solidFill>
                <a:latin typeface="Calibri" panose="020F0502020204030204" pitchFamily="34" charset="0"/>
              </a:rPr>
              <a:t>Qu’en est-il de notre Voie Lactée ?</a:t>
            </a:r>
          </a:p>
        </p:txBody>
      </p:sp>
      <p:sp>
        <p:nvSpPr>
          <p:cNvPr id="13" name="Rectangle à coins arrondis 12"/>
          <p:cNvSpPr>
            <a:spLocks noChangeArrowheads="1"/>
          </p:cNvSpPr>
          <p:nvPr/>
        </p:nvSpPr>
        <p:spPr bwMode="auto">
          <a:xfrm>
            <a:off x="1979613" y="917575"/>
            <a:ext cx="6480175" cy="687388"/>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25963" name="Rectangle 1"/>
          <p:cNvSpPr>
            <a:spLocks noChangeArrowheads="1"/>
          </p:cNvSpPr>
          <p:nvPr/>
        </p:nvSpPr>
        <p:spPr bwMode="auto">
          <a:xfrm>
            <a:off x="1152525" y="900113"/>
            <a:ext cx="8040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a:defRPr/>
            </a:pPr>
            <a:r>
              <a:rPr lang="fr-FR" altLang="fr-FR" sz="2000" dirty="0">
                <a:solidFill>
                  <a:schemeClr val="accent2">
                    <a:lumMod val="75000"/>
                  </a:schemeClr>
                </a:solidFill>
              </a:rPr>
              <a:t>La vitesse du Soleil autour de notre galaxie est de </a:t>
            </a:r>
            <a:r>
              <a:rPr lang="fr-FR" altLang="fr-FR" sz="2000" b="1" dirty="0">
                <a:solidFill>
                  <a:schemeClr val="accent2">
                    <a:lumMod val="75000"/>
                  </a:schemeClr>
                </a:solidFill>
              </a:rPr>
              <a:t>220 km/s </a:t>
            </a:r>
            <a:endParaRPr lang="fr-FR" altLang="fr-FR" sz="2000" dirty="0">
              <a:solidFill>
                <a:schemeClr val="accent2">
                  <a:lumMod val="75000"/>
                </a:schemeClr>
              </a:solidFill>
            </a:endParaRPr>
          </a:p>
        </p:txBody>
      </p:sp>
      <p:sp>
        <p:nvSpPr>
          <p:cNvPr id="125964" name="Rectangle 2"/>
          <p:cNvSpPr>
            <a:spLocks noChangeArrowheads="1"/>
          </p:cNvSpPr>
          <p:nvPr/>
        </p:nvSpPr>
        <p:spPr bwMode="auto">
          <a:xfrm>
            <a:off x="3200400" y="1187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FR" altLang="fr-FR" sz="2000" dirty="0">
                <a:solidFill>
                  <a:schemeClr val="accent2">
                    <a:lumMod val="75000"/>
                  </a:schemeClr>
                </a:solidFill>
                <a:latin typeface="Calibri" panose="020F0502020204030204" pitchFamily="34" charset="0"/>
              </a:rPr>
              <a:t>Or sa vitesse d’équilibre est de </a:t>
            </a:r>
            <a:r>
              <a:rPr lang="fr-FR" altLang="fr-FR" sz="2000" b="1" dirty="0">
                <a:solidFill>
                  <a:schemeClr val="accent2">
                    <a:lumMod val="75000"/>
                  </a:schemeClr>
                </a:solidFill>
                <a:latin typeface="Calibri" panose="020F0502020204030204" pitchFamily="34" charset="0"/>
              </a:rPr>
              <a:t>180 Km/s !</a:t>
            </a:r>
          </a:p>
        </p:txBody>
      </p:sp>
      <p:sp>
        <p:nvSpPr>
          <p:cNvPr id="125965" name="Soleil 3"/>
          <p:cNvSpPr>
            <a:spLocks noChangeArrowheads="1"/>
          </p:cNvSpPr>
          <p:nvPr/>
        </p:nvSpPr>
        <p:spPr bwMode="auto">
          <a:xfrm>
            <a:off x="3521075" y="5268913"/>
            <a:ext cx="152400" cy="185737"/>
          </a:xfrm>
          <a:prstGeom prst="sun">
            <a:avLst>
              <a:gd name="adj" fmla="val 25000"/>
            </a:avLst>
          </a:prstGeom>
          <a:solidFill>
            <a:srgbClr val="FFFF00"/>
          </a:solidFill>
          <a:ln w="9525" algn="ctr">
            <a:solidFill>
              <a:schemeClr val="tx1"/>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5" name="Rectangle à coins arrondis 14"/>
          <p:cNvSpPr>
            <a:spLocks noChangeArrowheads="1"/>
          </p:cNvSpPr>
          <p:nvPr/>
        </p:nvSpPr>
        <p:spPr bwMode="auto">
          <a:xfrm>
            <a:off x="1574799" y="6924675"/>
            <a:ext cx="7218363" cy="4286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16" name="Rectangle 15"/>
          <p:cNvSpPr/>
          <p:nvPr/>
        </p:nvSpPr>
        <p:spPr>
          <a:xfrm>
            <a:off x="1775619" y="6953250"/>
            <a:ext cx="9486900" cy="400050"/>
          </a:xfrm>
          <a:prstGeom prst="rect">
            <a:avLst/>
          </a:prstGeom>
        </p:spPr>
        <p:txBody>
          <a:bodyPr>
            <a:spAutoFit/>
          </a:bodyPr>
          <a:lstStyle/>
          <a:p>
            <a:pPr>
              <a:defRPr/>
            </a:pPr>
            <a:r>
              <a:rPr lang="fr-FR" altLang="fr-FR" sz="2000" dirty="0">
                <a:solidFill>
                  <a:schemeClr val="accent2">
                    <a:lumMod val="75000"/>
                  </a:schemeClr>
                </a:solidFill>
                <a:cs typeface="Times New Roman" panose="02020603050405020304" pitchFamily="18" charset="0"/>
              </a:rPr>
              <a:t>On sait maintenant que toutes les galaxies </a:t>
            </a:r>
            <a:r>
              <a:rPr lang="fr-FR" altLang="fr-FR" sz="2000" dirty="0">
                <a:solidFill>
                  <a:schemeClr val="accent6">
                    <a:lumMod val="75000"/>
                  </a:schemeClr>
                </a:solidFill>
                <a:cs typeface="Times New Roman" panose="02020603050405020304" pitchFamily="18" charset="0"/>
              </a:rPr>
              <a:t>sont en excès de vitesse.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extLst>
              <p:ext uri="{D42A27DB-BD31-4B8C-83A1-F6EECF244321}">
                <p14:modId xmlns:p14="http://schemas.microsoft.com/office/powerpoint/2010/main" val="2672839114"/>
              </p:ext>
            </p:extLst>
          </p:nvPr>
        </p:nvGraphicFramePr>
        <p:xfrm>
          <a:off x="-216272" y="-309693"/>
          <a:ext cx="10453915" cy="7920038"/>
        </p:xfrm>
        <a:graphic>
          <a:graphicData uri="http://schemas.openxmlformats.org/presentationml/2006/ole">
            <mc:AlternateContent xmlns:mc="http://schemas.openxmlformats.org/markup-compatibility/2006">
              <mc:Choice xmlns:v="urn:schemas-microsoft-com:vml" Requires="v">
                <p:oleObj name="CorelPhotoPaint.Image.7" r:id="rId5" imgW="13003175" imgH="9752381" progId="CorelPhotoPaint.Image.7">
                  <p:embed/>
                </p:oleObj>
              </mc:Choice>
              <mc:Fallback>
                <p:oleObj name="CorelPhotoPaint.Image.7" r:id="rId5" imgW="13003175" imgH="9752381" progId="CorelPhotoPaint.Image.7">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72" y="-309693"/>
                        <a:ext cx="10453915" cy="7920038"/>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6" name="Rectangle à coins arrondis 5"/>
          <p:cNvSpPr/>
          <p:nvPr/>
        </p:nvSpPr>
        <p:spPr bwMode="auto">
          <a:xfrm>
            <a:off x="81142" y="323850"/>
            <a:ext cx="9855714" cy="566738"/>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128004" name="Rectangle 3"/>
          <p:cNvSpPr>
            <a:spLocks noChangeArrowheads="1"/>
          </p:cNvSpPr>
          <p:nvPr/>
        </p:nvSpPr>
        <p:spPr bwMode="auto">
          <a:xfrm>
            <a:off x="81141" y="377032"/>
            <a:ext cx="1064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2000" dirty="0">
                <a:solidFill>
                  <a:srgbClr val="FFFF00"/>
                </a:solidFill>
                <a:latin typeface="Calibri" panose="020F0502020204030204" pitchFamily="34" charset="0"/>
              </a:rPr>
              <a:t>Les lois de Newton décrivent le mouvement et l’équilibre des planètes dans le système solaire.</a:t>
            </a:r>
          </a:p>
        </p:txBody>
      </p:sp>
      <p:sp>
        <p:nvSpPr>
          <p:cNvPr id="8" name="Rectangle à coins arrondis 7"/>
          <p:cNvSpPr>
            <a:spLocks noChangeArrowheads="1"/>
          </p:cNvSpPr>
          <p:nvPr/>
        </p:nvSpPr>
        <p:spPr bwMode="auto">
          <a:xfrm>
            <a:off x="1079500" y="1063625"/>
            <a:ext cx="7848600" cy="77152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9" name="ZoneTexte 8"/>
          <p:cNvSpPr txBox="1"/>
          <p:nvPr/>
        </p:nvSpPr>
        <p:spPr>
          <a:xfrm>
            <a:off x="1439863" y="1117600"/>
            <a:ext cx="9650412" cy="646113"/>
          </a:xfrm>
          <a:prstGeom prst="rect">
            <a:avLst/>
          </a:prstGeom>
          <a:noFill/>
        </p:spPr>
        <p:txBody>
          <a:bodyPr>
            <a:spAutoFit/>
          </a:bodyPr>
          <a:lstStyle/>
          <a:p>
            <a:pPr>
              <a:defRPr/>
            </a:pPr>
            <a:r>
              <a:rPr lang="fr-FR" sz="1800" dirty="0">
                <a:solidFill>
                  <a:schemeClr val="accent2">
                    <a:lumMod val="75000"/>
                  </a:schemeClr>
                </a:solidFill>
              </a:rPr>
              <a:t>Mercure 48 km/s;    Vénus : 35 km/s;   Terre : 30 km/s;    Mars : 24 km/s</a:t>
            </a:r>
          </a:p>
          <a:p>
            <a:pPr>
              <a:defRPr/>
            </a:pPr>
            <a:r>
              <a:rPr lang="fr-FR" sz="1800" dirty="0">
                <a:solidFill>
                  <a:schemeClr val="accent2">
                    <a:lumMod val="75000"/>
                  </a:schemeClr>
                </a:solidFill>
              </a:rPr>
              <a:t>Jupiter : 13 km/s;    Saturne : 10 km/s;   Uranus : 7 km/s ;  Neptune : 5 km/s</a:t>
            </a:r>
          </a:p>
        </p:txBody>
      </p:sp>
      <p:pic>
        <p:nvPicPr>
          <p:cNvPr id="128007"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68504" y="3356882"/>
            <a:ext cx="2974975" cy="288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327209" y="6653179"/>
            <a:ext cx="1656184" cy="338554"/>
          </a:xfrm>
          <a:prstGeom prst="rect">
            <a:avLst/>
          </a:prstGeom>
          <a:noFill/>
        </p:spPr>
        <p:txBody>
          <a:bodyPr wrap="square" rtlCol="0">
            <a:spAutoFit/>
          </a:bodyPr>
          <a:lstStyle/>
          <a:p>
            <a:r>
              <a:rPr lang="fr-FR" sz="1600" dirty="0">
                <a:solidFill>
                  <a:schemeClr val="bg1">
                    <a:lumMod val="95000"/>
                  </a:schemeClr>
                </a:solidFill>
              </a:rPr>
              <a:t>Cliquer</a:t>
            </a:r>
          </a:p>
        </p:txBody>
      </p:sp>
      <p:pic>
        <p:nvPicPr>
          <p:cNvPr id="4" name="Le Mouvement Des Corps Céleste Dans Notre Système Solaire">
            <a:hlinkClick r:id="" action="ppaction://media"/>
            <a:extLst>
              <a:ext uri="{FF2B5EF4-FFF2-40B4-BE49-F238E27FC236}">
                <a16:creationId xmlns:a16="http://schemas.microsoft.com/office/drawing/2014/main" id="{3DCB8339-6159-4F94-30D0-BE09DB48925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0193" y="2543887"/>
            <a:ext cx="6856690" cy="3490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5" imgW="13003175" imgH="9752381" progId="CorelPhotoPaint.Image.7">
                  <p:embed/>
                </p:oleObj>
              </mc:Choice>
              <mc:Fallback>
                <p:oleObj name="CorelPhotoPaint.Image.7" r:id="rId5" imgW="13003175" imgH="9752381" progId="CorelPhotoPaint.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11" name="Rectangle à coins arrondis 10"/>
          <p:cNvSpPr>
            <a:spLocks noChangeArrowheads="1"/>
          </p:cNvSpPr>
          <p:nvPr/>
        </p:nvSpPr>
        <p:spPr bwMode="auto">
          <a:xfrm>
            <a:off x="936625" y="1763713"/>
            <a:ext cx="3168650" cy="384175"/>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6" name="Rectangle 5"/>
          <p:cNvSpPr/>
          <p:nvPr/>
        </p:nvSpPr>
        <p:spPr>
          <a:xfrm>
            <a:off x="1079500" y="1744663"/>
            <a:ext cx="3287713" cy="400050"/>
          </a:xfrm>
          <a:prstGeom prst="rect">
            <a:avLst/>
          </a:prstGeom>
        </p:spPr>
        <p:txBody>
          <a:bodyPr>
            <a:spAutoFit/>
          </a:bodyPr>
          <a:lstStyle/>
          <a:p>
            <a:pPr>
              <a:defRPr/>
            </a:pPr>
            <a:r>
              <a:rPr lang="fr-FR" sz="2000" dirty="0">
                <a:solidFill>
                  <a:schemeClr val="accent2">
                    <a:lumMod val="75000"/>
                  </a:schemeClr>
                </a:solidFill>
              </a:rPr>
              <a:t>Ce qu’on devrait observer</a:t>
            </a:r>
          </a:p>
        </p:txBody>
      </p:sp>
      <p:sp>
        <p:nvSpPr>
          <p:cNvPr id="14" name="Rectangle à coins arrondis 13"/>
          <p:cNvSpPr>
            <a:spLocks noChangeArrowheads="1"/>
          </p:cNvSpPr>
          <p:nvPr/>
        </p:nvSpPr>
        <p:spPr bwMode="auto">
          <a:xfrm>
            <a:off x="6408738" y="1762125"/>
            <a:ext cx="2105025" cy="379413"/>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8" name="Rectangle 7"/>
          <p:cNvSpPr/>
          <p:nvPr/>
        </p:nvSpPr>
        <p:spPr>
          <a:xfrm>
            <a:off x="6432550" y="1741488"/>
            <a:ext cx="1992313" cy="400050"/>
          </a:xfrm>
          <a:prstGeom prst="rect">
            <a:avLst/>
          </a:prstGeom>
        </p:spPr>
        <p:txBody>
          <a:bodyPr wrap="none">
            <a:spAutoFit/>
          </a:bodyPr>
          <a:lstStyle/>
          <a:p>
            <a:pPr>
              <a:defRPr/>
            </a:pPr>
            <a:r>
              <a:rPr lang="fr-FR" sz="2000" dirty="0">
                <a:solidFill>
                  <a:schemeClr val="accent2">
                    <a:lumMod val="75000"/>
                  </a:schemeClr>
                </a:solidFill>
              </a:rPr>
              <a:t>Ce qu’on observe</a:t>
            </a:r>
          </a:p>
        </p:txBody>
      </p:sp>
      <p:cxnSp>
        <p:nvCxnSpPr>
          <p:cNvPr id="15" name="Connecteur droit avec flèche 14"/>
          <p:cNvCxnSpPr/>
          <p:nvPr/>
        </p:nvCxnSpPr>
        <p:spPr bwMode="auto">
          <a:xfrm>
            <a:off x="2087563" y="2201863"/>
            <a:ext cx="288925" cy="70167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eur droit avec flèche 17"/>
          <p:cNvCxnSpPr/>
          <p:nvPr/>
        </p:nvCxnSpPr>
        <p:spPr bwMode="auto">
          <a:xfrm flipH="1">
            <a:off x="7127875" y="2195513"/>
            <a:ext cx="296863" cy="695325"/>
          </a:xfrm>
          <a:prstGeom prst="straightConnector1">
            <a:avLst/>
          </a:prstGeom>
          <a:solidFill>
            <a:srgbClr val="00B8FF"/>
          </a:solidFill>
          <a:ln w="19050" cap="flat" cmpd="sng" algn="ctr">
            <a:solidFill>
              <a:schemeClr val="accent2">
                <a:lumMod val="20000"/>
                <a:lumOff val="8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à coins arrondis 11"/>
          <p:cNvSpPr/>
          <p:nvPr/>
        </p:nvSpPr>
        <p:spPr bwMode="auto">
          <a:xfrm>
            <a:off x="762739" y="521706"/>
            <a:ext cx="8598053" cy="566737"/>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dirty="0"/>
          </a:p>
        </p:txBody>
      </p:sp>
      <p:sp>
        <p:nvSpPr>
          <p:cNvPr id="130058" name="Rectangle 1"/>
          <p:cNvSpPr>
            <a:spLocks noChangeArrowheads="1"/>
          </p:cNvSpPr>
          <p:nvPr/>
        </p:nvSpPr>
        <p:spPr bwMode="auto">
          <a:xfrm>
            <a:off x="741285" y="592580"/>
            <a:ext cx="9440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dirty="0">
                <a:solidFill>
                  <a:srgbClr val="FFFF00"/>
                </a:solidFill>
                <a:latin typeface="Calibri" panose="020F0502020204030204" pitchFamily="34" charset="0"/>
              </a:rPr>
              <a:t>Mais les lois de Newton ne s’appliquent plus au niveau des galaxies !</a:t>
            </a:r>
          </a:p>
        </p:txBody>
      </p:sp>
      <p:pic>
        <p:nvPicPr>
          <p:cNvPr id="3" name="Galaxy_rotation_under_the_influence_of_dark_matter.ogv.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7904" y="2944813"/>
            <a:ext cx="6902896" cy="3451448"/>
          </a:xfrm>
          <a:prstGeom prst="rect">
            <a:avLst/>
          </a:prstGeom>
        </p:spPr>
      </p:pic>
      <p:sp>
        <p:nvSpPr>
          <p:cNvPr id="2" name="Rectangle 1"/>
          <p:cNvSpPr/>
          <p:nvPr/>
        </p:nvSpPr>
        <p:spPr>
          <a:xfrm>
            <a:off x="4684240" y="6876609"/>
            <a:ext cx="723275" cy="307777"/>
          </a:xfrm>
          <a:prstGeom prst="rect">
            <a:avLst/>
          </a:prstGeom>
        </p:spPr>
        <p:txBody>
          <a:bodyPr wrap="none">
            <a:spAutoFit/>
          </a:bodyPr>
          <a:lstStyle/>
          <a:p>
            <a:r>
              <a:rPr lang="fr-FR" sz="1400" dirty="0">
                <a:solidFill>
                  <a:schemeClr val="bg1">
                    <a:lumMod val="95000"/>
                  </a:schemeClr>
                </a:solidFill>
              </a:rPr>
              <a:t>Cliquer</a:t>
            </a:r>
          </a:p>
        </p:txBody>
      </p:sp>
    </p:spTree>
    <p:extLst>
      <p:ext uri="{BB962C8B-B14F-4D97-AF65-F5344CB8AC3E}">
        <p14:creationId xmlns:p14="http://schemas.microsoft.com/office/powerpoint/2010/main" val="1113097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5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2" name="Rectangle 1"/>
          <p:cNvSpPr/>
          <p:nvPr/>
        </p:nvSpPr>
        <p:spPr bwMode="auto">
          <a:xfrm>
            <a:off x="138113" y="146050"/>
            <a:ext cx="9864725" cy="1295400"/>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r>
              <a:rPr lang="fr-FR" dirty="0">
                <a:solidFill>
                  <a:schemeClr val="accent6">
                    <a:lumMod val="75000"/>
                  </a:schemeClr>
                </a:solidFill>
              </a:rPr>
              <a:t>Il existerait donc une hypothétique matière invisible, de composition inconnue et dotée d’un pouvoir attractif comme la matière « ordinaire »</a:t>
            </a:r>
          </a:p>
          <a:p>
            <a:pPr algn="ctr">
              <a:defRPr/>
            </a:pPr>
            <a:r>
              <a:rPr lang="fr-FR" sz="2800" dirty="0"/>
              <a:t>On l’appelle « la matière noire »</a:t>
            </a:r>
          </a:p>
        </p:txBody>
      </p:sp>
      <p:pic>
        <p:nvPicPr>
          <p:cNvPr id="132100"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775" y="2247900"/>
            <a:ext cx="9931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ZoneTexte 4"/>
          <p:cNvSpPr txBox="1">
            <a:spLocks noChangeArrowheads="1"/>
          </p:cNvSpPr>
          <p:nvPr/>
        </p:nvSpPr>
        <p:spPr bwMode="auto">
          <a:xfrm>
            <a:off x="1655763" y="1739900"/>
            <a:ext cx="7200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solidFill>
                  <a:schemeClr val="bg1"/>
                </a:solidFill>
              </a:rPr>
              <a:t>Cartographies de la matière noire et de la matière visible par le télescope Hubble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nvGraphicFramePr>
        <p:xfrm>
          <a:off x="0" y="-635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13414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6488" y="1665288"/>
            <a:ext cx="76327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Imag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9138" y="2068513"/>
            <a:ext cx="84423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144463" y="130175"/>
            <a:ext cx="9828212" cy="2373313"/>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r>
              <a:rPr lang="fr-FR" dirty="0"/>
              <a:t>Que sait-on de la matière noire ?</a:t>
            </a:r>
          </a:p>
          <a:p>
            <a:pPr>
              <a:defRPr/>
            </a:pPr>
            <a:endParaRPr lang="fr-FR" sz="1600" dirty="0"/>
          </a:p>
          <a:p>
            <a:pPr>
              <a:defRPr/>
            </a:pPr>
            <a:r>
              <a:rPr lang="fr-FR" sz="1800" dirty="0">
                <a:solidFill>
                  <a:schemeClr val="accent6">
                    <a:lumMod val="75000"/>
                  </a:schemeClr>
                </a:solidFill>
              </a:rPr>
              <a:t>           Contrairement à la matière « ordinaire », elle n’est pas sensible à la force électromagnétique.                                     </a:t>
            </a:r>
          </a:p>
          <a:p>
            <a:pPr>
              <a:defRPr/>
            </a:pPr>
            <a:endParaRPr lang="fr-FR" sz="1800" dirty="0">
              <a:solidFill>
                <a:schemeClr val="accent6">
                  <a:lumMod val="75000"/>
                </a:schemeClr>
              </a:solidFill>
            </a:endParaRPr>
          </a:p>
          <a:p>
            <a:pPr>
              <a:defRPr/>
            </a:pPr>
            <a:r>
              <a:rPr lang="fr-FR" sz="1800" dirty="0">
                <a:solidFill>
                  <a:schemeClr val="accent6">
                    <a:lumMod val="75000"/>
                  </a:schemeClr>
                </a:solidFill>
              </a:rPr>
              <a:t>           Elle n’est pas composée d’atomes comme la matière visible.</a:t>
            </a:r>
          </a:p>
          <a:p>
            <a:pPr>
              <a:defRPr/>
            </a:pPr>
            <a:r>
              <a:rPr lang="fr-FR" sz="1800" dirty="0">
                <a:solidFill>
                  <a:schemeClr val="accent6">
                    <a:lumMod val="75000"/>
                  </a:schemeClr>
                </a:solidFill>
              </a:rPr>
              <a:t>           Elle est 5 fois plus massive que la matière « ordinaire »</a:t>
            </a:r>
          </a:p>
          <a:p>
            <a:pPr>
              <a:defRPr/>
            </a:pPr>
            <a:r>
              <a:rPr lang="fr-FR" sz="1800" dirty="0">
                <a:solidFill>
                  <a:schemeClr val="accent6">
                    <a:lumMod val="75000"/>
                  </a:schemeClr>
                </a:solidFill>
              </a:rPr>
              <a:t>           Le seul indice de son existence est l'effet gravitationnel que celle-ci exerce sur la matière visible.</a:t>
            </a:r>
          </a:p>
          <a:p>
            <a:pPr>
              <a:defRPr/>
            </a:pPr>
            <a:endParaRPr lang="fr-FR" sz="1800" dirty="0"/>
          </a:p>
          <a:p>
            <a:pPr>
              <a:defRPr/>
            </a:pPr>
            <a:endParaRPr lang="fr-FR" sz="1800" dirty="0"/>
          </a:p>
        </p:txBody>
      </p:sp>
      <p:sp>
        <p:nvSpPr>
          <p:cNvPr id="6" name="Rectangle 5"/>
          <p:cNvSpPr/>
          <p:nvPr/>
        </p:nvSpPr>
        <p:spPr bwMode="auto">
          <a:xfrm>
            <a:off x="125413" y="6381750"/>
            <a:ext cx="9864725" cy="1076325"/>
          </a:xfrm>
          <a:prstGeom prst="rect">
            <a:avLst/>
          </a:prstGeom>
          <a:solidFill>
            <a:srgbClr val="EEC412"/>
          </a:solidFill>
          <a:ln w="28575" cap="flat" cmpd="sng" algn="ctr">
            <a:solidFill>
              <a:schemeClr val="accent1">
                <a:lumMod val="20000"/>
                <a:lumOff val="80000"/>
              </a:schemeClr>
            </a:solidFill>
            <a:prstDash val="solid"/>
            <a:round/>
            <a:headEnd type="none" w="med" len="med"/>
            <a:tailEnd type="none" w="med" len="med"/>
          </a:ln>
          <a:effectLst/>
        </p:spPr>
        <p:txBody>
          <a:bodyPr/>
          <a:lstStyle/>
          <a:p>
            <a:pPr algn="ctr">
              <a:defRPr/>
            </a:pPr>
            <a:endParaRPr lang="fr-FR" sz="2800" dirty="0"/>
          </a:p>
        </p:txBody>
      </p:sp>
      <p:sp>
        <p:nvSpPr>
          <p:cNvPr id="3" name="Rectangle 2"/>
          <p:cNvSpPr/>
          <p:nvPr/>
        </p:nvSpPr>
        <p:spPr>
          <a:xfrm>
            <a:off x="-71438" y="6748463"/>
            <a:ext cx="10258426" cy="646112"/>
          </a:xfrm>
          <a:prstGeom prst="rect">
            <a:avLst/>
          </a:prstGeom>
        </p:spPr>
        <p:txBody>
          <a:bodyPr>
            <a:spAutoFit/>
          </a:bodyPr>
          <a:lstStyle/>
          <a:p>
            <a:pPr algn="ctr">
              <a:defRPr/>
            </a:pPr>
            <a:r>
              <a:rPr lang="fr-FR" sz="1800" dirty="0">
                <a:solidFill>
                  <a:schemeClr val="accent2">
                    <a:lumMod val="75000"/>
                  </a:schemeClr>
                </a:solidFill>
              </a:rPr>
              <a:t>Les expériences menées au grand collisionneur de hadrons (LHC) ainsi que l’expérience Edelweiss au laboratoire souterrain de Modane, apporteront peut-être des éléments probants concernant la matière noire.</a:t>
            </a:r>
          </a:p>
        </p:txBody>
      </p:sp>
      <p:sp>
        <p:nvSpPr>
          <p:cNvPr id="134152" name="Rectangle 3"/>
          <p:cNvSpPr>
            <a:spLocks noChangeArrowheads="1"/>
          </p:cNvSpPr>
          <p:nvPr/>
        </p:nvSpPr>
        <p:spPr bwMode="auto">
          <a:xfrm>
            <a:off x="3379788" y="6329363"/>
            <a:ext cx="28241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a:t>Perspectives d’avenir</a:t>
            </a:r>
          </a:p>
        </p:txBody>
      </p:sp>
      <p:sp>
        <p:nvSpPr>
          <p:cNvPr id="4" name="ZoneTexte 3"/>
          <p:cNvSpPr txBox="1"/>
          <p:nvPr/>
        </p:nvSpPr>
        <p:spPr>
          <a:xfrm>
            <a:off x="412750" y="1011238"/>
            <a:ext cx="9667875" cy="369887"/>
          </a:xfrm>
          <a:prstGeom prst="rect">
            <a:avLst/>
          </a:prstGeom>
          <a:noFill/>
        </p:spPr>
        <p:txBody>
          <a:bodyPr>
            <a:spAutoFit/>
          </a:bodyPr>
          <a:lstStyle/>
          <a:p>
            <a:pPr>
              <a:defRPr/>
            </a:pPr>
            <a:r>
              <a:rPr lang="fr-FR" sz="1800" dirty="0">
                <a:solidFill>
                  <a:schemeClr val="accent2">
                    <a:lumMod val="75000"/>
                  </a:schemeClr>
                </a:solidFill>
              </a:rPr>
              <a:t>      Elle ne peut pas absorber, refléter ou émettre de la lumière, elle est donc très difficile à détecter.</a:t>
            </a:r>
          </a:p>
        </p:txBody>
      </p:sp>
      <p:sp>
        <p:nvSpPr>
          <p:cNvPr id="7" name="ZoneTexte 6"/>
          <p:cNvSpPr txBox="1"/>
          <p:nvPr/>
        </p:nvSpPr>
        <p:spPr>
          <a:xfrm>
            <a:off x="771525" y="2141538"/>
            <a:ext cx="9453563" cy="369887"/>
          </a:xfrm>
          <a:prstGeom prst="rect">
            <a:avLst/>
          </a:prstGeom>
          <a:noFill/>
        </p:spPr>
        <p:txBody>
          <a:bodyPr>
            <a:spAutoFit/>
          </a:bodyPr>
          <a:lstStyle/>
          <a:p>
            <a:pPr>
              <a:defRPr/>
            </a:pPr>
            <a:r>
              <a:rPr lang="fr-FR" sz="1800" dirty="0">
                <a:solidFill>
                  <a:schemeClr val="accent2">
                    <a:lumMod val="75000"/>
                  </a:schemeClr>
                </a:solidFill>
              </a:rPr>
              <a:t>Des candidats : les WIMP : particules massives faiblement interactives ( neutralinos, photinos etc.)</a:t>
            </a:r>
          </a:p>
        </p:txBody>
      </p:sp>
      <p:sp>
        <p:nvSpPr>
          <p:cNvPr id="21" name="Ellipse 20"/>
          <p:cNvSpPr/>
          <p:nvPr/>
        </p:nvSpPr>
        <p:spPr bwMode="auto">
          <a:xfrm>
            <a:off x="619125" y="914400"/>
            <a:ext cx="100013" cy="106363"/>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2" name="Ellipse 21"/>
          <p:cNvSpPr/>
          <p:nvPr/>
        </p:nvSpPr>
        <p:spPr bwMode="auto">
          <a:xfrm>
            <a:off x="619125" y="1190625"/>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3" name="Ellipse 22"/>
          <p:cNvSpPr/>
          <p:nvPr/>
        </p:nvSpPr>
        <p:spPr bwMode="auto">
          <a:xfrm>
            <a:off x="619125" y="1465263"/>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4" name="Ellipse 23"/>
          <p:cNvSpPr/>
          <p:nvPr/>
        </p:nvSpPr>
        <p:spPr bwMode="auto">
          <a:xfrm>
            <a:off x="619125" y="1728788"/>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5" name="Ellipse 24"/>
          <p:cNvSpPr/>
          <p:nvPr/>
        </p:nvSpPr>
        <p:spPr bwMode="auto">
          <a:xfrm>
            <a:off x="619125" y="2020888"/>
            <a:ext cx="100013"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6" name="Ellipse 25"/>
          <p:cNvSpPr/>
          <p:nvPr/>
        </p:nvSpPr>
        <p:spPr bwMode="auto">
          <a:xfrm>
            <a:off x="611188" y="2270125"/>
            <a:ext cx="100012" cy="104775"/>
          </a:xfrm>
          <a:prstGeom prst="ellipse">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extLst>
              <p:ext uri="{D42A27DB-BD31-4B8C-83A1-F6EECF244321}">
                <p14:modId xmlns:p14="http://schemas.microsoft.com/office/powerpoint/2010/main" val="3715863814"/>
              </p:ext>
            </p:extLst>
          </p:nvPr>
        </p:nvGraphicFramePr>
        <p:xfrm>
          <a:off x="-15240" y="-108595"/>
          <a:ext cx="10080625" cy="7674987"/>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108595"/>
                        <a:ext cx="10080625" cy="7674987"/>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pic>
        <p:nvPicPr>
          <p:cNvPr id="91139"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06" y="398812"/>
            <a:ext cx="10152880" cy="73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13225" y="2843733"/>
            <a:ext cx="5231773" cy="5096856"/>
          </a:xfrm>
          <a:prstGeom prst="rect">
            <a:avLst/>
          </a:prstGeom>
        </p:spPr>
      </p:pic>
      <p:sp>
        <p:nvSpPr>
          <p:cNvPr id="6" name="Rectangle à coins arrondis 5"/>
          <p:cNvSpPr/>
          <p:nvPr/>
        </p:nvSpPr>
        <p:spPr bwMode="auto">
          <a:xfrm>
            <a:off x="154193" y="414218"/>
            <a:ext cx="9708298" cy="452289"/>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3" name="Rectangle 2"/>
          <p:cNvSpPr/>
          <p:nvPr/>
        </p:nvSpPr>
        <p:spPr>
          <a:xfrm>
            <a:off x="287784" y="433404"/>
            <a:ext cx="10997409" cy="461665"/>
          </a:xfrm>
          <a:prstGeom prst="rect">
            <a:avLst/>
          </a:prstGeom>
        </p:spPr>
        <p:txBody>
          <a:bodyPr wrap="square">
            <a:spAutoFit/>
          </a:bodyPr>
          <a:lstStyle/>
          <a:p>
            <a:r>
              <a:rPr lang="fr-FR" altLang="fr-FR" dirty="0">
                <a:solidFill>
                  <a:srgbClr val="FFFF00"/>
                </a:solidFill>
              </a:rPr>
              <a:t>Le satellite Euclide lèvera-t-il le mystère de l’énergie et de la matière noire ?</a:t>
            </a:r>
            <a:endParaRPr lang="fr-FR" dirty="0"/>
          </a:p>
        </p:txBody>
      </p:sp>
      <p:sp>
        <p:nvSpPr>
          <p:cNvPr id="8" name="Rectangle à coins arrondis 7"/>
          <p:cNvSpPr>
            <a:spLocks noChangeArrowheads="1"/>
          </p:cNvSpPr>
          <p:nvPr/>
        </p:nvSpPr>
        <p:spPr bwMode="auto">
          <a:xfrm>
            <a:off x="143768" y="1064032"/>
            <a:ext cx="9727663" cy="1638480"/>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Rectangle 4"/>
          <p:cNvSpPr/>
          <p:nvPr/>
        </p:nvSpPr>
        <p:spPr>
          <a:xfrm>
            <a:off x="143023" y="1081394"/>
            <a:ext cx="9719467" cy="1631216"/>
          </a:xfrm>
          <a:prstGeom prst="rect">
            <a:avLst/>
          </a:prstGeom>
        </p:spPr>
        <p:txBody>
          <a:bodyPr wrap="square">
            <a:spAutoFit/>
          </a:bodyPr>
          <a:lstStyle/>
          <a:p>
            <a:pPr algn="ctr">
              <a:defRPr/>
            </a:pPr>
            <a:r>
              <a:rPr lang="fr-FR" sz="2000" dirty="0">
                <a:solidFill>
                  <a:schemeClr val="accent2">
                    <a:lumMod val="75000"/>
                  </a:schemeClr>
                </a:solidFill>
              </a:rPr>
              <a:t>Euclide a été lancé par l’ESA en 2023.</a:t>
            </a:r>
          </a:p>
          <a:p>
            <a:pPr algn="ctr">
              <a:defRPr/>
            </a:pPr>
            <a:r>
              <a:rPr lang="fr-FR" sz="2000" dirty="0">
                <a:solidFill>
                  <a:schemeClr val="accent2">
                    <a:lumMod val="75000"/>
                  </a:schemeClr>
                </a:solidFill>
              </a:rPr>
              <a:t>Il cherchera pendant 6 ans à reconstituer l’histoire de l’expansion de l’univers au cours des derniers10 milliards d’années. Les mouvements de 2 milliards de galaxies seront analysées.</a:t>
            </a:r>
          </a:p>
          <a:p>
            <a:pPr algn="ctr">
              <a:defRPr/>
            </a:pPr>
            <a:r>
              <a:rPr lang="fr-FR" sz="2000" dirty="0">
                <a:solidFill>
                  <a:schemeClr val="accent2">
                    <a:lumMod val="75000"/>
                  </a:schemeClr>
                </a:solidFill>
              </a:rPr>
              <a:t>Il tentera également d’apporter des réponses à l’énigme de la Matière noire. </a:t>
            </a:r>
          </a:p>
          <a:p>
            <a:pPr algn="ctr">
              <a:defRPr/>
            </a:pPr>
            <a:r>
              <a:rPr lang="fr-FR" sz="2000" dirty="0">
                <a:solidFill>
                  <a:schemeClr val="accent2">
                    <a:lumMod val="75000"/>
                  </a:schemeClr>
                </a:solidFill>
              </a:rPr>
              <a:t>On place aussi beaucoup d’espoir sur le satellite James-Webb lancé 25 décembre 2021</a:t>
            </a:r>
          </a:p>
        </p:txBody>
      </p:sp>
      <p:sp>
        <p:nvSpPr>
          <p:cNvPr id="7" name="Rectangle 6"/>
          <p:cNvSpPr/>
          <p:nvPr/>
        </p:nvSpPr>
        <p:spPr>
          <a:xfrm>
            <a:off x="555240" y="3822381"/>
            <a:ext cx="5038725" cy="461665"/>
          </a:xfrm>
          <a:prstGeom prst="rect">
            <a:avLst/>
          </a:prstGeom>
        </p:spPr>
        <p:txBody>
          <a:bodyPr>
            <a:spAutoFit/>
          </a:bodyPr>
          <a:lstStyle/>
          <a:p>
            <a:r>
              <a:rPr lang="fr-FR" dirty="0">
                <a:solidFill>
                  <a:schemeClr val="bg1"/>
                </a:solidFill>
                <a:latin typeface="Arial" panose="020B0604020202020204" pitchFamily="34" charset="0"/>
              </a:rPr>
              <a:t>.</a:t>
            </a:r>
          </a:p>
        </p:txBody>
      </p:sp>
    </p:spTree>
    <p:extLst>
      <p:ext uri="{BB962C8B-B14F-4D97-AF65-F5344CB8AC3E}">
        <p14:creationId xmlns:p14="http://schemas.microsoft.com/office/powerpoint/2010/main" val="1720470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424" y="-21824"/>
            <a:ext cx="11330049" cy="7500492"/>
          </a:xfrm>
          <a:prstGeom prst="rect">
            <a:avLst/>
          </a:prstGeom>
        </p:spPr>
      </p:pic>
      <p:sp>
        <p:nvSpPr>
          <p:cNvPr id="5" name="Rectangle 4"/>
          <p:cNvSpPr/>
          <p:nvPr/>
        </p:nvSpPr>
        <p:spPr>
          <a:xfrm>
            <a:off x="3268523" y="6995952"/>
            <a:ext cx="2294154" cy="523220"/>
          </a:xfrm>
          <a:prstGeom prst="rect">
            <a:avLst/>
          </a:prstGeom>
        </p:spPr>
        <p:txBody>
          <a:bodyPr wrap="none">
            <a:spAutoFit/>
          </a:bodyPr>
          <a:lstStyle/>
          <a:p>
            <a:r>
              <a:rPr lang="fr-FR" sz="2800" b="1" dirty="0">
                <a:solidFill>
                  <a:srgbClr val="8B7ED8"/>
                </a:solidFill>
                <a:latin typeface="+mj-lt"/>
              </a:rPr>
              <a:t>C’EST FINI !</a:t>
            </a:r>
          </a:p>
        </p:txBody>
      </p:sp>
    </p:spTree>
    <p:extLst>
      <p:ext uri="{BB962C8B-B14F-4D97-AF65-F5344CB8AC3E}">
        <p14:creationId xmlns:p14="http://schemas.microsoft.com/office/powerpoint/2010/main" val="128394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3284485576"/>
              </p:ext>
            </p:extLst>
          </p:nvPr>
        </p:nvGraphicFramePr>
        <p:xfrm>
          <a:off x="-143033" y="-108595"/>
          <a:ext cx="10268290" cy="7700409"/>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3" y="-108595"/>
                        <a:ext cx="10268290" cy="7700409"/>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6" name="Rectangle à coins arrondis 5"/>
          <p:cNvSpPr/>
          <p:nvPr/>
        </p:nvSpPr>
        <p:spPr bwMode="auto">
          <a:xfrm>
            <a:off x="503808" y="345001"/>
            <a:ext cx="9145016"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953845" y="382455"/>
            <a:ext cx="8262198" cy="461665"/>
          </a:xfrm>
          <a:prstGeom prst="rect">
            <a:avLst/>
          </a:prstGeom>
        </p:spPr>
        <p:txBody>
          <a:bodyPr wrap="none">
            <a:spAutoFit/>
          </a:bodyPr>
          <a:lstStyle/>
          <a:p>
            <a:r>
              <a:rPr lang="fr-FR" altLang="fr-FR" dirty="0">
                <a:solidFill>
                  <a:srgbClr val="FFFF00"/>
                </a:solidFill>
              </a:rPr>
              <a:t>Les naines blanches peuvent-elles se transformer en supernovæ ? </a:t>
            </a:r>
            <a:endParaRPr lang="fr-FR" dirty="0"/>
          </a:p>
        </p:txBody>
      </p:sp>
      <p:sp>
        <p:nvSpPr>
          <p:cNvPr id="5" name="Rectangle à coins arrondis 4"/>
          <p:cNvSpPr>
            <a:spLocks noChangeArrowheads="1"/>
          </p:cNvSpPr>
          <p:nvPr/>
        </p:nvSpPr>
        <p:spPr bwMode="auto">
          <a:xfrm>
            <a:off x="182485" y="1115541"/>
            <a:ext cx="9715649" cy="2745604"/>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336" y="4445900"/>
            <a:ext cx="2478249" cy="2959104"/>
          </a:xfrm>
          <a:prstGeom prst="rect">
            <a:avLst/>
          </a:prstGeom>
        </p:spPr>
      </p:pic>
      <p:sp>
        <p:nvSpPr>
          <p:cNvPr id="4" name="Rectangle 3"/>
          <p:cNvSpPr/>
          <p:nvPr/>
        </p:nvSpPr>
        <p:spPr>
          <a:xfrm>
            <a:off x="1366345" y="1331565"/>
            <a:ext cx="9290591" cy="384721"/>
          </a:xfrm>
          <a:prstGeom prst="rect">
            <a:avLst/>
          </a:prstGeom>
        </p:spPr>
        <p:txBody>
          <a:bodyPr wrap="square">
            <a:spAutoFit/>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8999" y="4382097"/>
            <a:ext cx="2033257" cy="2600151"/>
          </a:xfrm>
          <a:prstGeom prst="rect">
            <a:avLst/>
          </a:prstGeom>
        </p:spPr>
      </p:pic>
      <p:sp>
        <p:nvSpPr>
          <p:cNvPr id="8" name="Rectangle 7"/>
          <p:cNvSpPr/>
          <p:nvPr/>
        </p:nvSpPr>
        <p:spPr>
          <a:xfrm>
            <a:off x="5041900" y="6970754"/>
            <a:ext cx="5038725" cy="523220"/>
          </a:xfrm>
          <a:prstGeom prst="rect">
            <a:avLst/>
          </a:prstGeom>
        </p:spPr>
        <p:txBody>
          <a:bodyPr>
            <a:spAutoFit/>
          </a:bodyPr>
          <a:lstStyle/>
          <a:p>
            <a:pPr algn="ctr"/>
            <a:r>
              <a:rPr lang="fr-FR" sz="1400" dirty="0">
                <a:solidFill>
                  <a:schemeClr val="bg1">
                    <a:lumMod val="95000"/>
                  </a:schemeClr>
                </a:solidFill>
                <a:latin typeface="pt serif"/>
              </a:rPr>
              <a:t>« Je pense qu'il doit exister une loi de la nature qui empêche une étoile de se comporter de façon aussi absurde. »</a:t>
            </a:r>
            <a:endParaRPr lang="fr-FR" sz="1400" dirty="0">
              <a:solidFill>
                <a:schemeClr val="bg1">
                  <a:lumMod val="95000"/>
                </a:schemeClr>
              </a:solidFill>
            </a:endParaRPr>
          </a:p>
        </p:txBody>
      </p:sp>
      <p:sp>
        <p:nvSpPr>
          <p:cNvPr id="11" name="Rectangle 10"/>
          <p:cNvSpPr/>
          <p:nvPr/>
        </p:nvSpPr>
        <p:spPr>
          <a:xfrm>
            <a:off x="311513" y="1475581"/>
            <a:ext cx="9457595" cy="2862322"/>
          </a:xfrm>
          <a:prstGeom prst="rect">
            <a:avLst/>
          </a:prstGeom>
        </p:spPr>
        <p:txBody>
          <a:bodyPr wrap="square">
            <a:spAutoFit/>
          </a:bodyPr>
          <a:lstStyle/>
          <a:p>
            <a:pPr algn="ctr"/>
            <a:r>
              <a:rPr lang="fr-FR" sz="1800" dirty="0">
                <a:solidFill>
                  <a:srgbClr val="000000"/>
                </a:solidFill>
                <a:cs typeface="Times New Roman" panose="02020603050405020304" pitchFamily="18" charset="0"/>
              </a:rPr>
              <a:t>A 20 ans, le 31 juillet 1930, il embarque à Bombay pour se rendre en Angleterre </a:t>
            </a:r>
          </a:p>
          <a:p>
            <a:pPr algn="ctr"/>
            <a:r>
              <a:rPr lang="fr-FR" sz="1800" dirty="0">
                <a:solidFill>
                  <a:srgbClr val="000000"/>
                </a:solidFill>
                <a:cs typeface="Times New Roman" panose="02020603050405020304" pitchFamily="18" charset="0"/>
              </a:rPr>
              <a:t>préparer un doctorat d’astrophysique à l’université de Cambridge.</a:t>
            </a:r>
          </a:p>
          <a:p>
            <a:pPr algn="ctr"/>
            <a:r>
              <a:rPr lang="fr-FR" sz="1800" dirty="0">
                <a:solidFill>
                  <a:srgbClr val="000000"/>
                </a:solidFill>
                <a:cs typeface="Times New Roman" panose="02020603050405020304" pitchFamily="18" charset="0"/>
              </a:rPr>
              <a:t>Il profite de ce long voyage pour travailler sur le sujet de la masse limite des naines blanches au-delà de laquelle elles explosent. </a:t>
            </a:r>
            <a:r>
              <a:rPr lang="fr-FR" sz="1800" b="1" dirty="0">
                <a:solidFill>
                  <a:srgbClr val="000000"/>
                </a:solidFill>
                <a:cs typeface="Times New Roman" panose="02020603050405020304" pitchFamily="18" charset="0"/>
              </a:rPr>
              <a:t>Il fixe cette masse limite à 1,44 Ms </a:t>
            </a:r>
          </a:p>
          <a:p>
            <a:pPr algn="ctr"/>
            <a:r>
              <a:rPr lang="fr-FR" sz="1800" dirty="0">
                <a:solidFill>
                  <a:srgbClr val="000000"/>
                </a:solidFill>
                <a:cs typeface="Times New Roman" panose="02020603050405020304" pitchFamily="18" charset="0"/>
              </a:rPr>
              <a:t>Il présentera ses travaux à l’université ce qui lui vaudra une vive controverse</a:t>
            </a:r>
          </a:p>
          <a:p>
            <a:pPr algn="ctr"/>
            <a:r>
              <a:rPr lang="fr-FR" sz="1800" dirty="0">
                <a:solidFill>
                  <a:srgbClr val="000000"/>
                </a:solidFill>
                <a:cs typeface="Times New Roman" panose="02020603050405020304" pitchFamily="18" charset="0"/>
              </a:rPr>
              <a:t> avec son Professeur le célèbre Arthur Eddington.</a:t>
            </a:r>
          </a:p>
          <a:p>
            <a:pPr algn="ctr"/>
            <a:r>
              <a:rPr lang="fr-FR" sz="1800" dirty="0">
                <a:solidFill>
                  <a:srgbClr val="000000"/>
                </a:solidFill>
                <a:latin typeface="+mj-lt"/>
              </a:rPr>
              <a:t>Quelques années </a:t>
            </a:r>
            <a:r>
              <a:rPr lang="fr-FR" sz="1800" dirty="0">
                <a:solidFill>
                  <a:srgbClr val="000000"/>
                </a:solidFill>
                <a:cs typeface="Times New Roman" panose="02020603050405020304" pitchFamily="18" charset="0"/>
              </a:rPr>
              <a:t>plus tard la communauté scientifique reconnaitra le bien-fondé de cette théorie.</a:t>
            </a:r>
          </a:p>
          <a:p>
            <a:pPr algn="ctr"/>
            <a:r>
              <a:rPr lang="fr-FR" sz="1800" dirty="0">
                <a:solidFill>
                  <a:srgbClr val="000000"/>
                </a:solidFill>
                <a:cs typeface="Times New Roman" panose="02020603050405020304" pitchFamily="18" charset="0"/>
              </a:rPr>
              <a:t>Il obtient le prix Nobel de physique en 1983.</a:t>
            </a:r>
          </a:p>
          <a:p>
            <a:pPr algn="ctr"/>
            <a:r>
              <a:rPr lang="fr-FR" sz="1800" dirty="0">
                <a:solidFill>
                  <a:srgbClr val="000000"/>
                </a:solidFill>
                <a:cs typeface="Times New Roman" panose="02020603050405020304" pitchFamily="18" charset="0"/>
              </a:rPr>
              <a:t> </a:t>
            </a:r>
          </a:p>
          <a:p>
            <a:pPr algn="ctr"/>
            <a:endParaRPr lang="fr-FR" sz="1800" dirty="0">
              <a:cs typeface="Times New Roman" panose="02020603050405020304" pitchFamily="18" charset="0"/>
            </a:endParaRPr>
          </a:p>
        </p:txBody>
      </p:sp>
      <p:sp>
        <p:nvSpPr>
          <p:cNvPr id="12" name="Rectangle 11"/>
          <p:cNvSpPr/>
          <p:nvPr/>
        </p:nvSpPr>
        <p:spPr>
          <a:xfrm>
            <a:off x="6715530" y="4033609"/>
            <a:ext cx="1640193" cy="338554"/>
          </a:xfrm>
          <a:prstGeom prst="rect">
            <a:avLst/>
          </a:prstGeom>
        </p:spPr>
        <p:txBody>
          <a:bodyPr wrap="none">
            <a:spAutoFit/>
          </a:bodyPr>
          <a:lstStyle/>
          <a:p>
            <a:r>
              <a:rPr lang="fr-FR" sz="1600" dirty="0">
                <a:solidFill>
                  <a:schemeClr val="bg1"/>
                </a:solidFill>
                <a:cs typeface="Times New Roman" panose="02020603050405020304" pitchFamily="18" charset="0"/>
              </a:rPr>
              <a:t>Arthur Eddington</a:t>
            </a:r>
          </a:p>
        </p:txBody>
      </p:sp>
      <p:sp>
        <p:nvSpPr>
          <p:cNvPr id="13" name="Rectangle 12"/>
          <p:cNvSpPr/>
          <p:nvPr/>
        </p:nvSpPr>
        <p:spPr>
          <a:xfrm>
            <a:off x="1217493" y="4067869"/>
            <a:ext cx="2701381" cy="338554"/>
          </a:xfrm>
          <a:prstGeom prst="rect">
            <a:avLst/>
          </a:prstGeom>
        </p:spPr>
        <p:txBody>
          <a:bodyPr wrap="none">
            <a:spAutoFit/>
          </a:bodyPr>
          <a:lstStyle/>
          <a:p>
            <a:r>
              <a:rPr lang="fr-FR" sz="1600" dirty="0">
                <a:solidFill>
                  <a:schemeClr val="bg1"/>
                </a:solidFill>
                <a:cs typeface="Times New Roman" panose="02020603050405020304" pitchFamily="18" charset="0"/>
              </a:rPr>
              <a:t>Subrahmanyan Chandrasekhar</a:t>
            </a:r>
          </a:p>
        </p:txBody>
      </p:sp>
      <p:sp>
        <p:nvSpPr>
          <p:cNvPr id="15" name="Rectangle 14"/>
          <p:cNvSpPr/>
          <p:nvPr/>
        </p:nvSpPr>
        <p:spPr>
          <a:xfrm>
            <a:off x="1511920" y="1187549"/>
            <a:ext cx="7465102" cy="384721"/>
          </a:xfrm>
          <a:prstGeom prst="rect">
            <a:avLst/>
          </a:prstGeom>
        </p:spPr>
        <p:txBody>
          <a:bodyPr wrap="square">
            <a:spAutoFit/>
          </a:bodyPr>
          <a:lstStyle/>
          <a:p>
            <a:pPr eaLnBrk="1">
              <a:lnSpc>
                <a:spcPct val="95000"/>
              </a:lnSpc>
              <a:buClr>
                <a:srgbClr val="000000"/>
              </a:buClr>
              <a:buSzPct val="100000"/>
              <a:buFont typeface="Times New Roman" panose="02020603050405020304" pitchFamily="18" charset="0"/>
              <a:buNone/>
            </a:pPr>
            <a:r>
              <a:rPr lang="fr-FR" sz="2000" dirty="0">
                <a:solidFill>
                  <a:schemeClr val="accent2">
                    <a:lumMod val="75000"/>
                  </a:schemeClr>
                </a:solidFill>
              </a:rPr>
              <a:t>C’est Subrahmanyan Chandrasekhar (Inde) qui apportera la réponse.</a:t>
            </a:r>
            <a:endParaRPr lang="fr-FR" altLang="fr-FR" sz="2000" dirty="0">
              <a:solidFill>
                <a:schemeClr val="accent2">
                  <a:lumMod val="75000"/>
                </a:schemeClr>
              </a:solidFill>
            </a:endParaRPr>
          </a:p>
        </p:txBody>
      </p:sp>
    </p:spTree>
    <p:extLst>
      <p:ext uri="{BB962C8B-B14F-4D97-AF65-F5344CB8AC3E}">
        <p14:creationId xmlns:p14="http://schemas.microsoft.com/office/powerpoint/2010/main" val="358057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endParaRPr lang="fr-FR" altLang="fr-FR"/>
          </a:p>
        </p:txBody>
      </p:sp>
      <p:pic>
        <p:nvPicPr>
          <p:cNvPr id="256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 y="-1"/>
            <a:ext cx="10079567"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à coins arrondis 4"/>
          <p:cNvSpPr/>
          <p:nvPr/>
        </p:nvSpPr>
        <p:spPr>
          <a:xfrm>
            <a:off x="1943968" y="213479"/>
            <a:ext cx="6336704" cy="843062"/>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2" name="ZoneTexte 1"/>
          <p:cNvSpPr txBox="1"/>
          <p:nvPr/>
        </p:nvSpPr>
        <p:spPr>
          <a:xfrm>
            <a:off x="1727944" y="225544"/>
            <a:ext cx="6768752" cy="830997"/>
          </a:xfrm>
          <a:prstGeom prst="rect">
            <a:avLst/>
          </a:prstGeom>
          <a:noFill/>
        </p:spPr>
        <p:txBody>
          <a:bodyPr wrap="square" rtlCol="0">
            <a:spAutoFit/>
          </a:bodyPr>
          <a:lstStyle/>
          <a:p>
            <a:pPr algn="ctr"/>
            <a:r>
              <a:rPr lang="fr-FR" dirty="0">
                <a:solidFill>
                  <a:srgbClr val="FFFF00"/>
                </a:solidFill>
              </a:rPr>
              <a:t>Comment la masse d’une naine blanche peut-elle atteindre la masse de </a:t>
            </a:r>
            <a:r>
              <a:rPr lang="fr-FR" dirty="0">
                <a:solidFill>
                  <a:srgbClr val="FFFF00"/>
                </a:solidFill>
                <a:cs typeface="Times New Roman" panose="02020603050405020304" pitchFamily="18" charset="0"/>
              </a:rPr>
              <a:t>Chandrasekhar ?</a:t>
            </a:r>
          </a:p>
        </p:txBody>
      </p:sp>
      <p:sp>
        <p:nvSpPr>
          <p:cNvPr id="8" name="Rectangle à coins arrondis 7"/>
          <p:cNvSpPr>
            <a:spLocks noChangeArrowheads="1"/>
          </p:cNvSpPr>
          <p:nvPr/>
        </p:nvSpPr>
        <p:spPr bwMode="auto">
          <a:xfrm>
            <a:off x="935856" y="1280000"/>
            <a:ext cx="8280920" cy="699013"/>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sz="2000" dirty="0">
              <a:solidFill>
                <a:schemeClr val="accent2">
                  <a:lumMod val="75000"/>
                </a:schemeClr>
              </a:solidFill>
            </a:endParaRPr>
          </a:p>
        </p:txBody>
      </p:sp>
      <p:sp>
        <p:nvSpPr>
          <p:cNvPr id="3" name="Rectangle 2"/>
          <p:cNvSpPr/>
          <p:nvPr/>
        </p:nvSpPr>
        <p:spPr>
          <a:xfrm>
            <a:off x="827844" y="1251496"/>
            <a:ext cx="8496944" cy="707886"/>
          </a:xfrm>
          <a:prstGeom prst="rect">
            <a:avLst/>
          </a:prstGeom>
        </p:spPr>
        <p:txBody>
          <a:bodyPr wrap="square">
            <a:spAutoFit/>
          </a:bodyPr>
          <a:lstStyle/>
          <a:p>
            <a:pPr algn="ctr"/>
            <a:r>
              <a:rPr lang="fr-FR" altLang="fr-FR" sz="2000" dirty="0">
                <a:solidFill>
                  <a:schemeClr val="accent2">
                    <a:lumMod val="75000"/>
                  </a:schemeClr>
                </a:solidFill>
              </a:rPr>
              <a:t>Si une naine blanche se trouve à proximité d’une étoile (système binaire),</a:t>
            </a:r>
          </a:p>
          <a:p>
            <a:pPr algn="ctr"/>
            <a:r>
              <a:rPr lang="fr-FR" altLang="fr-FR" sz="2000" dirty="0">
                <a:solidFill>
                  <a:schemeClr val="accent2">
                    <a:lumMod val="75000"/>
                  </a:schemeClr>
                </a:solidFill>
              </a:rPr>
              <a:t>elle « pompe » une partie de la matière de sa voisine et peut atteindre 1,44 Ms.</a:t>
            </a:r>
            <a:endParaRPr lang="fr-FR" sz="2000" dirty="0">
              <a:solidFill>
                <a:schemeClr val="accent2">
                  <a:lumMod val="75000"/>
                </a:schemeClr>
              </a:solidFill>
            </a:endParaRPr>
          </a:p>
        </p:txBody>
      </p:sp>
      <p:sp>
        <p:nvSpPr>
          <p:cNvPr id="9" name="Rectangle 8"/>
          <p:cNvSpPr/>
          <p:nvPr/>
        </p:nvSpPr>
        <p:spPr>
          <a:xfrm>
            <a:off x="4183283" y="7131731"/>
            <a:ext cx="1786066" cy="338554"/>
          </a:xfrm>
          <a:prstGeom prst="rect">
            <a:avLst/>
          </a:prstGeom>
        </p:spPr>
        <p:txBody>
          <a:bodyPr wrap="none">
            <a:spAutoFit/>
          </a:bodyPr>
          <a:lstStyle/>
          <a:p>
            <a:r>
              <a:rPr lang="fr-FR" sz="1600" dirty="0">
                <a:solidFill>
                  <a:schemeClr val="bg1"/>
                </a:solidFill>
              </a:rPr>
              <a:t>Cliquer sur l’image</a:t>
            </a:r>
          </a:p>
        </p:txBody>
      </p:sp>
      <p:pic>
        <p:nvPicPr>
          <p:cNvPr id="4" name="Astro Bn">
            <a:hlinkClick r:id="" action="ppaction://media"/>
            <a:extLst>
              <a:ext uri="{FF2B5EF4-FFF2-40B4-BE49-F238E27FC236}">
                <a16:creationId xmlns:a16="http://schemas.microsoft.com/office/drawing/2014/main" id="{A314B02E-2CB4-DB86-8F64-7E971EFECF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6070" y="2213446"/>
            <a:ext cx="8708718" cy="4898654"/>
          </a:xfrm>
          <a:prstGeom prst="rect">
            <a:avLst/>
          </a:prstGeom>
        </p:spPr>
      </p:pic>
    </p:spTree>
    <p:extLst>
      <p:ext uri="{BB962C8B-B14F-4D97-AF65-F5344CB8AC3E}">
        <p14:creationId xmlns:p14="http://schemas.microsoft.com/office/powerpoint/2010/main" val="2077673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extLst>
              <p:ext uri="{D42A27DB-BD31-4B8C-83A1-F6EECF244321}">
                <p14:modId xmlns:p14="http://schemas.microsoft.com/office/powerpoint/2010/main" val="2281368481"/>
              </p:ext>
            </p:extLst>
          </p:nvPr>
        </p:nvGraphicFramePr>
        <p:xfrm>
          <a:off x="-188944" y="0"/>
          <a:ext cx="10341465" cy="7700232"/>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44" y="0"/>
                        <a:ext cx="10341465" cy="7700232"/>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2" name="Rectangle à coins arrondis 1"/>
          <p:cNvSpPr/>
          <p:nvPr/>
        </p:nvSpPr>
        <p:spPr>
          <a:xfrm>
            <a:off x="2409712" y="361158"/>
            <a:ext cx="5139938"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2470096" y="374201"/>
            <a:ext cx="10225136" cy="431657"/>
          </a:xfrm>
          <a:prstGeom prst="rect">
            <a:avLst/>
          </a:prstGeom>
          <a:noFill/>
        </p:spPr>
        <p:txBody>
          <a:bodyPr wrap="square" rtlCol="0">
            <a:spAutoFit/>
          </a:bodyPr>
          <a:lstStyle/>
          <a:p>
            <a:r>
              <a:rPr lang="fr-FR" sz="2205" dirty="0">
                <a:solidFill>
                  <a:srgbClr val="FFFF00"/>
                </a:solidFill>
              </a:rPr>
              <a:t>Evolution du cœur d’une étoile type solaire  </a:t>
            </a:r>
          </a:p>
        </p:txBody>
      </p:sp>
      <p:sp>
        <p:nvSpPr>
          <p:cNvPr id="4" name="Rectangle à coins arrondis 3"/>
          <p:cNvSpPr/>
          <p:nvPr/>
        </p:nvSpPr>
        <p:spPr>
          <a:xfrm>
            <a:off x="341885" y="5329524"/>
            <a:ext cx="2921650" cy="2191694"/>
          </a:xfrm>
          <a:prstGeom prst="roundRect">
            <a:avLst/>
          </a:prstGeom>
          <a:solidFill>
            <a:schemeClr val="accent2">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rgbClr val="1371E3"/>
              </a:solidFill>
            </a:endParaRPr>
          </a:p>
        </p:txBody>
      </p:sp>
      <p:sp>
        <p:nvSpPr>
          <p:cNvPr id="6" name="ZoneTexte 5"/>
          <p:cNvSpPr txBox="1"/>
          <p:nvPr/>
        </p:nvSpPr>
        <p:spPr>
          <a:xfrm>
            <a:off x="7382707" y="817517"/>
            <a:ext cx="258404" cy="270395"/>
          </a:xfrm>
          <a:prstGeom prst="rect">
            <a:avLst/>
          </a:prstGeom>
          <a:noFill/>
        </p:spPr>
        <p:txBody>
          <a:bodyPr wrap="none" rtlCol="0">
            <a:spAutoFit/>
          </a:bodyPr>
          <a:lstStyle/>
          <a:p>
            <a:r>
              <a:rPr lang="fr-FR" sz="1157" b="1" dirty="0">
                <a:solidFill>
                  <a:schemeClr val="accent1">
                    <a:lumMod val="75000"/>
                  </a:schemeClr>
                </a:solidFill>
              </a:rPr>
              <a:t>3</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16" y="1110601"/>
            <a:ext cx="8031218" cy="4015610"/>
          </a:xfrm>
          <a:prstGeom prst="rect">
            <a:avLst/>
          </a:prstGeom>
        </p:spPr>
      </p:pic>
      <p:sp>
        <p:nvSpPr>
          <p:cNvPr id="9" name="Rectangle à coins arrondis 8"/>
          <p:cNvSpPr/>
          <p:nvPr/>
        </p:nvSpPr>
        <p:spPr>
          <a:xfrm>
            <a:off x="3512949" y="5305540"/>
            <a:ext cx="2872636" cy="2215677"/>
          </a:xfrm>
          <a:prstGeom prst="roundRect">
            <a:avLst/>
          </a:prstGeom>
          <a:solidFill>
            <a:schemeClr val="accent2">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0" name="Rectangle à coins arrondis 9"/>
          <p:cNvSpPr/>
          <p:nvPr/>
        </p:nvSpPr>
        <p:spPr>
          <a:xfrm>
            <a:off x="6601269" y="5323882"/>
            <a:ext cx="3160533" cy="2197335"/>
          </a:xfrm>
          <a:prstGeom prst="roundRect">
            <a:avLst/>
          </a:prstGeom>
          <a:solidFill>
            <a:schemeClr val="accent2">
              <a:lumMod val="20000"/>
              <a:lumOff val="80000"/>
            </a:schemeClr>
          </a:solidFill>
          <a:ln w="28575">
            <a:solidFill>
              <a:srgbClr val="1371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8" name="Rectangle 7"/>
          <p:cNvSpPr/>
          <p:nvPr/>
        </p:nvSpPr>
        <p:spPr>
          <a:xfrm>
            <a:off x="7662250" y="4372706"/>
            <a:ext cx="1034586" cy="2787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1" name="Rectangle 10"/>
          <p:cNvSpPr/>
          <p:nvPr/>
        </p:nvSpPr>
        <p:spPr>
          <a:xfrm>
            <a:off x="246529" y="5945820"/>
            <a:ext cx="3153965" cy="1516954"/>
          </a:xfrm>
          <a:prstGeom prst="rect">
            <a:avLst/>
          </a:prstGeom>
        </p:spPr>
        <p:txBody>
          <a:bodyPr wrap="square">
            <a:spAutoFit/>
          </a:bodyPr>
          <a:lstStyle/>
          <a:p>
            <a:pPr algn="ctr"/>
            <a:r>
              <a:rPr lang="fr-FR" sz="1543" dirty="0"/>
              <a:t>Si on multipliait la taille d’un atome par 10    le noyau aurait la taille</a:t>
            </a:r>
          </a:p>
          <a:p>
            <a:pPr algn="ctr"/>
            <a:r>
              <a:rPr lang="fr-FR" sz="1543" dirty="0"/>
              <a:t> d’une orange, les électrons</a:t>
            </a:r>
          </a:p>
          <a:p>
            <a:pPr algn="ctr"/>
            <a:r>
              <a:rPr lang="fr-FR" sz="1543" dirty="0"/>
              <a:t> seraient des têtes d’épingles </a:t>
            </a:r>
          </a:p>
          <a:p>
            <a:pPr algn="ctr"/>
            <a:r>
              <a:rPr lang="fr-FR" sz="1543" dirty="0"/>
              <a:t>situées à 3 kilomètres.</a:t>
            </a:r>
          </a:p>
          <a:p>
            <a:r>
              <a:rPr lang="fr-FR" sz="1543" dirty="0"/>
              <a:t>       Densité du noyau 10   T/cm</a:t>
            </a:r>
          </a:p>
        </p:txBody>
      </p:sp>
      <p:sp>
        <p:nvSpPr>
          <p:cNvPr id="14" name="Rectangle 13"/>
          <p:cNvSpPr/>
          <p:nvPr/>
        </p:nvSpPr>
        <p:spPr>
          <a:xfrm>
            <a:off x="2912994" y="5298099"/>
            <a:ext cx="4038817" cy="2229265"/>
          </a:xfrm>
          <a:prstGeom prst="rect">
            <a:avLst/>
          </a:prstGeom>
        </p:spPr>
        <p:txBody>
          <a:bodyPr wrap="square">
            <a:spAutoFit/>
          </a:bodyPr>
          <a:lstStyle/>
          <a:p>
            <a:pPr algn="ctr"/>
            <a:r>
              <a:rPr lang="fr-FR" sz="1543" b="1" dirty="0">
                <a:solidFill>
                  <a:srgbClr val="000000"/>
                </a:solidFill>
                <a:ea typeface="Cambria Math" panose="02040503050406030204" pitchFamily="18" charset="0"/>
              </a:rPr>
              <a:t>La pression de dégénérescence</a:t>
            </a:r>
          </a:p>
          <a:p>
            <a:pPr algn="ctr"/>
            <a:r>
              <a:rPr lang="fr-FR" sz="1543" b="1" dirty="0">
                <a:solidFill>
                  <a:srgbClr val="000000"/>
                </a:solidFill>
                <a:ea typeface="Cambria Math" panose="02040503050406030204" pitchFamily="18" charset="0"/>
              </a:rPr>
              <a:t> des électrons s’oppose aux </a:t>
            </a:r>
          </a:p>
          <a:p>
            <a:pPr algn="ctr"/>
            <a:r>
              <a:rPr lang="fr-FR" sz="1543" b="1" dirty="0">
                <a:solidFill>
                  <a:srgbClr val="000000"/>
                </a:solidFill>
                <a:ea typeface="Cambria Math" panose="02040503050406030204" pitchFamily="18" charset="0"/>
              </a:rPr>
              <a:t>compressions extérieures.</a:t>
            </a:r>
          </a:p>
          <a:p>
            <a:pPr algn="ctr"/>
            <a:r>
              <a:rPr lang="fr-FR" sz="1543" b="1" dirty="0">
                <a:solidFill>
                  <a:srgbClr val="000000"/>
                </a:solidFill>
                <a:ea typeface="Cambria Math" panose="02040503050406030204" pitchFamily="18" charset="0"/>
              </a:rPr>
              <a:t>(principe d’exclusion de Pauli )</a:t>
            </a:r>
          </a:p>
          <a:p>
            <a:pPr algn="ctr"/>
            <a:r>
              <a:rPr lang="fr-FR" sz="1543" dirty="0">
                <a:solidFill>
                  <a:srgbClr val="000000"/>
                </a:solidFill>
                <a:ea typeface="Cambria Math" panose="02040503050406030204" pitchFamily="18" charset="0"/>
              </a:rPr>
              <a:t>Les atomes sont confinés et</a:t>
            </a:r>
          </a:p>
          <a:p>
            <a:pPr algn="ctr"/>
            <a:r>
              <a:rPr lang="fr-FR" sz="1543" dirty="0">
                <a:solidFill>
                  <a:srgbClr val="000000"/>
                </a:solidFill>
                <a:ea typeface="Cambria Math" panose="02040503050406030204" pitchFamily="18" charset="0"/>
              </a:rPr>
              <a:t> perdent du volume.</a:t>
            </a:r>
          </a:p>
          <a:p>
            <a:pPr algn="ctr"/>
            <a:r>
              <a:rPr lang="fr-FR" sz="1543" dirty="0">
                <a:solidFill>
                  <a:srgbClr val="000000"/>
                </a:solidFill>
                <a:ea typeface="Cambria Math" panose="02040503050406030204" pitchFamily="18" charset="0"/>
              </a:rPr>
              <a:t> La densité atteint 1Tonne/cm3 .</a:t>
            </a:r>
          </a:p>
          <a:p>
            <a:pPr algn="ctr"/>
            <a:r>
              <a:rPr lang="fr-FR" sz="1543" dirty="0">
                <a:ea typeface="Cambria Math" panose="02040503050406030204" pitchFamily="18" charset="0"/>
              </a:rPr>
              <a:t>Le rayon d’une naine blanche</a:t>
            </a:r>
          </a:p>
          <a:p>
            <a:pPr algn="ctr"/>
            <a:r>
              <a:rPr lang="fr-FR" sz="1543" dirty="0">
                <a:ea typeface="Cambria Math" panose="02040503050406030204" pitchFamily="18" charset="0"/>
              </a:rPr>
              <a:t> diminue si sa masse augmente</a:t>
            </a:r>
          </a:p>
        </p:txBody>
      </p:sp>
      <p:sp>
        <p:nvSpPr>
          <p:cNvPr id="15" name="Rectangle 14"/>
          <p:cNvSpPr/>
          <p:nvPr/>
        </p:nvSpPr>
        <p:spPr>
          <a:xfrm>
            <a:off x="1074705" y="1217298"/>
            <a:ext cx="2670014" cy="36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6" name="ZoneTexte 15"/>
          <p:cNvSpPr txBox="1"/>
          <p:nvPr/>
        </p:nvSpPr>
        <p:spPr>
          <a:xfrm>
            <a:off x="976872" y="1480185"/>
            <a:ext cx="2812748" cy="400110"/>
          </a:xfrm>
          <a:prstGeom prst="rect">
            <a:avLst/>
          </a:prstGeom>
          <a:noFill/>
        </p:spPr>
        <p:txBody>
          <a:bodyPr wrap="square" rtlCol="0">
            <a:spAutoFit/>
          </a:bodyPr>
          <a:lstStyle/>
          <a:p>
            <a:r>
              <a:rPr lang="fr-FR" sz="2000" b="1" u="sng" dirty="0">
                <a:solidFill>
                  <a:schemeClr val="accent2">
                    <a:lumMod val="75000"/>
                  </a:schemeClr>
                </a:solidFill>
              </a:rPr>
              <a:t>Matière à l’état naturel</a:t>
            </a:r>
          </a:p>
        </p:txBody>
      </p:sp>
      <p:sp>
        <p:nvSpPr>
          <p:cNvPr id="17" name="Rectangle 16"/>
          <p:cNvSpPr/>
          <p:nvPr/>
        </p:nvSpPr>
        <p:spPr>
          <a:xfrm>
            <a:off x="4442364" y="1225350"/>
            <a:ext cx="1678232" cy="1893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18" name="ZoneTexte 17"/>
          <p:cNvSpPr txBox="1"/>
          <p:nvPr/>
        </p:nvSpPr>
        <p:spPr>
          <a:xfrm>
            <a:off x="4017205" y="1477996"/>
            <a:ext cx="2532069" cy="1446550"/>
          </a:xfrm>
          <a:prstGeom prst="rect">
            <a:avLst/>
          </a:prstGeom>
          <a:noFill/>
        </p:spPr>
        <p:txBody>
          <a:bodyPr wrap="square" rtlCol="0">
            <a:spAutoFit/>
          </a:bodyPr>
          <a:lstStyle/>
          <a:p>
            <a:pPr algn="ctr"/>
            <a:r>
              <a:rPr lang="fr-FR" sz="2000" b="1" u="sng" dirty="0">
                <a:solidFill>
                  <a:schemeClr val="accent2">
                    <a:lumMod val="75000"/>
                  </a:schemeClr>
                </a:solidFill>
              </a:rPr>
              <a:t>Naines blanches</a:t>
            </a:r>
          </a:p>
          <a:p>
            <a:pPr algn="ctr"/>
            <a:endParaRPr lang="fr-FR" sz="1600" b="1" dirty="0">
              <a:solidFill>
                <a:schemeClr val="accent2">
                  <a:lumMod val="75000"/>
                </a:schemeClr>
              </a:solidFill>
            </a:endParaRPr>
          </a:p>
          <a:p>
            <a:pPr algn="ctr"/>
            <a:endParaRPr lang="fr-FR" sz="1600" b="1" dirty="0"/>
          </a:p>
          <a:p>
            <a:pPr algn="ctr"/>
            <a:r>
              <a:rPr lang="fr-FR" sz="1800" b="1" dirty="0"/>
              <a:t>Matière électronique dégénérée</a:t>
            </a:r>
          </a:p>
        </p:txBody>
      </p:sp>
      <p:sp>
        <p:nvSpPr>
          <p:cNvPr id="19" name="Rectangle 18"/>
          <p:cNvSpPr/>
          <p:nvPr/>
        </p:nvSpPr>
        <p:spPr>
          <a:xfrm>
            <a:off x="6983936" y="1129220"/>
            <a:ext cx="1400717" cy="972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20" name="ZoneTexte 19"/>
          <p:cNvSpPr txBox="1"/>
          <p:nvPr/>
        </p:nvSpPr>
        <p:spPr>
          <a:xfrm>
            <a:off x="6626659" y="1184476"/>
            <a:ext cx="2071180" cy="906787"/>
          </a:xfrm>
          <a:prstGeom prst="rect">
            <a:avLst/>
          </a:prstGeom>
          <a:noFill/>
        </p:spPr>
        <p:txBody>
          <a:bodyPr wrap="square" rtlCol="0">
            <a:spAutoFit/>
          </a:bodyPr>
          <a:lstStyle/>
          <a:p>
            <a:pPr algn="ctr"/>
            <a:r>
              <a:rPr lang="fr-FR" sz="1764" b="1" dirty="0">
                <a:solidFill>
                  <a:schemeClr val="accent5">
                    <a:lumMod val="75000"/>
                  </a:schemeClr>
                </a:solidFill>
              </a:rPr>
              <a:t>Matière baryonique dégénérée</a:t>
            </a:r>
          </a:p>
        </p:txBody>
      </p:sp>
      <p:sp>
        <p:nvSpPr>
          <p:cNvPr id="22" name="ZoneTexte 21"/>
          <p:cNvSpPr txBox="1"/>
          <p:nvPr/>
        </p:nvSpPr>
        <p:spPr>
          <a:xfrm>
            <a:off x="4782939" y="2919957"/>
            <a:ext cx="2030714" cy="363824"/>
          </a:xfrm>
          <a:prstGeom prst="rect">
            <a:avLst/>
          </a:prstGeom>
          <a:noFill/>
        </p:spPr>
        <p:txBody>
          <a:bodyPr wrap="square" rtlCol="0">
            <a:spAutoFit/>
          </a:bodyPr>
          <a:lstStyle/>
          <a:p>
            <a:pPr algn="ctr"/>
            <a:endParaRPr lang="fr-FR" sz="1764" dirty="0"/>
          </a:p>
        </p:txBody>
      </p:sp>
      <p:sp>
        <p:nvSpPr>
          <p:cNvPr id="23" name="Rectangle 22"/>
          <p:cNvSpPr/>
          <p:nvPr/>
        </p:nvSpPr>
        <p:spPr>
          <a:xfrm>
            <a:off x="6900273" y="2113441"/>
            <a:ext cx="1636878" cy="924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dirty="0"/>
          </a:p>
        </p:txBody>
      </p:sp>
      <p:sp>
        <p:nvSpPr>
          <p:cNvPr id="24" name="ZoneTexte 23"/>
          <p:cNvSpPr txBox="1"/>
          <p:nvPr/>
        </p:nvSpPr>
        <p:spPr>
          <a:xfrm>
            <a:off x="6680862" y="1973020"/>
            <a:ext cx="1984688" cy="1178271"/>
          </a:xfrm>
          <a:prstGeom prst="rect">
            <a:avLst/>
          </a:prstGeom>
          <a:noFill/>
        </p:spPr>
        <p:txBody>
          <a:bodyPr wrap="square" rtlCol="0">
            <a:spAutoFit/>
          </a:bodyPr>
          <a:lstStyle/>
          <a:p>
            <a:pPr algn="ctr"/>
            <a:r>
              <a:rPr lang="fr-FR" sz="1764" b="1" u="sng" dirty="0"/>
              <a:t>Etoiles à neutrons</a:t>
            </a:r>
          </a:p>
          <a:p>
            <a:pPr algn="ctr"/>
            <a:r>
              <a:rPr lang="fr-FR" sz="1764" dirty="0"/>
              <a:t>Compression</a:t>
            </a:r>
          </a:p>
          <a:p>
            <a:pPr algn="ctr"/>
            <a:r>
              <a:rPr lang="fr-FR" sz="1764" dirty="0"/>
              <a:t>100 millions de</a:t>
            </a:r>
          </a:p>
          <a:p>
            <a:pPr algn="ctr"/>
            <a:r>
              <a:rPr lang="fr-FR" sz="1764" dirty="0"/>
              <a:t>tonnes/cm</a:t>
            </a:r>
          </a:p>
        </p:txBody>
      </p:sp>
      <p:sp>
        <p:nvSpPr>
          <p:cNvPr id="25" name="ZoneTexte 24"/>
          <p:cNvSpPr txBox="1"/>
          <p:nvPr/>
        </p:nvSpPr>
        <p:spPr>
          <a:xfrm>
            <a:off x="6639752" y="5487822"/>
            <a:ext cx="3913062" cy="2950359"/>
          </a:xfrm>
          <a:prstGeom prst="rect">
            <a:avLst/>
          </a:prstGeom>
          <a:noFill/>
        </p:spPr>
        <p:txBody>
          <a:bodyPr wrap="square" rtlCol="0">
            <a:spAutoFit/>
          </a:bodyPr>
          <a:lstStyle/>
          <a:p>
            <a:r>
              <a:rPr lang="fr-FR" sz="1543" dirty="0"/>
              <a:t>Si la masse de la naine blanche atteint </a:t>
            </a:r>
          </a:p>
          <a:p>
            <a:r>
              <a:rPr lang="fr-FR" sz="1543" dirty="0"/>
              <a:t>la </a:t>
            </a:r>
            <a:r>
              <a:rPr lang="fr-FR" sz="1600" dirty="0"/>
              <a:t>l</a:t>
            </a:r>
            <a:r>
              <a:rPr lang="fr-FR" sz="1543" dirty="0"/>
              <a:t>imite de</a:t>
            </a:r>
            <a:r>
              <a:rPr lang="fr-FR" altLang="fr-FR" sz="1543" dirty="0">
                <a:latin typeface="Calibri" panose="020F0502020204030204" pitchFamily="34" charset="0"/>
              </a:rPr>
              <a:t> Chandrasekhar (1,44 Ms)</a:t>
            </a:r>
          </a:p>
          <a:p>
            <a:r>
              <a:rPr lang="fr-FR" sz="1543" dirty="0"/>
              <a:t>       la pression de compression</a:t>
            </a:r>
          </a:p>
          <a:p>
            <a:r>
              <a:rPr lang="fr-FR" sz="1543" dirty="0"/>
              <a:t> gravitationnelle devient supérieure</a:t>
            </a:r>
          </a:p>
          <a:p>
            <a:r>
              <a:rPr lang="fr-FR" sz="1543" dirty="0"/>
              <a:t> à la pression de dégénérescence.</a:t>
            </a:r>
          </a:p>
          <a:p>
            <a:r>
              <a:rPr lang="fr-FR" sz="1543" b="1" dirty="0">
                <a:solidFill>
                  <a:srgbClr val="1371E3"/>
                </a:solidFill>
              </a:rPr>
              <a:t>        La matière s’effondre : </a:t>
            </a:r>
          </a:p>
          <a:p>
            <a:r>
              <a:rPr lang="fr-FR" sz="1543" b="1" dirty="0">
                <a:solidFill>
                  <a:srgbClr val="1371E3"/>
                </a:solidFill>
              </a:rPr>
              <a:t>   c’est une supernovæ de type 1a</a:t>
            </a:r>
          </a:p>
          <a:p>
            <a:pPr algn="ctr"/>
            <a:endParaRPr lang="fr-FR" sz="1543" b="1" dirty="0">
              <a:solidFill>
                <a:srgbClr val="1371E3"/>
              </a:solidFill>
            </a:endParaRPr>
          </a:p>
          <a:p>
            <a:pPr algn="ctr"/>
            <a:r>
              <a:rPr lang="fr-FR" sz="1543" b="1" dirty="0">
                <a:solidFill>
                  <a:srgbClr val="1371E3"/>
                </a:solidFill>
              </a:rPr>
              <a:t>     </a:t>
            </a:r>
            <a:endParaRPr lang="fr-FR" sz="1543" dirty="0"/>
          </a:p>
          <a:p>
            <a:pPr algn="ctr"/>
            <a:endParaRPr lang="fr-FR" sz="1543" dirty="0"/>
          </a:p>
          <a:p>
            <a:pPr algn="ctr"/>
            <a:r>
              <a:rPr lang="fr-FR" sz="1543" dirty="0"/>
              <a:t> </a:t>
            </a:r>
            <a:endParaRPr lang="fr-FR" sz="1543" b="1" dirty="0">
              <a:solidFill>
                <a:srgbClr val="000000"/>
              </a:solidFill>
              <a:ea typeface="Cambria Math" panose="02040503050406030204" pitchFamily="18" charset="0"/>
            </a:endParaRPr>
          </a:p>
          <a:p>
            <a:endParaRPr lang="fr-FR" sz="1543" b="1" dirty="0"/>
          </a:p>
        </p:txBody>
      </p:sp>
      <p:cxnSp>
        <p:nvCxnSpPr>
          <p:cNvPr id="27" name="Connecteur droit avec flèche 26"/>
          <p:cNvCxnSpPr/>
          <p:nvPr/>
        </p:nvCxnSpPr>
        <p:spPr>
          <a:xfrm flipH="1">
            <a:off x="1523866" y="4547785"/>
            <a:ext cx="371209" cy="725683"/>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5266179" y="4593166"/>
            <a:ext cx="422205" cy="697472"/>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283" name="Rectangle 97282"/>
          <p:cNvSpPr/>
          <p:nvPr/>
        </p:nvSpPr>
        <p:spPr>
          <a:xfrm>
            <a:off x="2813289" y="4670499"/>
            <a:ext cx="1975618" cy="448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97284" name="ZoneTexte 97283"/>
          <p:cNvSpPr txBox="1"/>
          <p:nvPr/>
        </p:nvSpPr>
        <p:spPr>
          <a:xfrm>
            <a:off x="3019702" y="4547785"/>
            <a:ext cx="1975618" cy="363818"/>
          </a:xfrm>
          <a:prstGeom prst="rect">
            <a:avLst/>
          </a:prstGeom>
          <a:noFill/>
        </p:spPr>
        <p:txBody>
          <a:bodyPr wrap="square" rtlCol="0">
            <a:spAutoFit/>
          </a:bodyPr>
          <a:lstStyle/>
          <a:p>
            <a:r>
              <a:rPr lang="fr-FR" sz="1764" b="1" dirty="0"/>
              <a:t>Noyau atomique</a:t>
            </a:r>
          </a:p>
        </p:txBody>
      </p:sp>
      <p:sp>
        <p:nvSpPr>
          <p:cNvPr id="97285" name="ZoneTexte 97284"/>
          <p:cNvSpPr txBox="1"/>
          <p:nvPr/>
        </p:nvSpPr>
        <p:spPr>
          <a:xfrm>
            <a:off x="2813289" y="4790196"/>
            <a:ext cx="2168500" cy="363818"/>
          </a:xfrm>
          <a:prstGeom prst="rect">
            <a:avLst/>
          </a:prstGeom>
          <a:noFill/>
        </p:spPr>
        <p:txBody>
          <a:bodyPr wrap="square" rtlCol="0">
            <a:spAutoFit/>
          </a:bodyPr>
          <a:lstStyle/>
          <a:p>
            <a:r>
              <a:rPr lang="fr-FR" sz="1764" b="1" dirty="0"/>
              <a:t>Orbite électronique</a:t>
            </a:r>
          </a:p>
        </p:txBody>
      </p:sp>
      <p:sp>
        <p:nvSpPr>
          <p:cNvPr id="97287" name="ZoneTexte 97286"/>
          <p:cNvSpPr txBox="1"/>
          <p:nvPr/>
        </p:nvSpPr>
        <p:spPr>
          <a:xfrm>
            <a:off x="8071605" y="2801058"/>
            <a:ext cx="215875" cy="278987"/>
          </a:xfrm>
          <a:prstGeom prst="rect">
            <a:avLst/>
          </a:prstGeom>
          <a:noFill/>
        </p:spPr>
        <p:txBody>
          <a:bodyPr wrap="square" rtlCol="0">
            <a:spAutoFit/>
          </a:bodyPr>
          <a:lstStyle/>
          <a:p>
            <a:r>
              <a:rPr lang="fr-FR" sz="1213" dirty="0"/>
              <a:t>2</a:t>
            </a:r>
          </a:p>
        </p:txBody>
      </p:sp>
      <p:sp>
        <p:nvSpPr>
          <p:cNvPr id="13" name="ZoneTexte 12"/>
          <p:cNvSpPr txBox="1"/>
          <p:nvPr/>
        </p:nvSpPr>
        <p:spPr>
          <a:xfrm>
            <a:off x="976872" y="6142010"/>
            <a:ext cx="546994" cy="261931"/>
          </a:xfrm>
          <a:prstGeom prst="rect">
            <a:avLst/>
          </a:prstGeom>
          <a:noFill/>
        </p:spPr>
        <p:txBody>
          <a:bodyPr wrap="square" rtlCol="0">
            <a:spAutoFit/>
          </a:bodyPr>
          <a:lstStyle/>
          <a:p>
            <a:r>
              <a:rPr lang="fr-FR" sz="1102" dirty="0"/>
              <a:t>14  </a:t>
            </a:r>
          </a:p>
        </p:txBody>
      </p:sp>
      <p:sp>
        <p:nvSpPr>
          <p:cNvPr id="28" name="ZoneTexte 27"/>
          <p:cNvSpPr txBox="1"/>
          <p:nvPr/>
        </p:nvSpPr>
        <p:spPr>
          <a:xfrm>
            <a:off x="2221513" y="7102126"/>
            <a:ext cx="376398" cy="261931"/>
          </a:xfrm>
          <a:prstGeom prst="rect">
            <a:avLst/>
          </a:prstGeom>
          <a:noFill/>
        </p:spPr>
        <p:txBody>
          <a:bodyPr wrap="square" rtlCol="0">
            <a:spAutoFit/>
          </a:bodyPr>
          <a:lstStyle/>
          <a:p>
            <a:r>
              <a:rPr lang="fr-FR" sz="1102" dirty="0"/>
              <a:t>9</a:t>
            </a:r>
          </a:p>
        </p:txBody>
      </p:sp>
      <p:sp>
        <p:nvSpPr>
          <p:cNvPr id="29" name="ZoneTexte 28"/>
          <p:cNvSpPr txBox="1"/>
          <p:nvPr/>
        </p:nvSpPr>
        <p:spPr>
          <a:xfrm>
            <a:off x="2773162" y="7102126"/>
            <a:ext cx="348004" cy="261931"/>
          </a:xfrm>
          <a:prstGeom prst="rect">
            <a:avLst/>
          </a:prstGeom>
          <a:noFill/>
        </p:spPr>
        <p:txBody>
          <a:bodyPr wrap="square" rtlCol="0">
            <a:spAutoFit/>
          </a:bodyPr>
          <a:lstStyle/>
          <a:p>
            <a:r>
              <a:rPr lang="fr-FR" sz="1102" dirty="0"/>
              <a:t>3</a:t>
            </a:r>
          </a:p>
        </p:txBody>
      </p:sp>
      <p:sp>
        <p:nvSpPr>
          <p:cNvPr id="31" name="Rectangle 30"/>
          <p:cNvSpPr/>
          <p:nvPr/>
        </p:nvSpPr>
        <p:spPr bwMode="auto">
          <a:xfrm>
            <a:off x="6408376" y="1120321"/>
            <a:ext cx="3070182" cy="4005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sz="1600" dirty="0"/>
          </a:p>
          <a:p>
            <a:endParaRPr lang="fr-FR" sz="1600" dirty="0"/>
          </a:p>
          <a:p>
            <a:endParaRPr lang="fr-FR" sz="1600" dirty="0"/>
          </a:p>
          <a:p>
            <a:endParaRPr lang="fr-FR" sz="1600" dirty="0"/>
          </a:p>
          <a:p>
            <a:endParaRPr lang="fr-FR" sz="1600" b="1" dirty="0">
              <a:solidFill>
                <a:srgbClr val="1371E3"/>
              </a:solidFill>
            </a:endParaRPr>
          </a:p>
        </p:txBody>
      </p:sp>
      <p:sp>
        <p:nvSpPr>
          <p:cNvPr id="97281" name="Rectangle 97280"/>
          <p:cNvSpPr/>
          <p:nvPr/>
        </p:nvSpPr>
        <p:spPr bwMode="auto">
          <a:xfrm>
            <a:off x="6333131" y="2902978"/>
            <a:ext cx="363365" cy="3608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pic>
        <p:nvPicPr>
          <p:cNvPr id="97288" name="Image 972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781" y="3547549"/>
            <a:ext cx="1361742" cy="955252"/>
          </a:xfrm>
          <a:prstGeom prst="rect">
            <a:avLst/>
          </a:prstGeom>
        </p:spPr>
      </p:pic>
      <p:cxnSp>
        <p:nvCxnSpPr>
          <p:cNvPr id="97291" name="Connecteur droit avec flèche 97290"/>
          <p:cNvCxnSpPr/>
          <p:nvPr/>
        </p:nvCxnSpPr>
        <p:spPr bwMode="auto">
          <a:xfrm flipH="1">
            <a:off x="7863010" y="4512104"/>
            <a:ext cx="57622" cy="807000"/>
          </a:xfrm>
          <a:prstGeom prst="straightConnector1">
            <a:avLst/>
          </a:prstGeom>
          <a:solidFill>
            <a:srgbClr val="00B8FF"/>
          </a:solidFill>
          <a:ln w="38100" cap="flat" cmpd="sng" algn="ctr">
            <a:solidFill>
              <a:schemeClr val="accent6">
                <a:lumMod val="40000"/>
                <a:lumOff val="6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294" name="Connecteur droit 97293"/>
          <p:cNvCxnSpPr/>
          <p:nvPr/>
        </p:nvCxnSpPr>
        <p:spPr bwMode="auto">
          <a:xfrm>
            <a:off x="5986041" y="3525784"/>
            <a:ext cx="1389641" cy="898720"/>
          </a:xfrm>
          <a:prstGeom prst="line">
            <a:avLst/>
          </a:prstGeom>
          <a:solidFill>
            <a:srgbClr val="00B8FF"/>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299" name="Rectangle 97298"/>
          <p:cNvSpPr/>
          <p:nvPr/>
        </p:nvSpPr>
        <p:spPr>
          <a:xfrm>
            <a:off x="6740133" y="1483095"/>
            <a:ext cx="2343911" cy="400110"/>
          </a:xfrm>
          <a:prstGeom prst="rect">
            <a:avLst/>
          </a:prstGeom>
        </p:spPr>
        <p:txBody>
          <a:bodyPr wrap="none">
            <a:spAutoFit/>
          </a:bodyPr>
          <a:lstStyle/>
          <a:p>
            <a:pPr algn="ctr"/>
            <a:r>
              <a:rPr lang="fr-FR" sz="2000" b="1" u="sng" dirty="0">
                <a:solidFill>
                  <a:schemeClr val="accent2">
                    <a:lumMod val="75000"/>
                  </a:schemeClr>
                </a:solidFill>
              </a:rPr>
              <a:t>Supernovæ type 1a </a:t>
            </a:r>
          </a:p>
        </p:txBody>
      </p:sp>
      <p:sp>
        <p:nvSpPr>
          <p:cNvPr id="97305" name="Rectangle 97304"/>
          <p:cNvSpPr/>
          <p:nvPr/>
        </p:nvSpPr>
        <p:spPr>
          <a:xfrm>
            <a:off x="1710345" y="5400095"/>
            <a:ext cx="184730" cy="338554"/>
          </a:xfrm>
          <a:prstGeom prst="rect">
            <a:avLst/>
          </a:prstGeom>
        </p:spPr>
        <p:txBody>
          <a:bodyPr wrap="none">
            <a:spAutoFit/>
          </a:bodyPr>
          <a:lstStyle/>
          <a:p>
            <a:pPr algn="ctr"/>
            <a:endParaRPr lang="fr-FR" sz="1600" b="1" dirty="0">
              <a:solidFill>
                <a:srgbClr val="000000"/>
              </a:solidFill>
              <a:ea typeface="Cambria Math" panose="02040503050406030204" pitchFamily="18" charset="0"/>
            </a:endParaRPr>
          </a:p>
        </p:txBody>
      </p:sp>
      <p:sp>
        <p:nvSpPr>
          <p:cNvPr id="97307" name="Rectangle 97306"/>
          <p:cNvSpPr/>
          <p:nvPr/>
        </p:nvSpPr>
        <p:spPr>
          <a:xfrm>
            <a:off x="-664361" y="5370812"/>
            <a:ext cx="5038725" cy="584775"/>
          </a:xfrm>
          <a:prstGeom prst="rect">
            <a:avLst/>
          </a:prstGeom>
        </p:spPr>
        <p:txBody>
          <a:bodyPr>
            <a:spAutoFit/>
          </a:bodyPr>
          <a:lstStyle/>
          <a:p>
            <a:pPr algn="ctr"/>
            <a:r>
              <a:rPr lang="fr-FR" sz="1600" b="1" dirty="0"/>
              <a:t>Un atome est essentiellement</a:t>
            </a:r>
          </a:p>
          <a:p>
            <a:pPr algn="ctr"/>
            <a:r>
              <a:rPr lang="fr-FR" sz="1600" b="1" dirty="0"/>
              <a:t> composé … de vide.</a:t>
            </a:r>
          </a:p>
        </p:txBody>
      </p:sp>
      <p:sp>
        <p:nvSpPr>
          <p:cNvPr id="97319" name="Rectangle 97318"/>
          <p:cNvSpPr/>
          <p:nvPr/>
        </p:nvSpPr>
        <p:spPr bwMode="auto">
          <a:xfrm rot="1594005">
            <a:off x="6018090" y="3494869"/>
            <a:ext cx="494524" cy="1059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
        <p:nvSpPr>
          <p:cNvPr id="5" name="Rectangle 4"/>
          <p:cNvSpPr/>
          <p:nvPr/>
        </p:nvSpPr>
        <p:spPr bwMode="auto">
          <a:xfrm>
            <a:off x="6102198" y="2562155"/>
            <a:ext cx="106680" cy="192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effectLst/>
              <a:latin typeface="Times New Roman" panose="02020603050405020304" pitchFamily="18" charset="0"/>
              <a:cs typeface="Lucida Sans Unicode" panose="020B0602030504020204" pitchFamily="34" charset="0"/>
            </a:endParaRPr>
          </a:p>
        </p:txBody>
      </p:sp>
    </p:spTree>
    <p:extLst>
      <p:ext uri="{BB962C8B-B14F-4D97-AF65-F5344CB8AC3E}">
        <p14:creationId xmlns:p14="http://schemas.microsoft.com/office/powerpoint/2010/main" val="282848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extLst>
              <p:ext uri="{D42A27DB-BD31-4B8C-83A1-F6EECF244321}">
                <p14:modId xmlns:p14="http://schemas.microsoft.com/office/powerpoint/2010/main" val="3794627017"/>
              </p:ext>
            </p:extLst>
          </p:nvPr>
        </p:nvGraphicFramePr>
        <p:xfrm>
          <a:off x="-216272" y="0"/>
          <a:ext cx="1031926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72" y="0"/>
                        <a:ext cx="10319265" cy="7559675"/>
                      </a:xfrm>
                      <a:prstGeom prst="rect">
                        <a:avLst/>
                      </a:prstGeom>
                      <a:solidFill>
                        <a:srgbClr val="800000"/>
                      </a:solidFill>
                      <a:ln>
                        <a:noFill/>
                      </a:ln>
                      <a:effectLst>
                        <a:outerShdw dist="35921" dir="2700000" algn="ctr" rotWithShape="0">
                          <a:schemeClr val="tx1"/>
                        </a:outerShdw>
                      </a:effectLst>
                    </p:spPr>
                  </p:pic>
                </p:oleObj>
              </mc:Fallback>
            </mc:AlternateContent>
          </a:graphicData>
        </a:graphic>
      </p:graphicFrame>
      <p:sp>
        <p:nvSpPr>
          <p:cNvPr id="6" name="Rectangle à coins arrondis 5"/>
          <p:cNvSpPr/>
          <p:nvPr/>
        </p:nvSpPr>
        <p:spPr bwMode="auto">
          <a:xfrm>
            <a:off x="901206" y="275598"/>
            <a:ext cx="8278207" cy="536575"/>
          </a:xfrm>
          <a:prstGeom prst="roundRect">
            <a:avLst/>
          </a:prstGeom>
          <a:solidFill>
            <a:schemeClr val="accent3">
              <a:lumMod val="50000"/>
            </a:schemeClr>
          </a:solidFill>
          <a:ln w="9525" cap="flat" cmpd="sng" algn="ctr">
            <a:solidFill>
              <a:srgbClr val="FFFF00"/>
            </a:solidFill>
            <a:prstDash val="solid"/>
            <a:round/>
            <a:headEnd type="none" w="med" len="med"/>
            <a:tailEnd type="none" w="med" len="med"/>
          </a:ln>
          <a:effectLst/>
        </p:spPr>
        <p:txBody>
          <a:bodyPr/>
          <a:lstStyle/>
          <a:p>
            <a:pPr eaLnBrk="1">
              <a:lnSpc>
                <a:spcPct val="95000"/>
              </a:lnSpc>
              <a:buClr>
                <a:srgbClr val="000000"/>
              </a:buClr>
              <a:buSzPct val="100000"/>
              <a:buFont typeface="Times New Roman" panose="02020603050405020304" pitchFamily="18" charset="0"/>
              <a:buNone/>
              <a:defRPr/>
            </a:pPr>
            <a:endParaRPr lang="fr-FR"/>
          </a:p>
        </p:txBody>
      </p:sp>
      <p:sp>
        <p:nvSpPr>
          <p:cNvPr id="2" name="Rectangle 1"/>
          <p:cNvSpPr/>
          <p:nvPr/>
        </p:nvSpPr>
        <p:spPr>
          <a:xfrm>
            <a:off x="1007864" y="290690"/>
            <a:ext cx="9425840" cy="461665"/>
          </a:xfrm>
          <a:prstGeom prst="rect">
            <a:avLst/>
          </a:prstGeom>
        </p:spPr>
        <p:txBody>
          <a:bodyPr wrap="square">
            <a:spAutoFit/>
          </a:bodyPr>
          <a:lstStyle/>
          <a:p>
            <a:r>
              <a:rPr lang="fr-FR" altLang="fr-FR" dirty="0">
                <a:solidFill>
                  <a:srgbClr val="FFFF00"/>
                </a:solidFill>
              </a:rPr>
              <a:t>Les supernovæ type 1a sont les chandelles standard de l’Univers</a:t>
            </a:r>
            <a:endParaRPr lang="fr-FR" dirty="0"/>
          </a:p>
        </p:txBody>
      </p:sp>
      <p:sp>
        <p:nvSpPr>
          <p:cNvPr id="5" name="Rectangle à coins arrondis 4"/>
          <p:cNvSpPr>
            <a:spLocks noChangeArrowheads="1"/>
          </p:cNvSpPr>
          <p:nvPr/>
        </p:nvSpPr>
        <p:spPr bwMode="auto">
          <a:xfrm>
            <a:off x="1155136" y="966014"/>
            <a:ext cx="7560840" cy="254410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984" y="3721411"/>
            <a:ext cx="5593904" cy="3626969"/>
          </a:xfrm>
          <a:prstGeom prst="rect">
            <a:avLst/>
          </a:prstGeom>
        </p:spPr>
      </p:pic>
      <p:sp>
        <p:nvSpPr>
          <p:cNvPr id="7" name="Rectangle 6"/>
          <p:cNvSpPr/>
          <p:nvPr/>
        </p:nvSpPr>
        <p:spPr>
          <a:xfrm>
            <a:off x="22367" y="963650"/>
            <a:ext cx="9826377" cy="2862322"/>
          </a:xfrm>
          <a:prstGeom prst="rect">
            <a:avLst/>
          </a:prstGeom>
        </p:spPr>
        <p:txBody>
          <a:bodyPr wrap="square">
            <a:spAutoFit/>
          </a:bodyPr>
          <a:lstStyle/>
          <a:p>
            <a:pPr algn="ctr"/>
            <a:r>
              <a:rPr lang="fr-FR" altLang="fr-FR" sz="2000" dirty="0">
                <a:solidFill>
                  <a:schemeClr val="accent2">
                    <a:lumMod val="75000"/>
                  </a:schemeClr>
                </a:solidFill>
              </a:rPr>
              <a:t>Les naines blanches explosent toutes avec une masse de 1,44 masse </a:t>
            </a:r>
          </a:p>
          <a:p>
            <a:pPr algn="ctr"/>
            <a:r>
              <a:rPr lang="fr-FR" altLang="fr-FR" sz="2000" dirty="0">
                <a:solidFill>
                  <a:schemeClr val="accent2">
                    <a:lumMod val="75000"/>
                  </a:schemeClr>
                </a:solidFill>
              </a:rPr>
              <a:t>solaire et la matière qui les compose est identique.</a:t>
            </a:r>
          </a:p>
          <a:p>
            <a:pPr algn="ctr"/>
            <a:r>
              <a:rPr lang="fr-FR" altLang="fr-FR" sz="2000" dirty="0">
                <a:solidFill>
                  <a:schemeClr val="accent2">
                    <a:lumMod val="75000"/>
                  </a:schemeClr>
                </a:solidFill>
              </a:rPr>
              <a:t> Elles ont donc toutes la même luminosité intrinsèque.</a:t>
            </a:r>
          </a:p>
          <a:p>
            <a:pPr algn="ctr"/>
            <a:r>
              <a:rPr lang="fr-FR" sz="2000" dirty="0">
                <a:solidFill>
                  <a:schemeClr val="accent2">
                    <a:lumMod val="75000"/>
                  </a:schemeClr>
                </a:solidFill>
              </a:rPr>
              <a:t>La luminosité d’une source de lumière décroît comme </a:t>
            </a:r>
          </a:p>
          <a:p>
            <a:pPr algn="ctr"/>
            <a:r>
              <a:rPr lang="fr-FR" sz="2000" dirty="0">
                <a:solidFill>
                  <a:schemeClr val="accent2">
                    <a:lumMod val="75000"/>
                  </a:schemeClr>
                </a:solidFill>
              </a:rPr>
              <a:t>l’inverse du carré de la distance que parcourt cette lumière.</a:t>
            </a:r>
          </a:p>
          <a:p>
            <a:pPr algn="ctr"/>
            <a:r>
              <a:rPr lang="fr-FR" sz="2000" dirty="0">
                <a:solidFill>
                  <a:schemeClr val="accent2">
                    <a:lumMod val="75000"/>
                  </a:schemeClr>
                </a:solidFill>
              </a:rPr>
              <a:t>En comparant la luminosité intrinsèque et la</a:t>
            </a:r>
          </a:p>
          <a:p>
            <a:pPr algn="ctr"/>
            <a:r>
              <a:rPr lang="fr-FR" sz="2000" dirty="0">
                <a:solidFill>
                  <a:schemeClr val="accent2">
                    <a:lumMod val="75000"/>
                  </a:schemeClr>
                </a:solidFill>
              </a:rPr>
              <a:t>luminosité reçue, on trouve donc la distance de la supernovæ.</a:t>
            </a:r>
          </a:p>
          <a:p>
            <a:pPr algn="ctr"/>
            <a:r>
              <a:rPr lang="fr-FR" sz="2000" dirty="0">
                <a:solidFill>
                  <a:schemeClr val="accent2">
                    <a:lumMod val="75000"/>
                  </a:schemeClr>
                </a:solidFill>
              </a:rPr>
              <a:t>On peut observer ces supernovæ jusqu’à 9 milliards d’AL.</a:t>
            </a:r>
          </a:p>
          <a:p>
            <a:endParaRPr lang="fr-FR" sz="2000" dirty="0">
              <a:solidFill>
                <a:schemeClr val="bg1"/>
              </a:solidFill>
            </a:endParaRPr>
          </a:p>
        </p:txBody>
      </p:sp>
    </p:spTree>
    <p:extLst>
      <p:ext uri="{BB962C8B-B14F-4D97-AF65-F5344CB8AC3E}">
        <p14:creationId xmlns:p14="http://schemas.microsoft.com/office/powerpoint/2010/main" val="72712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750" y="-549985"/>
            <a:ext cx="1015288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023" y="3679804"/>
            <a:ext cx="2922432" cy="3399013"/>
          </a:xfrm>
          <a:prstGeom prst="rect">
            <a:avLst/>
          </a:prstGeom>
        </p:spPr>
      </p:pic>
      <p:sp>
        <p:nvSpPr>
          <p:cNvPr id="9" name="Rectangle à coins arrondis 8"/>
          <p:cNvSpPr>
            <a:spLocks noChangeArrowheads="1"/>
          </p:cNvSpPr>
          <p:nvPr/>
        </p:nvSpPr>
        <p:spPr bwMode="auto">
          <a:xfrm>
            <a:off x="245740" y="1458097"/>
            <a:ext cx="9396325" cy="1671722"/>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sp>
        <p:nvSpPr>
          <p:cNvPr id="5" name="ZoneTexte 4"/>
          <p:cNvSpPr txBox="1"/>
          <p:nvPr/>
        </p:nvSpPr>
        <p:spPr>
          <a:xfrm>
            <a:off x="-7989" y="1444222"/>
            <a:ext cx="10096602" cy="1938992"/>
          </a:xfrm>
          <a:prstGeom prst="rect">
            <a:avLst/>
          </a:prstGeom>
          <a:noFill/>
        </p:spPr>
        <p:txBody>
          <a:bodyPr wrap="square" rtlCol="0">
            <a:spAutoFit/>
          </a:bodyPr>
          <a:lstStyle/>
          <a:p>
            <a:pPr algn="ctr"/>
            <a:r>
              <a:rPr lang="fr-FR" sz="2000" dirty="0">
                <a:solidFill>
                  <a:schemeClr val="accent2">
                    <a:lumMod val="75000"/>
                  </a:schemeClr>
                </a:solidFill>
              </a:rPr>
              <a:t>En 1915 Albert Einstein publie ses équations de la relativité générale.</a:t>
            </a:r>
          </a:p>
          <a:p>
            <a:pPr algn="ctr"/>
            <a:r>
              <a:rPr lang="fr-FR" sz="2000" dirty="0">
                <a:solidFill>
                  <a:schemeClr val="accent2">
                    <a:lumMod val="75000"/>
                  </a:schemeClr>
                </a:solidFill>
              </a:rPr>
              <a:t>Elles révolutionnent la théorie de la gravitation de Newton.</a:t>
            </a:r>
          </a:p>
          <a:p>
            <a:pPr algn="ctr"/>
            <a:r>
              <a:rPr lang="fr-FR" sz="2000" dirty="0">
                <a:solidFill>
                  <a:schemeClr val="accent2">
                    <a:lumMod val="75000"/>
                  </a:schemeClr>
                </a:solidFill>
              </a:rPr>
              <a:t>En 1917 convaincu que l’Univers est statique et invariable, il rajoute une constante</a:t>
            </a:r>
          </a:p>
          <a:p>
            <a:pPr algn="ctr"/>
            <a:r>
              <a:rPr lang="fr-FR" sz="2000" dirty="0">
                <a:solidFill>
                  <a:schemeClr val="accent2">
                    <a:lumMod val="75000"/>
                  </a:schemeClr>
                </a:solidFill>
              </a:rPr>
              <a:t> cosmologique à ses équations dans le but de rendre sa théorie conforme à son intuition.</a:t>
            </a:r>
          </a:p>
          <a:p>
            <a:pPr algn="ctr"/>
            <a:r>
              <a:rPr lang="fr-FR" sz="2000" dirty="0">
                <a:solidFill>
                  <a:schemeClr val="accent2">
                    <a:lumMod val="75000"/>
                  </a:schemeClr>
                </a:solidFill>
              </a:rPr>
              <a:t>Il avouera plus tard que ce fut la plus grande erreur de sa vie.</a:t>
            </a:r>
          </a:p>
          <a:p>
            <a:pPr algn="ctr"/>
            <a:endParaRPr lang="fr-FR" sz="2000" dirty="0">
              <a:solidFill>
                <a:schemeClr val="accent2">
                  <a:lumMod val="60000"/>
                  <a:lumOff val="40000"/>
                </a:schemeClr>
              </a:solidFill>
            </a:endParaRPr>
          </a:p>
        </p:txBody>
      </p:sp>
      <p:sp>
        <p:nvSpPr>
          <p:cNvPr id="11" name="Rectangle 10"/>
          <p:cNvSpPr/>
          <p:nvPr/>
        </p:nvSpPr>
        <p:spPr bwMode="auto">
          <a:xfrm>
            <a:off x="412457" y="467315"/>
            <a:ext cx="9146972" cy="661987"/>
          </a:xfrm>
          <a:prstGeom prst="rect">
            <a:avLst/>
          </a:prstGeom>
          <a:solidFill>
            <a:schemeClr val="accent2">
              <a:lumMod val="60000"/>
              <a:lumOff val="40000"/>
            </a:schemeClr>
          </a:solidFill>
          <a:ln w="28575" cap="flat" cmpd="sng" algn="ctr">
            <a:solidFill>
              <a:schemeClr val="bg2">
                <a:lumMod val="40000"/>
                <a:lumOff val="60000"/>
              </a:schemeClr>
            </a:solidFill>
            <a:prstDash val="solid"/>
            <a:round/>
            <a:headEnd type="none" w="med" len="med"/>
            <a:tailEnd type="none" w="med" len="med"/>
          </a:ln>
          <a:effectLst/>
        </p:spPr>
        <p:txBody>
          <a:bodyPr/>
          <a:lstStyle/>
          <a:p>
            <a:endParaRPr lang="fr-FR" altLang="fr-FR" dirty="0">
              <a:solidFill>
                <a:srgbClr val="FFC000"/>
              </a:solidFill>
              <a:latin typeface="Algerian" panose="04020705040A02060702" pitchFamily="82" charset="0"/>
            </a:endParaRPr>
          </a:p>
        </p:txBody>
      </p:sp>
      <p:sp>
        <p:nvSpPr>
          <p:cNvPr id="8" name="Rectangle 7"/>
          <p:cNvSpPr/>
          <p:nvPr/>
        </p:nvSpPr>
        <p:spPr>
          <a:xfrm>
            <a:off x="507457" y="561078"/>
            <a:ext cx="9833766" cy="461665"/>
          </a:xfrm>
          <a:prstGeom prst="rect">
            <a:avLst/>
          </a:prstGeom>
        </p:spPr>
        <p:txBody>
          <a:bodyPr wrap="square">
            <a:spAutoFit/>
          </a:bodyPr>
          <a:lstStyle/>
          <a:p>
            <a:r>
              <a:rPr lang="fr-FR" altLang="fr-FR" dirty="0">
                <a:solidFill>
                  <a:srgbClr val="FFC000"/>
                </a:solidFill>
                <a:latin typeface="Algerian" panose="04020705040A02060702" pitchFamily="82" charset="0"/>
              </a:rPr>
              <a:t>Evolution de LA perception de l’Univers AU 20      Siècle</a:t>
            </a:r>
          </a:p>
        </p:txBody>
      </p:sp>
      <p:sp>
        <p:nvSpPr>
          <p:cNvPr id="10" name="ZoneTexte 9"/>
          <p:cNvSpPr txBox="1"/>
          <p:nvPr/>
        </p:nvSpPr>
        <p:spPr>
          <a:xfrm>
            <a:off x="7704608" y="491500"/>
            <a:ext cx="972343" cy="369332"/>
          </a:xfrm>
          <a:prstGeom prst="rect">
            <a:avLst/>
          </a:prstGeom>
          <a:noFill/>
        </p:spPr>
        <p:txBody>
          <a:bodyPr wrap="square" rtlCol="0">
            <a:spAutoFit/>
          </a:bodyPr>
          <a:lstStyle/>
          <a:p>
            <a:r>
              <a:rPr lang="fr-FR" sz="1800" dirty="0">
                <a:solidFill>
                  <a:srgbClr val="FFC000"/>
                </a:solidFill>
              </a:rPr>
              <a:t>ème    </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8387" y="3453244"/>
            <a:ext cx="6286500" cy="2771775"/>
          </a:xfrm>
          <a:prstGeom prst="rect">
            <a:avLst/>
          </a:prstGeom>
        </p:spPr>
      </p:pic>
      <p:sp>
        <p:nvSpPr>
          <p:cNvPr id="3" name="ZoneTexte 2"/>
          <p:cNvSpPr txBox="1"/>
          <p:nvPr/>
        </p:nvSpPr>
        <p:spPr>
          <a:xfrm>
            <a:off x="3868813" y="6029379"/>
            <a:ext cx="5773252" cy="1138773"/>
          </a:xfrm>
          <a:prstGeom prst="rect">
            <a:avLst/>
          </a:prstGeom>
          <a:noFill/>
        </p:spPr>
        <p:txBody>
          <a:bodyPr wrap="square" rtlCol="0">
            <a:spAutoFit/>
          </a:bodyPr>
          <a:lstStyle/>
          <a:p>
            <a:pPr algn="ctr"/>
            <a:endParaRPr lang="fr-FR" sz="1600" dirty="0">
              <a:solidFill>
                <a:srgbClr val="FFFF00"/>
              </a:solidFill>
            </a:endParaRPr>
          </a:p>
          <a:p>
            <a:pPr algn="ctr"/>
            <a:r>
              <a:rPr lang="fr-FR" sz="1800" dirty="0">
                <a:solidFill>
                  <a:srgbClr val="FFFF00"/>
                </a:solidFill>
              </a:rPr>
              <a:t>« La matière dicte à l‘Espace-Temps comment se courber</a:t>
            </a:r>
          </a:p>
          <a:p>
            <a:pPr algn="ctr"/>
            <a:r>
              <a:rPr lang="fr-FR" sz="1800" dirty="0">
                <a:solidFill>
                  <a:srgbClr val="FFFF00"/>
                </a:solidFill>
              </a:rPr>
              <a:t>L’Espace-Temps dicte à la matière comment bouger ».</a:t>
            </a:r>
          </a:p>
          <a:p>
            <a:pPr algn="ctr"/>
            <a:r>
              <a:rPr lang="fr-FR" sz="1600" dirty="0">
                <a:solidFill>
                  <a:schemeClr val="bg1"/>
                </a:solidFill>
              </a:rPr>
              <a:t>John Archibald Wheeler (collaborateur d’Albert Einstein)</a:t>
            </a:r>
          </a:p>
        </p:txBody>
      </p:sp>
      <p:sp>
        <p:nvSpPr>
          <p:cNvPr id="6" name="ZoneTexte 5"/>
          <p:cNvSpPr txBox="1"/>
          <p:nvPr/>
        </p:nvSpPr>
        <p:spPr>
          <a:xfrm>
            <a:off x="1295896" y="3298576"/>
            <a:ext cx="2764071" cy="338554"/>
          </a:xfrm>
          <a:prstGeom prst="rect">
            <a:avLst/>
          </a:prstGeom>
          <a:noFill/>
        </p:spPr>
        <p:txBody>
          <a:bodyPr wrap="square" rtlCol="0">
            <a:spAutoFit/>
          </a:bodyPr>
          <a:lstStyle/>
          <a:p>
            <a:r>
              <a:rPr lang="fr-FR" sz="1600" dirty="0">
                <a:solidFill>
                  <a:schemeClr val="bg1"/>
                </a:solidFill>
              </a:rPr>
              <a:t>Albert Einstein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nvGraphicFramePr>
        <p:xfrm>
          <a:off x="0" y="0"/>
          <a:ext cx="10080625" cy="7559675"/>
        </p:xfrm>
        <a:graphic>
          <a:graphicData uri="http://schemas.openxmlformats.org/presentationml/2006/ole">
            <mc:AlternateContent xmlns:mc="http://schemas.openxmlformats.org/markup-compatibility/2006">
              <mc:Choice xmlns:v="urn:schemas-microsoft-com:vml" Requires="v">
                <p:oleObj name="CorelPhotoPaint.Image.7" r:id="rId3" imgW="13003175" imgH="9752381" progId="CorelPhotoPaint.Image.7">
                  <p:embed/>
                </p:oleObj>
              </mc:Choice>
              <mc:Fallback>
                <p:oleObj name="CorelPhotoPaint.Image.7" r:id="rId3" imgW="13003175" imgH="9752381" progId="CorelPhotoPaint.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solidFill>
                        <a:srgbClr val="800000"/>
                      </a:solidFill>
                      <a:ln>
                        <a:noFill/>
                      </a:ln>
                      <a:effectLst>
                        <a:outerShdw dist="35921" dir="2700000" algn="ctr" rotWithShape="0">
                          <a:schemeClr val="tx1"/>
                        </a:outerShdw>
                      </a:effectLst>
                      <a:extLst>
                        <a:ext uri="{91240B29-F687-4F45-9708-019B960494DF}">
                          <a14:hiddenLine xmlns:a14="http://schemas.microsoft.com/office/drawing/2010/main" w="9525" algn="ctr">
                            <a:solidFill>
                              <a:srgbClr val="FF6600"/>
                            </a:solidFill>
                            <a:miter lim="800000"/>
                            <a:headEnd/>
                            <a:tailEnd/>
                          </a14:hiddenLine>
                        </a:ext>
                      </a:extLst>
                    </p:spPr>
                  </p:pic>
                </p:oleObj>
              </mc:Fallback>
            </mc:AlternateContent>
          </a:graphicData>
        </a:graphic>
      </p:graphicFrame>
      <p:pic>
        <p:nvPicPr>
          <p:cNvPr id="91139" name="Imag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11" y="20271"/>
            <a:ext cx="10152880" cy="770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63713" y="6985000"/>
            <a:ext cx="6553200" cy="338554"/>
          </a:xfrm>
          <a:prstGeom prst="rect">
            <a:avLst/>
          </a:prstGeom>
          <a:noFill/>
        </p:spPr>
        <p:txBody>
          <a:bodyPr>
            <a:spAutoFit/>
          </a:bodyPr>
          <a:lstStyle/>
          <a:p>
            <a:pPr algn="ctr">
              <a:defRPr/>
            </a:pPr>
            <a:endParaRPr lang="fr-FR" sz="1600" dirty="0">
              <a:solidFill>
                <a:schemeClr val="bg2">
                  <a:lumMod val="20000"/>
                  <a:lumOff val="80000"/>
                </a:schemeClr>
              </a:solidFill>
              <a:latin typeface="+mn-lt"/>
              <a:ea typeface="Lucida Sans Unicode" panose="020B0602030504020204" pitchFamily="34" charset="0"/>
            </a:endParaRPr>
          </a:p>
        </p:txBody>
      </p:sp>
      <p:sp>
        <p:nvSpPr>
          <p:cNvPr id="7" name="Rectangle à coins arrondis 6"/>
          <p:cNvSpPr/>
          <p:nvPr/>
        </p:nvSpPr>
        <p:spPr>
          <a:xfrm>
            <a:off x="1151632" y="420671"/>
            <a:ext cx="7489080" cy="478846"/>
          </a:xfrm>
          <a:prstGeom prst="roundRect">
            <a:avLst/>
          </a:prstGeom>
          <a:solidFill>
            <a:schemeClr val="accent3">
              <a:lumMod val="50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46"/>
          </a:p>
        </p:txBody>
      </p:sp>
      <p:sp>
        <p:nvSpPr>
          <p:cNvPr id="3" name="ZoneTexte 2"/>
          <p:cNvSpPr txBox="1"/>
          <p:nvPr/>
        </p:nvSpPr>
        <p:spPr>
          <a:xfrm>
            <a:off x="1223888" y="437852"/>
            <a:ext cx="7416824" cy="461665"/>
          </a:xfrm>
          <a:prstGeom prst="rect">
            <a:avLst/>
          </a:prstGeom>
          <a:noFill/>
        </p:spPr>
        <p:txBody>
          <a:bodyPr wrap="square" rtlCol="0">
            <a:spAutoFit/>
          </a:bodyPr>
          <a:lstStyle/>
          <a:p>
            <a:r>
              <a:rPr lang="fr-FR" dirty="0">
                <a:solidFill>
                  <a:srgbClr val="FFFF00"/>
                </a:solidFill>
              </a:rPr>
              <a:t>Le père du Big Bang : le chanoine belge Georges Lemaître</a:t>
            </a:r>
          </a:p>
        </p:txBody>
      </p:sp>
      <p:sp>
        <p:nvSpPr>
          <p:cNvPr id="9" name="Rectangle à coins arrondis 8"/>
          <p:cNvSpPr>
            <a:spLocks noChangeArrowheads="1"/>
          </p:cNvSpPr>
          <p:nvPr/>
        </p:nvSpPr>
        <p:spPr bwMode="auto">
          <a:xfrm>
            <a:off x="188890" y="1187549"/>
            <a:ext cx="9747965" cy="2150037"/>
          </a:xfrm>
          <a:prstGeom prst="roundRect">
            <a:avLst>
              <a:gd name="adj" fmla="val 16667"/>
            </a:avLst>
          </a:prstGeom>
          <a:solidFill>
            <a:srgbClr val="EEC412"/>
          </a:solidFill>
          <a:ln w="19050" algn="ctr">
            <a:solidFill>
              <a:srgbClr val="00B0F0"/>
            </a:solidFill>
            <a:round/>
            <a:headEnd/>
            <a:tailEnd/>
          </a:ln>
        </p:spPr>
        <p:txBody>
          <a:bodyPr/>
          <a:lstStyle/>
          <a:p>
            <a:pPr eaLnBrk="1">
              <a:lnSpc>
                <a:spcPct val="95000"/>
              </a:lnSpc>
              <a:buClr>
                <a:srgbClr val="000000"/>
              </a:buClr>
              <a:buSzPct val="100000"/>
              <a:buFont typeface="Times New Roman" panose="02020603050405020304" pitchFamily="18" charset="0"/>
              <a:buNone/>
            </a:pPr>
            <a:endParaRPr lang="fr-FR" altLang="fr-F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0319" y="3502445"/>
            <a:ext cx="4543962" cy="3786636"/>
          </a:xfrm>
          <a:prstGeom prst="rect">
            <a:avLst/>
          </a:prstGeom>
        </p:spPr>
      </p:pic>
      <p:sp>
        <p:nvSpPr>
          <p:cNvPr id="11" name="Rectangle 10"/>
          <p:cNvSpPr/>
          <p:nvPr/>
        </p:nvSpPr>
        <p:spPr>
          <a:xfrm>
            <a:off x="-218369" y="1327332"/>
            <a:ext cx="10517361" cy="1938992"/>
          </a:xfrm>
          <a:prstGeom prst="rect">
            <a:avLst/>
          </a:prstGeom>
        </p:spPr>
        <p:txBody>
          <a:bodyPr wrap="square">
            <a:spAutoFit/>
          </a:bodyPr>
          <a:lstStyle/>
          <a:p>
            <a:pPr algn="ctr"/>
            <a:r>
              <a:rPr lang="fr-FR" sz="2000" dirty="0">
                <a:solidFill>
                  <a:schemeClr val="accent2">
                    <a:lumMod val="75000"/>
                  </a:schemeClr>
                </a:solidFill>
                <a:cs typeface="Times New Roman" panose="02020603050405020304" pitchFamily="18" charset="0"/>
              </a:rPr>
              <a:t>En 1927 Georges Lemaître propose le modèle d'un univers dans lequel les galaxies s’éloignent</a:t>
            </a:r>
          </a:p>
          <a:p>
            <a:pPr algn="ctr"/>
            <a:r>
              <a:rPr lang="fr-FR" sz="2000" dirty="0">
                <a:solidFill>
                  <a:schemeClr val="accent2">
                    <a:lumMod val="75000"/>
                  </a:schemeClr>
                </a:solidFill>
                <a:cs typeface="Times New Roman" panose="02020603050405020304" pitchFamily="18" charset="0"/>
              </a:rPr>
              <a:t>avec une vitesse proportionnelle à leur distance du fait d’une expansion de cet univers. </a:t>
            </a:r>
          </a:p>
          <a:p>
            <a:pPr algn="ctr"/>
            <a:r>
              <a:rPr lang="fr-FR" sz="2000" dirty="0">
                <a:solidFill>
                  <a:schemeClr val="accent2">
                    <a:lumMod val="75000"/>
                  </a:schemeClr>
                </a:solidFill>
                <a:cs typeface="Times New Roman" panose="02020603050405020304" pitchFamily="18" charset="0"/>
              </a:rPr>
              <a:t>Il utilise pour cela les données de la relativité générale. </a:t>
            </a:r>
          </a:p>
          <a:p>
            <a:pPr algn="ctr"/>
            <a:r>
              <a:rPr lang="fr-FR" sz="2000" dirty="0">
                <a:solidFill>
                  <a:schemeClr val="accent2">
                    <a:lumMod val="75000"/>
                  </a:schemeClr>
                </a:solidFill>
                <a:cs typeface="Times New Roman" panose="02020603050405020304" pitchFamily="18" charset="0"/>
              </a:rPr>
              <a:t> Il conçoit le début de notre univers par une «explosion initiale d’un atome primitif » </a:t>
            </a:r>
          </a:p>
          <a:p>
            <a:pPr algn="ctr"/>
            <a:r>
              <a:rPr lang="fr-FR" sz="2000" dirty="0">
                <a:solidFill>
                  <a:schemeClr val="accent2">
                    <a:lumMod val="75000"/>
                  </a:schemeClr>
                </a:solidFill>
                <a:cs typeface="Times New Roman" panose="02020603050405020304" pitchFamily="18" charset="0"/>
              </a:rPr>
              <a:t>qu’on appellera plus tard le Big Bang.</a:t>
            </a:r>
          </a:p>
          <a:p>
            <a:pPr algn="ctr"/>
            <a:r>
              <a:rPr lang="fr-FR" sz="2000" dirty="0">
                <a:solidFill>
                  <a:schemeClr val="accent2">
                    <a:lumMod val="75000"/>
                  </a:schemeClr>
                </a:solidFill>
                <a:cs typeface="Times New Roman" panose="02020603050405020304" pitchFamily="18" charset="0"/>
              </a:rPr>
              <a:t>Il prédit que si sa théorie est correcte on devrait trouver des traces de cet évènement.</a:t>
            </a:r>
          </a:p>
        </p:txBody>
      </p:sp>
    </p:spTree>
    <p:extLst>
      <p:ext uri="{BB962C8B-B14F-4D97-AF65-F5344CB8AC3E}">
        <p14:creationId xmlns:p14="http://schemas.microsoft.com/office/powerpoint/2010/main" val="1403307474"/>
      </p:ext>
    </p:extLst>
  </p:cSld>
  <p:clrMapOvr>
    <a:masterClrMapping/>
  </p:clrMapOvr>
</p:sld>
</file>

<file path=ppt/theme/theme1.xml><?xml version="1.0" encoding="utf-8"?>
<a:theme xmlns:a="http://schemas.openxmlformats.org/drawingml/2006/main" name="Les merveilles du ciel Le système solaire">
  <a:themeElements>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s merveilles du ciel Le système solaire">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defRPr kumimoji="0" lang="en-GB" altLang="fr-FR" sz="2400" b="0" i="0" u="none" strike="noStrike" cap="none" normalizeH="0" baseline="0" smtClean="0">
            <a:ln>
              <a:noFill/>
            </a:ln>
            <a:effectLst/>
            <a:latin typeface="Times New Roman" panose="02020603050405020304" pitchFamily="18" charset="0"/>
            <a:cs typeface="Lucida Sans Unicode" panose="020B0602030504020204" pitchFamily="34" charset="0"/>
          </a:defRPr>
        </a:defPPr>
      </a:lstStyle>
    </a:lnDef>
  </a:objectDefaults>
  <a:extraClrSchemeLst>
    <a:extraClrScheme>
      <a:clrScheme name="Les merveilles du ciel Le système solai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s merveilles du ciel Le système solai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s merveilles du ciel Le système solai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s merveilles du ciel Le système solai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s merveilles du ciel Le système solai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s merveilles du ciel Le système solai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s merveilles du ciel Le système solai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C:\Documents and Settings\user\Mes documents\Les merveilles du ciel Le système solaire.pot</Template>
  <TotalTime>40195</TotalTime>
  <Words>11728</Words>
  <Application>Microsoft Office PowerPoint</Application>
  <PresentationFormat>Personnalisé</PresentationFormat>
  <Paragraphs>476</Paragraphs>
  <Slides>36</Slides>
  <Notes>36</Notes>
  <HiddenSlides>0</HiddenSlides>
  <MMClips>3</MMClips>
  <ScaleCrop>false</ScaleCrop>
  <HeadingPairs>
    <vt:vector size="8" baseType="variant">
      <vt:variant>
        <vt:lpstr>Polices utilisées</vt:lpstr>
      </vt:variant>
      <vt:variant>
        <vt:i4>20</vt:i4>
      </vt:variant>
      <vt:variant>
        <vt:lpstr>Thème</vt:lpstr>
      </vt:variant>
      <vt:variant>
        <vt:i4>1</vt:i4>
      </vt:variant>
      <vt:variant>
        <vt:lpstr>Serveurs OLE incorporés</vt:lpstr>
      </vt:variant>
      <vt:variant>
        <vt:i4>2</vt:i4>
      </vt:variant>
      <vt:variant>
        <vt:lpstr>Titres des diapositives</vt:lpstr>
      </vt:variant>
      <vt:variant>
        <vt:i4>36</vt:i4>
      </vt:variant>
    </vt:vector>
  </HeadingPairs>
  <TitlesOfParts>
    <vt:vector size="59" baseType="lpstr">
      <vt:lpstr>Arial Unicode MS</vt:lpstr>
      <vt:lpstr>Algerian</vt:lpstr>
      <vt:lpstr>Arial</vt:lpstr>
      <vt:lpstr>Calibri</vt:lpstr>
      <vt:lpstr>Cambria Math</vt:lpstr>
      <vt:lpstr>Cantarell</vt:lpstr>
      <vt:lpstr>Comic Sans MS</vt:lpstr>
      <vt:lpstr>Fjalla One</vt:lpstr>
      <vt:lpstr>Helvetica</vt:lpstr>
      <vt:lpstr>Lucida Sans Unicode</vt:lpstr>
      <vt:lpstr>Monotype Corsiva</vt:lpstr>
      <vt:lpstr>noto-serif</vt:lpstr>
      <vt:lpstr>Prociono</vt:lpstr>
      <vt:lpstr>Proxima Nova</vt:lpstr>
      <vt:lpstr>pt serif</vt:lpstr>
      <vt:lpstr>SansationRegular</vt:lpstr>
      <vt:lpstr>Source Sans Pro</vt:lpstr>
      <vt:lpstr>Tahoma</vt:lpstr>
      <vt:lpstr>Times New Roman</vt:lpstr>
      <vt:lpstr>Verdana</vt:lpstr>
      <vt:lpstr>Les merveilles du ciel Le système solaire</vt:lpstr>
      <vt:lpstr>CorelPhotoPaint.Image.7</vt:lpstr>
      <vt:lpstr>Diapositive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dc:creator>
  <cp:lastModifiedBy>Conseil immobilier IMMOGES</cp:lastModifiedBy>
  <cp:revision>1082</cp:revision>
  <cp:lastPrinted>1601-01-01T00:00:00Z</cp:lastPrinted>
  <dcterms:created xsi:type="dcterms:W3CDTF">2011-03-06T10:08:31Z</dcterms:created>
  <dcterms:modified xsi:type="dcterms:W3CDTF">2025-03-20T13:37:52Z</dcterms:modified>
</cp:coreProperties>
</file>