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8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25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FR" sz="1800" b="0" strike="noStrike" spc="-1">
                <a:solidFill>
                  <a:srgbClr val="000000"/>
                </a:solidFill>
                <a:latin typeface="Arial"/>
              </a:rPr>
              <a:t>Cliquez pour déplacer la diapo</a:t>
            </a:r>
          </a:p>
        </p:txBody>
      </p:sp>
      <p:sp>
        <p:nvSpPr>
          <p:cNvPr id="77"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fr-FR" sz="2000" b="0" strike="noStrike" spc="-1">
                <a:solidFill>
                  <a:srgbClr val="000000"/>
                </a:solidFill>
                <a:latin typeface="Arial"/>
              </a:rPr>
              <a:t>Cliquez pour modifier le format des notes</a:t>
            </a:r>
          </a:p>
        </p:txBody>
      </p:sp>
      <p:sp>
        <p:nvSpPr>
          <p:cNvPr id="78"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strike="noStrike" spc="-1">
                <a:solidFill>
                  <a:srgbClr val="000000"/>
                </a:solidFill>
                <a:latin typeface="Times New Roman"/>
              </a:rPr>
              <a:t>&lt;en-tête&gt;</a:t>
            </a:r>
          </a:p>
        </p:txBody>
      </p:sp>
      <p:sp>
        <p:nvSpPr>
          <p:cNvPr id="79"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indent="0" algn="r">
              <a:buNone/>
              <a:defRPr lang="fr-FR" sz="1400" b="0" strike="noStrike" spc="-1">
                <a:solidFill>
                  <a:srgbClr val="000000"/>
                </a:solidFill>
                <a:latin typeface="Times New Roman"/>
              </a:defRPr>
            </a:lvl1pPr>
          </a:lstStyle>
          <a:p>
            <a:pPr indent="0" algn="r">
              <a:buNone/>
            </a:pPr>
            <a:r>
              <a:rPr lang="fr-FR" sz="1400" b="0" strike="noStrike" spc="-1">
                <a:solidFill>
                  <a:srgbClr val="000000"/>
                </a:solidFill>
                <a:latin typeface="Times New Roman"/>
              </a:rPr>
              <a:t>&lt;date/heure&gt;</a:t>
            </a:r>
          </a:p>
        </p:txBody>
      </p:sp>
      <p:sp>
        <p:nvSpPr>
          <p:cNvPr id="80"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indent="0">
              <a:buNone/>
              <a:defRPr lang="fr-FR" sz="1400" b="0" strike="noStrike" spc="-1">
                <a:solidFill>
                  <a:srgbClr val="000000"/>
                </a:solidFill>
                <a:latin typeface="Times New Roman"/>
              </a:defRPr>
            </a:lvl1pPr>
          </a:lstStyle>
          <a:p>
            <a:pPr indent="0">
              <a:buNone/>
            </a:pPr>
            <a:r>
              <a:rPr lang="fr-FR" sz="1400" b="0" strike="noStrike" spc="-1">
                <a:solidFill>
                  <a:srgbClr val="000000"/>
                </a:solidFill>
                <a:latin typeface="Times New Roman"/>
              </a:rPr>
              <a:t>&lt;pied de page&gt;</a:t>
            </a:r>
          </a:p>
        </p:txBody>
      </p:sp>
      <p:sp>
        <p:nvSpPr>
          <p:cNvPr id="81"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strike="noStrike" spc="-1">
                <a:solidFill>
                  <a:srgbClr val="000000"/>
                </a:solidFill>
                <a:latin typeface="Times New Roman"/>
              </a:defRPr>
            </a:lvl1pPr>
          </a:lstStyle>
          <a:p>
            <a:pPr indent="0" algn="r">
              <a:buNone/>
            </a:pPr>
            <a:fld id="{E2EB3942-CE35-4694-85B0-043EA78C5A8A}" type="slidenum">
              <a:rPr lang="fr-FR" sz="1400" b="0" strike="noStrike" spc="-1">
                <a:solidFill>
                  <a:srgbClr val="000000"/>
                </a:solidFill>
                <a:latin typeface="Times New Roman"/>
              </a:rPr>
              <a:t>‹N°›</a:t>
            </a:fld>
            <a:endParaRPr lang="fr-FR"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image" Target="../media/image29.wmf"/></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PlaceHolder 1"/>
          <p:cNvSpPr>
            <a:spLocks noGrp="1" noRot="1" noChangeAspect="1"/>
          </p:cNvSpPr>
          <p:nvPr>
            <p:ph type="sldImg"/>
          </p:nvPr>
        </p:nvSpPr>
        <p:spPr>
          <a:xfrm>
            <a:off x="1312920" y="1027080"/>
            <a:ext cx="4933440" cy="3700080"/>
          </a:xfrm>
          <a:prstGeom prst="rect">
            <a:avLst/>
          </a:prstGeom>
          <a:ln w="0">
            <a:noFill/>
          </a:ln>
        </p:spPr>
      </p:sp>
      <p:sp>
        <p:nvSpPr>
          <p:cNvPr id="609"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lnSpc>
                <a:spcPct val="100000"/>
              </a:lnSpc>
              <a:buNone/>
              <a:tabLst>
                <a:tab pos="0" algn="l"/>
              </a:tabLst>
            </a:pPr>
            <a:r>
              <a:rPr lang="fr-FR" sz="2600" b="0" strike="noStrike" spc="-1">
                <a:solidFill>
                  <a:srgbClr val="000000"/>
                </a:solidFill>
                <a:latin typeface="Times New Roman"/>
              </a:rPr>
              <a:t>Il aurait fallu commencer à compter sous Henry 4</a:t>
            </a:r>
            <a:endParaRPr lang="fr-FR" sz="2600" b="0" strike="noStrike" spc="-1">
              <a:solidFill>
                <a:srgbClr val="000000"/>
              </a:solidFill>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PlaceHolder 1"/>
          <p:cNvSpPr>
            <a:spLocks noGrp="1" noRot="1" noChangeAspect="1"/>
          </p:cNvSpPr>
          <p:nvPr>
            <p:ph type="sldImg"/>
          </p:nvPr>
        </p:nvSpPr>
        <p:spPr>
          <a:xfrm>
            <a:off x="1312920" y="1027080"/>
            <a:ext cx="4933440" cy="3700080"/>
          </a:xfrm>
          <a:prstGeom prst="rect">
            <a:avLst/>
          </a:prstGeom>
          <a:ln w="0">
            <a:noFill/>
          </a:ln>
        </p:spPr>
      </p:sp>
      <p:sp>
        <p:nvSpPr>
          <p:cNvPr id="642"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43" name="ZoneTexte 602"/>
          <p:cNvSpPr/>
          <p:nvPr/>
        </p:nvSpPr>
        <p:spPr>
          <a:xfrm>
            <a:off x="560520" y="5771160"/>
            <a:ext cx="6999120" cy="240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Elle tourne sur elle même en 10 heures environ</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Elle ralentit à cause de l'effet de la lune et des marées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La température en surface de la terre est environ à 5000 degrés au tout début</a:t>
            </a:r>
            <a:endParaRPr lang="fr-FR" sz="2800" b="0" strike="noStrike" spc="-1">
              <a:solidFill>
                <a:srgbClr val="000000"/>
              </a:solidFill>
              <a:latin typeface="Arial"/>
            </a:endParaRPr>
          </a:p>
        </p:txBody>
      </p:sp>
      <p:sp>
        <p:nvSpPr>
          <p:cNvPr id="644" name="ZoneTexte 603"/>
          <p:cNvSpPr/>
          <p:nvPr/>
        </p:nvSpPr>
        <p:spPr>
          <a:xfrm>
            <a:off x="7613280" y="1045080"/>
            <a:ext cx="7506000" cy="11178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O</a:t>
            </a:r>
            <a:r>
              <a:rPr lang="fr-FR" sz="2800" b="0" strike="noStrike" spc="-1">
                <a:solidFill>
                  <a:srgbClr val="000000"/>
                </a:solidFill>
                <a:latin typeface="Times New Roman"/>
                <a:ea typeface="+mn-ea"/>
              </a:rPr>
              <a:t>n peut comparer les 4,6 milliards d'années de l'histoire de la Terre à une de nos années de calendrier. Ainsi, si l'on considère que nous sommes au 31 décembre à 24 heures, et que la Terre s'est formée voici exactement un an, le 1er janvier à 0 heure, la vie serait apparue dans la troisième semaine de février.</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00000"/>
              </a:lnSpc>
            </a:pPr>
            <a:r>
              <a:rPr lang="fr-FR" sz="2800" b="0" strike="noStrike" spc="-1">
                <a:solidFill>
                  <a:srgbClr val="000000"/>
                </a:solidFill>
                <a:latin typeface="Times New Roman"/>
                <a:ea typeface="+mn-ea"/>
              </a:rPr>
              <a:t>Toutes proportions gardées, notre planète n'est donc pas restée très longtemps inhabitée. Mais il faut attendre le 16 novembre pour voir apparaître les animaux à coquille et le début du paléozoïque. La suite se déroule dans ce dernier mois et demi de l'année. Les premiers animaux vertébrés apparaissent le 21 novembre ; les végétaux s'installent hors de l'eau vers les 28-30 novembre, et sont suivis par des animaux invertébrés vers le 1er décembre, puis par les vertébrés le 4 décembre.</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00000"/>
              </a:lnSpc>
            </a:pPr>
            <a:r>
              <a:rPr lang="fr-FR" sz="2800" b="0" strike="noStrike" spc="-1">
                <a:solidFill>
                  <a:srgbClr val="000000"/>
                </a:solidFill>
                <a:latin typeface="Times New Roman"/>
                <a:ea typeface="+mn-ea"/>
              </a:rPr>
              <a:t>Les reptiles font leur apparition vers les 6-7 décembre, alors que le mésozoïque débute le 13 décembre. Les dinosaures apparaissent le 14, les mammifères le 16 et les oiseaux le 20. Le 26 décembre au soir, c'est la fin du mésozoïque et de la domination des reptiles. Et il faut attendre le 31 décembre, vers 20 heures, pour que l'homme fasse enfin son apparition. Quant à l’ère chrétienne, cela fait 14 secondes qu'elle a débuté !</a:t>
            </a:r>
            <a:endParaRPr lang="fr-FR" sz="2800" b="0" strike="noStrike" spc="-1">
              <a:solidFill>
                <a:srgbClr val="000000"/>
              </a:solidFill>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PlaceHolder 1"/>
          <p:cNvSpPr>
            <a:spLocks noGrp="1" noRot="1" noChangeAspect="1"/>
          </p:cNvSpPr>
          <p:nvPr>
            <p:ph type="sldImg"/>
          </p:nvPr>
        </p:nvSpPr>
        <p:spPr>
          <a:xfrm>
            <a:off x="1312920" y="1027080"/>
            <a:ext cx="4933440" cy="3700080"/>
          </a:xfrm>
          <a:prstGeom prst="rect">
            <a:avLst/>
          </a:prstGeom>
          <a:ln w="0">
            <a:noFill/>
          </a:ln>
        </p:spPr>
      </p:sp>
      <p:sp>
        <p:nvSpPr>
          <p:cNvPr id="646"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47" name="ZoneTexte 606"/>
          <p:cNvSpPr/>
          <p:nvPr/>
        </p:nvSpPr>
        <p:spPr>
          <a:xfrm>
            <a:off x="158760" y="5516640"/>
            <a:ext cx="7262280" cy="2807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 planétoïde Théia de la taille de mars percute la terre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C'est certainement la cause de l'inclinaison de la terre et de l'apparition des saisons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La lune se forme par accrétion entre 17 000 et 22 000 km de la terre soit environ 17 fois plus près que la distance actuelle</a:t>
            </a:r>
            <a:endParaRPr lang="fr-FR" sz="2800" b="0" strike="noStrike" spc="-1">
              <a:solidFill>
                <a:srgbClr val="000000"/>
              </a:solidFill>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PlaceHolder 1"/>
          <p:cNvSpPr>
            <a:spLocks noGrp="1" noRot="1" noChangeAspect="1"/>
          </p:cNvSpPr>
          <p:nvPr>
            <p:ph type="sldImg"/>
          </p:nvPr>
        </p:nvSpPr>
        <p:spPr>
          <a:xfrm>
            <a:off x="1312920" y="1027080"/>
            <a:ext cx="4933440" cy="3700080"/>
          </a:xfrm>
          <a:prstGeom prst="rect">
            <a:avLst/>
          </a:prstGeom>
          <a:ln w="0">
            <a:noFill/>
          </a:ln>
        </p:spPr>
      </p:sp>
      <p:sp>
        <p:nvSpPr>
          <p:cNvPr id="649"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50" name="ZoneTexte 609"/>
          <p:cNvSpPr/>
          <p:nvPr/>
        </p:nvSpPr>
        <p:spPr>
          <a:xfrm>
            <a:off x="138960" y="5405760"/>
            <a:ext cx="7302240" cy="4812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Hadés dieu Grec des enfers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La mer est apparue juste après, 4,3 MA , date connue grâce aux zircons des cristaux qui ont transités dans des milieux aquatiques et qui contiennent de l'uranium radio actifs que l'on peut dater</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Lorsque t° tombe à 97° les vapeurs d'eau se condensent et il pleut pendant des millions d'années, lessivent la croûte terrestre et se charge en minéraux</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La mer était très chaude mais les énormes pressions la maintenait liquide</a:t>
            </a:r>
            <a:endParaRPr lang="fr-FR" sz="2800" b="0" strike="noStrike" spc="-1">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PlaceHolder 1"/>
          <p:cNvSpPr>
            <a:spLocks noGrp="1" noRot="1" noChangeAspect="1"/>
          </p:cNvSpPr>
          <p:nvPr>
            <p:ph type="sldImg"/>
          </p:nvPr>
        </p:nvSpPr>
        <p:spPr>
          <a:xfrm>
            <a:off x="1312920" y="1027080"/>
            <a:ext cx="4933440" cy="3700080"/>
          </a:xfrm>
          <a:prstGeom prst="rect">
            <a:avLst/>
          </a:prstGeom>
          <a:ln w="0">
            <a:noFill/>
          </a:ln>
        </p:spPr>
      </p:sp>
      <p:sp>
        <p:nvSpPr>
          <p:cNvPr id="652" name="PlaceHolder 2"/>
          <p:cNvSpPr>
            <a:spLocks noGrp="1"/>
          </p:cNvSpPr>
          <p:nvPr>
            <p:ph type="body"/>
          </p:nvPr>
        </p:nvSpPr>
        <p:spPr>
          <a:xfrm>
            <a:off x="1169640" y="5086800"/>
            <a:ext cx="5225760" cy="410688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53" name="ZoneTexte 612"/>
          <p:cNvSpPr/>
          <p:nvPr/>
        </p:nvSpPr>
        <p:spPr>
          <a:xfrm>
            <a:off x="263880" y="7098480"/>
            <a:ext cx="7295760" cy="2975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0" strike="noStrike" spc="-1">
                <a:solidFill>
                  <a:srgbClr val="000000"/>
                </a:solidFill>
                <a:latin typeface="Times New Roman"/>
                <a:ea typeface="+mn-ea"/>
              </a:rPr>
              <a:t>Le dégazage de la Terre primitive</a:t>
            </a:r>
            <a:endParaRPr lang="fr-FR" sz="2600" b="0" strike="noStrike" spc="-1">
              <a:solidFill>
                <a:srgbClr val="000000"/>
              </a:solidFill>
              <a:latin typeface="Arial"/>
            </a:endParaRPr>
          </a:p>
          <a:p>
            <a:pPr>
              <a:lnSpc>
                <a:spcPct val="100000"/>
              </a:lnSpc>
            </a:pPr>
            <a:r>
              <a:rPr lang="fr-FR" sz="2600" b="0" strike="noStrike" spc="-1">
                <a:solidFill>
                  <a:srgbClr val="000000"/>
                </a:solidFill>
                <a:latin typeface="Times New Roman"/>
                <a:ea typeface="+mn-ea"/>
              </a:rPr>
              <a:t>Un intense dégazage provenant du manteau terrestre s'est produit dans les 150 premiers millions d'années de l'histoire de la Terre. Les éruptions volcaniques sont des événements au cours desquels des gaz sont émis dans l'atmosphère terrestre.Méthane gaz,  carbonique amoniaque, souffre puis vapeur d'eau</a:t>
            </a:r>
            <a:endParaRPr lang="fr-FR" sz="2600" b="0" strike="noStrike" spc="-1">
              <a:solidFill>
                <a:srgbClr val="000000"/>
              </a:solidFill>
              <a:latin typeface="Arial"/>
            </a:endParaRPr>
          </a:p>
          <a:p>
            <a:pPr>
              <a:lnSpc>
                <a:spcPct val="100000"/>
              </a:lnSpc>
            </a:pPr>
            <a:r>
              <a:rPr lang="fr-FR" sz="2600" b="0" strike="noStrike" spc="-1">
                <a:solidFill>
                  <a:srgbClr val="000000"/>
                </a:solidFill>
                <a:latin typeface="Times New Roman"/>
                <a:ea typeface="+mn-ea"/>
              </a:rPr>
              <a:t>Les comètes amènent également de l'eau</a:t>
            </a:r>
            <a:endParaRPr lang="fr-FR" sz="2600" b="0" strike="noStrike" spc="-1">
              <a:solidFill>
                <a:srgbClr val="000000"/>
              </a:solid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PlaceHolder 1"/>
          <p:cNvSpPr>
            <a:spLocks noGrp="1" noRot="1" noChangeAspect="1"/>
          </p:cNvSpPr>
          <p:nvPr>
            <p:ph type="sldImg"/>
          </p:nvPr>
        </p:nvSpPr>
        <p:spPr>
          <a:xfrm>
            <a:off x="1312920" y="1027080"/>
            <a:ext cx="4933440" cy="3700080"/>
          </a:xfrm>
          <a:prstGeom prst="rect">
            <a:avLst/>
          </a:prstGeom>
          <a:ln w="0">
            <a:noFill/>
          </a:ln>
        </p:spPr>
      </p:sp>
      <p:sp>
        <p:nvSpPr>
          <p:cNvPr id="655"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56" name="ZoneTexte 615"/>
          <p:cNvSpPr/>
          <p:nvPr/>
        </p:nvSpPr>
        <p:spPr>
          <a:xfrm>
            <a:off x="7401960" y="3464280"/>
            <a:ext cx="642348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	Pas de noyaux </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Bactéries  photosynthétiques consomment du co2 et rejettent de l'oxygène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Organismes unicellulaires  procaryotes ( bactéries )</a:t>
            </a:r>
            <a:endParaRPr lang="fr-FR" sz="2800" b="0" strike="noStrike" spc="-1">
              <a:solidFill>
                <a:srgbClr val="000000"/>
              </a:solidFill>
              <a:latin typeface="Arial"/>
            </a:endParaRPr>
          </a:p>
        </p:txBody>
      </p:sp>
      <p:sp>
        <p:nvSpPr>
          <p:cNvPr id="657" name="ZoneTexte 616"/>
          <p:cNvSpPr/>
          <p:nvPr/>
        </p:nvSpPr>
        <p:spPr>
          <a:xfrm>
            <a:off x="720000" y="5658840"/>
            <a:ext cx="6839640" cy="4812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 dégazage primaire donnait 80% d'eau, 12% de carbone, 6% de souffre, et 2% d'azote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L'eau a formé les océans , le carbone a contribué à former les roches, le souffre s'est condensé et l'azote chimiquement neutre et est devenu le pluq abondant dans l'atmsphère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Aprés la photosynthèse, le co2 a produit l'oxygène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Actuellement nous avons 78% d'azote et 21% d'oxygène dans l'atmosphère</a:t>
            </a:r>
            <a:endParaRPr lang="fr-FR" sz="2800" b="0" strike="noStrike" spc="-1">
              <a:solidFill>
                <a:srgbClr val="000000"/>
              </a:solidFill>
              <a:latin typeface="Arial"/>
            </a:endParaRPr>
          </a:p>
        </p:txBody>
      </p:sp>
      <p:sp>
        <p:nvSpPr>
          <p:cNvPr id="658" name="ZoneTexte 617"/>
          <p:cNvSpPr/>
          <p:nvPr/>
        </p:nvSpPr>
        <p:spPr>
          <a:xfrm>
            <a:off x="7561440" y="11090520"/>
            <a:ext cx="7557840" cy="4117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La principale différence entre la cellule eucaryote et la cellule procaryote est le noyau.</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Les cellules eucaryotes possèdent un noyau alors que les cellules procaryotes n'en possèdent pas (leur ADN flotte dans le cytoplasme).</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Aussi, il peut être intéressant de mentionner que tous les organismes procaryotes sont des organismes unicellulaires (alors qu'il y a des eucaryotes unicellulaires et pluricellulaires).</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
        <p:nvSpPr>
          <p:cNvPr id="659" name="ZoneTexte 618"/>
          <p:cNvSpPr/>
          <p:nvPr/>
        </p:nvSpPr>
        <p:spPr>
          <a:xfrm>
            <a:off x="-1014840" y="12480120"/>
            <a:ext cx="7550280" cy="2358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Un organisme multicellulaire (ou pluricellulaire) est un organisme vivant composé de plusieurs cellules, différenciées ou non, en contact. Les organismes qui peuvent être vus à l'œil nu sont habituellement multicellulaires, mais certains organismes unicellulaires, notamment des myxomycètes, sont également visibles sans utiliser de microscope.</a:t>
            </a:r>
            <a:endParaRPr lang="fr-FR" sz="2400" b="0" strike="noStrike" spc="-1">
              <a:solidFill>
                <a:srgbClr val="000000"/>
              </a:solidFill>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PlaceHolder 1"/>
          <p:cNvSpPr>
            <a:spLocks noGrp="1" noRot="1" noChangeAspect="1"/>
          </p:cNvSpPr>
          <p:nvPr>
            <p:ph type="sldImg"/>
          </p:nvPr>
        </p:nvSpPr>
        <p:spPr>
          <a:xfrm>
            <a:off x="1312920" y="1027080"/>
            <a:ext cx="4933440" cy="3700080"/>
          </a:xfrm>
          <a:prstGeom prst="rect">
            <a:avLst/>
          </a:prstGeom>
          <a:ln w="0">
            <a:noFill/>
          </a:ln>
        </p:spPr>
      </p:sp>
      <p:sp>
        <p:nvSpPr>
          <p:cNvPr id="661"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62" name="ZoneTexte 621"/>
          <p:cNvSpPr/>
          <p:nvPr/>
        </p:nvSpPr>
        <p:spPr>
          <a:xfrm>
            <a:off x="396720" y="5437080"/>
            <a:ext cx="7024320" cy="4812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Ces bio-sédiments sont anormalement riches en carbone12</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Le carbone 12 et le carbone13 sont des isotopes stables et leur rapports d'abondance est constant</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Or quand des organismes vivants métabolisent le carbone ils incorporent plus de carbone 12 que du carbone 13</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Dans le groenland on a trouvé de tels sédiments datant de 3,85 milliards d'années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La plupart des calcaires récents (carbonate de calcium) sont d’origine biologique </a:t>
            </a:r>
            <a:endParaRPr lang="fr-FR" sz="2800" b="0" strike="noStrike" spc="-1">
              <a:solidFill>
                <a:srgbClr val="000000"/>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PlaceHolder 1"/>
          <p:cNvSpPr>
            <a:spLocks noGrp="1" noRot="1" noChangeAspect="1"/>
          </p:cNvSpPr>
          <p:nvPr>
            <p:ph type="sldImg"/>
          </p:nvPr>
        </p:nvSpPr>
        <p:spPr>
          <a:xfrm>
            <a:off x="1312920" y="1027080"/>
            <a:ext cx="4933440" cy="3700080"/>
          </a:xfrm>
          <a:prstGeom prst="rect">
            <a:avLst/>
          </a:prstGeom>
          <a:ln w="0">
            <a:noFill/>
          </a:ln>
        </p:spPr>
      </p:sp>
      <p:sp>
        <p:nvSpPr>
          <p:cNvPr id="66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65" name="ZoneTexte 624"/>
          <p:cNvSpPr/>
          <p:nvPr/>
        </p:nvSpPr>
        <p:spPr>
          <a:xfrm>
            <a:off x="1096920" y="4734720"/>
            <a:ext cx="574272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Age estimé 10.000 ans</a:t>
            </a:r>
            <a:endParaRPr lang="fr-FR" sz="2400" b="0" strike="noStrike" spc="-1">
              <a:solidFill>
                <a:srgbClr val="000000"/>
              </a:solidFill>
              <a:latin typeface="Arial"/>
            </a:endParaRPr>
          </a:p>
        </p:txBody>
      </p:sp>
      <p:sp>
        <p:nvSpPr>
          <p:cNvPr id="666" name="ZoneTexte 625"/>
          <p:cNvSpPr/>
          <p:nvPr/>
        </p:nvSpPr>
        <p:spPr>
          <a:xfrm>
            <a:off x="-4201920" y="397800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mn-ea"/>
            </a:endParaRPr>
          </a:p>
        </p:txBody>
      </p:sp>
      <p:sp>
        <p:nvSpPr>
          <p:cNvPr id="667" name="ZoneTexte 626"/>
          <p:cNvSpPr/>
          <p:nvPr/>
        </p:nvSpPr>
        <p:spPr>
          <a:xfrm>
            <a:off x="-3230280" y="5880600"/>
            <a:ext cx="18349560" cy="6884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Les stromatolites demeurent un sujet de recherche très important en paléontologie. Ils sont à la fois les dépositaires des premières traces de vie sur Terre et à la fois les premières manifestations de cette vie. Ils sont susceptibles de nous renseigner sur l'histoire de ces organismes de la biosphère les plus abondants et les mieux adaptés à leur milieu, les bactéries.</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Ils sont construits de carbonate de calcium (CaCO3) par l'action des bactéries et se sont agglomérés en formations calcaires. Ces formations stromatolitiques ont constitué un volume impressionnant de calcaires à certaines époques du précambrien et, en ce sens, ont constitué un drain très important de CO2 (gaz carbonique) en stockant celui-ci dans le CaCO3, modifiant ainsi l'atmosphère terrestre en la débarassant progressivement de ce gaz réduisant l'effet de serre</a:t>
            </a:r>
            <a:endParaRPr lang="fr-FR" sz="3200" b="0" strike="noStrike" spc="-1">
              <a:solidFill>
                <a:srgbClr val="000000"/>
              </a:solidFill>
              <a:latin typeface="Arial"/>
            </a:endParaRPr>
          </a:p>
        </p:txBody>
      </p:sp>
      <p:pic>
        <p:nvPicPr>
          <p:cNvPr id="668" name="Image 627"/>
          <p:cNvPicPr/>
          <p:nvPr/>
        </p:nvPicPr>
        <p:blipFill>
          <a:blip r:embed="rId3"/>
          <a:stretch/>
        </p:blipFill>
        <p:spPr>
          <a:xfrm>
            <a:off x="-335880" y="0"/>
            <a:ext cx="8123760" cy="5602680"/>
          </a:xfrm>
          <a:prstGeom prst="rect">
            <a:avLst/>
          </a:prstGeom>
          <a:ln w="0">
            <a:noFill/>
          </a:ln>
        </p:spPr>
      </p:pic>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PlaceHolder 1"/>
          <p:cNvSpPr>
            <a:spLocks noGrp="1" noRot="1" noChangeAspect="1"/>
          </p:cNvSpPr>
          <p:nvPr>
            <p:ph type="sldImg"/>
          </p:nvPr>
        </p:nvSpPr>
        <p:spPr>
          <a:xfrm>
            <a:off x="1312920" y="1027080"/>
            <a:ext cx="4933440" cy="3700080"/>
          </a:xfrm>
          <a:prstGeom prst="rect">
            <a:avLst/>
          </a:prstGeom>
          <a:ln w="0">
            <a:noFill/>
          </a:ln>
        </p:spPr>
      </p:sp>
      <p:sp>
        <p:nvSpPr>
          <p:cNvPr id="670"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graphicFrame>
        <p:nvGraphicFramePr>
          <p:cNvPr id="671" name="Objet 630"/>
          <p:cNvGraphicFramePr/>
          <p:nvPr/>
        </p:nvGraphicFramePr>
        <p:xfrm>
          <a:off x="0" y="5692320"/>
          <a:ext cx="12227760" cy="5634360"/>
        </p:xfrm>
        <a:graphic>
          <a:graphicData uri="http://schemas.openxmlformats.org/presentationml/2006/ole">
            <mc:AlternateContent xmlns:mc="http://schemas.openxmlformats.org/markup-compatibility/2006">
              <mc:Choice xmlns:v="urn:schemas-microsoft-com:vml" Requires="v">
                <p:oleObj r:id="rId3" imgW="0" imgH="0" progId="">
                  <p:embed/>
                </p:oleObj>
              </mc:Choice>
              <mc:Fallback>
                <p:oleObj r:id="rId3" imgW="0" imgH="0" progId="">
                  <p:embed/>
                  <p:pic>
                    <p:nvPicPr>
                      <p:cNvPr id="672" name="Objet 630"/>
                      <p:cNvPicPr/>
                      <p:nvPr/>
                    </p:nvPicPr>
                    <p:blipFill>
                      <a:blip r:embed="rId4"/>
                      <a:stretch/>
                    </p:blipFill>
                    <p:spPr>
                      <a:xfrm>
                        <a:off x="0" y="5692320"/>
                        <a:ext cx="12227760" cy="5634360"/>
                      </a:xfrm>
                      <a:prstGeom prst="rect">
                        <a:avLst/>
                      </a:prstGeom>
                      <a:ln w="0">
                        <a:noFill/>
                      </a:ln>
                    </p:spPr>
                  </p:pic>
                </p:oleObj>
              </mc:Fallback>
            </mc:AlternateContent>
          </a:graphicData>
        </a:graphic>
      </p:graphicFrame>
      <p:sp>
        <p:nvSpPr>
          <p:cNvPr id="673" name="ZoneTexte 632"/>
          <p:cNvSpPr/>
          <p:nvPr/>
        </p:nvSpPr>
        <p:spPr>
          <a:xfrm>
            <a:off x="-3687480" y="600120"/>
            <a:ext cx="5546520" cy="120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 noyau possède l'intégralité du patrimoine génétique ( Acide désoxyribonucléique ADN )</a:t>
            </a:r>
            <a:endParaRPr lang="fr-FR" sz="2800" b="0" strike="noStrike" spc="-1">
              <a:solidFill>
                <a:srgbClr val="000000"/>
              </a:solidFill>
              <a:latin typeface="Arial"/>
            </a:endParaRPr>
          </a:p>
        </p:txBody>
      </p:sp>
      <p:sp>
        <p:nvSpPr>
          <p:cNvPr id="674" name="ZoneTexte 633"/>
          <p:cNvSpPr/>
          <p:nvPr/>
        </p:nvSpPr>
        <p:spPr>
          <a:xfrm>
            <a:off x="7561440" y="1773720"/>
            <a:ext cx="7557840" cy="480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La principale différence entre la cellule eucaryote et la cellule procaryote est le noyau.</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Les cellules eucaryotes possèdent un noyau alors que les cellules procaryotes n'en possèdent pas (leur ADN flotte dans le cytoplasme).</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Aussi, il peut être intéressant de mentionner que tous les organismes procaryotes sont des organismes unicellulaires (alors qu'il y a des eucaryotes unicellulaires et pluricellulaires)</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PlaceHolder 1"/>
          <p:cNvSpPr>
            <a:spLocks noGrp="1" noRot="1" noChangeAspect="1"/>
          </p:cNvSpPr>
          <p:nvPr>
            <p:ph type="sldImg"/>
          </p:nvPr>
        </p:nvSpPr>
        <p:spPr>
          <a:xfrm>
            <a:off x="1312920" y="1027080"/>
            <a:ext cx="4933440" cy="3700080"/>
          </a:xfrm>
          <a:prstGeom prst="rect">
            <a:avLst/>
          </a:prstGeom>
          <a:ln w="0">
            <a:noFill/>
          </a:ln>
        </p:spPr>
      </p:sp>
      <p:sp>
        <p:nvSpPr>
          <p:cNvPr id="676"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77" name="ZoneTexte 636"/>
          <p:cNvSpPr/>
          <p:nvPr/>
        </p:nvSpPr>
        <p:spPr>
          <a:xfrm>
            <a:off x="720000" y="5771160"/>
            <a:ext cx="5807160" cy="180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Faune de Burgess ( montagnes ouest canadien )schistes</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Premiers animaux à pattes articulées</a:t>
            </a:r>
            <a:endParaRPr lang="fr-FR" sz="3200" b="0" strike="noStrike" spc="-1">
              <a:solidFill>
                <a:srgbClr val="000000"/>
              </a:solidFill>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PlaceHolder 1"/>
          <p:cNvSpPr>
            <a:spLocks noGrp="1" noRot="1" noChangeAspect="1"/>
          </p:cNvSpPr>
          <p:nvPr>
            <p:ph type="sldImg"/>
          </p:nvPr>
        </p:nvSpPr>
        <p:spPr>
          <a:xfrm>
            <a:off x="1312920" y="1027080"/>
            <a:ext cx="4933440" cy="3700080"/>
          </a:xfrm>
          <a:prstGeom prst="rect">
            <a:avLst/>
          </a:prstGeom>
          <a:ln w="0">
            <a:noFill/>
          </a:ln>
        </p:spPr>
      </p:sp>
      <p:sp>
        <p:nvSpPr>
          <p:cNvPr id="679"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80" name="ZoneTexte 639"/>
          <p:cNvSpPr/>
          <p:nvPr/>
        </p:nvSpPr>
        <p:spPr>
          <a:xfrm>
            <a:off x="364320" y="5826960"/>
            <a:ext cx="6975360" cy="2744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 eau occupe soixante dix % de la surface de la Terre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Fabrication d'oxygène pas nucléosynthèse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Au départ oxygène absorbé par le fer contenu dans la mer qui donne oxyde de fer</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 la fin de ce cycle l'oxygène des bactéries va dans l'atmosphére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On considére que les bactéries ont fabriqué 20 fois la quantité d'oxygène présente dans l'atmosphère</a:t>
            </a:r>
            <a:endParaRPr lang="fr-FR" sz="2400" b="0" strike="noStrike" spc="-1">
              <a:solidFill>
                <a:srgbClr val="000000"/>
              </a:solidFill>
              <a:latin typeface="Arial"/>
            </a:endParaRPr>
          </a:p>
        </p:txBody>
      </p:sp>
      <p:sp>
        <p:nvSpPr>
          <p:cNvPr id="681" name="ZoneTexte 640"/>
          <p:cNvSpPr/>
          <p:nvPr/>
        </p:nvSpPr>
        <p:spPr>
          <a:xfrm>
            <a:off x="-3389760" y="571500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mn-ea"/>
            </a:endParaRPr>
          </a:p>
        </p:txBody>
      </p:sp>
      <p:sp>
        <p:nvSpPr>
          <p:cNvPr id="682" name="ZoneTexte 641"/>
          <p:cNvSpPr/>
          <p:nvPr/>
        </p:nvSpPr>
        <p:spPr>
          <a:xfrm>
            <a:off x="8389080" y="3831480"/>
            <a:ext cx="6730200" cy="1033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00"/>
                </a:solidFill>
                <a:latin typeface="Times New Roman"/>
                <a:ea typeface="+mn-ea"/>
              </a:rPr>
              <a:t>L'ensemble des terres émergées représente environ 148 millions de km2, soit 29 % de la superficie du globe.</a:t>
            </a:r>
            <a:endParaRPr lang="fr-FR" sz="2400" b="0" strike="noStrike" spc="-1">
              <a:solidFill>
                <a:srgbClr val="000000"/>
              </a:solidFill>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PlaceHolder 1"/>
          <p:cNvSpPr>
            <a:spLocks noGrp="1" noRot="1" noChangeAspect="1"/>
          </p:cNvSpPr>
          <p:nvPr>
            <p:ph type="sldImg"/>
          </p:nvPr>
        </p:nvSpPr>
        <p:spPr>
          <a:xfrm>
            <a:off x="1312920" y="1027080"/>
            <a:ext cx="4933440" cy="3700080"/>
          </a:xfrm>
          <a:prstGeom prst="rect">
            <a:avLst/>
          </a:prstGeom>
          <a:ln w="0">
            <a:noFill/>
          </a:ln>
        </p:spPr>
      </p:sp>
      <p:sp>
        <p:nvSpPr>
          <p:cNvPr id="611"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12" name="ZoneTexte 571"/>
          <p:cNvSpPr/>
          <p:nvPr/>
        </p:nvSpPr>
        <p:spPr>
          <a:xfrm>
            <a:off x="-4476960" y="1079640"/>
            <a:ext cx="3864240" cy="270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200" b="0" strike="noStrike" spc="-1">
                <a:solidFill>
                  <a:srgbClr val="000000"/>
                </a:solidFill>
                <a:latin typeface="Times New Roman"/>
                <a:ea typeface="+mn-ea"/>
              </a:rPr>
              <a:t>Carl Sagan est le réalisateur de la plaque d'indentité de l'humanité embarquée sur le satellite Pioneer 10</a:t>
            </a:r>
            <a:endParaRPr lang="fr-FR" sz="2200" b="0" strike="noStrike" spc="-1">
              <a:solidFill>
                <a:srgbClr val="000000"/>
              </a:solidFill>
              <a:latin typeface="Arial"/>
            </a:endParaRPr>
          </a:p>
          <a:p>
            <a:pPr>
              <a:lnSpc>
                <a:spcPct val="100000"/>
              </a:lnSpc>
            </a:pPr>
            <a:endParaRPr lang="fr-FR" sz="2200" b="0" strike="noStrike" spc="-1">
              <a:solidFill>
                <a:srgbClr val="000000"/>
              </a:solidFill>
              <a:latin typeface="Arial"/>
            </a:endParaRPr>
          </a:p>
          <a:p>
            <a:pPr>
              <a:lnSpc>
                <a:spcPct val="100000"/>
              </a:lnSpc>
            </a:pPr>
            <a:r>
              <a:rPr lang="fr-FR" sz="2200" b="0" strike="noStrike" spc="-1">
                <a:solidFill>
                  <a:srgbClr val="000000"/>
                </a:solidFill>
                <a:latin typeface="Times New Roman"/>
                <a:ea typeface="+mn-ea"/>
              </a:rPr>
              <a:t>15/100ème de seconde = 75 ans</a:t>
            </a:r>
            <a:endParaRPr lang="fr-FR" sz="2200" b="0" strike="noStrike" spc="-1">
              <a:solidFill>
                <a:srgbClr val="000000"/>
              </a:solidFill>
              <a:latin typeface="Arial"/>
            </a:endParaRPr>
          </a:p>
          <a:p>
            <a:pPr>
              <a:lnSpc>
                <a:spcPct val="100000"/>
              </a:lnSpc>
            </a:pPr>
            <a:endParaRPr lang="fr-FR" sz="2200" b="0" strike="noStrike" spc="-1">
              <a:solidFill>
                <a:srgbClr val="000000"/>
              </a:solidFill>
              <a:latin typeface="Arial"/>
            </a:endParaRPr>
          </a:p>
        </p:txBody>
      </p:sp>
      <p:sp>
        <p:nvSpPr>
          <p:cNvPr id="613" name="ZoneTexte 572"/>
          <p:cNvSpPr/>
          <p:nvPr/>
        </p:nvSpPr>
        <p:spPr>
          <a:xfrm>
            <a:off x="-7559640" y="3375000"/>
            <a:ext cx="7257600" cy="1596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0" strike="noStrike" spc="-1">
                <a:solidFill>
                  <a:srgbClr val="000000"/>
                </a:solidFill>
                <a:latin typeface="Times New Roman"/>
                <a:ea typeface="+mn-ea"/>
              </a:rPr>
              <a:t>Dans ce calendrier, chaque seconde équivaut à environ 435 ans, ce qui fait environ 37,5 millions d'années par jour pour un total de 13,7 milliards d'années pour l'année.</a:t>
            </a:r>
            <a:endParaRPr lang="fr-FR" sz="2800" b="0" strike="noStrike" spc="-1">
              <a:solidFill>
                <a:srgbClr val="000000"/>
              </a:solidFill>
              <a:latin typeface="Arial"/>
            </a:endParaRPr>
          </a:p>
        </p:txBody>
      </p:sp>
      <p:sp>
        <p:nvSpPr>
          <p:cNvPr id="614" name="ZoneTexte 573"/>
          <p:cNvSpPr/>
          <p:nvPr/>
        </p:nvSpPr>
        <p:spPr>
          <a:xfrm>
            <a:off x="-4367520" y="5493960"/>
            <a:ext cx="7310880" cy="3431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Carl Edward Sagan (/ˈseɪɡən/; 9 novembre 1934 - 20 décembre 1996) était un astronomeaméricain, planétologue, cosmologiste, astrophysicien, astrobiologiste,auteur et communicateur scientifique. Sa contribution scientifique la plus connue est la recherche sur la vie extraterrestre,y compris la démonstration expérimentale de la production d’acides aminés à partir de produits chimiques de base par rayonnement. Sagan a assemblé les premiers messages physiques envoyés dans l’espace, la plaque Pioneer et le Voyager </a:t>
            </a:r>
            <a:endParaRPr lang="fr-FR" sz="2400" b="0" strike="noStrike" spc="-1">
              <a:solidFill>
                <a:srgbClr val="000000"/>
              </a:solidFill>
              <a:latin typeface="Arial"/>
            </a:endParaRPr>
          </a:p>
        </p:txBody>
      </p:sp>
      <p:sp>
        <p:nvSpPr>
          <p:cNvPr id="615" name="ZoneTexte 574"/>
          <p:cNvSpPr/>
          <p:nvPr/>
        </p:nvSpPr>
        <p:spPr>
          <a:xfrm>
            <a:off x="6809760" y="1388160"/>
            <a:ext cx="6170400" cy="4818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Sagan participe au programme SETI</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    </a:t>
            </a:r>
            <a:r>
              <a:rPr lang="fr-FR" sz="2400" b="1" strike="noStrike" spc="-1">
                <a:solidFill>
                  <a:srgbClr val="000000"/>
                </a:solidFill>
                <a:latin typeface="Times New Roman"/>
                <a:ea typeface="+mn-ea"/>
              </a:rPr>
              <a:t>SETI</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Search for Extra-Terrestrial Intelligence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Search for Extra-Terrestrial Intelligence généralement désigné par son acronyme SETI regroupe des projets scientifiques essentiellement américains dont l'objectif est de détecter la présence de civilisations extraterrestres avancées présentes dans d'autres systèmes solaires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t>
            </a:r>
            <a:r>
              <a:rPr lang="fr-FR" sz="2400" b="1" strike="noStrike" spc="-1">
                <a:solidFill>
                  <a:srgbClr val="000000"/>
                </a:solidFill>
                <a:latin typeface="Times New Roman"/>
                <a:ea typeface="+mn-ea"/>
              </a:rPr>
              <a:t>Toujours en cours </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Wikipédia</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Il participe avec Franck Drake au message dAricébo en 1974</a:t>
            </a:r>
            <a:endParaRPr lang="fr-FR" sz="2400" b="0" strike="noStrike" spc="-1">
              <a:solidFill>
                <a:srgbClr val="000000"/>
              </a:solidFill>
              <a:latin typeface="Arial"/>
            </a:endParaRPr>
          </a:p>
        </p:txBody>
      </p:sp>
      <p:sp>
        <p:nvSpPr>
          <p:cNvPr id="616" name="ZoneTexte 575"/>
          <p:cNvSpPr/>
          <p:nvPr/>
        </p:nvSpPr>
        <p:spPr>
          <a:xfrm>
            <a:off x="3457440" y="6081840"/>
            <a:ext cx="7445160" cy="3087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 L'Eden oasis - paradis</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Lieu où la Bible situe le paradis terrestre (avec une majuscule).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2. Littéraire. Lieu de délices, séjour plein de charmes, état de bonheur parfait.</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Synonymes :</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PlaceHolder 1"/>
          <p:cNvSpPr>
            <a:spLocks noGrp="1" noRot="1" noChangeAspect="1"/>
          </p:cNvSpPr>
          <p:nvPr>
            <p:ph type="sldImg"/>
          </p:nvPr>
        </p:nvSpPr>
        <p:spPr>
          <a:xfrm>
            <a:off x="1312920" y="1027080"/>
            <a:ext cx="4933440" cy="3700080"/>
          </a:xfrm>
          <a:prstGeom prst="rect">
            <a:avLst/>
          </a:prstGeom>
          <a:ln w="0">
            <a:noFill/>
          </a:ln>
        </p:spPr>
      </p:sp>
      <p:sp>
        <p:nvSpPr>
          <p:cNvPr id="68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85" name="ZoneTexte 644"/>
          <p:cNvSpPr/>
          <p:nvPr/>
        </p:nvSpPr>
        <p:spPr>
          <a:xfrm>
            <a:off x="-4370040" y="5771160"/>
            <a:ext cx="15295680" cy="270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Les toutes premiéres plantes terrestres étaient probablement des mousses</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Cooksonia : pas de feuilles ni de fleurs , seulement des poches ( sporanges ) contenant des spores ( cellules reproductrices )</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Issues d'algues vertes en zone de flux et reflux des marées ,elles ont dû vaincre la pesanteur en rigidifiant leur tiges</a:t>
            </a: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PlaceHolder 1"/>
          <p:cNvSpPr>
            <a:spLocks noGrp="1" noRot="1" noChangeAspect="1"/>
          </p:cNvSpPr>
          <p:nvPr>
            <p:ph type="sldImg"/>
          </p:nvPr>
        </p:nvSpPr>
        <p:spPr>
          <a:xfrm>
            <a:off x="1312920" y="1027080"/>
            <a:ext cx="4933440" cy="3700080"/>
          </a:xfrm>
          <a:prstGeom prst="rect">
            <a:avLst/>
          </a:prstGeom>
          <a:ln w="0">
            <a:noFill/>
          </a:ln>
        </p:spPr>
      </p:sp>
      <p:sp>
        <p:nvSpPr>
          <p:cNvPr id="687"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88" name="ZoneTexte 647"/>
          <p:cNvSpPr/>
          <p:nvPr/>
        </p:nvSpPr>
        <p:spPr>
          <a:xfrm>
            <a:off x="337320" y="5556240"/>
            <a:ext cx="6687000" cy="485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1" strike="noStrike" spc="-1">
                <a:solidFill>
                  <a:srgbClr val="000000"/>
                </a:solidFill>
                <a:latin typeface="Times New Roman"/>
                <a:ea typeface="+mn-ea"/>
              </a:rPr>
              <a:t>La lune étant plus proche de la terre, les marées étaient plus importes ; à chaque marée la zone de  retrait de l'eau était plus importante que maintenant et certains animaux marins restaient sur place et ne suivaient pas le flux et reflux, développant ainsi un système respiratoire qui plus tard leur permettra de coloniser la terre ferme</a:t>
            </a:r>
            <a:endParaRPr lang="fr-FR" sz="2600" b="0" strike="noStrike" spc="-1">
              <a:solidFill>
                <a:srgbClr val="000000"/>
              </a:solidFill>
              <a:latin typeface="Arial"/>
            </a:endParaRPr>
          </a:p>
          <a:p>
            <a:pPr>
              <a:lnSpc>
                <a:spcPct val="100000"/>
              </a:lnSpc>
            </a:pPr>
            <a:r>
              <a:rPr lang="fr-FR" sz="2600" b="1" strike="noStrike" spc="-1">
                <a:solidFill>
                  <a:srgbClr val="000000"/>
                </a:solidFill>
                <a:latin typeface="Times New Roman"/>
                <a:ea typeface="+mn-ea"/>
              </a:rPr>
              <a:t>cette famille , les tétrapodes ne pouvaient s'éloigner de la mer car leur oeufs ne pouvaient se développer que dans l'eau , toutefois leur pattes épaisses leur permet de vaincre la pesanteur</a:t>
            </a:r>
            <a:endParaRPr lang="fr-FR" sz="2600" b="0" strike="noStrike" spc="-1">
              <a:solidFill>
                <a:srgbClr val="000000"/>
              </a:solidFill>
              <a:latin typeface="Arial"/>
            </a:endParaRPr>
          </a:p>
        </p:txBody>
      </p:sp>
      <p:sp>
        <p:nvSpPr>
          <p:cNvPr id="689" name="ZoneTexte 648"/>
          <p:cNvSpPr/>
          <p:nvPr/>
        </p:nvSpPr>
        <p:spPr>
          <a:xfrm>
            <a:off x="-4861440" y="720000"/>
            <a:ext cx="424620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L'ichtyostéga est le plus ancien tétrapode connu</a:t>
            </a:r>
            <a:endParaRPr lang="fr-FR" sz="2800" b="0" strike="noStrike" spc="-1">
              <a:solidFill>
                <a:srgbClr val="000000"/>
              </a:solidFill>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PlaceHolder 1"/>
          <p:cNvSpPr>
            <a:spLocks noGrp="1" noRot="1" noChangeAspect="1"/>
          </p:cNvSpPr>
          <p:nvPr>
            <p:ph type="sldImg"/>
          </p:nvPr>
        </p:nvSpPr>
        <p:spPr>
          <a:xfrm>
            <a:off x="1312920" y="1027080"/>
            <a:ext cx="4933440" cy="3700080"/>
          </a:xfrm>
          <a:prstGeom prst="rect">
            <a:avLst/>
          </a:prstGeom>
          <a:ln w="0">
            <a:noFill/>
          </a:ln>
        </p:spPr>
      </p:sp>
      <p:sp>
        <p:nvSpPr>
          <p:cNvPr id="691"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92" name="ZoneTexte 651"/>
          <p:cNvSpPr/>
          <p:nvPr/>
        </p:nvSpPr>
        <p:spPr>
          <a:xfrm>
            <a:off x="1204920" y="5743080"/>
            <a:ext cx="5238360" cy="4062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Une grande innovation chez le reptile c'est l'oeuf à coquille qui permet de s'affranchir de l'eau car elle est remplacée dans l'oeuf du liquide amniotique ; cette innovation permet de s'éloigner de la mer et coloniser les terres émergées</a:t>
            </a:r>
            <a:endParaRPr lang="fr-FR" sz="3200" b="0" strike="noStrike" spc="-1">
              <a:solidFill>
                <a:srgbClr val="000000"/>
              </a:solidFill>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PlaceHolder 1"/>
          <p:cNvSpPr>
            <a:spLocks noGrp="1" noRot="1" noChangeAspect="1"/>
          </p:cNvSpPr>
          <p:nvPr>
            <p:ph type="sldImg"/>
          </p:nvPr>
        </p:nvSpPr>
        <p:spPr>
          <a:xfrm>
            <a:off x="1312920" y="1027080"/>
            <a:ext cx="4933440" cy="3700080"/>
          </a:xfrm>
          <a:prstGeom prst="rect">
            <a:avLst/>
          </a:prstGeom>
          <a:ln w="0">
            <a:noFill/>
          </a:ln>
        </p:spPr>
      </p:sp>
      <p:sp>
        <p:nvSpPr>
          <p:cNvPr id="69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95" name="ZoneTexte 654"/>
          <p:cNvSpPr/>
          <p:nvPr/>
        </p:nvSpPr>
        <p:spPr>
          <a:xfrm>
            <a:off x="392040" y="7171560"/>
            <a:ext cx="944064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mn-ea"/>
            </a:endParaRPr>
          </a:p>
        </p:txBody>
      </p:sp>
      <p:sp>
        <p:nvSpPr>
          <p:cNvPr id="696" name="ZoneTexte 655"/>
          <p:cNvSpPr/>
          <p:nvPr/>
        </p:nvSpPr>
        <p:spPr>
          <a:xfrm>
            <a:off x="7648200" y="1601640"/>
            <a:ext cx="6639120" cy="7890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L'extinction Permien-Trias ou extinction permienne est une extinction massive survenue il y a environ 252 millions d'années (Ma)a. Elle délimite les périodes géologiques du Permien et du Trias, donc la limite entre le Paléozoïque (l'ère primaire) et le Mésozoïque (l'ère secondaire).</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Cette extinction est marquée par la disparition de 95 % des espèces marinesb et de 70 % des vertébrés terrestres, ce qui en fait la plus grande extinction massive ayant affecté la biosphère. En conséquence, retrouver un niveau de biodiversité équivalent a pris beaucoup plus de temps que pour les autres extinctions massives1. Cet événement a été décrit par le paléobiologiste Douglas Erwin (en) comme « la mère de toutes les extinctions de masse »2.</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Les causes de cette extinction sont toujours sujet à débats. Sont notamment avancés un événement catastrophique comme l'éruption d'un supervolcan, des impacts de météorites, ou une dégradation progressive de l'environnement du fait de la formation de la Pangée.</a:t>
            </a:r>
            <a:endParaRPr lang="fr-FR" sz="2400" b="0" strike="noStrike" spc="-1">
              <a:solidFill>
                <a:srgbClr val="000000"/>
              </a:solidFill>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PlaceHolder 1"/>
          <p:cNvSpPr>
            <a:spLocks noGrp="1" noRot="1" noChangeAspect="1"/>
          </p:cNvSpPr>
          <p:nvPr>
            <p:ph type="sldImg"/>
          </p:nvPr>
        </p:nvSpPr>
        <p:spPr>
          <a:xfrm>
            <a:off x="1312920" y="1027080"/>
            <a:ext cx="4933440" cy="3700080"/>
          </a:xfrm>
          <a:prstGeom prst="rect">
            <a:avLst/>
          </a:prstGeom>
          <a:ln w="0">
            <a:noFill/>
          </a:ln>
        </p:spPr>
      </p:sp>
      <p:sp>
        <p:nvSpPr>
          <p:cNvPr id="698"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99" name="ZoneTexte 658"/>
          <p:cNvSpPr/>
          <p:nvPr/>
        </p:nvSpPr>
        <p:spPr>
          <a:xfrm>
            <a:off x="392040" y="7171560"/>
            <a:ext cx="944064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mn-ea"/>
            </a:endParaRPr>
          </a:p>
        </p:txBody>
      </p:sp>
      <p:sp>
        <p:nvSpPr>
          <p:cNvPr id="700" name="ZoneTexte 659"/>
          <p:cNvSpPr/>
          <p:nvPr/>
        </p:nvSpPr>
        <p:spPr>
          <a:xfrm>
            <a:off x="7648200" y="1578960"/>
            <a:ext cx="7471080" cy="686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L'extinction Permien-Trias ou extinction permienne est une extinction massive survenue il y a environ 252 millions d'années (Ma)a. Elle délimite les périodes géologiques du Permien et du Trias, donc la limite entre le Paléozoïque (l'ère primaire) et le Mésozoïque (l'ère secondaire).</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Cette extinction est marquée par la disparition de 95 % des espèces marinesb et de 70 % des vertébrés terrestres, ce qui en fait la plus grande extinction massive ayant affecté la biosphère. En conséquence, retrouver un niveau de biodiversité équivalent a pris beaucoup plus de temps que pour les autres extinctions massives1. Cet événement a été décrit par le paléobiologiste Douglas Erwin (en) comme « la mère de toutes les extinctions de masse »2.</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Les causes de cette extinction sont toujours sujet à débats. Sont notamment avancés un événement catastrophique comme l'éruption d'un supervolcan, des impacts de météorites, ou une dégradation progressive de l'environnement du fait de la formation de la Pangée.</a:t>
            </a:r>
            <a:endParaRPr lang="fr-FR" sz="2400" b="0" strike="noStrike" spc="-1">
              <a:solidFill>
                <a:srgbClr val="000000"/>
              </a:solidFill>
              <a:latin typeface="Arial"/>
            </a:endParaRPr>
          </a:p>
        </p:txBody>
      </p:sp>
      <p:sp>
        <p:nvSpPr>
          <p:cNvPr id="701" name="ZoneTexte 660"/>
          <p:cNvSpPr/>
          <p:nvPr/>
        </p:nvSpPr>
        <p:spPr>
          <a:xfrm>
            <a:off x="922320" y="5760720"/>
            <a:ext cx="7457400" cy="2257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Les dinosaures sont des reptiles dont les pattes sont redressées à la verticale sous le corps pour supporter efficacement le corps et lui permettre de se déplacer rapidement</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Dinosaures = terribles lézards</a:t>
            </a:r>
            <a:endParaRPr lang="fr-FR" sz="3200" b="0" strike="noStrike" spc="-1">
              <a:solidFill>
                <a:srgbClr val="000000"/>
              </a:solidFill>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PlaceHolder 1"/>
          <p:cNvSpPr>
            <a:spLocks noGrp="1" noRot="1" noChangeAspect="1"/>
          </p:cNvSpPr>
          <p:nvPr>
            <p:ph type="sldImg"/>
          </p:nvPr>
        </p:nvSpPr>
        <p:spPr>
          <a:xfrm>
            <a:off x="1312920" y="1027080"/>
            <a:ext cx="4933440" cy="3700080"/>
          </a:xfrm>
          <a:prstGeom prst="rect">
            <a:avLst/>
          </a:prstGeom>
          <a:ln w="0">
            <a:noFill/>
          </a:ln>
        </p:spPr>
      </p:sp>
      <p:sp>
        <p:nvSpPr>
          <p:cNvPr id="703"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04" name="ZoneTexte 663"/>
          <p:cNvSpPr/>
          <p:nvPr/>
        </p:nvSpPr>
        <p:spPr>
          <a:xfrm>
            <a:off x="0" y="5455800"/>
            <a:ext cx="7540560" cy="5213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00"/>
                </a:solidFill>
                <a:latin typeface="Times New Roman"/>
                <a:ea typeface="+mn-ea"/>
              </a:rPr>
              <a:t>L</a:t>
            </a:r>
            <a:r>
              <a:rPr lang="fr-FR" sz="2800" b="1" strike="noStrike" spc="-1">
                <a:solidFill>
                  <a:srgbClr val="000000"/>
                </a:solidFill>
                <a:latin typeface="Times New Roman"/>
                <a:ea typeface="+mn-ea"/>
              </a:rPr>
              <a:t>es mammifères ont évolués à partir de reptiles mammaliens qui présentaient des particularités que l'on retrouve chez les mammifères :dentition à 2générationscomposée d'incisives, molaires et et canines , existance d'un palais secondaire qui permet de respirer en machant etc...) </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Corps à sang chaud et présence de poils, les femelles portent leurs petits dans leur corps qui sont dans une poche contenant un liquide amniotique; ils sont reliés par un cordon ombilical qui met en commun leur réseaux sanguins. Elles allaitent leurs petits</a:t>
            </a:r>
            <a:endParaRPr lang="fr-FR" sz="2800" b="0" strike="noStrike" spc="-1">
              <a:solidFill>
                <a:srgbClr val="000000"/>
              </a:solidFill>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 name="PlaceHolder 1"/>
          <p:cNvSpPr>
            <a:spLocks noGrp="1" noRot="1" noChangeAspect="1"/>
          </p:cNvSpPr>
          <p:nvPr>
            <p:ph type="sldImg"/>
          </p:nvPr>
        </p:nvSpPr>
        <p:spPr>
          <a:xfrm>
            <a:off x="1312920" y="1027080"/>
            <a:ext cx="4933440" cy="3700080"/>
          </a:xfrm>
          <a:prstGeom prst="rect">
            <a:avLst/>
          </a:prstGeom>
          <a:ln w="0">
            <a:noFill/>
          </a:ln>
        </p:spPr>
      </p:sp>
      <p:sp>
        <p:nvSpPr>
          <p:cNvPr id="706"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07" name="ZoneTexte 666"/>
          <p:cNvSpPr/>
          <p:nvPr/>
        </p:nvSpPr>
        <p:spPr>
          <a:xfrm>
            <a:off x="696240" y="5547240"/>
            <a:ext cx="6863400" cy="240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La terre tourne en moins de 22h, elle ralentira jusqu'à ce quelle tourne à la même vitesse que la révolution de la lune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L'Inde au début se déplaçait à 12m par siècle  contre 2m actuellement</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Paris et New York 2,5m par siècle</a:t>
            </a:r>
            <a:endParaRPr lang="fr-FR" sz="2800" b="0" strike="noStrike" spc="-1">
              <a:solidFill>
                <a:srgbClr val="000000"/>
              </a:solidFill>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PlaceHolder 1"/>
          <p:cNvSpPr>
            <a:spLocks noGrp="1" noRot="1" noChangeAspect="1"/>
          </p:cNvSpPr>
          <p:nvPr>
            <p:ph type="sldImg"/>
          </p:nvPr>
        </p:nvSpPr>
        <p:spPr>
          <a:xfrm>
            <a:off x="1312920" y="1027080"/>
            <a:ext cx="4933440" cy="3700080"/>
          </a:xfrm>
          <a:prstGeom prst="rect">
            <a:avLst/>
          </a:prstGeom>
          <a:ln w="0">
            <a:noFill/>
          </a:ln>
        </p:spPr>
      </p:sp>
      <p:sp>
        <p:nvSpPr>
          <p:cNvPr id="709"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10" name="ZoneTexte 669"/>
          <p:cNvSpPr/>
          <p:nvPr/>
        </p:nvSpPr>
        <p:spPr>
          <a:xfrm>
            <a:off x="1316880" y="5771160"/>
            <a:ext cx="352944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Incivosaurus</a:t>
            </a:r>
            <a:endParaRPr lang="fr-FR" sz="3200" b="0" strike="noStrike" spc="-1">
              <a:solidFill>
                <a:srgbClr val="000000"/>
              </a:solidFill>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PlaceHolder 1"/>
          <p:cNvSpPr>
            <a:spLocks noGrp="1" noRot="1" noChangeAspect="1"/>
          </p:cNvSpPr>
          <p:nvPr>
            <p:ph type="sldImg"/>
          </p:nvPr>
        </p:nvSpPr>
        <p:spPr>
          <a:xfrm>
            <a:off x="1312920" y="1027080"/>
            <a:ext cx="4933440" cy="3700080"/>
          </a:xfrm>
          <a:prstGeom prst="rect">
            <a:avLst/>
          </a:prstGeom>
          <a:ln w="0">
            <a:noFill/>
          </a:ln>
        </p:spPr>
      </p:sp>
      <p:sp>
        <p:nvSpPr>
          <p:cNvPr id="712"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13" name="ZoneTexte 672"/>
          <p:cNvSpPr/>
          <p:nvPr/>
        </p:nvSpPr>
        <p:spPr>
          <a:xfrm>
            <a:off x="720000" y="5771160"/>
            <a:ext cx="6839640" cy="137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00"/>
                </a:solidFill>
                <a:latin typeface="Times New Roman"/>
                <a:ea typeface="+mn-ea"/>
              </a:rPr>
              <a:t>Découvert en Bavière en 1861 dans une carrière calcaire un des fossille les plus célèbres , il confirme l'origine dinosaurienne des oiseaux</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De la taille d'un corbeau</a:t>
            </a:r>
            <a:endParaRPr lang="fr-FR" sz="2400" b="0" strike="noStrike" spc="-1">
              <a:solidFill>
                <a:srgbClr val="000000"/>
              </a:solidFill>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PlaceHolder 1"/>
          <p:cNvSpPr>
            <a:spLocks noGrp="1" noRot="1" noChangeAspect="1"/>
          </p:cNvSpPr>
          <p:nvPr>
            <p:ph type="sldImg"/>
          </p:nvPr>
        </p:nvSpPr>
        <p:spPr>
          <a:xfrm>
            <a:off x="1312920" y="1027080"/>
            <a:ext cx="4933440" cy="3700080"/>
          </a:xfrm>
          <a:prstGeom prst="rect">
            <a:avLst/>
          </a:prstGeom>
          <a:ln w="0">
            <a:noFill/>
          </a:ln>
        </p:spPr>
      </p:sp>
      <p:sp>
        <p:nvSpPr>
          <p:cNvPr id="715"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16" name="ZoneTexte 675"/>
          <p:cNvSpPr/>
          <p:nvPr/>
        </p:nvSpPr>
        <p:spPr>
          <a:xfrm>
            <a:off x="168120" y="5518800"/>
            <a:ext cx="722736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Pollen : poudre de grains microscopiques produit par les étamines des plantes à fleurs et dont chacun est un élément reproducteur mâle ( fleurs ) ; les graines fécondées se trouvent dans le fruit </a:t>
            </a:r>
            <a:endParaRPr lang="fr-FR" sz="2800" b="0" strike="noStrike" spc="-1">
              <a:solidFill>
                <a:srgbClr val="000000"/>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PlaceHolder 1"/>
          <p:cNvSpPr>
            <a:spLocks noGrp="1" noRot="1" noChangeAspect="1"/>
          </p:cNvSpPr>
          <p:nvPr>
            <p:ph type="sldImg"/>
          </p:nvPr>
        </p:nvSpPr>
        <p:spPr>
          <a:xfrm>
            <a:off x="1312920" y="1027080"/>
            <a:ext cx="4933440" cy="3700080"/>
          </a:xfrm>
          <a:prstGeom prst="rect">
            <a:avLst/>
          </a:prstGeom>
          <a:ln w="0">
            <a:noFill/>
          </a:ln>
        </p:spPr>
      </p:sp>
      <p:sp>
        <p:nvSpPr>
          <p:cNvPr id="618"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19" name="ZoneTexte 578"/>
          <p:cNvSpPr/>
          <p:nvPr/>
        </p:nvSpPr>
        <p:spPr>
          <a:xfrm>
            <a:off x="-3494160" y="1315440"/>
            <a:ext cx="3267000" cy="441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u="sng" strike="noStrike" spc="-1">
                <a:solidFill>
                  <a:srgbClr val="99284C"/>
                </a:solidFill>
                <a:uFillTx/>
                <a:latin typeface="Times New Roman"/>
                <a:ea typeface="+mn-ea"/>
              </a:rPr>
              <a:t>Le mur de Planck</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00000"/>
              </a:lnSpc>
            </a:pPr>
            <a:r>
              <a:rPr lang="fr-FR" sz="2800" b="1" strike="noStrike" spc="-1">
                <a:solidFill>
                  <a:srgbClr val="99284C"/>
                </a:solidFill>
                <a:latin typeface="Times New Roman"/>
                <a:ea typeface="+mn-ea"/>
              </a:rPr>
              <a:t>Ce sont 3 limites au delà desquelles notre physique classique ne peut plus s'appliquer</a:t>
            </a:r>
            <a:endParaRPr lang="fr-FR" sz="2800" b="0" strike="noStrike" spc="-1">
              <a:solidFill>
                <a:srgbClr val="000000"/>
              </a:solidFill>
              <a:latin typeface="Arial"/>
            </a:endParaRPr>
          </a:p>
          <a:p>
            <a:pPr>
              <a:lnSpc>
                <a:spcPct val="100000"/>
              </a:lnSpc>
            </a:pPr>
            <a:endParaRPr lang="fr-FR" sz="2800" b="0" strike="noStrike" spc="-1">
              <a:solidFill>
                <a:srgbClr val="000000"/>
              </a:solidFill>
              <a:latin typeface="Arial"/>
            </a:endParaRPr>
          </a:p>
          <a:p>
            <a:pPr>
              <a:lnSpc>
                <a:spcPct val="100000"/>
              </a:lnSpc>
            </a:pPr>
            <a:r>
              <a:rPr lang="fr-FR" sz="2800" b="1" strike="noStrike" spc="-1">
                <a:solidFill>
                  <a:srgbClr val="99284C"/>
                </a:solidFill>
                <a:latin typeface="Times New Roman"/>
                <a:ea typeface="+mn-ea"/>
              </a:rPr>
              <a:t>T= 10-43 s</a:t>
            </a:r>
            <a:endParaRPr lang="fr-FR" sz="2800" b="0" strike="noStrike" spc="-1">
              <a:solidFill>
                <a:srgbClr val="000000"/>
              </a:solidFill>
              <a:latin typeface="Arial"/>
            </a:endParaRPr>
          </a:p>
          <a:p>
            <a:pPr>
              <a:lnSpc>
                <a:spcPct val="100000"/>
              </a:lnSpc>
            </a:pPr>
            <a:r>
              <a:rPr lang="fr-FR" sz="2800" b="1" strike="noStrike" spc="-1">
                <a:solidFill>
                  <a:srgbClr val="99284C"/>
                </a:solidFill>
                <a:latin typeface="Times New Roman"/>
                <a:ea typeface="+mn-ea"/>
              </a:rPr>
              <a:t>L =10-33 cm ( rayon de Planck )</a:t>
            </a:r>
            <a:endParaRPr lang="fr-FR" sz="2800" b="0" strike="noStrike" spc="-1">
              <a:solidFill>
                <a:srgbClr val="000000"/>
              </a:solidFill>
              <a:latin typeface="Arial"/>
            </a:endParaRPr>
          </a:p>
          <a:p>
            <a:pPr>
              <a:lnSpc>
                <a:spcPct val="100000"/>
              </a:lnSpc>
            </a:pPr>
            <a:r>
              <a:rPr lang="fr-FR" sz="2800" b="1" strike="noStrike" spc="-1">
                <a:solidFill>
                  <a:srgbClr val="99284C"/>
                </a:solidFill>
                <a:latin typeface="Times New Roman"/>
                <a:ea typeface="+mn-ea"/>
              </a:rPr>
              <a:t>T = 10+32 kelvins</a:t>
            </a:r>
            <a:endParaRPr lang="fr-FR" sz="2800" b="0" strike="noStrike" spc="-1">
              <a:solidFill>
                <a:srgbClr val="000000"/>
              </a:solidFill>
              <a:latin typeface="Arial"/>
            </a:endParaRPr>
          </a:p>
        </p:txBody>
      </p:sp>
      <p:sp>
        <p:nvSpPr>
          <p:cNvPr id="620" name="ZoneTexte 579"/>
          <p:cNvSpPr/>
          <p:nvPr/>
        </p:nvSpPr>
        <p:spPr>
          <a:xfrm>
            <a:off x="62640" y="5932080"/>
            <a:ext cx="7497000" cy="3431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10-32 / 10-12 s  Naissance des quarks dans un bain de photons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10-12 à 10-6 s  Naissance leptons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10-6 à 10-4 s constitution des protons et neutrons ( 3 quarks )</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10-4 à 1 s   Fin de l'anti matiére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1s à 3 s Nucléosynthèse , formation des noyaux d'hydrogène et d'hélium  ( 75% et 25% )</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99% de la matière est constituée , 1% le sera dans les étoiles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De 3s à 300000 ans découplage entre les photons et la matière , les noyaux captent les électrons</a:t>
            </a:r>
            <a:endParaRPr lang="fr-FR" sz="2400" b="0" strike="noStrike" spc="-1">
              <a:solidFill>
                <a:srgbClr val="000000"/>
              </a:solidFill>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PlaceHolder 1"/>
          <p:cNvSpPr>
            <a:spLocks noGrp="1" noRot="1" noChangeAspect="1"/>
          </p:cNvSpPr>
          <p:nvPr>
            <p:ph type="sldImg"/>
          </p:nvPr>
        </p:nvSpPr>
        <p:spPr>
          <a:xfrm>
            <a:off x="1312920" y="1027080"/>
            <a:ext cx="4933440" cy="3700080"/>
          </a:xfrm>
          <a:prstGeom prst="rect">
            <a:avLst/>
          </a:prstGeom>
          <a:ln w="0">
            <a:noFill/>
          </a:ln>
        </p:spPr>
      </p:sp>
      <p:sp>
        <p:nvSpPr>
          <p:cNvPr id="718"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19" name="ZoneTexte 678"/>
          <p:cNvSpPr/>
          <p:nvPr/>
        </p:nvSpPr>
        <p:spPr>
          <a:xfrm>
            <a:off x="423360" y="6098040"/>
            <a:ext cx="6829560" cy="160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Les dinosores représentent de 25 à 60% de la faune suivant les régions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Environ 1000 espèces répertoriées , on en découvre une vingtaine par an</a:t>
            </a:r>
            <a:endParaRPr lang="fr-FR" sz="2800" b="0" strike="noStrike" spc="-1">
              <a:solidFill>
                <a:srgbClr val="000000"/>
              </a:solidFill>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PlaceHolder 1"/>
          <p:cNvSpPr>
            <a:spLocks noGrp="1" noRot="1" noChangeAspect="1"/>
          </p:cNvSpPr>
          <p:nvPr>
            <p:ph type="sldImg"/>
          </p:nvPr>
        </p:nvSpPr>
        <p:spPr>
          <a:xfrm>
            <a:off x="-7148520" y="757080"/>
            <a:ext cx="4933440" cy="3700080"/>
          </a:xfrm>
          <a:prstGeom prst="rect">
            <a:avLst/>
          </a:prstGeom>
          <a:ln w="0">
            <a:noFill/>
          </a:ln>
        </p:spPr>
      </p:sp>
      <p:sp>
        <p:nvSpPr>
          <p:cNvPr id="721"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22" name="ZoneTexte 681"/>
          <p:cNvSpPr/>
          <p:nvPr/>
        </p:nvSpPr>
        <p:spPr>
          <a:xfrm>
            <a:off x="115920" y="823320"/>
            <a:ext cx="7527240" cy="8760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Poisson-scie fossile: Onchopristis Numidus. Onchopristis est - Lot 10</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Poisson-scie fossile: Onchopristis Numidus. Onchopristis est un genre éteint de poissons-scies géants caractérisés par des dents en forme de harpon. Il a vécu de la fin du Crétacé inférieur (Albien) et au Crétacé supérieur soit il y a environ entre 113 et 66 millions d'années. Le museau d'Onchopristis est prolongé par un rostre flanqué de nombreuses dents. Ces dents rostrales, qui sont le plus souvent les seuls éléments fossiles préservés de l'animal, sont caractérisées par la présence de crochets alignés sur une ligne de barbelures à la manière de certains harpons. Onchopristis présente généralement un à trois crochets alignés par dent, jusqu'à cinq pour la sous-espèce Onchopristis dunklei dunklei5,6.Onchopristis numidis en possède 1. Ce poisson-scie géant pouvait mesurer jusqu'à 8 mètres de long dont 2,5 mètres pour le rostre. Il devait sûrement être la proie de dinosaures piscivores comme Spinosaurus. Première et unique au monde pour la conservation et la qualité supérieure. Mâchoire et dents de bonne qualité. La double couleur du rostre et du squelette est due aux oxydes minéraux naturels (par exemple les oxydes de fer) qui ont attaqué avec cette couleur la partie la plus organique de l'animal. C'était le plus gros poisson-scie connu, ce qui en faisait un redoutable prédateur mais aussi la proie du grand Spinosaurus</a:t>
            </a:r>
            <a:endParaRPr lang="fr-FR" sz="2400" b="0" strike="noStrike" spc="-1">
              <a:solidFill>
                <a:srgbClr val="000000"/>
              </a:solidFill>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PlaceHolder 1"/>
          <p:cNvSpPr>
            <a:spLocks noGrp="1" noRot="1" noChangeAspect="1"/>
          </p:cNvSpPr>
          <p:nvPr>
            <p:ph type="sldImg"/>
          </p:nvPr>
        </p:nvSpPr>
        <p:spPr>
          <a:xfrm>
            <a:off x="1312920" y="1027080"/>
            <a:ext cx="4933440" cy="3700080"/>
          </a:xfrm>
          <a:prstGeom prst="rect">
            <a:avLst/>
          </a:prstGeom>
          <a:ln w="0">
            <a:noFill/>
          </a:ln>
        </p:spPr>
      </p:sp>
      <p:sp>
        <p:nvSpPr>
          <p:cNvPr id="72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25" name="ZoneTexte 684"/>
          <p:cNvSpPr/>
          <p:nvPr/>
        </p:nvSpPr>
        <p:spPr>
          <a:xfrm>
            <a:off x="720000" y="6051240"/>
            <a:ext cx="6339600" cy="207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1" strike="noStrike" spc="-1">
                <a:solidFill>
                  <a:srgbClr val="000000"/>
                </a:solidFill>
                <a:latin typeface="Times New Roman"/>
                <a:ea typeface="+mn-ea"/>
              </a:rPr>
              <a:t>Estimée à 10km de diamètre, elle tombe sur la péninsule du Yucatan et forme un cratère de 180km de diamètre .Elle n'est pas seule responsable de l'extinction ( volcanisme en Inde,changements climatiques etc ....)</a:t>
            </a:r>
            <a:endParaRPr lang="fr-FR" sz="2600" b="0" strike="noStrike" spc="-1">
              <a:solidFill>
                <a:srgbClr val="000000"/>
              </a:solidFill>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PlaceHolder 1"/>
          <p:cNvSpPr>
            <a:spLocks noGrp="1" noRot="1" noChangeAspect="1"/>
          </p:cNvSpPr>
          <p:nvPr>
            <p:ph type="sldImg"/>
          </p:nvPr>
        </p:nvSpPr>
        <p:spPr>
          <a:xfrm>
            <a:off x="1312920" y="1027080"/>
            <a:ext cx="4933440" cy="3700080"/>
          </a:xfrm>
          <a:prstGeom prst="rect">
            <a:avLst/>
          </a:prstGeom>
          <a:ln w="0">
            <a:noFill/>
          </a:ln>
        </p:spPr>
      </p:sp>
      <p:sp>
        <p:nvSpPr>
          <p:cNvPr id="727"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28" name="ZoneTexte 687"/>
          <p:cNvSpPr/>
          <p:nvPr/>
        </p:nvSpPr>
        <p:spPr>
          <a:xfrm>
            <a:off x="280440" y="5686920"/>
            <a:ext cx="703116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Vont survivre des espèces tels oiseaux, tortues, crocodiles, mammifères.....</a:t>
            </a:r>
            <a:endParaRPr lang="fr-FR" sz="2800" b="0" strike="noStrike" spc="-1">
              <a:solidFill>
                <a:srgbClr val="000000"/>
              </a:solidFill>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PlaceHolder 1"/>
          <p:cNvSpPr>
            <a:spLocks noGrp="1" noRot="1" noChangeAspect="1"/>
          </p:cNvSpPr>
          <p:nvPr>
            <p:ph type="sldImg"/>
          </p:nvPr>
        </p:nvSpPr>
        <p:spPr>
          <a:xfrm>
            <a:off x="1312920" y="1027080"/>
            <a:ext cx="4933440" cy="3700080"/>
          </a:xfrm>
          <a:prstGeom prst="rect">
            <a:avLst/>
          </a:prstGeom>
          <a:ln w="0">
            <a:noFill/>
          </a:ln>
        </p:spPr>
      </p:sp>
      <p:sp>
        <p:nvSpPr>
          <p:cNvPr id="730"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31" name="ZoneTexte 690"/>
          <p:cNvSpPr/>
          <p:nvPr/>
        </p:nvSpPr>
        <p:spPr>
          <a:xfrm>
            <a:off x="333000" y="6819480"/>
            <a:ext cx="705528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Les hominidés regroupent les grands singes ( chimpanzés et gorilles ) et l'homme</a:t>
            </a:r>
            <a:endParaRPr lang="fr-FR" sz="2800" b="0" strike="noStrike" spc="-1">
              <a:solidFill>
                <a:srgbClr val="000000"/>
              </a:solidFill>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PlaceHolder 1"/>
          <p:cNvSpPr>
            <a:spLocks noGrp="1" noRot="1" noChangeAspect="1"/>
          </p:cNvSpPr>
          <p:nvPr>
            <p:ph type="sldImg"/>
          </p:nvPr>
        </p:nvSpPr>
        <p:spPr>
          <a:xfrm>
            <a:off x="1312920" y="1027080"/>
            <a:ext cx="4933440" cy="3700080"/>
          </a:xfrm>
          <a:prstGeom prst="rect">
            <a:avLst/>
          </a:prstGeom>
          <a:ln w="0">
            <a:noFill/>
          </a:ln>
        </p:spPr>
      </p:sp>
      <p:sp>
        <p:nvSpPr>
          <p:cNvPr id="733"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34" name="ZoneTexte 693"/>
          <p:cNvSpPr/>
          <p:nvPr/>
        </p:nvSpPr>
        <p:spPr>
          <a:xfrm>
            <a:off x="420480" y="5686920"/>
            <a:ext cx="6779160" cy="4965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1" strike="noStrike" spc="-1">
                <a:solidFill>
                  <a:srgbClr val="000000"/>
                </a:solidFill>
                <a:latin typeface="Times New Roman"/>
                <a:ea typeface="+mn-ea"/>
              </a:rPr>
              <a:t>Lucy  1,1 mètre , 30 kg, volume cranien 400 cm3 , pas de langage articulé</a:t>
            </a:r>
            <a:endParaRPr lang="fr-FR" sz="2600" b="0" strike="noStrike" spc="-1">
              <a:solidFill>
                <a:srgbClr val="000000"/>
              </a:solidFill>
              <a:latin typeface="Arial"/>
            </a:endParaRPr>
          </a:p>
          <a:p>
            <a:pPr>
              <a:lnSpc>
                <a:spcPct val="100000"/>
              </a:lnSpc>
            </a:pPr>
            <a:r>
              <a:rPr lang="fr-FR" sz="2600" b="1" strike="noStrike" spc="-1">
                <a:solidFill>
                  <a:srgbClr val="000000"/>
                </a:solidFill>
                <a:latin typeface="Times New Roman"/>
                <a:ea typeface="+mn-ea"/>
              </a:rPr>
              <a:t>Bassin large donc femelle</a:t>
            </a:r>
            <a:endParaRPr lang="fr-FR" sz="2600" b="0" strike="noStrike" spc="-1">
              <a:solidFill>
                <a:srgbClr val="000000"/>
              </a:solidFill>
              <a:latin typeface="Arial"/>
            </a:endParaRPr>
          </a:p>
          <a:p>
            <a:pPr>
              <a:lnSpc>
                <a:spcPct val="100000"/>
              </a:lnSpc>
            </a:pPr>
            <a:r>
              <a:rPr lang="fr-FR" sz="2600" b="1" strike="noStrike" spc="-1">
                <a:solidFill>
                  <a:srgbClr val="000000"/>
                </a:solidFill>
                <a:latin typeface="Times New Roman"/>
                <a:ea typeface="+mn-ea"/>
              </a:rPr>
              <a:t>Espèce éteinte</a:t>
            </a:r>
            <a:endParaRPr lang="fr-FR" sz="2600" b="0" strike="noStrike" spc="-1">
              <a:solidFill>
                <a:srgbClr val="000000"/>
              </a:solidFill>
              <a:latin typeface="Arial"/>
            </a:endParaRPr>
          </a:p>
          <a:p>
            <a:pPr>
              <a:lnSpc>
                <a:spcPct val="100000"/>
              </a:lnSpc>
            </a:pPr>
            <a:r>
              <a:rPr lang="fr-FR" sz="2600" b="1" strike="noStrike" spc="-1">
                <a:solidFill>
                  <a:srgbClr val="000000"/>
                </a:solidFill>
                <a:latin typeface="Times New Roman"/>
                <a:ea typeface="+mn-ea"/>
              </a:rPr>
              <a:t>Branche Australopithèque afarensis</a:t>
            </a: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a:p>
            <a:pPr>
              <a:lnSpc>
                <a:spcPct val="100000"/>
              </a:lnSpc>
            </a:pPr>
            <a:r>
              <a:rPr lang="fr-FR" sz="2600" b="1" strike="noStrike" spc="-1">
                <a:solidFill>
                  <a:srgbClr val="000000"/>
                </a:solidFill>
                <a:latin typeface="Times New Roman"/>
                <a:ea typeface="+mn-ea"/>
              </a:rPr>
              <a:t>Yves Coppens</a:t>
            </a:r>
            <a:endParaRPr lang="fr-FR" sz="2600" b="0" strike="noStrike" spc="-1">
              <a:solidFill>
                <a:srgbClr val="000000"/>
              </a:solidFill>
              <a:latin typeface="Arial"/>
            </a:endParaRPr>
          </a:p>
          <a:p>
            <a:pPr>
              <a:lnSpc>
                <a:spcPct val="100000"/>
              </a:lnSpc>
            </a:pPr>
            <a:endParaRPr lang="fr-FR" sz="3200" b="0" strike="noStrike" spc="-1">
              <a:solidFill>
                <a:srgbClr val="000000"/>
              </a:solidFill>
              <a:latin typeface="Arial"/>
            </a:endParaRPr>
          </a:p>
        </p:txBody>
      </p:sp>
      <p:pic>
        <p:nvPicPr>
          <p:cNvPr id="735" name="Image 694"/>
          <p:cNvPicPr/>
          <p:nvPr/>
        </p:nvPicPr>
        <p:blipFill>
          <a:blip r:embed="rId3"/>
          <a:stretch/>
        </p:blipFill>
        <p:spPr>
          <a:xfrm>
            <a:off x="8240760" y="-1113840"/>
            <a:ext cx="2701800" cy="7950600"/>
          </a:xfrm>
          <a:prstGeom prst="rect">
            <a:avLst/>
          </a:prstGeom>
          <a:ln w="0">
            <a:noFill/>
          </a:ln>
        </p:spPr>
      </p:pic>
      <p:sp>
        <p:nvSpPr>
          <p:cNvPr id="736" name="ZoneTexte 695"/>
          <p:cNvSpPr/>
          <p:nvPr/>
        </p:nvSpPr>
        <p:spPr>
          <a:xfrm>
            <a:off x="6211080" y="7497720"/>
            <a:ext cx="7472520" cy="319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S</a:t>
            </a:r>
            <a:r>
              <a:rPr lang="fr-FR" sz="2800" b="0" strike="noStrike" spc="-1">
                <a:solidFill>
                  <a:srgbClr val="000000"/>
                </a:solidFill>
                <a:latin typeface="Times New Roman"/>
                <a:ea typeface="+mn-ea"/>
              </a:rPr>
              <a:t>a bipédie n’est donc pas exclusive et sa structure corporelle a été qualifiée de « bilocomotrice » puisqu’elle allie deux types de locomotion : une forme de bipédie et une aptitude à grimper. Cette hypothèse d'aptitudes arboricoles est soutenue par une analyse de la structure des os de ses bras, montrant une robustesse similaire aux chimpanzés, connus pour de telles capacités12.</a:t>
            </a:r>
            <a:endParaRPr lang="fr-FR" sz="2800" b="0" strike="noStrike" spc="-1">
              <a:solidFill>
                <a:srgbClr val="000000"/>
              </a:solidFill>
              <a:latin typeface="Arial"/>
            </a:endParaRPr>
          </a:p>
        </p:txBody>
      </p:sp>
      <p:sp>
        <p:nvSpPr>
          <p:cNvPr id="737" name="ZoneTexte 696"/>
          <p:cNvSpPr/>
          <p:nvPr/>
        </p:nvSpPr>
        <p:spPr>
          <a:xfrm>
            <a:off x="11330640" y="3053880"/>
            <a:ext cx="2276280" cy="3593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0" strike="noStrike" spc="-1">
                <a:solidFill>
                  <a:srgbClr val="000000"/>
                </a:solidFill>
                <a:latin typeface="Times New Roman"/>
                <a:ea typeface="+mn-ea"/>
              </a:rPr>
              <a:t>Lucy compte en effet les fragments de 52 ossements (sur les 206 que compte un squelette complet)</a:t>
            </a:r>
            <a:endParaRPr lang="fr-FR" sz="2800" b="0" strike="noStrike" spc="-1">
              <a:solidFill>
                <a:srgbClr val="000000"/>
              </a:solidFill>
              <a:latin typeface="Arial"/>
            </a:endParaRPr>
          </a:p>
        </p:txBody>
      </p:sp>
      <p:sp>
        <p:nvSpPr>
          <p:cNvPr id="738" name="ZoneTexte 697"/>
          <p:cNvSpPr/>
          <p:nvPr/>
        </p:nvSpPr>
        <p:spPr>
          <a:xfrm>
            <a:off x="-3228480" y="8422200"/>
            <a:ext cx="7445160" cy="2395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0" strike="noStrike" spc="-1">
                <a:solidFill>
                  <a:srgbClr val="000000"/>
                </a:solidFill>
                <a:latin typeface="Times New Roman"/>
                <a:ea typeface="+mn-ea"/>
              </a:rPr>
              <a:t>La bipédie, c'est la capacité à marcher sur deux jambes. C'est ce qui distingue les humains et leurs ancêtres des autres primates. Elle a permis de libérer les mains pour d'autres tâches, comme l'utilisation d'outils. Ça a été un grand pas (littéralement !) dans notre évolution.</a:t>
            </a:r>
            <a:endParaRPr lang="fr-FR" sz="2800" b="0" strike="noStrike" spc="-1">
              <a:solidFill>
                <a:srgbClr val="000000"/>
              </a:solidFill>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noRot="1" noChangeAspect="1"/>
          </p:cNvSpPr>
          <p:nvPr>
            <p:ph type="sldImg"/>
          </p:nvPr>
        </p:nvSpPr>
        <p:spPr>
          <a:xfrm>
            <a:off x="1312920" y="1027080"/>
            <a:ext cx="4933440" cy="3700080"/>
          </a:xfrm>
          <a:prstGeom prst="rect">
            <a:avLst/>
          </a:prstGeom>
          <a:ln w="0">
            <a:noFill/>
          </a:ln>
        </p:spPr>
      </p:sp>
      <p:sp>
        <p:nvSpPr>
          <p:cNvPr id="740"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41" name="ZoneTexte 700"/>
          <p:cNvSpPr/>
          <p:nvPr/>
        </p:nvSpPr>
        <p:spPr>
          <a:xfrm>
            <a:off x="495720" y="5743080"/>
            <a:ext cx="634392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1,2 à 1,4 mètres volume cranien 600cm3 possibilité langage articulé</a:t>
            </a:r>
            <a:endParaRPr lang="fr-FR" sz="3200" b="0" strike="noStrike" spc="-1">
              <a:solidFill>
                <a:srgbClr val="000000"/>
              </a:solidFill>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PlaceHolder 1"/>
          <p:cNvSpPr>
            <a:spLocks noGrp="1" noRot="1" noChangeAspect="1"/>
          </p:cNvSpPr>
          <p:nvPr>
            <p:ph type="sldImg"/>
          </p:nvPr>
        </p:nvSpPr>
        <p:spPr>
          <a:xfrm>
            <a:off x="1312920" y="1027080"/>
            <a:ext cx="4933440" cy="3700080"/>
          </a:xfrm>
          <a:prstGeom prst="rect">
            <a:avLst/>
          </a:prstGeom>
          <a:ln w="0">
            <a:noFill/>
          </a:ln>
        </p:spPr>
      </p:sp>
      <p:sp>
        <p:nvSpPr>
          <p:cNvPr id="743"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44" name="ZoneTexte 703"/>
          <p:cNvSpPr/>
          <p:nvPr/>
        </p:nvSpPr>
        <p:spPr>
          <a:xfrm>
            <a:off x="1176840" y="5798880"/>
            <a:ext cx="6134760" cy="137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00"/>
                </a:solidFill>
                <a:latin typeface="Times New Roman"/>
                <a:ea typeface="+mn-ea"/>
              </a:rPr>
              <a:t>Volume cerveau 1100cm3 position debout exclusive, jambes + longues , taille identique à nous</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Dernière trace de vie vers – 140 000 ans</a:t>
            </a:r>
            <a:endParaRPr lang="fr-FR" sz="2400" b="0" strike="noStrike" spc="-1">
              <a:solidFill>
                <a:srgbClr val="000000"/>
              </a:solidFill>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PlaceHolder 1"/>
          <p:cNvSpPr>
            <a:spLocks noGrp="1" noRot="1" noChangeAspect="1"/>
          </p:cNvSpPr>
          <p:nvPr>
            <p:ph type="sldImg"/>
          </p:nvPr>
        </p:nvSpPr>
        <p:spPr>
          <a:xfrm>
            <a:off x="1312920" y="1027080"/>
            <a:ext cx="4933440" cy="3700080"/>
          </a:xfrm>
          <a:prstGeom prst="rect">
            <a:avLst/>
          </a:prstGeom>
          <a:ln w="0">
            <a:noFill/>
          </a:ln>
        </p:spPr>
      </p:sp>
      <p:sp>
        <p:nvSpPr>
          <p:cNvPr id="746"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47" name="ZoneTexte 706"/>
          <p:cNvSpPr/>
          <p:nvPr/>
        </p:nvSpPr>
        <p:spPr>
          <a:xfrm>
            <a:off x="720000" y="5743080"/>
            <a:ext cx="683964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1,6 à 1,7 mètres volume cranien 1100cm3</a:t>
            </a:r>
            <a:endParaRPr lang="fr-FR" sz="3200" b="0" strike="noStrike" spc="-1">
              <a:solidFill>
                <a:srgbClr val="000000"/>
              </a:solidFill>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noRot="1" noChangeAspect="1"/>
          </p:cNvSpPr>
          <p:nvPr>
            <p:ph type="sldImg"/>
          </p:nvPr>
        </p:nvSpPr>
        <p:spPr>
          <a:xfrm>
            <a:off x="1312920" y="1027080"/>
            <a:ext cx="4933440" cy="3700080"/>
          </a:xfrm>
          <a:prstGeom prst="rect">
            <a:avLst/>
          </a:prstGeom>
          <a:ln w="0">
            <a:noFill/>
          </a:ln>
        </p:spPr>
      </p:sp>
      <p:sp>
        <p:nvSpPr>
          <p:cNvPr id="749"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50" name="ZoneTexte 709"/>
          <p:cNvSpPr/>
          <p:nvPr/>
        </p:nvSpPr>
        <p:spPr>
          <a:xfrm>
            <a:off x="720000" y="5603040"/>
            <a:ext cx="6119640" cy="686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Disparaît il y a 28000 ans petit et robuste 1,65m pour 90kg</a:t>
            </a:r>
            <a:endParaRPr lang="fr-FR" sz="2400" b="0" strike="noStrike" spc="-1">
              <a:solidFill>
                <a:srgbClr val="000000"/>
              </a:solidFill>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PlaceHolder 1"/>
          <p:cNvSpPr>
            <a:spLocks noGrp="1" noRot="1" noChangeAspect="1"/>
          </p:cNvSpPr>
          <p:nvPr>
            <p:ph type="sldImg"/>
          </p:nvPr>
        </p:nvSpPr>
        <p:spPr>
          <a:xfrm>
            <a:off x="1312920" y="1027080"/>
            <a:ext cx="4933440" cy="3700080"/>
          </a:xfrm>
          <a:prstGeom prst="rect">
            <a:avLst/>
          </a:prstGeom>
          <a:ln w="0">
            <a:noFill/>
          </a:ln>
        </p:spPr>
      </p:sp>
      <p:sp>
        <p:nvSpPr>
          <p:cNvPr id="622"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23" name="ZoneTexte 582"/>
          <p:cNvSpPr/>
          <p:nvPr/>
        </p:nvSpPr>
        <p:spPr>
          <a:xfrm>
            <a:off x="-3922200" y="7816320"/>
            <a:ext cx="11934000" cy="2807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La longueurd'onde de cette radiation émise voilà plus de 13 Millliards d'années dans le visible à 3000K nous parvient dans la longueur micro onde à 2,73K du fait de l'expansion de l'univers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Radio télescope sonde WMAP en 2003; cette radiation est isotrope ( même valeur dans tous les sens)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Une nouvelle sonde radio télescope Planck sera lancée en 2008 . Elle sera beaucoup plus sensible que WMAP</a:t>
            </a:r>
            <a:endParaRPr lang="fr-FR" sz="2800" b="0" strike="noStrike" spc="-1">
              <a:solidFill>
                <a:srgbClr val="000000"/>
              </a:solidFill>
              <a:latin typeface="Arial"/>
            </a:endParaRPr>
          </a:p>
        </p:txBody>
      </p:sp>
      <p:sp>
        <p:nvSpPr>
          <p:cNvPr id="624" name="ZoneTexte 583"/>
          <p:cNvSpPr/>
          <p:nvPr/>
        </p:nvSpPr>
        <p:spPr>
          <a:xfrm>
            <a:off x="-4034160" y="5490720"/>
            <a:ext cx="19153440" cy="2257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Les particules élémentaires( fermions) se rassemblent; les quarks forment les protons et neutrons ( baryions) qui capturent les leptons( électrons, muons, tau, neutrinos )</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Les photons se séparent de la matière 380 000 ans après le big bag t°3000° actuellement -270 degrés</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Fluctuation  1:100 000ème degré</a:t>
            </a: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PlaceHolder 1"/>
          <p:cNvSpPr>
            <a:spLocks noGrp="1" noRot="1" noChangeAspect="1"/>
          </p:cNvSpPr>
          <p:nvPr>
            <p:ph type="sldImg"/>
          </p:nvPr>
        </p:nvSpPr>
        <p:spPr>
          <a:xfrm>
            <a:off x="1312920" y="1027080"/>
            <a:ext cx="4933440" cy="3700080"/>
          </a:xfrm>
          <a:prstGeom prst="rect">
            <a:avLst/>
          </a:prstGeom>
          <a:ln w="0">
            <a:noFill/>
          </a:ln>
        </p:spPr>
      </p:sp>
      <p:sp>
        <p:nvSpPr>
          <p:cNvPr id="752"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53" name="ZoneTexte 712"/>
          <p:cNvSpPr/>
          <p:nvPr/>
        </p:nvSpPr>
        <p:spPr>
          <a:xfrm>
            <a:off x="560520" y="5798880"/>
            <a:ext cx="699912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0" strike="noStrike" spc="-1">
                <a:solidFill>
                  <a:srgbClr val="000000"/>
                </a:solidFill>
                <a:latin typeface="Times New Roman"/>
                <a:ea typeface="+mn-ea"/>
              </a:rPr>
              <a:t>	</a:t>
            </a:r>
            <a:r>
              <a:rPr lang="fr-FR" sz="3200" b="1" strike="noStrike" spc="-1">
                <a:solidFill>
                  <a:srgbClr val="000000"/>
                </a:solidFill>
                <a:latin typeface="Times New Roman"/>
                <a:ea typeface="+mn-ea"/>
              </a:rPr>
              <a:t>A partir de – 100 000 ans apparition de la pensée religieuse et symbolique .Il enterre ses morts dans une sépulture</a:t>
            </a:r>
            <a:endParaRPr lang="fr-FR" sz="3200" b="0" strike="noStrike" spc="-1">
              <a:solidFill>
                <a:srgbClr val="000000"/>
              </a:solidFill>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noRot="1" noChangeAspect="1"/>
          </p:cNvSpPr>
          <p:nvPr>
            <p:ph type="sldImg"/>
          </p:nvPr>
        </p:nvSpPr>
        <p:spPr>
          <a:xfrm>
            <a:off x="1312920" y="1027080"/>
            <a:ext cx="4933440" cy="3700080"/>
          </a:xfrm>
          <a:prstGeom prst="rect">
            <a:avLst/>
          </a:prstGeom>
          <a:ln w="0">
            <a:noFill/>
          </a:ln>
        </p:spPr>
      </p:sp>
      <p:sp>
        <p:nvSpPr>
          <p:cNvPr id="755" name="PlaceHolder 2"/>
          <p:cNvSpPr>
            <a:spLocks noGrp="1"/>
          </p:cNvSpPr>
          <p:nvPr>
            <p:ph type="body"/>
          </p:nvPr>
        </p:nvSpPr>
        <p:spPr>
          <a:xfrm>
            <a:off x="1169640" y="5086800"/>
            <a:ext cx="5225760" cy="410688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56" name="ZoneTexte 715"/>
          <p:cNvSpPr/>
          <p:nvPr/>
        </p:nvSpPr>
        <p:spPr>
          <a:xfrm>
            <a:off x="0" y="6413040"/>
            <a:ext cx="7324560" cy="1487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  </a:t>
            </a:r>
            <a:r>
              <a:rPr lang="fr-FR" sz="2600" b="0" strike="noStrike" spc="-1">
                <a:solidFill>
                  <a:srgbClr val="000000"/>
                </a:solidFill>
                <a:latin typeface="Times New Roman"/>
                <a:ea typeface="+mn-ea"/>
              </a:rPr>
              <a:t>Gène : unité d'information génétique transmise par un individu à sa descendance.</a:t>
            </a:r>
            <a:endParaRPr lang="fr-FR" sz="2600" b="0" strike="noStrike" spc="-1">
              <a:solidFill>
                <a:srgbClr val="000000"/>
              </a:solidFill>
              <a:latin typeface="Arial"/>
            </a:endParaRPr>
          </a:p>
          <a:p>
            <a:pPr>
              <a:lnSpc>
                <a:spcPct val="100000"/>
              </a:lnSpc>
            </a:pPr>
            <a:r>
              <a:rPr lang="fr-FR" sz="2600" b="0" strike="noStrike" spc="-1">
                <a:solidFill>
                  <a:srgbClr val="000000"/>
                </a:solidFill>
                <a:latin typeface="Times New Roman"/>
                <a:ea typeface="+mn-ea"/>
              </a:rPr>
              <a:t>Il côtoie Néandertal entre  - 50 000 et – 33 000 ans soit 17 000 ans</a:t>
            </a:r>
            <a:endParaRPr lang="fr-FR" sz="2600" b="0" strike="noStrike" spc="-1">
              <a:solidFill>
                <a:srgbClr val="000000"/>
              </a:solidFill>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noRot="1" noChangeAspect="1"/>
          </p:cNvSpPr>
          <p:nvPr>
            <p:ph type="sldImg"/>
          </p:nvPr>
        </p:nvSpPr>
        <p:spPr>
          <a:xfrm>
            <a:off x="1312920" y="1027080"/>
            <a:ext cx="4933440" cy="3700080"/>
          </a:xfrm>
          <a:prstGeom prst="rect">
            <a:avLst/>
          </a:prstGeom>
          <a:ln w="0">
            <a:noFill/>
          </a:ln>
        </p:spPr>
      </p:sp>
      <p:sp>
        <p:nvSpPr>
          <p:cNvPr id="758"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59" name="ZoneTexte 718"/>
          <p:cNvSpPr/>
          <p:nvPr/>
        </p:nvSpPr>
        <p:spPr>
          <a:xfrm>
            <a:off x="532440" y="5658840"/>
            <a:ext cx="680724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mn-ea"/>
            </a:endParaRPr>
          </a:p>
        </p:txBody>
      </p:sp>
      <p:sp>
        <p:nvSpPr>
          <p:cNvPr id="760" name="ZoneTexte 719"/>
          <p:cNvSpPr/>
          <p:nvPr/>
        </p:nvSpPr>
        <p:spPr>
          <a:xfrm>
            <a:off x="420120" y="5715000"/>
            <a:ext cx="686304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De cette époque viennent 99% des découvertes réparties sur plus de 700 000 sites réparties dans le monde ( peintures , gravures, sculptures )</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Homme de Cromagnon</a:t>
            </a:r>
            <a:endParaRPr lang="fr-FR" sz="2800" b="0" strike="noStrike" spc="-1">
              <a:solidFill>
                <a:srgbClr val="000000"/>
              </a:solidFill>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PlaceHolder 1"/>
          <p:cNvSpPr>
            <a:spLocks noGrp="1" noRot="1" noChangeAspect="1"/>
          </p:cNvSpPr>
          <p:nvPr>
            <p:ph type="sldImg"/>
          </p:nvPr>
        </p:nvSpPr>
        <p:spPr>
          <a:xfrm>
            <a:off x="1312920" y="1027080"/>
            <a:ext cx="4933440" cy="3700080"/>
          </a:xfrm>
          <a:prstGeom prst="rect">
            <a:avLst/>
          </a:prstGeom>
          <a:ln w="0">
            <a:noFill/>
          </a:ln>
        </p:spPr>
      </p:sp>
      <p:sp>
        <p:nvSpPr>
          <p:cNvPr id="762"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63" name="ZoneTexte 722"/>
          <p:cNvSpPr/>
          <p:nvPr/>
        </p:nvSpPr>
        <p:spPr>
          <a:xfrm>
            <a:off x="7977240" y="3336480"/>
            <a:ext cx="6839640" cy="5563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200" b="1" strike="noStrike" spc="-1">
                <a:solidFill>
                  <a:srgbClr val="000000"/>
                </a:solidFill>
                <a:latin typeface="Times New Roman"/>
                <a:ea typeface="+mn-ea"/>
              </a:rPr>
              <a:t>Aprés la dernière glaciation, réchauffement, fonte glaces, la mer monte , les prairies verdoyantes apparaissent et le mammouth qui ne se nourrit d'herbe pauvre perd sa nourriture donc dépérit au contraire des ruminants , bisons etc..</a:t>
            </a:r>
            <a:endParaRPr lang="fr-FR" sz="2200" b="0" strike="noStrike" spc="-1">
              <a:solidFill>
                <a:srgbClr val="000000"/>
              </a:solidFill>
              <a:latin typeface="Arial"/>
            </a:endParaRPr>
          </a:p>
          <a:p>
            <a:pPr>
              <a:lnSpc>
                <a:spcPct val="100000"/>
              </a:lnSpc>
            </a:pPr>
            <a:r>
              <a:rPr lang="fr-FR" sz="2200" b="1" strike="noStrike" spc="-1">
                <a:solidFill>
                  <a:srgbClr val="000000"/>
                </a:solidFill>
                <a:latin typeface="Times New Roman"/>
                <a:ea typeface="+mn-ea"/>
              </a:rPr>
              <a:t>Plus vulnérables, les prédateurs dont l'homme accélèrent l'extinction</a:t>
            </a:r>
            <a:endParaRPr lang="fr-FR" sz="2200" b="0" strike="noStrike" spc="-1">
              <a:solidFill>
                <a:srgbClr val="000000"/>
              </a:solidFill>
              <a:latin typeface="Arial"/>
            </a:endParaRPr>
          </a:p>
          <a:p>
            <a:pPr>
              <a:lnSpc>
                <a:spcPct val="100000"/>
              </a:lnSpc>
            </a:pPr>
            <a:r>
              <a:rPr lang="fr-FR" sz="2200" b="1" strike="noStrike" spc="-1">
                <a:solidFill>
                  <a:srgbClr val="000000"/>
                </a:solidFill>
                <a:latin typeface="Times New Roman"/>
                <a:ea typeface="+mn-ea"/>
              </a:rPr>
              <a:t>Le dernier mammouth est mort il y a4000 ans sur l'ile Wrangel (150km de long) en Russie</a:t>
            </a:r>
            <a:endParaRPr lang="fr-FR" sz="2200" b="0" strike="noStrike" spc="-1">
              <a:solidFill>
                <a:srgbClr val="000000"/>
              </a:solidFill>
              <a:latin typeface="Arial"/>
            </a:endParaRPr>
          </a:p>
        </p:txBody>
      </p:sp>
      <p:sp>
        <p:nvSpPr>
          <p:cNvPr id="764" name="ZoneTexte 723"/>
          <p:cNvSpPr/>
          <p:nvPr/>
        </p:nvSpPr>
        <p:spPr>
          <a:xfrm>
            <a:off x="7588800" y="7654320"/>
            <a:ext cx="7530480" cy="1372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L'île Wrangel Russie abritait la dernière population survivante de mammouths laineux, la datation au radiocarbone suggérant que l'espèce a persisté sur l'île jusqu'à il y a environ 4 000 ans (2000 av. J.-C.).</a:t>
            </a:r>
            <a:endParaRPr lang="fr-FR" sz="2400" b="0" strike="noStrike" spc="-1">
              <a:solidFill>
                <a:srgbClr val="000000"/>
              </a:solidFill>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PlaceHolder 1"/>
          <p:cNvSpPr>
            <a:spLocks noGrp="1" noRot="1" noChangeAspect="1"/>
          </p:cNvSpPr>
          <p:nvPr>
            <p:ph type="sldImg"/>
          </p:nvPr>
        </p:nvSpPr>
        <p:spPr>
          <a:xfrm>
            <a:off x="1312920" y="1027080"/>
            <a:ext cx="4933440" cy="3700080"/>
          </a:xfrm>
          <a:prstGeom prst="rect">
            <a:avLst/>
          </a:prstGeom>
          <a:ln w="0">
            <a:noFill/>
          </a:ln>
        </p:spPr>
      </p:sp>
      <p:sp>
        <p:nvSpPr>
          <p:cNvPr id="766"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67" name="ZoneTexte 726"/>
          <p:cNvSpPr/>
          <p:nvPr/>
        </p:nvSpPr>
        <p:spPr>
          <a:xfrm>
            <a:off x="336240" y="5686920"/>
            <a:ext cx="6891480" cy="172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00"/>
                </a:solidFill>
                <a:latin typeface="Times New Roman"/>
                <a:ea typeface="+mn-ea"/>
              </a:rPr>
              <a:t>Au début on travaille le cuivre à froid et ensuite on le mélange avec l'étain par fusion pour faire du bronze</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Fusion cuivre 1100°</a:t>
            </a:r>
            <a:endParaRPr lang="fr-FR" sz="2400" b="0" strike="noStrike" spc="-1">
              <a:solidFill>
                <a:srgbClr val="000000"/>
              </a:solidFill>
              <a:latin typeface="Arial"/>
            </a:endParaRPr>
          </a:p>
          <a:p>
            <a:pPr>
              <a:lnSpc>
                <a:spcPct val="100000"/>
              </a:lnSpc>
            </a:pPr>
            <a:r>
              <a:rPr lang="fr-FR" sz="2400" b="1" strike="noStrike" spc="-1">
                <a:solidFill>
                  <a:srgbClr val="000000"/>
                </a:solidFill>
                <a:latin typeface="Times New Roman"/>
                <a:ea typeface="+mn-ea"/>
              </a:rPr>
              <a:t>Fusion étain 250°</a:t>
            </a:r>
            <a:endParaRPr lang="fr-FR" sz="2400" b="0" strike="noStrike" spc="-1">
              <a:solidFill>
                <a:srgbClr val="000000"/>
              </a:solidFill>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PlaceHolder 1"/>
          <p:cNvSpPr>
            <a:spLocks noGrp="1" noRot="1" noChangeAspect="1"/>
          </p:cNvSpPr>
          <p:nvPr>
            <p:ph type="sldImg"/>
          </p:nvPr>
        </p:nvSpPr>
        <p:spPr>
          <a:xfrm>
            <a:off x="1312920" y="1027080"/>
            <a:ext cx="4933440" cy="3700080"/>
          </a:xfrm>
          <a:prstGeom prst="rect">
            <a:avLst/>
          </a:prstGeom>
          <a:ln w="0">
            <a:noFill/>
          </a:ln>
        </p:spPr>
      </p:sp>
      <p:sp>
        <p:nvSpPr>
          <p:cNvPr id="769"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70" name="ZoneTexte 729"/>
          <p:cNvSpPr/>
          <p:nvPr/>
        </p:nvSpPr>
        <p:spPr>
          <a:xfrm>
            <a:off x="394560" y="7553160"/>
            <a:ext cx="6445080" cy="160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On  nomme : "écriture cunéiforme", une écriture dont les caractères qui la constituent ont les formes de coin ou de clou.</a:t>
            </a:r>
            <a:endParaRPr lang="fr-FR" sz="2800" b="0" strike="noStrike" spc="-1">
              <a:solidFill>
                <a:srgbClr val="000000"/>
              </a:solidFill>
              <a:latin typeface="Arial"/>
            </a:endParaRPr>
          </a:p>
        </p:txBody>
      </p:sp>
      <p:sp>
        <p:nvSpPr>
          <p:cNvPr id="771" name="ZoneTexte 730"/>
          <p:cNvSpPr/>
          <p:nvPr/>
        </p:nvSpPr>
        <p:spPr>
          <a:xfrm>
            <a:off x="280440" y="6107040"/>
            <a:ext cx="7279200" cy="746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1" strike="noStrike" spc="-1">
                <a:solidFill>
                  <a:srgbClr val="000000"/>
                </a:solidFill>
                <a:latin typeface="Times New Roman"/>
                <a:ea typeface="+mn-ea"/>
              </a:rPr>
              <a:t>Premiers calendriers solaires en Mésopotamie puis en Egypte</a:t>
            </a:r>
            <a:endParaRPr lang="fr-FR" sz="2600" b="0" strike="noStrike" spc="-1">
              <a:solidFill>
                <a:srgbClr val="000000"/>
              </a:solidFill>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laceHolder 1"/>
          <p:cNvSpPr>
            <a:spLocks noGrp="1" noRot="1" noChangeAspect="1"/>
          </p:cNvSpPr>
          <p:nvPr>
            <p:ph type="sldImg"/>
          </p:nvPr>
        </p:nvSpPr>
        <p:spPr>
          <a:xfrm>
            <a:off x="1312920" y="1027080"/>
            <a:ext cx="4933440" cy="3700080"/>
          </a:xfrm>
          <a:prstGeom prst="rect">
            <a:avLst/>
          </a:prstGeom>
          <a:ln w="0">
            <a:noFill/>
          </a:ln>
        </p:spPr>
      </p:sp>
      <p:sp>
        <p:nvSpPr>
          <p:cNvPr id="773"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74" name="ZoneTexte 733"/>
          <p:cNvSpPr/>
          <p:nvPr/>
        </p:nvSpPr>
        <p:spPr>
          <a:xfrm>
            <a:off x="252360" y="9216720"/>
            <a:ext cx="674676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La roue est inventée par les Sumériens</a:t>
            </a:r>
            <a:endParaRPr lang="fr-FR" sz="3200" b="0" strike="noStrike" spc="-1">
              <a:solidFill>
                <a:srgbClr val="000000"/>
              </a:solidFill>
              <a:latin typeface="Arial"/>
            </a:endParaRPr>
          </a:p>
        </p:txBody>
      </p:sp>
      <p:sp>
        <p:nvSpPr>
          <p:cNvPr id="775" name="ZoneTexte 734"/>
          <p:cNvSpPr/>
          <p:nvPr/>
        </p:nvSpPr>
        <p:spPr>
          <a:xfrm>
            <a:off x="504360" y="5574960"/>
            <a:ext cx="6335280" cy="3208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Ce cheval ancêtre de nos chevaux vient de Mongolie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Au départ le cheval est domestiqué pour la viande puis pour le transport des hommes et des marchandises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Favorise les invasions</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Les Chinois inventent la selle , l'étrier et l'éperon</a:t>
            </a:r>
            <a:endParaRPr lang="fr-FR" sz="2800" b="0" strike="noStrike" spc="-1">
              <a:solidFill>
                <a:srgbClr val="000000"/>
              </a:solidFill>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PlaceHolder 1"/>
          <p:cNvSpPr>
            <a:spLocks noGrp="1" noRot="1" noChangeAspect="1"/>
          </p:cNvSpPr>
          <p:nvPr>
            <p:ph type="sldImg"/>
          </p:nvPr>
        </p:nvSpPr>
        <p:spPr>
          <a:xfrm>
            <a:off x="-2214720" y="544680"/>
            <a:ext cx="4933440" cy="3700080"/>
          </a:xfrm>
          <a:prstGeom prst="rect">
            <a:avLst/>
          </a:prstGeom>
          <a:ln w="0">
            <a:noFill/>
          </a:ln>
        </p:spPr>
      </p:sp>
      <p:sp>
        <p:nvSpPr>
          <p:cNvPr id="777" name="ZoneTexte 736"/>
          <p:cNvSpPr/>
          <p:nvPr/>
        </p:nvSpPr>
        <p:spPr>
          <a:xfrm>
            <a:off x="-2789640" y="5380200"/>
            <a:ext cx="588708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Fresques Raphaël Vatican </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Platon et Aristote</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SPA  Socrate , Platon Aristote</a:t>
            </a:r>
            <a:endParaRPr lang="fr-FR" sz="3200" b="0" strike="noStrike" spc="-1">
              <a:solidFill>
                <a:srgbClr val="000000"/>
              </a:solidFill>
              <a:latin typeface="Arial"/>
            </a:endParaRPr>
          </a:p>
        </p:txBody>
      </p:sp>
      <p:pic>
        <p:nvPicPr>
          <p:cNvPr id="778" name="Image 737"/>
          <p:cNvPicPr/>
          <p:nvPr/>
        </p:nvPicPr>
        <p:blipFill>
          <a:blip r:embed="rId3"/>
          <a:stretch/>
        </p:blipFill>
        <p:spPr>
          <a:xfrm>
            <a:off x="2751480" y="613800"/>
            <a:ext cx="12367800" cy="7831440"/>
          </a:xfrm>
          <a:prstGeom prst="rect">
            <a:avLst/>
          </a:prstGeom>
          <a:ln w="0">
            <a:noFill/>
          </a:ln>
        </p:spPr>
      </p:pic>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PlaceHolder 1"/>
          <p:cNvSpPr>
            <a:spLocks noGrp="1" noRot="1" noChangeAspect="1"/>
          </p:cNvSpPr>
          <p:nvPr>
            <p:ph type="sldImg"/>
          </p:nvPr>
        </p:nvSpPr>
        <p:spPr>
          <a:xfrm>
            <a:off x="1312920" y="1027080"/>
            <a:ext cx="4933440" cy="3700080"/>
          </a:xfrm>
          <a:prstGeom prst="rect">
            <a:avLst/>
          </a:prstGeom>
          <a:ln w="0">
            <a:noFill/>
          </a:ln>
        </p:spPr>
      </p:sp>
      <p:sp>
        <p:nvSpPr>
          <p:cNvPr id="780"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81" name="ZoneTexte 740"/>
          <p:cNvSpPr/>
          <p:nvPr/>
        </p:nvSpPr>
        <p:spPr>
          <a:xfrm>
            <a:off x="560520" y="5574960"/>
            <a:ext cx="655488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Il observe que des satellites tournent autour de Jupiter donc que tout ne tourne pas autour de la terre</a:t>
            </a:r>
            <a:endParaRPr lang="fr-FR" sz="2800" b="0" strike="noStrike" spc="-1">
              <a:solidFill>
                <a:srgbClr val="000000"/>
              </a:solidFill>
              <a:latin typeface="Arial"/>
            </a:endParaRPr>
          </a:p>
          <a:p>
            <a:pPr>
              <a:lnSpc>
                <a:spcPct val="100000"/>
              </a:lnSpc>
            </a:pPr>
            <a:r>
              <a:rPr lang="fr-FR" sz="2800" b="1" strike="noStrike" spc="-1">
                <a:solidFill>
                  <a:srgbClr val="000000"/>
                </a:solidFill>
                <a:latin typeface="Times New Roman"/>
                <a:ea typeface="+mn-ea"/>
              </a:rPr>
              <a:t>Il observe que vénus à des phases comme la lune donc qu'elle tourne autour du soleil</a:t>
            </a:r>
            <a:endParaRPr lang="fr-FR" sz="2800" b="0" strike="noStrike" spc="-1">
              <a:solidFill>
                <a:srgbClr val="000000"/>
              </a:solidFill>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PlaceHolder 1"/>
          <p:cNvSpPr>
            <a:spLocks noGrp="1" noRot="1" noChangeAspect="1"/>
          </p:cNvSpPr>
          <p:nvPr>
            <p:ph type="sldImg"/>
          </p:nvPr>
        </p:nvSpPr>
        <p:spPr>
          <a:xfrm>
            <a:off x="1600200" y="5602320"/>
            <a:ext cx="4933440" cy="3700080"/>
          </a:xfrm>
          <a:prstGeom prst="rect">
            <a:avLst/>
          </a:prstGeom>
          <a:ln w="0">
            <a:noFill/>
          </a:ln>
        </p:spPr>
      </p:sp>
      <p:sp>
        <p:nvSpPr>
          <p:cNvPr id="783"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84" name="ZoneTexte 743"/>
          <p:cNvSpPr/>
          <p:nvPr/>
        </p:nvSpPr>
        <p:spPr>
          <a:xfrm>
            <a:off x="-4240800" y="2426400"/>
            <a:ext cx="19360080" cy="1029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Finalement, la vie multicellulaire devrait s'éteindre dans environ 800 millions d'années et les eucaryotes dans environ 1,3 milliard d'années, laissant uniquement les procaryotes90.</a:t>
            </a:r>
            <a:endParaRPr lang="fr-FR" sz="2400" b="0" strike="noStrike" spc="-1">
              <a:solidFill>
                <a:srgbClr val="000000"/>
              </a:solidFill>
              <a:latin typeface="Arial"/>
            </a:endParaRPr>
          </a:p>
        </p:txBody>
      </p:sp>
      <p:sp>
        <p:nvSpPr>
          <p:cNvPr id="785" name="ZoneTexte 744"/>
          <p:cNvSpPr/>
          <p:nvPr/>
        </p:nvSpPr>
        <p:spPr>
          <a:xfrm>
            <a:off x="-4467600" y="-1859760"/>
            <a:ext cx="19586880" cy="309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Dans un milliard d'années, environ 27 % des océans actuels devraient avoir été subductés dans le manteau. Si ce processus devait continuer sans s'interrompre, il devrait atteindre un équilibre lorsqu'il subsistera en surface 65 % de la masse actuelle des océans60. Une fois que la luminosité solaire sera 10 % plus importante qu'actuellement, la moyenne globale des températures de surface sera de 320 K (47 °C). L'atmosphère deviendra une « serre humide », conduisant à une évaporation accélérée des océans1</a:t>
            </a:r>
            <a:endParaRPr lang="fr-FR" sz="2400" b="0" strike="noStrike" spc="-1">
              <a:solidFill>
                <a:srgbClr val="000000"/>
              </a:solidFill>
              <a:latin typeface="Arial"/>
            </a:endParaRPr>
          </a:p>
        </p:txBody>
      </p:sp>
      <p:sp>
        <p:nvSpPr>
          <p:cNvPr id="786" name="ZoneTexte 745"/>
          <p:cNvSpPr/>
          <p:nvPr/>
        </p:nvSpPr>
        <p:spPr>
          <a:xfrm>
            <a:off x="-4308840" y="-408240"/>
            <a:ext cx="19428120" cy="2025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Dans cette période sans océan, des réservoirs d'eau continueront à exister à la surface car elle est constamment relâchée de la croûte profonde et du manteau60, où la quantité d'eau présente y est estimée plusieurs fois supérieure à celle des océans terrestres actuels</a:t>
            </a:r>
            <a:endParaRPr lang="fr-FR" sz="2400" b="0" strike="noStrike" spc="-1">
              <a:solidFill>
                <a:srgbClr val="000000"/>
              </a:solidFill>
              <a:latin typeface="Arial"/>
            </a:endParaRPr>
          </a:p>
        </p:txBody>
      </p:sp>
      <p:sp>
        <p:nvSpPr>
          <p:cNvPr id="787" name="ZoneTexte 746"/>
          <p:cNvSpPr/>
          <p:nvPr/>
        </p:nvSpPr>
        <p:spPr>
          <a:xfrm>
            <a:off x="-4308840" y="408240"/>
            <a:ext cx="19428120" cy="4564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 Cependant, même avec ces conditions arides, la planète pourrait retenir de la vie microbienne et peut-être même de la vie multicellulaire. Beaucoup de ces microbes seraient des polyextrêmophiles (extrêmophiles adaptés à plusieurs conditions extrêmes), en particulier des thermohalophiles, adaptés à la fois aux hautes températures et à des milieux à forte salinité11. Néanmoins, l'aggravation des conditions extrêmes conduira probablement à l'extinction des procariotes entre 1,6 milliard90 et 2,8 milliards d'années11, les derniers survivant dans des mares résiduelles d'eau en altitude et aux hautes latitudes ou dans des cavernes avec de la glace piégée. La vie souterraine pourrait cependant survivre plus longtemps11.</a:t>
            </a:r>
            <a:endParaRPr lang="fr-FR" sz="2400" b="0" strike="noStrike" spc="-1">
              <a:solidFill>
                <a:srgbClr val="000000"/>
              </a:solidFill>
              <a:latin typeface="Arial"/>
            </a:endParaRPr>
          </a:p>
        </p:txBody>
      </p:sp>
      <p:sp>
        <p:nvSpPr>
          <p:cNvPr id="788" name="ZoneTexte 747"/>
          <p:cNvSpPr/>
          <p:nvPr/>
        </p:nvSpPr>
        <p:spPr>
          <a:xfrm>
            <a:off x="-4263480" y="3190680"/>
            <a:ext cx="19314720" cy="548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La subduction est un processus géologique où une plaque tectonique s'enfonce sous une autre, pénétrant dans le manteau terrestre. Cela se produit généralement au niveau des zones de convergence, où deux plaques se rencontrent. Ce phénomène est responsable de la formation de fosses océaniques profondes et peut entraîner des séismes et des éruptions volcaniques. C'est un élément clé de la tectonique des plaques.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Ce phénomène entraînera dans 1,1 milliard d'années la perte de 27% de la masse des océans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Pendant ce temps la luminosité du Soleil augmente de 10% (50° sur Terre) </a:t>
            </a:r>
            <a:r>
              <a:rPr lang="fr-FR" sz="2400" b="1" strike="noStrike" spc="-1">
                <a:solidFill>
                  <a:srgbClr val="000000"/>
                </a:solidFill>
                <a:latin typeface="Times New Roman"/>
                <a:ea typeface="+mn-ea"/>
              </a:rPr>
              <a:t>et le reste va s'évaporer.les molécules d'eau vont etre cassées par les UV et l'atome  d'oxygène va se séparer des atomes d'hydrogène</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Fin de la vie multicellulaire en surface (eucaryotes)</a:t>
            </a: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Seules les procaryotes pourront survivre dans des «niches» jusqu'à 1,3 milliard d'années</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PlaceHolder 1"/>
          <p:cNvSpPr>
            <a:spLocks noGrp="1" noRot="1" noChangeAspect="1"/>
          </p:cNvSpPr>
          <p:nvPr>
            <p:ph type="sldImg"/>
          </p:nvPr>
        </p:nvSpPr>
        <p:spPr>
          <a:xfrm>
            <a:off x="1312920" y="1027080"/>
            <a:ext cx="4933440" cy="3700080"/>
          </a:xfrm>
          <a:prstGeom prst="rect">
            <a:avLst/>
          </a:prstGeom>
          <a:ln w="0">
            <a:noFill/>
          </a:ln>
        </p:spPr>
      </p:sp>
      <p:sp>
        <p:nvSpPr>
          <p:cNvPr id="626"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27" name="ZoneTexte 586"/>
          <p:cNvSpPr/>
          <p:nvPr/>
        </p:nvSpPr>
        <p:spPr>
          <a:xfrm>
            <a:off x="720000" y="5655600"/>
            <a:ext cx="660204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 jeune univers est composé de gaz non répartis hétérogène ( hydrogène+hélium), les zones plus denses vont s'effondrer sur elles même par gravitation et former les premières étoiles</a:t>
            </a:r>
            <a:endParaRPr lang="fr-FR" sz="2800" b="0" strike="noStrike" spc="-1">
              <a:solidFill>
                <a:srgbClr val="000000"/>
              </a:solidFill>
              <a:latin typeface="Arial"/>
            </a:endParaRPr>
          </a:p>
        </p:txBody>
      </p:sp>
      <p:sp>
        <p:nvSpPr>
          <p:cNvPr id="628" name="ZoneTexte 587"/>
          <p:cNvSpPr/>
          <p:nvPr/>
        </p:nvSpPr>
        <p:spPr>
          <a:xfrm>
            <a:off x="-7560000" y="2761560"/>
            <a:ext cx="7432920" cy="171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Les plus anciennes étoiles de la Galaxie sont apparues après les âges sombres du Big Bang ; elles sont donc presque aussi âgées que l'Univers même. Par exemple, l'âge de HE 1523-0901, la plus vieille étoile de la Voie lactée, est de 13,2 milliards d'années.</a:t>
            </a:r>
            <a:endParaRPr lang="fr-FR" sz="2400" b="0" strike="noStrike" spc="-1">
              <a:solidFill>
                <a:srgbClr val="000000"/>
              </a:solidFill>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PlaceHolder 1"/>
          <p:cNvSpPr>
            <a:spLocks noGrp="1" noRot="1" noChangeAspect="1"/>
          </p:cNvSpPr>
          <p:nvPr>
            <p:ph type="sldImg"/>
          </p:nvPr>
        </p:nvSpPr>
        <p:spPr>
          <a:xfrm>
            <a:off x="1312920" y="1027080"/>
            <a:ext cx="4933440" cy="3700080"/>
          </a:xfrm>
          <a:prstGeom prst="rect">
            <a:avLst/>
          </a:prstGeom>
          <a:ln w="0">
            <a:noFill/>
          </a:ln>
        </p:spPr>
      </p:sp>
      <p:sp>
        <p:nvSpPr>
          <p:cNvPr id="790"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91" name="ZoneTexte 750"/>
          <p:cNvSpPr/>
          <p:nvPr/>
        </p:nvSpPr>
        <p:spPr>
          <a:xfrm>
            <a:off x="6489000" y="1149840"/>
            <a:ext cx="6608520" cy="103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 La température de fusion du carbone ( 800 millons de degrés ) n'est pas  atteinte : arrêt de la nucléosynthèse</a:t>
            </a:r>
            <a:endParaRPr lang="fr-FR" sz="2400" b="0" strike="noStrike" spc="-1">
              <a:solidFill>
                <a:srgbClr val="000000"/>
              </a:solidFill>
              <a:latin typeface="Arial"/>
            </a:endParaRPr>
          </a:p>
        </p:txBody>
      </p:sp>
      <p:sp>
        <p:nvSpPr>
          <p:cNvPr id="792" name="ZoneTexte 751"/>
          <p:cNvSpPr/>
          <p:nvPr/>
        </p:nvSpPr>
        <p:spPr>
          <a:xfrm>
            <a:off x="6508800" y="2274480"/>
            <a:ext cx="633024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Une naine blanche est née , masse moyenne 0,8Mo et une densité de 1 T/ cm3</a:t>
            </a:r>
            <a:endParaRPr lang="fr-FR" sz="2400" b="0" strike="noStrike" spc="-1">
              <a:solidFill>
                <a:srgbClr val="000000"/>
              </a:solidFill>
              <a:latin typeface="Arial"/>
            </a:endParaRPr>
          </a:p>
        </p:txBody>
      </p:sp>
      <p:sp>
        <p:nvSpPr>
          <p:cNvPr id="793" name="ZoneTexte 752"/>
          <p:cNvSpPr/>
          <p:nvPr/>
        </p:nvSpPr>
        <p:spPr>
          <a:xfrm>
            <a:off x="6548760" y="3187080"/>
            <a:ext cx="636912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Aprés plusieurs milliards d'années , la naine blanche deviendra une  naine noire</a:t>
            </a:r>
            <a:endParaRPr lang="fr-FR" sz="2400" b="0" strike="noStrike" spc="-1">
              <a:solidFill>
                <a:srgbClr val="000000"/>
              </a:solidFill>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PlaceHolder 1"/>
          <p:cNvSpPr>
            <a:spLocks noGrp="1" noRot="1" noChangeAspect="1"/>
          </p:cNvSpPr>
          <p:nvPr>
            <p:ph type="sldImg"/>
          </p:nvPr>
        </p:nvSpPr>
        <p:spPr>
          <a:xfrm>
            <a:off x="1312920" y="1027080"/>
            <a:ext cx="4933440" cy="3700080"/>
          </a:xfrm>
          <a:prstGeom prst="rect">
            <a:avLst/>
          </a:prstGeom>
          <a:ln w="0">
            <a:noFill/>
          </a:ln>
        </p:spPr>
      </p:sp>
      <p:sp>
        <p:nvSpPr>
          <p:cNvPr id="795"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96" name="ZoneTexte 755"/>
          <p:cNvSpPr/>
          <p:nvPr/>
        </p:nvSpPr>
        <p:spPr>
          <a:xfrm>
            <a:off x="720000" y="5771160"/>
            <a:ext cx="683964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Distance 2,36 millions d'années lumière</a:t>
            </a:r>
            <a:endParaRPr lang="fr-FR" sz="3200" b="0" strike="noStrike" spc="-1">
              <a:solidFill>
                <a:srgbClr val="000000"/>
              </a:solidFill>
              <a:latin typeface="Arial"/>
            </a:endParaRPr>
          </a:p>
          <a:p>
            <a:pPr>
              <a:lnSpc>
                <a:spcPct val="100000"/>
              </a:lnSpc>
            </a:pPr>
            <a:r>
              <a:rPr lang="fr-FR" sz="3200" b="1" strike="noStrike" spc="-1">
                <a:solidFill>
                  <a:srgbClr val="000000"/>
                </a:solidFill>
                <a:latin typeface="Times New Roman"/>
                <a:ea typeface="+mn-ea"/>
              </a:rPr>
              <a:t>Vitesse de rapprochement 90km/s</a:t>
            </a:r>
            <a:endParaRPr lang="fr-FR" sz="3200" b="0" strike="noStrike" spc="-1">
              <a:solidFill>
                <a:srgbClr val="000000"/>
              </a:solidFill>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PlaceHolder 1"/>
          <p:cNvSpPr>
            <a:spLocks noGrp="1" noRot="1" noChangeAspect="1"/>
          </p:cNvSpPr>
          <p:nvPr>
            <p:ph type="sldImg"/>
          </p:nvPr>
        </p:nvSpPr>
        <p:spPr>
          <a:xfrm>
            <a:off x="-7559640" y="7089840"/>
            <a:ext cx="4933440" cy="3700080"/>
          </a:xfrm>
          <a:prstGeom prst="rect">
            <a:avLst/>
          </a:prstGeom>
          <a:ln w="0">
            <a:noFill/>
          </a:ln>
        </p:spPr>
      </p:sp>
      <p:sp>
        <p:nvSpPr>
          <p:cNvPr id="798"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799" name="ZoneTexte 758"/>
          <p:cNvSpPr/>
          <p:nvPr/>
        </p:nvSpPr>
        <p:spPr>
          <a:xfrm>
            <a:off x="8510760" y="7872120"/>
            <a:ext cx="6608520" cy="103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 La température de fusion du carbone ( 800 millons de degrés ) n'est pas  atteinte : arrêt de la nucléosynthèse</a:t>
            </a:r>
            <a:endParaRPr lang="fr-FR" sz="2400" b="0" strike="noStrike" spc="-1">
              <a:solidFill>
                <a:srgbClr val="000000"/>
              </a:solidFill>
              <a:latin typeface="Arial"/>
            </a:endParaRPr>
          </a:p>
        </p:txBody>
      </p:sp>
      <p:sp>
        <p:nvSpPr>
          <p:cNvPr id="800" name="ZoneTexte 759"/>
          <p:cNvSpPr/>
          <p:nvPr/>
        </p:nvSpPr>
        <p:spPr>
          <a:xfrm>
            <a:off x="8789040" y="8997120"/>
            <a:ext cx="633024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Une naine blanche est née , masse moyenne 0,8Mo et une densité de 1 T/ cm3</a:t>
            </a:r>
            <a:endParaRPr lang="fr-FR" sz="2400" b="0" strike="noStrike" spc="-1">
              <a:solidFill>
                <a:srgbClr val="000000"/>
              </a:solidFill>
              <a:latin typeface="Arial"/>
            </a:endParaRPr>
          </a:p>
        </p:txBody>
      </p:sp>
      <p:sp>
        <p:nvSpPr>
          <p:cNvPr id="801" name="ZoneTexte 760"/>
          <p:cNvSpPr/>
          <p:nvPr/>
        </p:nvSpPr>
        <p:spPr>
          <a:xfrm>
            <a:off x="8750160" y="9842040"/>
            <a:ext cx="636912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Aprés plusieurs milliards d'années , la naine blanche deviendra une  naine noire</a:t>
            </a:r>
            <a:endParaRPr lang="fr-FR" sz="2400" b="0" strike="noStrike" spc="-1">
              <a:solidFill>
                <a:srgbClr val="000000"/>
              </a:solidFill>
              <a:latin typeface="Arial"/>
            </a:endParaRPr>
          </a:p>
        </p:txBody>
      </p:sp>
      <p:sp>
        <p:nvSpPr>
          <p:cNvPr id="802" name="ZoneTexte 761"/>
          <p:cNvSpPr/>
          <p:nvPr/>
        </p:nvSpPr>
        <p:spPr>
          <a:xfrm>
            <a:off x="-3242160" y="149040"/>
            <a:ext cx="18316080" cy="1269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Au moment où le Soleil commencera à fusionner l'hydrogène présent dans une couche autour de son noyau (ou cœur), le cœur commencera à se contracter (et donc à se réchauffer), et l'enveloppe externe s'étendra. La luminosité totale de l'étoile augmentera constamment durant les milliards d'années suivants, jusqu'à atteindre 2 730 fois la luminosité solaire actuelle à l'âge de 12,2 milliards d'années. Pendant cette phase le Soleil subira une perte de masse plus rapide, avec environ 33 % de sa masse totale perdus via le vent solaire. La perte de masse entraînera une expansion des orbites des planètes du Système solaire. La distance orbitale de la Terre augmentera de plus de 150 % de sa valeur actuelle16.</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L'expansion du Soleil sera la plus importante lors des dernières étapes de sa transformation en géante rouge, quand le Soleil aura environ douze milliards d'années. Il est possible qu'il grandisse jusqu'à avaler à la fois Mercure et Vénus, atteignant un rayon maximum de 1,2 ua (180 000 000 km). La Terre interagira par les marées avec l'atmosphère externe du Soleil, ce qui devrait diminuer le rayon orbital terrestre. Les frottements avec la chromosphère devraient également réduire l'orbite terrestre. Ces effets contrebalanceront ceux liés à la perte de masse du Soleil et la Terre sera très probablement engloutie par le Soleil16. L'ablation et la vaporisation provoquées par la chute de la Terre sur une trajectoire déclinant vers le Soleil retireront la croûte et le manteau terrestre, avant de finalement la détruire au bout de 200 ans au maximum96. La dernière trace de la Terre sera une très légère augmentation (0,01 %) de la métallicité solaire97.</a:t>
            </a:r>
            <a:endParaRPr lang="fr-FR" sz="24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0" strike="noStrike" spc="-1">
                <a:solidFill>
                  <a:srgbClr val="000000"/>
                </a:solidFill>
                <a:latin typeface="Times New Roman"/>
                <a:ea typeface="+mn-ea"/>
              </a:rPr>
              <a:t>Avant que ceci se produise, la majeure partie de l'atmosphère terrestre aura été perdue dans l'espace et sa surface sera constituée d'un océan de lave avec des continents flottants faits de métaux et d'oxydes métalliques ainsi que d'icebergs de matériaux réfractaires, avec une température de surface atteignant plus de 2 400 kelvins (2 130 °C)98.</a:t>
            </a:r>
            <a:endParaRPr lang="fr-FR" sz="2400" b="0" strike="noStrike" spc="-1">
              <a:solidFill>
                <a:srgbClr val="000000"/>
              </a:solidFill>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PlaceHolder 1"/>
          <p:cNvSpPr>
            <a:spLocks noGrp="1" noRot="1" noChangeAspect="1"/>
          </p:cNvSpPr>
          <p:nvPr>
            <p:ph type="sldImg"/>
          </p:nvPr>
        </p:nvSpPr>
        <p:spPr>
          <a:xfrm>
            <a:off x="1312920" y="1027080"/>
            <a:ext cx="4933440" cy="3700080"/>
          </a:xfrm>
          <a:prstGeom prst="rect">
            <a:avLst/>
          </a:prstGeom>
          <a:ln w="0">
            <a:noFill/>
          </a:ln>
        </p:spPr>
      </p:sp>
      <p:sp>
        <p:nvSpPr>
          <p:cNvPr id="80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805" name="ZoneTexte 764"/>
          <p:cNvSpPr/>
          <p:nvPr/>
        </p:nvSpPr>
        <p:spPr>
          <a:xfrm>
            <a:off x="720000" y="5603040"/>
            <a:ext cx="611964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00"/>
                </a:solidFill>
                <a:latin typeface="Times New Roman"/>
                <a:ea typeface="+mn-ea"/>
              </a:rPr>
              <a:t>Le soleil devient une naine blanche composée de carbone</a:t>
            </a:r>
            <a:endParaRPr lang="fr-FR" sz="3200" b="0" strike="noStrike" spc="-1">
              <a:solidFill>
                <a:srgbClr val="000000"/>
              </a:solidFill>
              <a:latin typeface="Arial"/>
            </a:endParaRPr>
          </a:p>
        </p:txBody>
      </p:sp>
      <p:sp>
        <p:nvSpPr>
          <p:cNvPr id="806" name="ZoneTexte 765"/>
          <p:cNvSpPr/>
          <p:nvPr/>
        </p:nvSpPr>
        <p:spPr>
          <a:xfrm>
            <a:off x="-3285720" y="6617880"/>
            <a:ext cx="18405000" cy="6320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u="sng" strike="noStrike" spc="-1">
                <a:solidFill>
                  <a:srgbClr val="800000"/>
                </a:solidFill>
                <a:uFillTx/>
                <a:latin typeface="Times New Roman"/>
                <a:ea typeface="+mn-ea"/>
              </a:rPr>
              <a:t>L</a:t>
            </a:r>
            <a:r>
              <a:rPr lang="fr-FR" sz="3200" b="1" u="sng" strike="noStrike" spc="-1">
                <a:solidFill>
                  <a:srgbClr val="000000"/>
                </a:solidFill>
                <a:uFillTx/>
                <a:latin typeface="Times New Roman"/>
                <a:ea typeface="+mn-ea"/>
              </a:rPr>
              <a:t>es supernovae de type Ia</a:t>
            </a:r>
            <a:r>
              <a:rPr lang="fr-FR" sz="3200" b="1" strike="noStrike" spc="-1">
                <a:solidFill>
                  <a:srgbClr val="000000"/>
                </a:solidFill>
                <a:latin typeface="Times New Roman"/>
                <a:ea typeface="+mn-ea"/>
              </a:rPr>
              <a:t> : Les supernovae de type Ia se caractérisent par l'absence des raies de l'hydrogène. le type Ia se caractérise de plus par la présence des raies du silicium ionisé. Les courbes de lumière des SN Ia sont pratiquement toutes superposables les unes sur les autres. leur luminosité absolue est également très voisine (2 milliards de luminosités solaires) et sont donc des "chandelles standards" qui vont permettre de connaitre leur distance . En effet il sufira de comparer leur luminosité apparente à leur luminosité absolue. Les SN Ia ont donc un grand  intéret</a:t>
            </a:r>
            <a:endParaRPr lang="fr-FR" sz="3200" b="0" strike="noStrike" spc="-1">
              <a:solidFill>
                <a:srgbClr val="000000"/>
              </a:solidFill>
              <a:latin typeface="Arial"/>
            </a:endParaRPr>
          </a:p>
        </p:txBody>
      </p:sp>
      <p:sp>
        <p:nvSpPr>
          <p:cNvPr id="807" name="ZoneTexte 766"/>
          <p:cNvSpPr/>
          <p:nvPr/>
        </p:nvSpPr>
        <p:spPr>
          <a:xfrm>
            <a:off x="-6107040" y="720000"/>
            <a:ext cx="5910840" cy="180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66"/>
                </a:solidFill>
                <a:latin typeface="Times New Roman"/>
                <a:ea typeface="+mn-ea"/>
              </a:rPr>
              <a:t>Subrahmanyan Chandrasekhar ( 1910-1995 ) Indien naturalisé Américain. Prix Nobel 1983</a:t>
            </a:r>
            <a:endParaRPr lang="fr-FR" sz="3200" b="0" strike="noStrike" spc="-1">
              <a:solidFill>
                <a:srgbClr val="000000"/>
              </a:solidFill>
              <a:latin typeface="Arial"/>
            </a:endParaRPr>
          </a:p>
          <a:p>
            <a:pPr>
              <a:lnSpc>
                <a:spcPct val="100000"/>
              </a:lnSpc>
            </a:pPr>
            <a:r>
              <a:rPr lang="fr-FR" sz="3200" b="1" strike="noStrike" spc="-1">
                <a:solidFill>
                  <a:srgbClr val="FFFF66"/>
                </a:solidFill>
                <a:latin typeface="Times New Roman"/>
                <a:ea typeface="+mn-ea"/>
              </a:rPr>
              <a:t>Limite Chandrasekhar = 1,44 Mo</a:t>
            </a:r>
            <a:endParaRPr lang="fr-FR" sz="3200" b="0" strike="noStrike" spc="-1">
              <a:solidFill>
                <a:srgbClr val="000000"/>
              </a:solidFill>
              <a:latin typeface="Arial"/>
            </a:endParaRPr>
          </a:p>
        </p:txBody>
      </p:sp>
      <p:sp>
        <p:nvSpPr>
          <p:cNvPr id="808" name="ZoneTexte 767"/>
          <p:cNvSpPr/>
          <p:nvPr/>
        </p:nvSpPr>
        <p:spPr>
          <a:xfrm>
            <a:off x="6528960" y="475200"/>
            <a:ext cx="6131160" cy="103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indent="-216000">
              <a:lnSpc>
                <a:spcPct val="100000"/>
              </a:lnSpc>
              <a:buSzPct val="100017"/>
              <a:buBlip>
                <a:blip r:embed="rId3"/>
              </a:buBlip>
            </a:pPr>
            <a:r>
              <a:rPr lang="fr-FR" sz="2400" b="1" strike="noStrike" spc="-1">
                <a:solidFill>
                  <a:srgbClr val="000000"/>
                </a:solidFill>
                <a:latin typeface="Times New Roman"/>
                <a:ea typeface="+mn-ea"/>
              </a:rPr>
              <a:t> La température de fusion du carbone ( 800 millons de degrés ) n'est pas  atteinte : arrêt de la nucléosynthèse</a:t>
            </a:r>
            <a:endParaRPr lang="fr-FR" sz="2400" b="0" strike="noStrike" spc="-1">
              <a:solidFill>
                <a:srgbClr val="000000"/>
              </a:solidFill>
              <a:latin typeface="Arial"/>
            </a:endParaRPr>
          </a:p>
        </p:txBody>
      </p:sp>
      <p:sp>
        <p:nvSpPr>
          <p:cNvPr id="809" name="ZoneTexte 768"/>
          <p:cNvSpPr/>
          <p:nvPr/>
        </p:nvSpPr>
        <p:spPr>
          <a:xfrm>
            <a:off x="-7560000" y="10692000"/>
            <a:ext cx="22679280" cy="3774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Après avoir fusionné l'hélium dans son noyau en carbone, le Soleil recommencera à s'effondrer, évoluant en une naine blanche compacte éjectant son atmosphère externe en nébuleuse planétaire. Toute planète ayant survécu à ce processus continuera à orbiter autour du Soleil mais recevra peu de rayonnement thermique et deviendra un corps glacé. Sur des intervalles de temps d'environ trente milliards (30 × 109) d'années, le Soleil subira une rencontre rapprochée avec une autre étoile33. Par conséquent, les orbites de leurs planètes peuvent être perturbées, ce qui peut les éjecter du système</a:t>
            </a:r>
            <a:endParaRPr lang="fr-FR" sz="2400" b="0" strike="noStrike" spc="-1">
              <a:solidFill>
                <a:srgbClr val="000000"/>
              </a:solidFill>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0" name="PlaceHolder 1"/>
          <p:cNvSpPr>
            <a:spLocks noGrp="1" noRot="1" noChangeAspect="1"/>
          </p:cNvSpPr>
          <p:nvPr>
            <p:ph type="sldImg"/>
          </p:nvPr>
        </p:nvSpPr>
        <p:spPr>
          <a:xfrm>
            <a:off x="1312920" y="1027080"/>
            <a:ext cx="4933440" cy="3700080"/>
          </a:xfrm>
          <a:prstGeom prst="rect">
            <a:avLst/>
          </a:prstGeom>
          <a:ln w="0">
            <a:noFill/>
          </a:ln>
        </p:spPr>
      </p:sp>
      <p:sp>
        <p:nvSpPr>
          <p:cNvPr id="811"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812" name="ZoneTexte 771"/>
          <p:cNvSpPr/>
          <p:nvPr/>
        </p:nvSpPr>
        <p:spPr>
          <a:xfrm>
            <a:off x="-4426200" y="5326200"/>
            <a:ext cx="15771960" cy="677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80"/>
                </a:solidFill>
                <a:latin typeface="Times New Roman"/>
                <a:ea typeface="+mn-ea"/>
              </a:rPr>
              <a:t>En 1998 une équipe Américaine démontre suite à une étude des supernovae type 1a que l'univers est en expansion accélérée ( galaxies plus lointaines que prévu dans un univers en expansion décélérée )</a:t>
            </a:r>
            <a:endParaRPr lang="fr-FR" sz="3200" b="0" strike="noStrike" spc="-1">
              <a:solidFill>
                <a:srgbClr val="000000"/>
              </a:solidFill>
              <a:latin typeface="Arial"/>
            </a:endParaRPr>
          </a:p>
          <a:p>
            <a:pPr>
              <a:lnSpc>
                <a:spcPct val="100000"/>
              </a:lnSpc>
            </a:pPr>
            <a:r>
              <a:rPr lang="fr-FR" sz="3200" b="1" strike="noStrike" spc="-1">
                <a:solidFill>
                  <a:srgbClr val="000080"/>
                </a:solidFill>
                <a:latin typeface="Times New Roman"/>
                <a:ea typeface="+mn-ea"/>
              </a:rPr>
              <a:t>Depuis mi- 2003 une équipe Franco-Canadienne à détecté 71 supernovae 1a grace au télescope de 3,6 m CFHT d'Hawaï muni d'une caméra numérique  grand champ( un degré carré soit 4 pleines lunes ) et confirme avec une marge d'erreur estimée à 10 % l'expansion accélérée ; cette marge d'erreur devrait tomber entre 5 et 7 % en  2008 aprés l'étude de 600 à 700 type 1a</a:t>
            </a:r>
            <a:endParaRPr lang="fr-FR" sz="3200" b="0" strike="noStrike" spc="-1">
              <a:solidFill>
                <a:srgbClr val="000000"/>
              </a:solidFill>
              <a:latin typeface="Arial"/>
            </a:endParaRPr>
          </a:p>
          <a:p>
            <a:pPr>
              <a:lnSpc>
                <a:spcPct val="100000"/>
              </a:lnSpc>
            </a:pPr>
            <a:r>
              <a:rPr lang="fr-FR" sz="3200" b="1" strike="noStrike" spc="-1">
                <a:solidFill>
                  <a:srgbClr val="000080"/>
                </a:solidFill>
                <a:latin typeface="Times New Roman"/>
                <a:ea typeface="+mn-ea"/>
              </a:rPr>
              <a:t>Big rip le grand déchirement Big crunch le grand effondrement</a:t>
            </a:r>
            <a:endParaRPr lang="fr-FR" sz="3200" b="0" strike="noStrike" spc="-1">
              <a:solidFill>
                <a:srgbClr val="000000"/>
              </a:solidFill>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PlaceHolder 1"/>
          <p:cNvSpPr>
            <a:spLocks noGrp="1" noRot="1" noChangeAspect="1"/>
          </p:cNvSpPr>
          <p:nvPr>
            <p:ph type="sldImg"/>
          </p:nvPr>
        </p:nvSpPr>
        <p:spPr>
          <a:xfrm>
            <a:off x="1312920" y="1027080"/>
            <a:ext cx="4933440" cy="3700080"/>
          </a:xfrm>
          <a:prstGeom prst="rect">
            <a:avLst/>
          </a:prstGeom>
          <a:ln w="0">
            <a:noFill/>
          </a:ln>
        </p:spPr>
      </p:sp>
      <p:sp>
        <p:nvSpPr>
          <p:cNvPr id="81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815" name="ZoneTexte 774"/>
          <p:cNvSpPr/>
          <p:nvPr/>
        </p:nvSpPr>
        <p:spPr>
          <a:xfrm>
            <a:off x="-4426200" y="5326200"/>
            <a:ext cx="15771960" cy="677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000080"/>
                </a:solidFill>
                <a:latin typeface="Times New Roman"/>
                <a:ea typeface="+mn-ea"/>
              </a:rPr>
              <a:t>En 1998 une équipe Américaine démontre suite à une étude des supernovae type 1a que l'univers est en expansion accélérée ( galaxies plus lointaines que prévu dans un univers en expansion décélérée )</a:t>
            </a:r>
            <a:endParaRPr lang="fr-FR" sz="3200" b="0" strike="noStrike" spc="-1">
              <a:solidFill>
                <a:srgbClr val="000000"/>
              </a:solidFill>
              <a:latin typeface="Arial"/>
            </a:endParaRPr>
          </a:p>
          <a:p>
            <a:pPr>
              <a:lnSpc>
                <a:spcPct val="100000"/>
              </a:lnSpc>
            </a:pPr>
            <a:r>
              <a:rPr lang="fr-FR" sz="3200" b="1" strike="noStrike" spc="-1">
                <a:solidFill>
                  <a:srgbClr val="000080"/>
                </a:solidFill>
                <a:latin typeface="Times New Roman"/>
                <a:ea typeface="+mn-ea"/>
              </a:rPr>
              <a:t>Depuis mi- 2003 une équipe Franco-Canadienne à détecté 71 supernovae 1a grace au télescope de 3,6 m CFHT d'Hawaï muni d'une caméra numérique  grand champ( un degré carré soit 4 pleines lunes ) et confirme avec une marge d'erreur estimée à 10 % l'expansion accélérée ; cette marge d'erreur devrait tomber entre 5 et 7 % en  2008 aprés l'étude de 600 à 700 type 1a</a:t>
            </a:r>
            <a:endParaRPr lang="fr-FR" sz="3200" b="0" strike="noStrike" spc="-1">
              <a:solidFill>
                <a:srgbClr val="000000"/>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PlaceHolder 1"/>
          <p:cNvSpPr>
            <a:spLocks noGrp="1" noRot="1" noChangeAspect="1"/>
          </p:cNvSpPr>
          <p:nvPr>
            <p:ph type="sldImg"/>
          </p:nvPr>
        </p:nvSpPr>
        <p:spPr>
          <a:xfrm>
            <a:off x="1312920" y="1027080"/>
            <a:ext cx="4933440" cy="3700080"/>
          </a:xfrm>
          <a:prstGeom prst="rect">
            <a:avLst/>
          </a:prstGeom>
          <a:ln w="0">
            <a:noFill/>
          </a:ln>
        </p:spPr>
      </p:sp>
      <p:sp>
        <p:nvSpPr>
          <p:cNvPr id="630"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31" name="ZoneTexte 590"/>
          <p:cNvSpPr/>
          <p:nvPr/>
        </p:nvSpPr>
        <p:spPr>
          <a:xfrm>
            <a:off x="720000" y="5655600"/>
            <a:ext cx="660204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Le jeune univers est composé de gaz non répartis hétérogène ( hydrogène+hélium), les zones plus denses vont s'effondrer sur elles même par gravitation et former les premières étoiles</a:t>
            </a:r>
            <a:endParaRPr lang="fr-FR" sz="2800" b="0" strike="noStrike" spc="-1">
              <a:solidFill>
                <a:srgbClr val="000000"/>
              </a:solidFill>
              <a:latin typeface="Arial"/>
            </a:endParaRPr>
          </a:p>
        </p:txBody>
      </p:sp>
      <p:sp>
        <p:nvSpPr>
          <p:cNvPr id="632" name="ZoneTexte 591"/>
          <p:cNvSpPr/>
          <p:nvPr/>
        </p:nvSpPr>
        <p:spPr>
          <a:xfrm>
            <a:off x="-7560000" y="2761560"/>
            <a:ext cx="7432920" cy="171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mn-ea"/>
              </a:rPr>
              <a:t>Les plus anciennes étoiles de la Galaxie sont apparues après les âges sombres du Big Bang ; elles sont donc presque aussi âgées que l'Univers même. Par exemple, l'âge de HE 1523-0901, la plus vieille étoile de la Voie lactée, est de 13,2 milliards d'années.</a:t>
            </a:r>
            <a:endParaRPr lang="fr-FR" sz="2400" b="0" strike="noStrike" spc="-1">
              <a:solidFill>
                <a:srgbClr val="000000"/>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PlaceHolder 1"/>
          <p:cNvSpPr>
            <a:spLocks noGrp="1" noRot="1" noChangeAspect="1"/>
          </p:cNvSpPr>
          <p:nvPr>
            <p:ph type="sldImg"/>
          </p:nvPr>
        </p:nvSpPr>
        <p:spPr>
          <a:xfrm>
            <a:off x="1312920" y="1027080"/>
            <a:ext cx="4933440" cy="3700080"/>
          </a:xfrm>
          <a:prstGeom prst="rect">
            <a:avLst/>
          </a:prstGeom>
          <a:ln w="0">
            <a:noFill/>
          </a:ln>
        </p:spPr>
      </p:sp>
      <p:sp>
        <p:nvSpPr>
          <p:cNvPr id="634"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sp>
        <p:nvSpPr>
          <p:cNvPr id="635" name="ZoneTexte 594"/>
          <p:cNvSpPr/>
          <p:nvPr/>
        </p:nvSpPr>
        <p:spPr>
          <a:xfrm>
            <a:off x="720000" y="5754600"/>
            <a:ext cx="6681600" cy="401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000000"/>
                </a:solidFill>
                <a:latin typeface="Times New Roman"/>
                <a:ea typeface="+mn-ea"/>
              </a:rPr>
              <a:t>Elles se distribuent en structures en éponge</a:t>
            </a:r>
            <a:endParaRPr lang="fr-FR" sz="2800" b="0" strike="noStrike" spc="-1">
              <a:solidFill>
                <a:srgbClr val="000000"/>
              </a:solidFill>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PlaceHolder 1"/>
          <p:cNvSpPr>
            <a:spLocks noGrp="1" noRot="1" noChangeAspect="1"/>
          </p:cNvSpPr>
          <p:nvPr>
            <p:ph type="sldImg"/>
          </p:nvPr>
        </p:nvSpPr>
        <p:spPr>
          <a:xfrm>
            <a:off x="1312920" y="1027080"/>
            <a:ext cx="4933440" cy="3700080"/>
          </a:xfrm>
          <a:prstGeom prst="rect">
            <a:avLst/>
          </a:prstGeom>
          <a:ln w="0">
            <a:noFill/>
          </a:ln>
        </p:spPr>
      </p:sp>
      <p:sp>
        <p:nvSpPr>
          <p:cNvPr id="637" name="PlaceHolder 2"/>
          <p:cNvSpPr>
            <a:spLocks noGrp="1"/>
          </p:cNvSpPr>
          <p:nvPr>
            <p:ph type="body"/>
          </p:nvPr>
        </p:nvSpPr>
        <p:spPr>
          <a:xfrm>
            <a:off x="1169640" y="5086800"/>
            <a:ext cx="5225760" cy="4107240"/>
          </a:xfrm>
          <a:prstGeom prst="rect">
            <a:avLst/>
          </a:prstGeom>
          <a:noFill/>
          <a:ln w="0">
            <a:noFill/>
          </a:ln>
        </p:spPr>
        <p:txBody>
          <a:bodyPr lIns="0" tIns="0" rIns="0" bIns="0" anchor="t">
            <a:noAutofit/>
          </a:bodyPr>
          <a:lstStyle/>
          <a:p>
            <a:pPr marL="216000" indent="0">
              <a:buNone/>
            </a:pPr>
            <a:endParaRPr lang="fr-FR" sz="1800" b="0" strike="noStrike" spc="-1">
              <a:solidFill>
                <a:srgbClr val="000000"/>
              </a:solidFill>
              <a:latin typeface="Arial"/>
            </a:endParaRPr>
          </a:p>
        </p:txBody>
      </p:sp>
      <p:pic>
        <p:nvPicPr>
          <p:cNvPr id="638" name="Image 597"/>
          <p:cNvPicPr/>
          <p:nvPr/>
        </p:nvPicPr>
        <p:blipFill>
          <a:blip r:embed="rId3"/>
          <a:stretch/>
        </p:blipFill>
        <p:spPr>
          <a:xfrm>
            <a:off x="1035360" y="4762440"/>
            <a:ext cx="5433120" cy="6171120"/>
          </a:xfrm>
          <a:prstGeom prst="rect">
            <a:avLst/>
          </a:prstGeom>
          <a:ln w="0">
            <a:noFill/>
          </a:ln>
        </p:spPr>
      </p:pic>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PlaceHolder 1"/>
          <p:cNvSpPr>
            <a:spLocks noGrp="1" noRot="1" noChangeAspect="1"/>
          </p:cNvSpPr>
          <p:nvPr>
            <p:ph type="sldImg"/>
          </p:nvPr>
        </p:nvSpPr>
        <p:spPr>
          <a:xfrm>
            <a:off x="1312920" y="1027080"/>
            <a:ext cx="4933440" cy="3700080"/>
          </a:xfrm>
          <a:prstGeom prst="rect">
            <a:avLst/>
          </a:prstGeom>
          <a:ln w="0">
            <a:noFill/>
          </a:ln>
        </p:spPr>
      </p:sp>
      <p:sp>
        <p:nvSpPr>
          <p:cNvPr id="640" name="ZoneTexte 599"/>
          <p:cNvSpPr/>
          <p:nvPr/>
        </p:nvSpPr>
        <p:spPr>
          <a:xfrm>
            <a:off x="204480" y="5891040"/>
            <a:ext cx="6917760" cy="1493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1" strike="noStrike" spc="-1">
                <a:solidFill>
                  <a:srgbClr val="000000"/>
                </a:solidFill>
                <a:latin typeface="Times New Roman"/>
                <a:ea typeface="+mn-ea"/>
              </a:rPr>
              <a:t>Les éléments les plus lourds se trouvaient près de soleil pour former les planètes telluriques, les éléments légers expulsés par le vent solaire pour former les planètes gazeuses</a:t>
            </a:r>
            <a:endParaRPr lang="fr-FR" sz="2600" b="0" strike="noStrike" spc="-1">
              <a:solidFill>
                <a:srgbClr val="000000"/>
              </a:solidFill>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24" name="PlaceHolder 2"/>
          <p:cNvSpPr>
            <a:spLocks noGrp="1"/>
          </p:cNvSpPr>
          <p:nvPr>
            <p:ph/>
          </p:nvPr>
        </p:nvSpPr>
        <p:spPr>
          <a:xfrm>
            <a:off x="504000" y="176868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5" name="PlaceHolder 3"/>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27"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8"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9"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0" name="PlaceHolder 5"/>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32" name="PlaceHolder 2"/>
          <p:cNvSpPr>
            <a:spLocks noGrp="1"/>
          </p:cNvSpPr>
          <p:nvPr>
            <p:ph/>
          </p:nvPr>
        </p:nvSpPr>
        <p:spPr>
          <a:xfrm>
            <a:off x="50400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3" name="PlaceHolder 3"/>
          <p:cNvSpPr>
            <a:spLocks noGrp="1"/>
          </p:cNvSpPr>
          <p:nvPr>
            <p:ph/>
          </p:nvPr>
        </p:nvSpPr>
        <p:spPr>
          <a:xfrm>
            <a:off x="357156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4" name="PlaceHolder 4"/>
          <p:cNvSpPr>
            <a:spLocks noGrp="1"/>
          </p:cNvSpPr>
          <p:nvPr>
            <p:ph/>
          </p:nvPr>
        </p:nvSpPr>
        <p:spPr>
          <a:xfrm>
            <a:off x="663912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5" name="PlaceHolder 5"/>
          <p:cNvSpPr>
            <a:spLocks noGrp="1"/>
          </p:cNvSpPr>
          <p:nvPr>
            <p:ph/>
          </p:nvPr>
        </p:nvSpPr>
        <p:spPr>
          <a:xfrm>
            <a:off x="50400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6" name="PlaceHolder 6"/>
          <p:cNvSpPr>
            <a:spLocks noGrp="1"/>
          </p:cNvSpPr>
          <p:nvPr>
            <p:ph/>
          </p:nvPr>
        </p:nvSpPr>
        <p:spPr>
          <a:xfrm>
            <a:off x="357156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37" name="PlaceHolder 7"/>
          <p:cNvSpPr>
            <a:spLocks noGrp="1"/>
          </p:cNvSpPr>
          <p:nvPr>
            <p:ph/>
          </p:nvPr>
        </p:nvSpPr>
        <p:spPr>
          <a:xfrm>
            <a:off x="663912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41" name="PlaceHolder 2"/>
          <p:cNvSpPr>
            <a:spLocks noGrp="1"/>
          </p:cNvSpPr>
          <p:nvPr>
            <p:ph type="subTitle"/>
          </p:nvPr>
        </p:nvSpPr>
        <p:spPr>
          <a:xfrm>
            <a:off x="504000" y="1768680"/>
            <a:ext cx="9072000" cy="43840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43" name="PlaceHolder 2"/>
          <p:cNvSpPr>
            <a:spLocks noGrp="1"/>
          </p:cNvSpPr>
          <p:nvPr>
            <p:ph/>
          </p:nvPr>
        </p:nvSpPr>
        <p:spPr>
          <a:xfrm>
            <a:off x="504000" y="1768680"/>
            <a:ext cx="907200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45"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46"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0"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1"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2"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3" name="PlaceHolder 2"/>
          <p:cNvSpPr>
            <a:spLocks noGrp="1"/>
          </p:cNvSpPr>
          <p:nvPr>
            <p:ph type="subTitle"/>
          </p:nvPr>
        </p:nvSpPr>
        <p:spPr>
          <a:xfrm>
            <a:off x="504000" y="1768680"/>
            <a:ext cx="9072000" cy="4384080"/>
          </a:xfrm>
          <a:prstGeom prst="rect">
            <a:avLst/>
          </a:prstGeom>
          <a:noFill/>
          <a:ln w="0">
            <a:noFill/>
          </a:ln>
        </p:spPr>
        <p:txBody>
          <a:bodyPr lIns="0" tIns="0" rIns="0" bIns="0" anchor="ctr">
            <a:noAutofit/>
          </a:bodyPr>
          <a:lstStyle/>
          <a:p>
            <a:pPr indent="0" algn="ctr">
              <a:buNone/>
            </a:pPr>
            <a:endParaRPr lang="fr-FR" sz="3200" b="0" strike="noStrike" spc="-1">
              <a:solidFill>
                <a:srgbClr val="000000"/>
              </a:solid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4"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5"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6" name="PlaceHolder 4"/>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8"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59"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0" name="PlaceHolder 4"/>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62" name="PlaceHolder 2"/>
          <p:cNvSpPr>
            <a:spLocks noGrp="1"/>
          </p:cNvSpPr>
          <p:nvPr>
            <p:ph/>
          </p:nvPr>
        </p:nvSpPr>
        <p:spPr>
          <a:xfrm>
            <a:off x="504000" y="176868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3" name="PlaceHolder 3"/>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65"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6"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7"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68" name="PlaceHolder 5"/>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70" name="PlaceHolder 2"/>
          <p:cNvSpPr>
            <a:spLocks noGrp="1"/>
          </p:cNvSpPr>
          <p:nvPr>
            <p:ph/>
          </p:nvPr>
        </p:nvSpPr>
        <p:spPr>
          <a:xfrm>
            <a:off x="50400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1" name="PlaceHolder 3"/>
          <p:cNvSpPr>
            <a:spLocks noGrp="1"/>
          </p:cNvSpPr>
          <p:nvPr>
            <p:ph/>
          </p:nvPr>
        </p:nvSpPr>
        <p:spPr>
          <a:xfrm>
            <a:off x="357156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2" name="PlaceHolder 4"/>
          <p:cNvSpPr>
            <a:spLocks noGrp="1"/>
          </p:cNvSpPr>
          <p:nvPr>
            <p:ph/>
          </p:nvPr>
        </p:nvSpPr>
        <p:spPr>
          <a:xfrm>
            <a:off x="6639120" y="176868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3" name="PlaceHolder 5"/>
          <p:cNvSpPr>
            <a:spLocks noGrp="1"/>
          </p:cNvSpPr>
          <p:nvPr>
            <p:ph/>
          </p:nvPr>
        </p:nvSpPr>
        <p:spPr>
          <a:xfrm>
            <a:off x="50400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4" name="PlaceHolder 6"/>
          <p:cNvSpPr>
            <a:spLocks noGrp="1"/>
          </p:cNvSpPr>
          <p:nvPr>
            <p:ph/>
          </p:nvPr>
        </p:nvSpPr>
        <p:spPr>
          <a:xfrm>
            <a:off x="357156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75" name="PlaceHolder 7"/>
          <p:cNvSpPr>
            <a:spLocks noGrp="1"/>
          </p:cNvSpPr>
          <p:nvPr>
            <p:ph/>
          </p:nvPr>
        </p:nvSpPr>
        <p:spPr>
          <a:xfrm>
            <a:off x="6639120" y="4058640"/>
            <a:ext cx="292104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5" name="PlaceHolder 2"/>
          <p:cNvSpPr>
            <a:spLocks noGrp="1"/>
          </p:cNvSpPr>
          <p:nvPr>
            <p:ph/>
          </p:nvPr>
        </p:nvSpPr>
        <p:spPr>
          <a:xfrm>
            <a:off x="504000" y="1768680"/>
            <a:ext cx="907200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7"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8"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a:noFill/>
          <a:ln w="0">
            <a:noFill/>
          </a:ln>
        </p:spPr>
        <p:txBody>
          <a:bodyPr lIns="0" tIns="0" rIns="0" bIns="0" anchor="ctr">
            <a:noAutofit/>
          </a:bodyPr>
          <a:lstStyle/>
          <a:p>
            <a:pPr algn="ctr"/>
            <a:endParaRPr lang="fr-FR" sz="32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12"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3" name="PlaceHolder 3"/>
          <p:cNvSpPr>
            <a:spLocks noGrp="1"/>
          </p:cNvSpPr>
          <p:nvPr>
            <p:ph/>
          </p:nvPr>
        </p:nvSpPr>
        <p:spPr>
          <a:xfrm>
            <a:off x="515268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4" name="PlaceHolder 4"/>
          <p:cNvSpPr>
            <a:spLocks noGrp="1"/>
          </p:cNvSpPr>
          <p:nvPr>
            <p:ph/>
          </p:nvPr>
        </p:nvSpPr>
        <p:spPr>
          <a:xfrm>
            <a:off x="50400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16" name="PlaceHolder 2"/>
          <p:cNvSpPr>
            <a:spLocks noGrp="1"/>
          </p:cNvSpPr>
          <p:nvPr>
            <p:ph/>
          </p:nvPr>
        </p:nvSpPr>
        <p:spPr>
          <a:xfrm>
            <a:off x="504000" y="1768680"/>
            <a:ext cx="4426920" cy="43840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7"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18" name="PlaceHolder 4"/>
          <p:cNvSpPr>
            <a:spLocks noGrp="1"/>
          </p:cNvSpPr>
          <p:nvPr>
            <p:ph/>
          </p:nvPr>
        </p:nvSpPr>
        <p:spPr>
          <a:xfrm>
            <a:off x="5152680" y="405864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endParaRPr lang="fr-FR" sz="1800" b="0" strike="noStrike" spc="-1">
              <a:solidFill>
                <a:srgbClr val="000000"/>
              </a:solidFill>
              <a:latin typeface="Arial"/>
            </a:endParaRPr>
          </a:p>
        </p:txBody>
      </p:sp>
      <p:sp>
        <p:nvSpPr>
          <p:cNvPr id="20" name="PlaceHolder 2"/>
          <p:cNvSpPr>
            <a:spLocks noGrp="1"/>
          </p:cNvSpPr>
          <p:nvPr>
            <p:ph/>
          </p:nvPr>
        </p:nvSpPr>
        <p:spPr>
          <a:xfrm>
            <a:off x="50400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1" name="PlaceHolder 3"/>
          <p:cNvSpPr>
            <a:spLocks noGrp="1"/>
          </p:cNvSpPr>
          <p:nvPr>
            <p:ph/>
          </p:nvPr>
        </p:nvSpPr>
        <p:spPr>
          <a:xfrm>
            <a:off x="5152680" y="1768680"/>
            <a:ext cx="442692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
        <p:nvSpPr>
          <p:cNvPr id="22" name="PlaceHolder 4"/>
          <p:cNvSpPr>
            <a:spLocks noGrp="1"/>
          </p:cNvSpPr>
          <p:nvPr>
            <p:ph/>
          </p:nvPr>
        </p:nvSpPr>
        <p:spPr>
          <a:xfrm>
            <a:off x="504000" y="4058640"/>
            <a:ext cx="9072000" cy="2090880"/>
          </a:xfrm>
          <a:prstGeom prst="rect">
            <a:avLst/>
          </a:prstGeom>
          <a:noFill/>
          <a:ln w="0">
            <a:noFill/>
          </a:ln>
        </p:spPr>
        <p:txBody>
          <a:bodyPr lIns="0" tIns="0" rIns="0" bIns="0" anchor="t">
            <a:normAutofit/>
          </a:bodyPr>
          <a:lstStyle/>
          <a:p>
            <a:pPr indent="0">
              <a:lnSpc>
                <a:spcPct val="90000"/>
              </a:lnSpc>
              <a:spcBef>
                <a:spcPts val="1417"/>
              </a:spcBef>
              <a:buNone/>
            </a:pPr>
            <a:endParaRPr lang="fr-FR" sz="28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740880" y="627480"/>
            <a:ext cx="8607600" cy="1261800"/>
          </a:xfrm>
          <a:prstGeom prst="rect">
            <a:avLst/>
          </a:prstGeom>
          <a:noFill/>
          <a:ln w="0">
            <a:noFill/>
          </a:ln>
        </p:spPr>
        <p:txBody>
          <a:bodyPr lIns="0" tIns="0" rIns="0" bIns="0" anchor="ctr">
            <a:noAutofit/>
          </a:bodyPr>
          <a:lstStyle/>
          <a:p>
            <a:pPr indent="0">
              <a:buNone/>
            </a:pPr>
            <a:r>
              <a:rPr lang="fr-FR" sz="4400" b="0" strike="noStrike" spc="-1">
                <a:solidFill>
                  <a:srgbClr val="000000"/>
                </a:solidFill>
                <a:latin typeface="Arial"/>
              </a:rPr>
              <a:t>Cliquez pour éditer le format du texte-titre</a:t>
            </a:r>
          </a:p>
        </p:txBody>
      </p:sp>
      <p:sp>
        <p:nvSpPr>
          <p:cNvPr id="3" name="PlaceHolder 2"/>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lnSpc>
                <a:spcPct val="90000"/>
              </a:lnSpc>
              <a:spcBef>
                <a:spcPts val="1134"/>
              </a:spcBef>
              <a:buClr>
                <a:srgbClr val="000000"/>
              </a:buClr>
              <a:buSzPct val="75000"/>
              <a:buFont typeface="Symbol" charset="2"/>
              <a:buChar char=""/>
            </a:pPr>
            <a:r>
              <a:rPr lang="fr-FR" sz="2000" b="0" strike="noStrike" spc="-1">
                <a:solidFill>
                  <a:srgbClr val="000000"/>
                </a:solidFill>
                <a:latin typeface="Arial"/>
              </a:rPr>
              <a:t>Second niveau de plan</a:t>
            </a:r>
          </a:p>
          <a:p>
            <a:pPr marL="1296000" lvl="2" indent="-288000">
              <a:lnSpc>
                <a:spcPct val="90000"/>
              </a:lnSpc>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lnSpc>
                <a:spcPct val="90000"/>
              </a:lnSpc>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a:noFill/>
          <a:ln w="0">
            <a:noFill/>
          </a:ln>
        </p:spPr>
        <p:txBody>
          <a:bodyPr lIns="0" tIns="0" rIns="0" bIns="0" anchor="ctr">
            <a:noAutofit/>
          </a:bodyPr>
          <a:lstStyle/>
          <a:p>
            <a:pPr indent="0">
              <a:buNone/>
            </a:pPr>
            <a:r>
              <a:rPr lang="fr-FR" sz="1800" b="0" strike="noStrike" spc="-1">
                <a:solidFill>
                  <a:srgbClr val="000000"/>
                </a:solidFill>
                <a:latin typeface="Arial"/>
              </a:rPr>
              <a:t>Cliquez pour éditer le format du texte-titre</a:t>
            </a:r>
          </a:p>
        </p:txBody>
      </p:sp>
      <p:sp>
        <p:nvSpPr>
          <p:cNvPr id="39" name="PlaceHolder 2"/>
          <p:cNvSpPr>
            <a:spLocks noGrp="1"/>
          </p:cNvSpPr>
          <p:nvPr>
            <p:ph type="body"/>
          </p:nvPr>
        </p:nvSpPr>
        <p:spPr>
          <a:xfrm>
            <a:off x="504000" y="1768680"/>
            <a:ext cx="9072000" cy="43840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fr-FR" sz="2800" b="0" strike="noStrike" spc="-1">
                <a:solidFill>
                  <a:srgbClr val="000000"/>
                </a:solidFill>
                <a:latin typeface="Arial"/>
              </a:rPr>
              <a:t>Cliquez pour éditer le format du plan de texte</a:t>
            </a:r>
          </a:p>
          <a:p>
            <a:pPr marL="864000" lvl="1" indent="-324000">
              <a:lnSpc>
                <a:spcPct val="90000"/>
              </a:lnSpc>
              <a:spcBef>
                <a:spcPts val="1134"/>
              </a:spcBef>
              <a:buClr>
                <a:srgbClr val="000000"/>
              </a:buClr>
              <a:buSzPct val="75000"/>
              <a:buFont typeface="Symbol" charset="2"/>
              <a:buChar char=""/>
            </a:pPr>
            <a:r>
              <a:rPr lang="fr-FR" sz="2000" b="0" strike="noStrike" spc="-1">
                <a:solidFill>
                  <a:srgbClr val="000000"/>
                </a:solidFill>
                <a:latin typeface="Arial"/>
              </a:rPr>
              <a:t>Second niveau de plan</a:t>
            </a:r>
          </a:p>
          <a:p>
            <a:pPr marL="1296000" lvl="2" indent="-288000">
              <a:lnSpc>
                <a:spcPct val="90000"/>
              </a:lnSpc>
              <a:spcBef>
                <a:spcPts val="850"/>
              </a:spcBef>
              <a:buClr>
                <a:srgbClr val="000000"/>
              </a:buClr>
              <a:buSzPct val="45000"/>
              <a:buFont typeface="Wingdings" charset="2"/>
              <a:buChar char=""/>
            </a:pPr>
            <a:r>
              <a:rPr lang="fr-FR" sz="1800" b="0" strike="noStrike" spc="-1">
                <a:solidFill>
                  <a:srgbClr val="000000"/>
                </a:solidFill>
                <a:latin typeface="Arial"/>
              </a:rPr>
              <a:t>Troisième niveau de plan</a:t>
            </a:r>
          </a:p>
          <a:p>
            <a:pPr marL="1728000" lvl="3" indent="-216000">
              <a:lnSpc>
                <a:spcPct val="90000"/>
              </a:lnSpc>
              <a:spcBef>
                <a:spcPts val="567"/>
              </a:spcBef>
              <a:buClr>
                <a:srgbClr val="000000"/>
              </a:buClr>
              <a:buSzPct val="75000"/>
              <a:buFont typeface="Symbol" charset="2"/>
              <a:buChar char=""/>
            </a:pPr>
            <a:r>
              <a:rPr lang="fr-FR" sz="1800" b="0" strike="noStrike" spc="-1">
                <a:solidFill>
                  <a:srgbClr val="000000"/>
                </a:solidFill>
                <a:latin typeface="Arial"/>
              </a:rPr>
              <a:t>Quatrième niveau de plan</a:t>
            </a:r>
          </a:p>
          <a:p>
            <a:pPr marL="2160000" lvl="4"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Cinquième niveau de plan</a:t>
            </a:r>
          </a:p>
          <a:p>
            <a:pPr marL="2592000" lvl="5"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Sixième niveau de plan</a:t>
            </a:r>
          </a:p>
          <a:p>
            <a:pPr marL="3024000" lvl="6" indent="-216000">
              <a:lnSpc>
                <a:spcPct val="90000"/>
              </a:lnSpc>
              <a:spcBef>
                <a:spcPts val="283"/>
              </a:spcBef>
              <a:buClr>
                <a:srgbClr val="000000"/>
              </a:buClr>
              <a:buSzPct val="45000"/>
              <a:buFont typeface="Wingdings" charset="2"/>
              <a:buChar char=""/>
            </a:pPr>
            <a:r>
              <a:rPr lang="fr-FR" sz="2000" b="0" strike="noStrike" spc="-1">
                <a:solidFill>
                  <a:srgbClr val="000000"/>
                </a:solid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7.jpe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6.png"/><Relationship Id="rId4" Type="http://schemas.openxmlformats.org/officeDocument/2006/relationships/image" Target="../media/image65.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4.jpeg"/></Relationships>
</file>

<file path=ppt/slides/_rels/slide7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 39"/>
          <p:cNvPicPr/>
          <p:nvPr/>
        </p:nvPicPr>
        <p:blipFill>
          <a:blip r:embed="rId2"/>
          <a:stretch/>
        </p:blipFill>
        <p:spPr>
          <a:xfrm>
            <a:off x="0" y="-401760"/>
            <a:ext cx="10234800" cy="7997400"/>
          </a:xfrm>
          <a:prstGeom prst="rect">
            <a:avLst/>
          </a:prstGeom>
          <a:ln w="0">
            <a:noFill/>
          </a:ln>
        </p:spPr>
      </p:pic>
      <p:sp>
        <p:nvSpPr>
          <p:cNvPr id="83" name="ZoneTexte 40"/>
          <p:cNvSpPr/>
          <p:nvPr/>
        </p:nvSpPr>
        <p:spPr>
          <a:xfrm>
            <a:off x="1941120" y="141840"/>
            <a:ext cx="9127800" cy="185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5400" b="1" u="sng" strike="noStrike" spc="-1">
                <a:solidFill>
                  <a:srgbClr val="FF6633"/>
                </a:solidFill>
                <a:uFillTx/>
                <a:latin typeface="Monotype Corsiva"/>
                <a:ea typeface="DejaVu Sans"/>
              </a:rPr>
              <a:t>L'ANNEE COSMIQUE</a:t>
            </a:r>
            <a:endParaRPr lang="fr-FR" sz="5400" b="0" strike="noStrike" spc="-1">
              <a:solidFill>
                <a:srgbClr val="000000"/>
              </a:solidFill>
              <a:latin typeface="Arial"/>
            </a:endParaRPr>
          </a:p>
          <a:p>
            <a:pPr>
              <a:lnSpc>
                <a:spcPct val="100000"/>
              </a:lnSpc>
            </a:pPr>
            <a:endParaRPr lang="fr-FR" sz="4000" b="0" strike="noStrike" spc="-1">
              <a:solidFill>
                <a:srgbClr val="000000"/>
              </a:solidFill>
              <a:latin typeface="Arial"/>
            </a:endParaRPr>
          </a:p>
          <a:p>
            <a:pPr>
              <a:lnSpc>
                <a:spcPct val="100000"/>
              </a:lnSpc>
            </a:pPr>
            <a:r>
              <a:rPr lang="fr-FR" sz="4000" b="1" strike="noStrike" spc="-1">
                <a:solidFill>
                  <a:srgbClr val="FF6633"/>
                </a:solidFill>
                <a:latin typeface="Monotype Corsiva"/>
                <a:ea typeface="DejaVu Sans"/>
              </a:rPr>
              <a:t>                </a:t>
            </a:r>
            <a:endParaRPr lang="fr-FR" sz="4000" b="0" strike="noStrike" spc="-1">
              <a:solidFill>
                <a:srgbClr val="000000"/>
              </a:solidFill>
              <a:latin typeface="Arial"/>
            </a:endParaRPr>
          </a:p>
        </p:txBody>
      </p:sp>
      <p:sp>
        <p:nvSpPr>
          <p:cNvPr id="84" name="ZoneTexte 41"/>
          <p:cNvSpPr/>
          <p:nvPr/>
        </p:nvSpPr>
        <p:spPr>
          <a:xfrm>
            <a:off x="3709800" y="7073640"/>
            <a:ext cx="7710840" cy="852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8080"/>
                </a:solidFill>
                <a:latin typeface="Times New Roman"/>
                <a:ea typeface="DejaVu Sans"/>
              </a:rPr>
              <a:t>    </a:t>
            </a:r>
            <a:r>
              <a:rPr lang="fr-FR" sz="1800" b="0" strike="noStrike" spc="-1">
                <a:solidFill>
                  <a:srgbClr val="008080"/>
                </a:solidFill>
                <a:latin typeface="Times New Roman"/>
                <a:ea typeface="DejaVu Sans"/>
              </a:rPr>
              <a:t>André BORDES</a:t>
            </a:r>
            <a:endParaRPr lang="fr-FR" sz="1800" b="0" strike="noStrike" spc="-1">
              <a:solidFill>
                <a:srgbClr val="000000"/>
              </a:solidFill>
              <a:latin typeface="Arial"/>
            </a:endParaRPr>
          </a:p>
        </p:txBody>
      </p:sp>
      <p:sp>
        <p:nvSpPr>
          <p:cNvPr id="85" name="ZoneTexte 43"/>
          <p:cNvSpPr/>
          <p:nvPr/>
        </p:nvSpPr>
        <p:spPr>
          <a:xfrm>
            <a:off x="5666040" y="5050800"/>
            <a:ext cx="8739000" cy="120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0" strike="noStrike" spc="-1">
                <a:solidFill>
                  <a:srgbClr val="006B6B"/>
                </a:solidFill>
                <a:latin typeface="Times New Roman"/>
                <a:ea typeface="DejaVu Sans"/>
              </a:rPr>
              <a:t>    </a:t>
            </a:r>
            <a:endParaRPr lang="fr-FR" sz="2200" b="0" strike="noStrike" spc="-1">
              <a:solidFill>
                <a:srgbClr val="000000"/>
              </a:solidFill>
              <a:latin typeface="Arial"/>
            </a:endParaRPr>
          </a:p>
        </p:txBody>
      </p:sp>
      <p:pic>
        <p:nvPicPr>
          <p:cNvPr id="86" name="Image 1"/>
          <p:cNvPicPr/>
          <p:nvPr/>
        </p:nvPicPr>
        <p:blipFill>
          <a:blip r:embed="rId3"/>
          <a:stretch/>
        </p:blipFill>
        <p:spPr>
          <a:xfrm>
            <a:off x="166320" y="6436080"/>
            <a:ext cx="777600" cy="106308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Image 100"/>
          <p:cNvPicPr/>
          <p:nvPr/>
        </p:nvPicPr>
        <p:blipFill>
          <a:blip r:embed="rId3"/>
          <a:stretch/>
        </p:blipFill>
        <p:spPr>
          <a:xfrm>
            <a:off x="-119160" y="0"/>
            <a:ext cx="10198800" cy="7559640"/>
          </a:xfrm>
          <a:prstGeom prst="rect">
            <a:avLst/>
          </a:prstGeom>
          <a:ln w="0">
            <a:noFill/>
          </a:ln>
        </p:spPr>
      </p:pic>
      <p:sp>
        <p:nvSpPr>
          <p:cNvPr id="144" name="ZoneTexte 101"/>
          <p:cNvSpPr/>
          <p:nvPr/>
        </p:nvSpPr>
        <p:spPr>
          <a:xfrm>
            <a:off x="10800" y="565200"/>
            <a:ext cx="1019664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00FF"/>
                </a:solidFill>
                <a:latin typeface="Times New Roman"/>
                <a:ea typeface="DejaVu Sans"/>
              </a:rPr>
              <a:t>                               </a:t>
            </a:r>
            <a:endParaRPr lang="fr-FR" sz="3200" b="0" strike="noStrike" spc="-1">
              <a:solidFill>
                <a:srgbClr val="000000"/>
              </a:solidFill>
              <a:latin typeface="Arial"/>
            </a:endParaRPr>
          </a:p>
          <a:p>
            <a:pPr>
              <a:lnSpc>
                <a:spcPct val="100000"/>
              </a:lnSpc>
            </a:pPr>
            <a:r>
              <a:rPr lang="fr-FR" sz="2400" b="1" strike="noStrike" spc="-1">
                <a:solidFill>
                  <a:srgbClr val="FFCC99"/>
                </a:solidFill>
                <a:latin typeface="Times New Roman"/>
                <a:ea typeface="DejaVu Sans"/>
              </a:rPr>
              <a:t>Plusieurs centaines de milliards de galaxies se forment et s'associent en amas.</a:t>
            </a:r>
            <a:endParaRPr lang="fr-FR" sz="2400" b="0" strike="noStrike" spc="-1">
              <a:solidFill>
                <a:srgbClr val="000000"/>
              </a:solidFill>
              <a:latin typeface="Arial"/>
            </a:endParaRPr>
          </a:p>
        </p:txBody>
      </p:sp>
      <p:sp>
        <p:nvSpPr>
          <p:cNvPr id="145" name="Connecteur droit 102"/>
          <p:cNvSpPr/>
          <p:nvPr/>
        </p:nvSpPr>
        <p:spPr>
          <a:xfrm>
            <a:off x="-813600" y="7403040"/>
            <a:ext cx="121640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46" name="Connecteur droit 103"/>
          <p:cNvSpPr/>
          <p:nvPr/>
        </p:nvSpPr>
        <p:spPr>
          <a:xfrm flipH="1">
            <a:off x="-675000" y="7403040"/>
            <a:ext cx="25398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47" name="ZoneTexte 104"/>
          <p:cNvSpPr/>
          <p:nvPr/>
        </p:nvSpPr>
        <p:spPr>
          <a:xfrm>
            <a:off x="1268280" y="6829200"/>
            <a:ext cx="19245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-11,4 MA</a:t>
            </a:r>
            <a:endParaRPr lang="fr-FR" sz="2000" b="0" strike="noStrike" spc="-1">
              <a:solidFill>
                <a:srgbClr val="000000"/>
              </a:solidFill>
              <a:latin typeface="Arial"/>
            </a:endParaRPr>
          </a:p>
        </p:txBody>
      </p:sp>
      <p:sp>
        <p:nvSpPr>
          <p:cNvPr id="148" name="ZoneTexte 105"/>
          <p:cNvSpPr/>
          <p:nvPr/>
        </p:nvSpPr>
        <p:spPr>
          <a:xfrm>
            <a:off x="445320" y="268200"/>
            <a:ext cx="118908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 mars</a:t>
            </a:r>
            <a:endParaRPr lang="fr-FR" sz="32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 106"/>
          <p:cNvPicPr/>
          <p:nvPr/>
        </p:nvPicPr>
        <p:blipFill>
          <a:blip r:embed="rId3"/>
          <a:stretch/>
        </p:blipFill>
        <p:spPr>
          <a:xfrm>
            <a:off x="-191160" y="-803880"/>
            <a:ext cx="10275120" cy="8423280"/>
          </a:xfrm>
          <a:prstGeom prst="rect">
            <a:avLst/>
          </a:prstGeom>
          <a:ln w="0">
            <a:noFill/>
          </a:ln>
        </p:spPr>
      </p:pic>
      <p:sp>
        <p:nvSpPr>
          <p:cNvPr id="150" name="ZoneTexte 107"/>
          <p:cNvSpPr/>
          <p:nvPr/>
        </p:nvSpPr>
        <p:spPr>
          <a:xfrm>
            <a:off x="1885680" y="1040760"/>
            <a:ext cx="9068040" cy="180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2600" b="1" strike="noStrike" spc="-1">
                <a:solidFill>
                  <a:srgbClr val="E6E64C"/>
                </a:solidFill>
                <a:latin typeface="Times New Roman"/>
                <a:ea typeface="DejaVu Sans"/>
              </a:rPr>
              <a:t>Les premières générations d'étoiles disparaissent.</a:t>
            </a:r>
            <a:endParaRPr lang="fr-FR" sz="2600" b="0" strike="noStrike" spc="-1">
              <a:solidFill>
                <a:srgbClr val="000000"/>
              </a:solidFill>
              <a:latin typeface="Arial"/>
            </a:endParaRPr>
          </a:p>
          <a:p>
            <a:pPr algn="ctr">
              <a:lnSpc>
                <a:spcPct val="100000"/>
              </a:lnSpc>
            </a:pPr>
            <a:r>
              <a:rPr lang="fr-FR" sz="2600" b="1" strike="noStrike" spc="-1">
                <a:solidFill>
                  <a:srgbClr val="E6E64C"/>
                </a:solidFill>
                <a:latin typeface="Times New Roman"/>
                <a:ea typeface="DejaVu Sans"/>
              </a:rPr>
              <a:t>D'autres générations prennent la relève ....</a:t>
            </a:r>
            <a:endParaRPr lang="fr-FR" sz="2600" b="0" strike="noStrike" spc="-1">
              <a:solidFill>
                <a:srgbClr val="000000"/>
              </a:solidFill>
              <a:latin typeface="Arial"/>
            </a:endParaRPr>
          </a:p>
        </p:txBody>
      </p:sp>
      <p:sp>
        <p:nvSpPr>
          <p:cNvPr id="151" name="Connecteur droit 108"/>
          <p:cNvSpPr/>
          <p:nvPr/>
        </p:nvSpPr>
        <p:spPr>
          <a:xfrm>
            <a:off x="-218520" y="7262640"/>
            <a:ext cx="1083492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52" name="Connecteur droit 109"/>
          <p:cNvSpPr/>
          <p:nvPr/>
        </p:nvSpPr>
        <p:spPr>
          <a:xfrm flipH="1" flipV="1">
            <a:off x="-1011960" y="7262640"/>
            <a:ext cx="3228840" cy="1080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7200" rIns="18000" bIns="-7200" anchor="ctr" anchorCtr="1">
            <a:noAutofit/>
          </a:bodyPr>
          <a:lstStyle/>
          <a:p>
            <a:endParaRPr lang="fr-FR" sz="2400" b="0" strike="noStrike" spc="-1">
              <a:solidFill>
                <a:srgbClr val="000000"/>
              </a:solidFill>
              <a:latin typeface="Times New Roman"/>
              <a:ea typeface="DejaVu Sans"/>
            </a:endParaRPr>
          </a:p>
        </p:txBody>
      </p:sp>
      <p:sp>
        <p:nvSpPr>
          <p:cNvPr id="153" name="ZoneTexte 110"/>
          <p:cNvSpPr/>
          <p:nvPr/>
        </p:nvSpPr>
        <p:spPr>
          <a:xfrm>
            <a:off x="2698560" y="6964920"/>
            <a:ext cx="18849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154" name="ZoneTexte 111"/>
          <p:cNvSpPr/>
          <p:nvPr/>
        </p:nvSpPr>
        <p:spPr>
          <a:xfrm>
            <a:off x="1823400" y="6851160"/>
            <a:ext cx="22618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-9,4 MA</a:t>
            </a:r>
            <a:endParaRPr lang="fr-FR" sz="2400" b="0" strike="noStrike" spc="-1">
              <a:solidFill>
                <a:srgbClr val="000000"/>
              </a:solidFill>
              <a:latin typeface="Arial"/>
            </a:endParaRPr>
          </a:p>
        </p:txBody>
      </p:sp>
      <p:sp>
        <p:nvSpPr>
          <p:cNvPr id="155" name="ZoneTexte 112"/>
          <p:cNvSpPr/>
          <p:nvPr/>
        </p:nvSpPr>
        <p:spPr>
          <a:xfrm>
            <a:off x="5252400" y="90000"/>
            <a:ext cx="10641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 mai </a:t>
            </a:r>
            <a:endParaRPr lang="fr-FR" sz="3200" b="0" strike="noStrike" spc="-1">
              <a:solidFill>
                <a:srgbClr val="0000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113"/>
          <p:cNvPicPr/>
          <p:nvPr/>
        </p:nvPicPr>
        <p:blipFill>
          <a:blip r:embed="rId2"/>
          <a:stretch/>
        </p:blipFill>
        <p:spPr>
          <a:xfrm>
            <a:off x="0" y="0"/>
            <a:ext cx="10079640" cy="7559640"/>
          </a:xfrm>
          <a:prstGeom prst="rect">
            <a:avLst/>
          </a:prstGeom>
          <a:ln w="0">
            <a:noFill/>
          </a:ln>
        </p:spPr>
      </p:pic>
      <p:sp>
        <p:nvSpPr>
          <p:cNvPr id="157" name="ZoneTexte 114"/>
          <p:cNvSpPr/>
          <p:nvPr/>
        </p:nvSpPr>
        <p:spPr>
          <a:xfrm>
            <a:off x="2610360" y="222480"/>
            <a:ext cx="783252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CC99"/>
                </a:solidFill>
                <a:latin typeface="Times New Roman"/>
                <a:ea typeface="DejaVu Sans"/>
              </a:rPr>
              <a:t>Accélération de l'expansion de l'univers</a:t>
            </a:r>
            <a:endParaRPr lang="fr-FR" sz="3200" b="0" strike="noStrike" spc="-1">
              <a:solidFill>
                <a:srgbClr val="000000"/>
              </a:solidFill>
              <a:latin typeface="Arial"/>
            </a:endParaRPr>
          </a:p>
        </p:txBody>
      </p:sp>
      <p:sp>
        <p:nvSpPr>
          <p:cNvPr id="158" name="ZoneTexte 115"/>
          <p:cNvSpPr/>
          <p:nvPr/>
        </p:nvSpPr>
        <p:spPr>
          <a:xfrm>
            <a:off x="626760" y="222480"/>
            <a:ext cx="237636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15 juillet</a:t>
            </a:r>
            <a:endParaRPr lang="fr-FR" sz="3200" b="0" strike="noStrike" spc="-1">
              <a:solidFill>
                <a:srgbClr val="000000"/>
              </a:solidFill>
              <a:latin typeface="Arial"/>
            </a:endParaRPr>
          </a:p>
        </p:txBody>
      </p:sp>
      <p:sp>
        <p:nvSpPr>
          <p:cNvPr id="159" name="Connecteur droit 116"/>
          <p:cNvSpPr/>
          <p:nvPr/>
        </p:nvSpPr>
        <p:spPr>
          <a:xfrm flipH="1">
            <a:off x="-593640" y="7324560"/>
            <a:ext cx="5876640" cy="648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1520" rIns="18000" bIns="-11520" anchor="ctr" anchorCtr="1">
            <a:noAutofit/>
          </a:bodyPr>
          <a:lstStyle/>
          <a:p>
            <a:pPr algn="ctr">
              <a:lnSpc>
                <a:spcPct val="100000"/>
              </a:lnSpc>
            </a:pPr>
            <a:r>
              <a:rPr lang="fr-FR" sz="2400" b="0" strike="noStrike" spc="-1">
                <a:solidFill>
                  <a:srgbClr val="000000"/>
                </a:solidFill>
                <a:latin typeface="Times New Roman"/>
                <a:ea typeface="DejaVu Sans"/>
              </a:rPr>
              <a:t>             </a:t>
            </a:r>
            <a:endParaRPr lang="fr-FR" sz="2400" b="0" strike="noStrike" spc="-1">
              <a:solidFill>
                <a:srgbClr val="000000"/>
              </a:solidFill>
              <a:latin typeface="Arial"/>
            </a:endParaRPr>
          </a:p>
        </p:txBody>
      </p:sp>
      <p:sp>
        <p:nvSpPr>
          <p:cNvPr id="160" name="Connecteur droit 117"/>
          <p:cNvSpPr/>
          <p:nvPr/>
        </p:nvSpPr>
        <p:spPr>
          <a:xfrm flipV="1">
            <a:off x="5283000" y="7308720"/>
            <a:ext cx="6119640" cy="1584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2160" rIns="18000" bIns="-2160" anchor="ctr" anchorCtr="1">
            <a:noAutofit/>
          </a:bodyPr>
          <a:lstStyle/>
          <a:p>
            <a:endParaRPr lang="fr-FR" sz="2400" b="0" strike="noStrike" spc="-1">
              <a:solidFill>
                <a:srgbClr val="000000"/>
              </a:solidFill>
              <a:latin typeface="Times New Roman"/>
              <a:ea typeface="DejaVu Sans"/>
            </a:endParaRPr>
          </a:p>
        </p:txBody>
      </p:sp>
      <p:sp>
        <p:nvSpPr>
          <p:cNvPr id="161" name="ZoneTexte 118"/>
          <p:cNvSpPr/>
          <p:nvPr/>
        </p:nvSpPr>
        <p:spPr>
          <a:xfrm>
            <a:off x="4777560" y="6987600"/>
            <a:ext cx="1023120" cy="288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- 6 MA</a:t>
            </a:r>
            <a:endParaRPr lang="fr-FR" sz="2000" b="0" strike="noStrike" spc="-1">
              <a:solidFill>
                <a:srgbClr val="000000"/>
              </a:solidFill>
              <a:latin typeface="Arial"/>
            </a:endParaRPr>
          </a:p>
        </p:txBody>
      </p:sp>
      <p:pic>
        <p:nvPicPr>
          <p:cNvPr id="162" name="Image 119"/>
          <p:cNvPicPr/>
          <p:nvPr/>
        </p:nvPicPr>
        <p:blipFill>
          <a:blip r:embed="rId3"/>
          <a:stretch/>
        </p:blipFill>
        <p:spPr>
          <a:xfrm>
            <a:off x="2395800" y="998280"/>
            <a:ext cx="5131080" cy="3118320"/>
          </a:xfrm>
          <a:prstGeom prst="rect">
            <a:avLst/>
          </a:prstGeom>
          <a:ln w="0">
            <a:noFill/>
          </a:ln>
        </p:spPr>
      </p:pic>
      <p:sp>
        <p:nvSpPr>
          <p:cNvPr id="163" name="ZoneTexte 120"/>
          <p:cNvSpPr/>
          <p:nvPr/>
        </p:nvSpPr>
        <p:spPr>
          <a:xfrm>
            <a:off x="4861080" y="4291560"/>
            <a:ext cx="349560" cy="61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000" b="0" strike="noStrike" spc="-1">
                <a:solidFill>
                  <a:srgbClr val="FFCC99"/>
                </a:solidFill>
                <a:latin typeface="Times New Roman"/>
                <a:ea typeface="DejaVu Sans"/>
              </a:rPr>
              <a:t>6</a:t>
            </a:r>
            <a:endParaRPr lang="fr-FR" sz="1000" b="0" strike="noStrike" spc="-1">
              <a:solidFill>
                <a:srgbClr val="000000"/>
              </a:solidFill>
              <a:latin typeface="Arial"/>
            </a:endParaRPr>
          </a:p>
        </p:txBody>
      </p:sp>
      <p:sp>
        <p:nvSpPr>
          <p:cNvPr id="164" name="ZoneTexte 121"/>
          <p:cNvSpPr/>
          <p:nvPr/>
        </p:nvSpPr>
        <p:spPr>
          <a:xfrm>
            <a:off x="4996800" y="4350600"/>
            <a:ext cx="1587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000000"/>
                </a:solidFill>
                <a:latin typeface="Times New Roman"/>
                <a:ea typeface="DejaVu Sans"/>
              </a:rPr>
              <a:t>6</a:t>
            </a:r>
            <a:endParaRPr lang="fr-FR" sz="2000" b="0" strike="noStrike" spc="-1">
              <a:solidFill>
                <a:srgbClr val="000000"/>
              </a:solidFill>
              <a:latin typeface="Arial"/>
            </a:endParaRPr>
          </a:p>
        </p:txBody>
      </p:sp>
      <p:sp>
        <p:nvSpPr>
          <p:cNvPr id="165" name="ZoneTexte 122"/>
          <p:cNvSpPr/>
          <p:nvPr/>
        </p:nvSpPr>
        <p:spPr>
          <a:xfrm>
            <a:off x="8708400" y="7002000"/>
            <a:ext cx="617760" cy="216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500" b="0" strike="noStrike" spc="-1">
                <a:solidFill>
                  <a:srgbClr val="FFFFFF"/>
                </a:solidFill>
                <a:latin typeface="Times New Roman"/>
                <a:ea typeface="DejaVu Sans"/>
              </a:rPr>
              <a:t> </a:t>
            </a:r>
            <a:endParaRPr lang="fr-FR" sz="1500" b="0" strike="noStrike" spc="-1">
              <a:solidFill>
                <a:srgbClr val="000000"/>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Image 123"/>
          <p:cNvPicPr/>
          <p:nvPr/>
        </p:nvPicPr>
        <p:blipFill>
          <a:blip r:embed="rId2"/>
          <a:stretch/>
        </p:blipFill>
        <p:spPr>
          <a:xfrm>
            <a:off x="0" y="0"/>
            <a:ext cx="10079640" cy="7659360"/>
          </a:xfrm>
          <a:prstGeom prst="rect">
            <a:avLst/>
          </a:prstGeom>
          <a:ln w="0">
            <a:noFill/>
          </a:ln>
        </p:spPr>
      </p:pic>
      <p:sp>
        <p:nvSpPr>
          <p:cNvPr id="167" name="ZoneTexte 124"/>
          <p:cNvSpPr/>
          <p:nvPr/>
        </p:nvSpPr>
        <p:spPr>
          <a:xfrm>
            <a:off x="952200" y="555480"/>
            <a:ext cx="851292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168" name="ZoneTexte 125"/>
          <p:cNvSpPr/>
          <p:nvPr/>
        </p:nvSpPr>
        <p:spPr>
          <a:xfrm>
            <a:off x="494280" y="0"/>
            <a:ext cx="9174240" cy="166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3200" b="0" strike="noStrike" spc="-1">
              <a:solidFill>
                <a:srgbClr val="000000"/>
              </a:solidFill>
              <a:latin typeface="Arial"/>
            </a:endParaRPr>
          </a:p>
          <a:p>
            <a:pPr algn="ctr">
              <a:lnSpc>
                <a:spcPct val="100000"/>
              </a:lnSpc>
            </a:pPr>
            <a:endParaRPr lang="fr-FR" sz="2400" b="0" strike="noStrike" spc="-1">
              <a:solidFill>
                <a:srgbClr val="000000"/>
              </a:solidFill>
              <a:latin typeface="Arial"/>
            </a:endParaRPr>
          </a:p>
          <a:p>
            <a:pPr algn="ctr">
              <a:lnSpc>
                <a:spcPct val="100000"/>
              </a:lnSpc>
            </a:pPr>
            <a:r>
              <a:rPr lang="fr-FR" sz="2400" b="1" strike="noStrike" spc="-1">
                <a:solidFill>
                  <a:srgbClr val="FFCC99"/>
                </a:solidFill>
                <a:latin typeface="Times New Roman"/>
                <a:ea typeface="DejaVu Sans"/>
              </a:rPr>
              <a:t>Une nébuleuse de gaz s'effondre au sein de la galaxie la voie lactée. Une protoétoile parmi tant d'autres se forme.</a:t>
            </a:r>
            <a:endParaRPr lang="fr-FR" sz="2400" b="0" strike="noStrike" spc="-1">
              <a:solidFill>
                <a:srgbClr val="000000"/>
              </a:solidFill>
              <a:latin typeface="Arial"/>
            </a:endParaRPr>
          </a:p>
        </p:txBody>
      </p:sp>
      <p:sp>
        <p:nvSpPr>
          <p:cNvPr id="169" name="Connecteur droit 126"/>
          <p:cNvSpPr/>
          <p:nvPr/>
        </p:nvSpPr>
        <p:spPr>
          <a:xfrm>
            <a:off x="529560" y="3894840"/>
            <a:ext cx="2250720" cy="790200"/>
          </a:xfrm>
          <a:prstGeom prst="line">
            <a:avLst/>
          </a:prstGeom>
          <a:ln w="36000">
            <a:solidFill>
              <a:srgbClr val="FF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70" name="Connecteur droit 127"/>
          <p:cNvSpPr/>
          <p:nvPr/>
        </p:nvSpPr>
        <p:spPr>
          <a:xfrm>
            <a:off x="-258120" y="7143840"/>
            <a:ext cx="1093392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71" name="Connecteur droit 128"/>
          <p:cNvSpPr/>
          <p:nvPr/>
        </p:nvSpPr>
        <p:spPr>
          <a:xfrm flipH="1">
            <a:off x="-1548000" y="7143840"/>
            <a:ext cx="82152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72" name="ZoneTexte 129"/>
          <p:cNvSpPr/>
          <p:nvPr/>
        </p:nvSpPr>
        <p:spPr>
          <a:xfrm>
            <a:off x="6270480" y="6786360"/>
            <a:ext cx="1964160" cy="259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-4,67 MA</a:t>
            </a:r>
            <a:endParaRPr lang="fr-FR" sz="1800" b="0" strike="noStrike" spc="-1">
              <a:solidFill>
                <a:srgbClr val="000000"/>
              </a:solidFill>
              <a:latin typeface="Arial"/>
            </a:endParaRPr>
          </a:p>
        </p:txBody>
      </p:sp>
      <p:sp>
        <p:nvSpPr>
          <p:cNvPr id="173" name="ZoneTexte 130"/>
          <p:cNvSpPr/>
          <p:nvPr/>
        </p:nvSpPr>
        <p:spPr>
          <a:xfrm>
            <a:off x="523080" y="247680"/>
            <a:ext cx="12805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29 août</a:t>
            </a:r>
            <a:endParaRPr lang="fr-FR" sz="3200" b="0" strike="noStrike" spc="-1">
              <a:solidFill>
                <a:srgbClr val="000000"/>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ZoneTexte 131"/>
          <p:cNvSpPr/>
          <p:nvPr/>
        </p:nvSpPr>
        <p:spPr>
          <a:xfrm>
            <a:off x="0" y="0"/>
            <a:ext cx="10244160" cy="7559640"/>
          </a:xfrm>
          <a:prstGeom prst="rect">
            <a:avLst/>
          </a:prstGeom>
          <a:blipFill rotWithShape="0">
            <a:blip r:embed="rId2"/>
            <a:srcRect/>
            <a:stretch/>
          </a:blipFill>
          <a:ln w="0">
            <a:noFill/>
          </a:ln>
        </p:spPr>
        <p:style>
          <a:lnRef idx="0">
            <a:scrgbClr r="0" g="0" b="0"/>
          </a:lnRef>
          <a:fillRef idx="0">
            <a:scrgbClr r="0" g="0" b="0"/>
          </a:fillRef>
          <a:effectRef idx="0">
            <a:scrgbClr r="0" g="0" b="0"/>
          </a:effectRef>
          <a:fontRef idx="minor"/>
        </p:style>
        <p:txBody>
          <a:bodyPr lIns="0" tIns="0" rIns="0" bIns="0" anchor="ctr" anchorCtr="1">
            <a:noAutofit/>
          </a:bodyPr>
          <a:lstStyle/>
          <a:p>
            <a:pPr algn="ctr">
              <a:lnSpc>
                <a:spcPct val="100000"/>
              </a:lnSpc>
            </a:pPr>
            <a:r>
              <a:rPr lang="fr-FR" sz="2400" b="0" strike="noStrike" spc="-1">
                <a:solidFill>
                  <a:srgbClr val="000000"/>
                </a:solidFill>
                <a:latin typeface="Times New Roman"/>
                <a:ea typeface="DejaVu Sans"/>
              </a:rPr>
              <a:t> </a:t>
            </a:r>
            <a:endParaRPr lang="fr-FR" sz="2400" b="0" strike="noStrike" spc="-1">
              <a:solidFill>
                <a:srgbClr val="000000"/>
              </a:solidFill>
              <a:latin typeface="Arial"/>
            </a:endParaRPr>
          </a:p>
        </p:txBody>
      </p:sp>
      <p:sp>
        <p:nvSpPr>
          <p:cNvPr id="175" name="ZoneTexte 132"/>
          <p:cNvSpPr/>
          <p:nvPr/>
        </p:nvSpPr>
        <p:spPr>
          <a:xfrm>
            <a:off x="297360" y="399600"/>
            <a:ext cx="9782280" cy="148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1" strike="noStrike" spc="-1">
                <a:solidFill>
                  <a:srgbClr val="FFCC99"/>
                </a:solidFill>
                <a:latin typeface="Times New Roman"/>
                <a:ea typeface="DejaVu Sans"/>
              </a:rPr>
              <a:t>Cette protoétoile s'allume, une petite</a:t>
            </a:r>
            <a:endParaRPr lang="fr-FR" sz="2400" b="0" strike="noStrike" spc="-1">
              <a:solidFill>
                <a:srgbClr val="000000"/>
              </a:solidFill>
              <a:latin typeface="Arial"/>
            </a:endParaRPr>
          </a:p>
          <a:p>
            <a:pPr>
              <a:lnSpc>
                <a:spcPct val="100000"/>
              </a:lnSpc>
            </a:pPr>
            <a:r>
              <a:rPr lang="fr-FR" sz="2400" b="1" strike="noStrike" spc="-1">
                <a:solidFill>
                  <a:srgbClr val="FFCC99"/>
                </a:solidFill>
                <a:latin typeface="Times New Roman"/>
                <a:ea typeface="DejaVu Sans"/>
              </a:rPr>
              <a:t> étoile appelée Soleil vient de naître !</a:t>
            </a:r>
            <a:endParaRPr lang="fr-FR" sz="2400" b="0" strike="noStrike" spc="-1">
              <a:solidFill>
                <a:srgbClr val="000000"/>
              </a:solidFill>
              <a:latin typeface="Arial"/>
            </a:endParaRPr>
          </a:p>
        </p:txBody>
      </p:sp>
      <p:sp>
        <p:nvSpPr>
          <p:cNvPr id="176" name="ZoneTexte 133"/>
          <p:cNvSpPr/>
          <p:nvPr/>
        </p:nvSpPr>
        <p:spPr>
          <a:xfrm>
            <a:off x="6092280" y="6885720"/>
            <a:ext cx="1745640" cy="259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-4,66MA</a:t>
            </a:r>
            <a:endParaRPr lang="fr-FR" sz="1800" b="0" strike="noStrike" spc="-1">
              <a:solidFill>
                <a:srgbClr val="000000"/>
              </a:solidFill>
              <a:latin typeface="Arial"/>
            </a:endParaRPr>
          </a:p>
        </p:txBody>
      </p:sp>
      <p:sp>
        <p:nvSpPr>
          <p:cNvPr id="177" name="Rectangle 134"/>
          <p:cNvSpPr/>
          <p:nvPr/>
        </p:nvSpPr>
        <p:spPr>
          <a:xfrm>
            <a:off x="-1315080" y="0"/>
            <a:ext cx="1148400" cy="7745760"/>
          </a:xfrm>
          <a:prstGeom prst="rect">
            <a:avLst/>
          </a:prstGeom>
          <a:solidFill>
            <a:srgbClr val="00CCCC"/>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178" name="Rectangle 135"/>
          <p:cNvSpPr/>
          <p:nvPr/>
        </p:nvSpPr>
        <p:spPr>
          <a:xfrm>
            <a:off x="10197360" y="-602280"/>
            <a:ext cx="1380960" cy="7830000"/>
          </a:xfrm>
          <a:prstGeom prst="rect">
            <a:avLst/>
          </a:prstGeom>
          <a:solidFill>
            <a:srgbClr val="00CCCC"/>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179" name="Connecteur droit 136"/>
          <p:cNvSpPr/>
          <p:nvPr/>
        </p:nvSpPr>
        <p:spPr>
          <a:xfrm>
            <a:off x="-756360" y="7269840"/>
            <a:ext cx="118364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80" name="Connecteur droit 137"/>
          <p:cNvSpPr/>
          <p:nvPr/>
        </p:nvSpPr>
        <p:spPr>
          <a:xfrm flipH="1">
            <a:off x="-1036080" y="7269480"/>
            <a:ext cx="76896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181" name="ZoneTexte 138"/>
          <p:cNvSpPr/>
          <p:nvPr/>
        </p:nvSpPr>
        <p:spPr>
          <a:xfrm>
            <a:off x="566280" y="266040"/>
            <a:ext cx="12805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29 août</a:t>
            </a:r>
            <a:endParaRPr lang="fr-FR" sz="32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age 139"/>
          <p:cNvPicPr/>
          <p:nvPr/>
        </p:nvPicPr>
        <p:blipFill>
          <a:blip r:embed="rId3"/>
          <a:stretch/>
        </p:blipFill>
        <p:spPr>
          <a:xfrm>
            <a:off x="0" y="0"/>
            <a:ext cx="10441080" cy="7681320"/>
          </a:xfrm>
          <a:prstGeom prst="rect">
            <a:avLst/>
          </a:prstGeom>
          <a:ln w="0">
            <a:noFill/>
          </a:ln>
        </p:spPr>
      </p:pic>
      <p:sp>
        <p:nvSpPr>
          <p:cNvPr id="183" name="ZoneTexte 140"/>
          <p:cNvSpPr/>
          <p:nvPr/>
        </p:nvSpPr>
        <p:spPr>
          <a:xfrm>
            <a:off x="3409200" y="462960"/>
            <a:ext cx="564480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Début de la formation du système solaire</a:t>
            </a:r>
            <a:endParaRPr lang="fr-FR" sz="2400" b="0" strike="noStrike" spc="-1">
              <a:solidFill>
                <a:srgbClr val="000000"/>
              </a:solidFill>
              <a:latin typeface="Arial"/>
            </a:endParaRPr>
          </a:p>
        </p:txBody>
      </p:sp>
      <p:sp>
        <p:nvSpPr>
          <p:cNvPr id="184" name="Connecteur droit 141"/>
          <p:cNvSpPr/>
          <p:nvPr/>
        </p:nvSpPr>
        <p:spPr>
          <a:xfrm>
            <a:off x="-465480" y="7282440"/>
            <a:ext cx="11330640" cy="360"/>
          </a:xfrm>
          <a:prstGeom prst="line">
            <a:avLst/>
          </a:prstGeom>
          <a:ln w="36000">
            <a:solidFill>
              <a:srgbClr val="23FF23"/>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85" name="Connecteur droit 142"/>
          <p:cNvSpPr/>
          <p:nvPr/>
        </p:nvSpPr>
        <p:spPr>
          <a:xfrm flipH="1" flipV="1">
            <a:off x="-1399680" y="7282440"/>
            <a:ext cx="8132760" cy="108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6920" rIns="18000" bIns="-16920" anchor="ctr" anchorCtr="1">
            <a:noAutofit/>
          </a:bodyPr>
          <a:lstStyle/>
          <a:p>
            <a:endParaRPr lang="fr-FR" sz="2400" b="0" strike="noStrike" spc="-1">
              <a:solidFill>
                <a:srgbClr val="000000"/>
              </a:solidFill>
              <a:latin typeface="Times New Roman"/>
              <a:ea typeface="DejaVu Sans"/>
            </a:endParaRPr>
          </a:p>
        </p:txBody>
      </p:sp>
      <p:sp>
        <p:nvSpPr>
          <p:cNvPr id="186" name="ZoneTexte 143"/>
          <p:cNvSpPr/>
          <p:nvPr/>
        </p:nvSpPr>
        <p:spPr>
          <a:xfrm>
            <a:off x="6225120" y="6948720"/>
            <a:ext cx="1785960" cy="51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- 4,65 MA</a:t>
            </a:r>
            <a:endParaRPr lang="fr-FR" sz="1800" b="0" strike="noStrike" spc="-1">
              <a:solidFill>
                <a:srgbClr val="000000"/>
              </a:solidFill>
              <a:latin typeface="Arial"/>
            </a:endParaRPr>
          </a:p>
        </p:txBody>
      </p:sp>
      <p:sp>
        <p:nvSpPr>
          <p:cNvPr id="187" name="ZoneTexte 144"/>
          <p:cNvSpPr/>
          <p:nvPr/>
        </p:nvSpPr>
        <p:spPr>
          <a:xfrm>
            <a:off x="677160" y="377640"/>
            <a:ext cx="12805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29 août</a:t>
            </a:r>
            <a:endParaRPr lang="fr-FR" sz="3200" b="0" strike="noStrike" spc="-1">
              <a:solidFill>
                <a:srgbClr val="000000"/>
              </a:solidFill>
              <a:latin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ZoneTexte 145"/>
          <p:cNvSpPr/>
          <p:nvPr/>
        </p:nvSpPr>
        <p:spPr>
          <a:xfrm>
            <a:off x="4025880" y="4092120"/>
            <a:ext cx="687492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FFFFCC"/>
                </a:solidFill>
                <a:latin typeface="Times New Roman"/>
                <a:ea typeface="DejaVu Sans"/>
              </a:rPr>
              <a:t>Elle tourne sur elle-même en 5h !</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Température de surface 5000°</a:t>
            </a:r>
            <a:endParaRPr lang="fr-FR" sz="2400" b="0" strike="noStrike" spc="-1">
              <a:solidFill>
                <a:srgbClr val="000000"/>
              </a:solidFill>
              <a:latin typeface="Arial"/>
            </a:endParaRPr>
          </a:p>
        </p:txBody>
      </p:sp>
      <p:sp>
        <p:nvSpPr>
          <p:cNvPr id="189" name="ZoneTexte 146"/>
          <p:cNvSpPr/>
          <p:nvPr/>
        </p:nvSpPr>
        <p:spPr>
          <a:xfrm>
            <a:off x="6292440" y="6918840"/>
            <a:ext cx="974160" cy="25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- 4,65 MA</a:t>
            </a:r>
            <a:endParaRPr lang="fr-FR" sz="1800" b="0" strike="noStrike" spc="-1">
              <a:solidFill>
                <a:srgbClr val="000000"/>
              </a:solidFill>
              <a:latin typeface="Arial"/>
            </a:endParaRPr>
          </a:p>
        </p:txBody>
      </p:sp>
      <p:pic>
        <p:nvPicPr>
          <p:cNvPr id="190" name="Image 147"/>
          <p:cNvPicPr/>
          <p:nvPr/>
        </p:nvPicPr>
        <p:blipFill>
          <a:blip r:embed="rId3"/>
          <a:stretch/>
        </p:blipFill>
        <p:spPr>
          <a:xfrm>
            <a:off x="-179280" y="-145440"/>
            <a:ext cx="10762560" cy="8560800"/>
          </a:xfrm>
          <a:prstGeom prst="rect">
            <a:avLst/>
          </a:prstGeom>
          <a:ln w="0">
            <a:noFill/>
          </a:ln>
        </p:spPr>
      </p:pic>
      <p:sp>
        <p:nvSpPr>
          <p:cNvPr id="191" name="Connecteur droit 148"/>
          <p:cNvSpPr/>
          <p:nvPr/>
        </p:nvSpPr>
        <p:spPr>
          <a:xfrm flipH="1" flipV="1">
            <a:off x="-1377000" y="7401600"/>
            <a:ext cx="8132760" cy="108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6920" rIns="18000" bIns="-16920" anchor="ctr" anchorCtr="1">
            <a:noAutofit/>
          </a:bodyPr>
          <a:lstStyle/>
          <a:p>
            <a:endParaRPr lang="fr-FR" sz="2400" b="0" strike="noStrike" spc="-1">
              <a:solidFill>
                <a:srgbClr val="000000"/>
              </a:solidFill>
              <a:latin typeface="Times New Roman"/>
              <a:ea typeface="DejaVu Sans"/>
            </a:endParaRPr>
          </a:p>
        </p:txBody>
      </p:sp>
      <p:sp>
        <p:nvSpPr>
          <p:cNvPr id="192" name="Connecteur droit 149"/>
          <p:cNvSpPr/>
          <p:nvPr/>
        </p:nvSpPr>
        <p:spPr>
          <a:xfrm flipV="1">
            <a:off x="6660000" y="7393680"/>
            <a:ext cx="4166280" cy="1440"/>
          </a:xfrm>
          <a:prstGeom prst="line">
            <a:avLst/>
          </a:prstGeom>
          <a:ln w="36000">
            <a:solidFill>
              <a:srgbClr val="23FF23"/>
            </a:solidFill>
            <a:round/>
            <a:tailEnd type="triangle" w="med" len="med"/>
          </a:ln>
        </p:spPr>
        <p:style>
          <a:lnRef idx="0">
            <a:scrgbClr r="0" g="0" b="0"/>
          </a:lnRef>
          <a:fillRef idx="0">
            <a:scrgbClr r="0" g="0" b="0"/>
          </a:fillRef>
          <a:effectRef idx="0">
            <a:scrgbClr r="0" g="0" b="0"/>
          </a:effectRef>
          <a:fontRef idx="minor"/>
        </p:style>
        <p:txBody>
          <a:bodyPr lIns="18000" tIns="-16560" rIns="18000" bIns="-16560" anchor="ctr" anchorCtr="1">
            <a:noAutofit/>
          </a:bodyPr>
          <a:lstStyle/>
          <a:p>
            <a:endParaRPr lang="fr-FR" sz="2400" b="0" strike="noStrike" spc="-1">
              <a:solidFill>
                <a:srgbClr val="000000"/>
              </a:solidFill>
              <a:latin typeface="Times New Roman"/>
              <a:ea typeface="DejaVu Sans"/>
            </a:endParaRPr>
          </a:p>
        </p:txBody>
      </p:sp>
      <p:pic>
        <p:nvPicPr>
          <p:cNvPr id="193" name="Image 150"/>
          <p:cNvPicPr/>
          <p:nvPr/>
        </p:nvPicPr>
        <p:blipFill>
          <a:blip r:embed="rId4"/>
          <a:stretch/>
        </p:blipFill>
        <p:spPr>
          <a:xfrm>
            <a:off x="-179280" y="1575000"/>
            <a:ext cx="10755000" cy="5716080"/>
          </a:xfrm>
          <a:prstGeom prst="rect">
            <a:avLst/>
          </a:prstGeom>
          <a:ln w="0">
            <a:noFill/>
          </a:ln>
        </p:spPr>
      </p:pic>
      <p:sp>
        <p:nvSpPr>
          <p:cNvPr id="194" name="ZoneTexte 151"/>
          <p:cNvSpPr/>
          <p:nvPr/>
        </p:nvSpPr>
        <p:spPr>
          <a:xfrm>
            <a:off x="3359520" y="2679840"/>
            <a:ext cx="968364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804C19"/>
                </a:solidFill>
                <a:latin typeface="Times New Roman"/>
                <a:ea typeface="DejaVu Sans"/>
              </a:rPr>
              <a:t>Elle tourne sur elle-même en 5h !</a:t>
            </a:r>
            <a:endParaRPr lang="fr-FR" sz="2200" b="0" strike="noStrike" spc="-1">
              <a:solidFill>
                <a:srgbClr val="000000"/>
              </a:solidFill>
              <a:latin typeface="Arial"/>
            </a:endParaRPr>
          </a:p>
          <a:p>
            <a:pPr algn="ctr">
              <a:lnSpc>
                <a:spcPct val="100000"/>
              </a:lnSpc>
            </a:pPr>
            <a:r>
              <a:rPr lang="fr-FR" sz="2200" b="1" strike="noStrike" spc="-1">
                <a:solidFill>
                  <a:srgbClr val="804C19"/>
                </a:solidFill>
                <a:latin typeface="Times New Roman"/>
                <a:ea typeface="DejaVu Sans"/>
              </a:rPr>
              <a:t>Température de surface 5000°</a:t>
            </a:r>
            <a:endParaRPr lang="fr-FR" sz="2200" b="0" strike="noStrike" spc="-1">
              <a:solidFill>
                <a:srgbClr val="000000"/>
              </a:solidFill>
              <a:latin typeface="Arial"/>
            </a:endParaRPr>
          </a:p>
        </p:txBody>
      </p:sp>
      <p:sp>
        <p:nvSpPr>
          <p:cNvPr id="195" name="ZoneTexte 152"/>
          <p:cNvSpPr/>
          <p:nvPr/>
        </p:nvSpPr>
        <p:spPr>
          <a:xfrm>
            <a:off x="1566360" y="967680"/>
            <a:ext cx="8036640" cy="813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600" b="1" strike="noStrike" spc="-1">
                <a:solidFill>
                  <a:srgbClr val="FFCC99"/>
                </a:solidFill>
                <a:latin typeface="Times New Roman"/>
                <a:ea typeface="DejaVu Sans"/>
              </a:rPr>
              <a:t>Une nouvelle planète appelée Terre vient de se former.</a:t>
            </a:r>
            <a:endParaRPr lang="fr-FR" sz="2600" b="0" strike="noStrike" spc="-1">
              <a:solidFill>
                <a:srgbClr val="000000"/>
              </a:solidFill>
              <a:latin typeface="Arial"/>
            </a:endParaRPr>
          </a:p>
        </p:txBody>
      </p:sp>
      <p:sp>
        <p:nvSpPr>
          <p:cNvPr id="196" name="ZoneTexte 153"/>
          <p:cNvSpPr/>
          <p:nvPr/>
        </p:nvSpPr>
        <p:spPr>
          <a:xfrm>
            <a:off x="6338160" y="6999840"/>
            <a:ext cx="974160" cy="25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- 4,56 MA</a:t>
            </a:r>
            <a:endParaRPr lang="fr-FR" sz="1800" b="0" strike="noStrike" spc="-1">
              <a:solidFill>
                <a:srgbClr val="000000"/>
              </a:solidFill>
              <a:latin typeface="Arial"/>
            </a:endParaRPr>
          </a:p>
        </p:txBody>
      </p:sp>
      <p:sp>
        <p:nvSpPr>
          <p:cNvPr id="197" name="ZoneTexte 154"/>
          <p:cNvSpPr/>
          <p:nvPr/>
        </p:nvSpPr>
        <p:spPr>
          <a:xfrm>
            <a:off x="534240" y="155160"/>
            <a:ext cx="12805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30 août</a:t>
            </a:r>
            <a:endParaRPr lang="fr-FR" sz="3200" b="0" strike="noStrike" spc="-1">
              <a:solidFill>
                <a:srgbClr val="000000"/>
              </a:solidFill>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age 155"/>
          <p:cNvPicPr/>
          <p:nvPr/>
        </p:nvPicPr>
        <p:blipFill>
          <a:blip r:embed="rId3"/>
          <a:stretch/>
        </p:blipFill>
        <p:spPr>
          <a:xfrm>
            <a:off x="-62280" y="-214560"/>
            <a:ext cx="10430640" cy="7774200"/>
          </a:xfrm>
          <a:prstGeom prst="rect">
            <a:avLst/>
          </a:prstGeom>
          <a:ln w="0">
            <a:noFill/>
          </a:ln>
        </p:spPr>
      </p:pic>
      <p:sp>
        <p:nvSpPr>
          <p:cNvPr id="199" name="Connecteur droit 156"/>
          <p:cNvSpPr/>
          <p:nvPr/>
        </p:nvSpPr>
        <p:spPr>
          <a:xfrm flipH="1">
            <a:off x="-526320" y="7143840"/>
            <a:ext cx="7413480" cy="360"/>
          </a:xfrm>
          <a:prstGeom prst="line">
            <a:avLst/>
          </a:prstGeom>
          <a:ln w="36000">
            <a:solidFill>
              <a:srgbClr val="FF3333"/>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200" name="Connecteur droit 157"/>
          <p:cNvSpPr/>
          <p:nvPr/>
        </p:nvSpPr>
        <p:spPr>
          <a:xfrm>
            <a:off x="-524880" y="7143840"/>
            <a:ext cx="1172772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01" name="Connecteur droit 158"/>
          <p:cNvSpPr/>
          <p:nvPr/>
        </p:nvSpPr>
        <p:spPr>
          <a:xfrm flipH="1">
            <a:off x="-526320" y="7143840"/>
            <a:ext cx="7413480" cy="360"/>
          </a:xfrm>
          <a:prstGeom prst="line">
            <a:avLst/>
          </a:prstGeom>
          <a:ln w="36000">
            <a:solidFill>
              <a:srgbClr val="FF3333"/>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202" name="ZoneTexte 159"/>
          <p:cNvSpPr/>
          <p:nvPr/>
        </p:nvSpPr>
        <p:spPr>
          <a:xfrm>
            <a:off x="6044040" y="6644520"/>
            <a:ext cx="240984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Hadéen - 4,46 MA</a:t>
            </a:r>
            <a:endParaRPr lang="fr-FR" sz="2400" b="0" strike="noStrike" spc="-1">
              <a:solidFill>
                <a:srgbClr val="000000"/>
              </a:solidFill>
              <a:latin typeface="Arial"/>
            </a:endParaRPr>
          </a:p>
        </p:txBody>
      </p:sp>
      <p:sp>
        <p:nvSpPr>
          <p:cNvPr id="203" name="ZoneTexte 160"/>
          <p:cNvSpPr/>
          <p:nvPr/>
        </p:nvSpPr>
        <p:spPr>
          <a:xfrm>
            <a:off x="3586320" y="4985640"/>
            <a:ext cx="749088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FFCC99"/>
                </a:solidFill>
                <a:latin typeface="Times New Roman"/>
                <a:ea typeface="DejaVu Sans"/>
              </a:rPr>
              <a:t>Collision du planétoïde Théia avec la Terre.</a:t>
            </a:r>
            <a:endParaRPr lang="fr-FR" sz="2200" b="0" strike="noStrike" spc="-1">
              <a:solidFill>
                <a:srgbClr val="000000"/>
              </a:solidFill>
              <a:latin typeface="Arial"/>
            </a:endParaRPr>
          </a:p>
          <a:p>
            <a:pPr algn="ctr">
              <a:lnSpc>
                <a:spcPct val="100000"/>
              </a:lnSpc>
            </a:pPr>
            <a:r>
              <a:rPr lang="fr-FR" sz="2200" b="1" strike="noStrike" spc="-1">
                <a:solidFill>
                  <a:srgbClr val="FFCC99"/>
                </a:solidFill>
                <a:latin typeface="Times New Roman"/>
                <a:ea typeface="DejaVu Sans"/>
              </a:rPr>
              <a:t>Formation de la lune.</a:t>
            </a:r>
            <a:endParaRPr lang="fr-FR" sz="2200" b="0" strike="noStrike" spc="-1">
              <a:solidFill>
                <a:srgbClr val="000000"/>
              </a:solidFill>
              <a:latin typeface="Arial"/>
            </a:endParaRPr>
          </a:p>
        </p:txBody>
      </p:sp>
      <p:sp>
        <p:nvSpPr>
          <p:cNvPr id="204" name="ZoneTexte 161"/>
          <p:cNvSpPr/>
          <p:nvPr/>
        </p:nvSpPr>
        <p:spPr>
          <a:xfrm>
            <a:off x="661320" y="186480"/>
            <a:ext cx="12805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30 août</a:t>
            </a:r>
            <a:endParaRPr lang="fr-FR" sz="3200" b="0" strike="noStrike" spc="-1">
              <a:solidFill>
                <a:srgbClr val="000000"/>
              </a:solidFill>
              <a:latin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Image 162"/>
          <p:cNvPicPr/>
          <p:nvPr/>
        </p:nvPicPr>
        <p:blipFill>
          <a:blip r:embed="rId3"/>
          <a:stretch/>
        </p:blipFill>
        <p:spPr>
          <a:xfrm>
            <a:off x="-98640" y="0"/>
            <a:ext cx="10258200" cy="7748640"/>
          </a:xfrm>
          <a:prstGeom prst="rect">
            <a:avLst/>
          </a:prstGeom>
          <a:ln w="0">
            <a:noFill/>
          </a:ln>
        </p:spPr>
      </p:pic>
      <p:sp>
        <p:nvSpPr>
          <p:cNvPr id="206" name="ZoneTexte 163"/>
          <p:cNvSpPr/>
          <p:nvPr/>
        </p:nvSpPr>
        <p:spPr>
          <a:xfrm>
            <a:off x="-798120" y="587880"/>
            <a:ext cx="11470320" cy="12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6633"/>
                </a:solidFill>
                <a:latin typeface="Times New Roman"/>
                <a:ea typeface="DejaVu Sans"/>
              </a:rPr>
              <a:t>                                 </a:t>
            </a: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FF6633"/>
                </a:solidFill>
                <a:latin typeface="Times New Roman"/>
                <a:ea typeface="DejaVu Sans"/>
              </a:rPr>
              <a:t>  </a:t>
            </a:r>
            <a:r>
              <a:rPr lang="fr-FR" sz="2400" b="1" strike="noStrike" spc="-1">
                <a:solidFill>
                  <a:srgbClr val="FFCC99"/>
                </a:solidFill>
                <a:latin typeface="Times New Roman"/>
                <a:ea typeface="DejaVu Sans"/>
              </a:rPr>
              <a:t>La croûte terrestre se refroidit :</a:t>
            </a:r>
            <a:r>
              <a:rPr lang="fr-FR" sz="3200" b="1" strike="noStrike" spc="-1">
                <a:solidFill>
                  <a:srgbClr val="FF6633"/>
                </a:solidFill>
                <a:latin typeface="Times New Roman"/>
                <a:ea typeface="DejaVu Sans"/>
              </a:rPr>
              <a:t> </a:t>
            </a:r>
            <a:r>
              <a:rPr lang="fr-FR" sz="2400" b="1" strike="noStrike" spc="-1">
                <a:solidFill>
                  <a:srgbClr val="FFCC99"/>
                </a:solidFill>
                <a:latin typeface="Times New Roman"/>
                <a:ea typeface="DejaVu Sans"/>
              </a:rPr>
              <a:t>premières roches solides </a:t>
            </a:r>
            <a:endParaRPr lang="fr-FR" sz="2400" b="0" strike="noStrike" spc="-1">
              <a:solidFill>
                <a:srgbClr val="000000"/>
              </a:solidFill>
              <a:latin typeface="Arial"/>
            </a:endParaRPr>
          </a:p>
        </p:txBody>
      </p:sp>
      <p:sp>
        <p:nvSpPr>
          <p:cNvPr id="207" name="Connecteur droit 164"/>
          <p:cNvSpPr/>
          <p:nvPr/>
        </p:nvSpPr>
        <p:spPr>
          <a:xfrm>
            <a:off x="-734400" y="7302240"/>
            <a:ext cx="120848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08" name="Connecteur droit 165"/>
          <p:cNvSpPr/>
          <p:nvPr/>
        </p:nvSpPr>
        <p:spPr>
          <a:xfrm flipH="1">
            <a:off x="-992520" y="7297560"/>
            <a:ext cx="8038440" cy="468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3320" rIns="18000" bIns="-13320" anchor="ctr" anchorCtr="1">
            <a:noAutofit/>
          </a:bodyPr>
          <a:lstStyle/>
          <a:p>
            <a:endParaRPr lang="fr-FR" sz="2400" b="0" strike="noStrike" spc="-1">
              <a:solidFill>
                <a:srgbClr val="000000"/>
              </a:solidFill>
              <a:latin typeface="Times New Roman"/>
              <a:ea typeface="DejaVu Sans"/>
            </a:endParaRPr>
          </a:p>
        </p:txBody>
      </p:sp>
      <p:sp>
        <p:nvSpPr>
          <p:cNvPr id="209" name="ZoneTexte 166"/>
          <p:cNvSpPr/>
          <p:nvPr/>
        </p:nvSpPr>
        <p:spPr>
          <a:xfrm>
            <a:off x="6221880" y="6875280"/>
            <a:ext cx="28569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Hadéen -4,4 MA</a:t>
            </a:r>
            <a:endParaRPr lang="fr-FR" sz="2400" b="0" strike="noStrike" spc="-1">
              <a:solidFill>
                <a:srgbClr val="000000"/>
              </a:solidFill>
              <a:latin typeface="Arial"/>
            </a:endParaRPr>
          </a:p>
        </p:txBody>
      </p:sp>
      <p:sp>
        <p:nvSpPr>
          <p:cNvPr id="210" name="ZoneTexte 167"/>
          <p:cNvSpPr/>
          <p:nvPr/>
        </p:nvSpPr>
        <p:spPr>
          <a:xfrm>
            <a:off x="487440" y="320040"/>
            <a:ext cx="232020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 septembre </a:t>
            </a:r>
            <a:r>
              <a:rPr lang="fr-FR" sz="3200" b="1" strike="noStrike" spc="-1">
                <a:solidFill>
                  <a:srgbClr val="FF6633"/>
                </a:solidFill>
                <a:latin typeface="Times New Roman"/>
                <a:ea typeface="DejaVu Sans"/>
              </a:rPr>
              <a:t> </a:t>
            </a:r>
            <a:endParaRPr lang="fr-FR" sz="320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Image 168"/>
          <p:cNvPicPr/>
          <p:nvPr/>
        </p:nvPicPr>
        <p:blipFill>
          <a:blip r:embed="rId3"/>
          <a:stretch/>
        </p:blipFill>
        <p:spPr>
          <a:xfrm>
            <a:off x="0" y="0"/>
            <a:ext cx="10762560" cy="8560800"/>
          </a:xfrm>
          <a:prstGeom prst="rect">
            <a:avLst/>
          </a:prstGeom>
          <a:ln w="0">
            <a:noFill/>
          </a:ln>
        </p:spPr>
      </p:pic>
      <p:pic>
        <p:nvPicPr>
          <p:cNvPr id="212" name="Image 169"/>
          <p:cNvPicPr/>
          <p:nvPr/>
        </p:nvPicPr>
        <p:blipFill>
          <a:blip r:embed="rId4"/>
          <a:stretch/>
        </p:blipFill>
        <p:spPr>
          <a:xfrm>
            <a:off x="0" y="-3960"/>
            <a:ext cx="10746360" cy="7563600"/>
          </a:xfrm>
          <a:prstGeom prst="rect">
            <a:avLst/>
          </a:prstGeom>
          <a:ln w="0">
            <a:noFill/>
          </a:ln>
        </p:spPr>
      </p:pic>
      <p:sp>
        <p:nvSpPr>
          <p:cNvPr id="213" name="ZoneTexte 170"/>
          <p:cNvSpPr/>
          <p:nvPr/>
        </p:nvSpPr>
        <p:spPr>
          <a:xfrm>
            <a:off x="3675600" y="89640"/>
            <a:ext cx="6989040" cy="1824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3200" b="1" strike="noStrike" spc="-1">
                <a:solidFill>
                  <a:srgbClr val="000000"/>
                </a:solidFill>
                <a:latin typeface="Times New Roman"/>
                <a:ea typeface="DejaVu Sans"/>
              </a:rPr>
              <a:t>Apparition des océans primitifs.</a:t>
            </a:r>
            <a:endParaRPr lang="fr-FR" sz="3200" b="0" strike="noStrike" spc="-1">
              <a:solidFill>
                <a:srgbClr val="000000"/>
              </a:solidFill>
              <a:latin typeface="Arial"/>
            </a:endParaRPr>
          </a:p>
          <a:p>
            <a:pPr algn="ctr">
              <a:lnSpc>
                <a:spcPct val="100000"/>
              </a:lnSpc>
            </a:pPr>
            <a:endParaRPr lang="fr-FR" sz="3200" b="0" strike="noStrike" spc="-1">
              <a:solidFill>
                <a:srgbClr val="000000"/>
              </a:solidFill>
              <a:latin typeface="Arial"/>
            </a:endParaRPr>
          </a:p>
          <a:p>
            <a:pPr algn="ctr">
              <a:lnSpc>
                <a:spcPct val="100000"/>
              </a:lnSpc>
            </a:pPr>
            <a:r>
              <a:rPr lang="fr-FR" sz="2200" b="1" strike="noStrike" spc="-1">
                <a:solidFill>
                  <a:srgbClr val="0066CC"/>
                </a:solidFill>
                <a:latin typeface="Times New Roman"/>
                <a:ea typeface="DejaVu Sans"/>
              </a:rPr>
              <a:t>         </a:t>
            </a:r>
            <a:endParaRPr lang="fr-FR" sz="2200" b="0" strike="noStrike" spc="-1">
              <a:solidFill>
                <a:srgbClr val="000000"/>
              </a:solidFill>
              <a:latin typeface="Arial"/>
            </a:endParaRPr>
          </a:p>
          <a:p>
            <a:pPr algn="ctr">
              <a:lnSpc>
                <a:spcPct val="100000"/>
              </a:lnSpc>
            </a:pPr>
            <a:endParaRPr lang="fr-FR" sz="2200" b="0" strike="noStrike" spc="-1">
              <a:solidFill>
                <a:srgbClr val="000000"/>
              </a:solidFill>
              <a:latin typeface="Arial"/>
            </a:endParaRPr>
          </a:p>
        </p:txBody>
      </p:sp>
      <p:sp>
        <p:nvSpPr>
          <p:cNvPr id="214" name="ZoneTexte 171"/>
          <p:cNvSpPr/>
          <p:nvPr/>
        </p:nvSpPr>
        <p:spPr>
          <a:xfrm>
            <a:off x="156600" y="11160"/>
            <a:ext cx="2115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 septembre</a:t>
            </a:r>
            <a:endParaRPr lang="fr-FR" sz="3200" b="0" strike="noStrike" spc="-1">
              <a:solidFill>
                <a:srgbClr val="000000"/>
              </a:solidFill>
              <a:latin typeface="Arial"/>
            </a:endParaRPr>
          </a:p>
        </p:txBody>
      </p:sp>
      <p:sp>
        <p:nvSpPr>
          <p:cNvPr id="215" name="Connecteur droit 172"/>
          <p:cNvSpPr/>
          <p:nvPr/>
        </p:nvSpPr>
        <p:spPr>
          <a:xfrm flipH="1">
            <a:off x="-983160" y="7300080"/>
            <a:ext cx="8038440" cy="468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3320" rIns="18000" bIns="-13320" anchor="ctr" anchorCtr="1">
            <a:noAutofit/>
          </a:bodyPr>
          <a:lstStyle/>
          <a:p>
            <a:endParaRPr lang="fr-FR" sz="2400" b="0" strike="noStrike" spc="-1">
              <a:solidFill>
                <a:srgbClr val="000000"/>
              </a:solidFill>
              <a:latin typeface="Times New Roman"/>
              <a:ea typeface="DejaVu Sans"/>
            </a:endParaRPr>
          </a:p>
        </p:txBody>
      </p:sp>
      <p:sp>
        <p:nvSpPr>
          <p:cNvPr id="216" name="Connecteur droit 173"/>
          <p:cNvSpPr/>
          <p:nvPr/>
        </p:nvSpPr>
        <p:spPr>
          <a:xfrm>
            <a:off x="7003800" y="7302600"/>
            <a:ext cx="76208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17" name="ZoneTexte 174"/>
          <p:cNvSpPr/>
          <p:nvPr/>
        </p:nvSpPr>
        <p:spPr>
          <a:xfrm>
            <a:off x="6010560" y="6931800"/>
            <a:ext cx="21430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Hadéen -4,3 MA</a:t>
            </a:r>
            <a:endParaRPr lang="fr-FR" sz="2400" b="0" strike="noStrike" spc="-1">
              <a:solidFill>
                <a:srgbClr val="000000"/>
              </a:solidFill>
              <a:latin typeface="Arial"/>
            </a:endParaRPr>
          </a:p>
        </p:txBody>
      </p:sp>
      <p:sp>
        <p:nvSpPr>
          <p:cNvPr id="218" name="ZoneTexte 175"/>
          <p:cNvSpPr/>
          <p:nvPr/>
        </p:nvSpPr>
        <p:spPr>
          <a:xfrm>
            <a:off x="5498280" y="1242720"/>
            <a:ext cx="4473360" cy="315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66CC"/>
                </a:solidFill>
                <a:latin typeface="Times New Roman"/>
                <a:ea typeface="DejaVu Sans"/>
              </a:rPr>
              <a:t>La Terre est prête à accueillir la vie ! </a:t>
            </a:r>
            <a:endParaRPr lang="fr-FR" sz="220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Image 44"/>
          <p:cNvPicPr/>
          <p:nvPr/>
        </p:nvPicPr>
        <p:blipFill>
          <a:blip r:embed="rId2"/>
          <a:stretch/>
        </p:blipFill>
        <p:spPr>
          <a:xfrm>
            <a:off x="0" y="0"/>
            <a:ext cx="10079640" cy="7559640"/>
          </a:xfrm>
          <a:prstGeom prst="rect">
            <a:avLst/>
          </a:prstGeom>
          <a:ln w="0">
            <a:noFill/>
          </a:ln>
        </p:spPr>
      </p:pic>
      <p:sp>
        <p:nvSpPr>
          <p:cNvPr id="88" name="ZoneTexte 45"/>
          <p:cNvSpPr/>
          <p:nvPr/>
        </p:nvSpPr>
        <p:spPr>
          <a:xfrm>
            <a:off x="654840" y="277560"/>
            <a:ext cx="8115480" cy="554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4000" b="1" u="sng" strike="noStrike" spc="-1">
                <a:solidFill>
                  <a:srgbClr val="CC6633"/>
                </a:solidFill>
                <a:uFillTx/>
                <a:latin typeface="Monotype Corsiva"/>
                <a:ea typeface="DejaVu Sans"/>
              </a:rPr>
              <a:t>BUT DE L'EXPOSE</a:t>
            </a:r>
            <a:endParaRPr lang="fr-FR" sz="4000" b="0" strike="noStrike" spc="-1">
              <a:solidFill>
                <a:srgbClr val="000000"/>
              </a:solidFill>
              <a:latin typeface="Arial"/>
            </a:endParaRPr>
          </a:p>
        </p:txBody>
      </p:sp>
      <p:sp>
        <p:nvSpPr>
          <p:cNvPr id="89" name="ZoneTexte 46"/>
          <p:cNvSpPr/>
          <p:nvPr/>
        </p:nvSpPr>
        <p:spPr>
          <a:xfrm>
            <a:off x="654480" y="2023920"/>
            <a:ext cx="91479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280099"/>
                </a:solidFill>
                <a:latin typeface="Times New Roman"/>
                <a:ea typeface="DejaVu Sans"/>
              </a:rPr>
              <a:t>Raconter l'histoire supposée de l'univers du Big Bang à nos jours.</a:t>
            </a:r>
            <a:endParaRPr lang="fr-FR" sz="2400" b="0" strike="noStrike" spc="-1">
              <a:solidFill>
                <a:srgbClr val="000000"/>
              </a:solidFill>
              <a:latin typeface="Arial"/>
            </a:endParaRPr>
          </a:p>
        </p:txBody>
      </p:sp>
      <p:sp>
        <p:nvSpPr>
          <p:cNvPr id="90" name="ZoneTexte 47"/>
          <p:cNvSpPr/>
          <p:nvPr/>
        </p:nvSpPr>
        <p:spPr>
          <a:xfrm>
            <a:off x="655200" y="3115440"/>
            <a:ext cx="85518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280099"/>
                </a:solidFill>
                <a:latin typeface="Times New Roman"/>
                <a:ea typeface="DejaVu Sans"/>
              </a:rPr>
              <a:t>Mieux appréhender la notion de temps qui nous dépasse.</a:t>
            </a:r>
            <a:endParaRPr lang="fr-FR" sz="2400" b="0" strike="noStrike" spc="-1">
              <a:solidFill>
                <a:srgbClr val="000000"/>
              </a:solidFill>
              <a:latin typeface="Arial"/>
            </a:endParaRPr>
          </a:p>
        </p:txBody>
      </p:sp>
      <p:sp>
        <p:nvSpPr>
          <p:cNvPr id="91" name="ZoneTexte 48"/>
          <p:cNvSpPr/>
          <p:nvPr/>
        </p:nvSpPr>
        <p:spPr>
          <a:xfrm>
            <a:off x="674280" y="4107600"/>
            <a:ext cx="956412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280099"/>
                </a:solidFill>
                <a:latin typeface="Times New Roman"/>
                <a:ea typeface="DejaVu Sans"/>
              </a:rPr>
              <a:t>Permettre de situer dans le temps les événements importants. </a:t>
            </a:r>
            <a:endParaRPr lang="fr-FR" sz="2400" b="0" strike="noStrike" spc="-1">
              <a:solidFill>
                <a:srgbClr val="000000"/>
              </a:solidFill>
              <a:latin typeface="Arial"/>
            </a:endParaRPr>
          </a:p>
        </p:txBody>
      </p:sp>
      <p:sp>
        <p:nvSpPr>
          <p:cNvPr id="92" name="ZoneTexte 49"/>
          <p:cNvSpPr/>
          <p:nvPr/>
        </p:nvSpPr>
        <p:spPr>
          <a:xfrm>
            <a:off x="694440" y="5099760"/>
            <a:ext cx="853236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280099"/>
                </a:solidFill>
                <a:latin typeface="Times New Roman"/>
                <a:ea typeface="DejaVu Sans"/>
              </a:rPr>
              <a:t>Déterminer la place de l'Homme dans l'évolution de cette histoire.</a:t>
            </a:r>
            <a:endParaRPr lang="fr-FR" sz="2400" b="0" strike="noStrike" spc="-1">
              <a:solidFill>
                <a:srgbClr val="000000"/>
              </a:solidFill>
              <a:latin typeface="Arial"/>
            </a:endParaRPr>
          </a:p>
        </p:txBody>
      </p:sp>
      <p:sp>
        <p:nvSpPr>
          <p:cNvPr id="93" name="ZoneTexte 50"/>
          <p:cNvSpPr/>
          <p:nvPr/>
        </p:nvSpPr>
        <p:spPr>
          <a:xfrm>
            <a:off x="753840" y="6144120"/>
            <a:ext cx="82746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280099"/>
                </a:solidFill>
                <a:latin typeface="Times New Roman"/>
                <a:ea typeface="DejaVu Sans"/>
              </a:rPr>
              <a:t>Se projeter dans un futur théorique.</a:t>
            </a:r>
            <a:endParaRPr lang="fr-FR" sz="24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ZoneTexte 176"/>
          <p:cNvSpPr/>
          <p:nvPr/>
        </p:nvSpPr>
        <p:spPr>
          <a:xfrm>
            <a:off x="-178560" y="0"/>
            <a:ext cx="1077480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220" name="Rectangle 177"/>
          <p:cNvSpPr/>
          <p:nvPr/>
        </p:nvSpPr>
        <p:spPr>
          <a:xfrm>
            <a:off x="0" y="0"/>
            <a:ext cx="10199160" cy="7559640"/>
          </a:xfrm>
          <a:prstGeom prst="rect">
            <a:avLst/>
          </a:prstGeom>
          <a:gradFill rotWithShape="0">
            <a:gsLst>
              <a:gs pos="0">
                <a:srgbClr val="E6FF00"/>
              </a:gs>
              <a:gs pos="100000">
                <a:srgbClr val="FF3333"/>
              </a:gs>
            </a:gsLst>
            <a:path path="circle">
              <a:fillToRect l="50000" t="50000" r="50000" b="50000"/>
            </a:path>
          </a:gra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221" name="ZoneTexte 178"/>
          <p:cNvSpPr/>
          <p:nvPr/>
        </p:nvSpPr>
        <p:spPr>
          <a:xfrm>
            <a:off x="3727800" y="-234720"/>
            <a:ext cx="1004076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2400" b="1" strike="noStrike" spc="-1">
                <a:solidFill>
                  <a:srgbClr val="008080"/>
                </a:solidFill>
                <a:latin typeface="Times New Roman"/>
                <a:ea typeface="DejaVu Sans"/>
              </a:rPr>
              <a:t>Apparition des premiers procaryotes.</a:t>
            </a:r>
            <a:endParaRPr lang="fr-FR" sz="2400" b="0" strike="noStrike" spc="-1">
              <a:solidFill>
                <a:srgbClr val="000000"/>
              </a:solidFill>
              <a:latin typeface="Arial"/>
            </a:endParaRPr>
          </a:p>
        </p:txBody>
      </p:sp>
      <p:sp>
        <p:nvSpPr>
          <p:cNvPr id="222" name="Connecteur droit 179"/>
          <p:cNvSpPr/>
          <p:nvPr/>
        </p:nvSpPr>
        <p:spPr>
          <a:xfrm>
            <a:off x="-754200" y="7322400"/>
            <a:ext cx="115689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23" name="Connecteur droit 180"/>
          <p:cNvSpPr/>
          <p:nvPr/>
        </p:nvSpPr>
        <p:spPr>
          <a:xfrm flipH="1" flipV="1">
            <a:off x="-675000" y="7322400"/>
            <a:ext cx="8257680" cy="9000"/>
          </a:xfrm>
          <a:prstGeom prst="line">
            <a:avLst/>
          </a:prstGeom>
          <a:ln w="36000">
            <a:solidFill>
              <a:srgbClr val="B84747"/>
            </a:solidFill>
            <a:round/>
            <a:tailEnd type="triangle" w="med" len="med"/>
          </a:ln>
        </p:spPr>
        <p:style>
          <a:lnRef idx="0">
            <a:scrgbClr r="0" g="0" b="0"/>
          </a:lnRef>
          <a:fillRef idx="0">
            <a:scrgbClr r="0" g="0" b="0"/>
          </a:fillRef>
          <a:effectRef idx="0">
            <a:scrgbClr r="0" g="0" b="0"/>
          </a:effectRef>
          <a:fontRef idx="minor"/>
        </p:style>
        <p:txBody>
          <a:bodyPr lIns="18000" tIns="-9000" rIns="18000" bIns="-9000" anchor="ctr" anchorCtr="1">
            <a:noAutofit/>
          </a:bodyPr>
          <a:lstStyle/>
          <a:p>
            <a:endParaRPr lang="fr-FR" sz="2400" b="0" strike="noStrike" spc="-1">
              <a:solidFill>
                <a:srgbClr val="000000"/>
              </a:solidFill>
              <a:latin typeface="Times New Roman"/>
              <a:ea typeface="DejaVu Sans"/>
            </a:endParaRPr>
          </a:p>
        </p:txBody>
      </p:sp>
      <p:sp>
        <p:nvSpPr>
          <p:cNvPr id="224" name="ZoneTexte 181"/>
          <p:cNvSpPr/>
          <p:nvPr/>
        </p:nvSpPr>
        <p:spPr>
          <a:xfrm>
            <a:off x="6748200" y="6915960"/>
            <a:ext cx="23014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Archéen -3,5 MA</a:t>
            </a:r>
            <a:endParaRPr lang="fr-FR" sz="2400" b="0" strike="noStrike" spc="-1">
              <a:solidFill>
                <a:srgbClr val="000000"/>
              </a:solidFill>
              <a:latin typeface="Arial"/>
            </a:endParaRPr>
          </a:p>
        </p:txBody>
      </p:sp>
      <p:sp>
        <p:nvSpPr>
          <p:cNvPr id="225" name="ZoneTexte 182"/>
          <p:cNvSpPr/>
          <p:nvPr/>
        </p:nvSpPr>
        <p:spPr>
          <a:xfrm>
            <a:off x="241560" y="134280"/>
            <a:ext cx="2523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30 septembre  </a:t>
            </a:r>
            <a:endParaRPr lang="fr-FR" sz="3200" b="0" strike="noStrike" spc="-1">
              <a:solidFill>
                <a:srgbClr val="000000"/>
              </a:solidFill>
              <a:latin typeface="Arial"/>
            </a:endParaRPr>
          </a:p>
        </p:txBody>
      </p:sp>
      <p:pic>
        <p:nvPicPr>
          <p:cNvPr id="226" name="Image 183"/>
          <p:cNvPicPr/>
          <p:nvPr/>
        </p:nvPicPr>
        <p:blipFill>
          <a:blip r:embed="rId3"/>
          <a:stretch/>
        </p:blipFill>
        <p:spPr>
          <a:xfrm>
            <a:off x="2126880" y="1534320"/>
            <a:ext cx="5307480" cy="5677200"/>
          </a:xfrm>
          <a:prstGeom prst="rect">
            <a:avLst/>
          </a:prstGeom>
          <a:ln w="0">
            <a:noFill/>
          </a:ln>
        </p:spPr>
      </p:pic>
      <p:sp>
        <p:nvSpPr>
          <p:cNvPr id="227" name="ZoneTexte 184"/>
          <p:cNvSpPr/>
          <p:nvPr/>
        </p:nvSpPr>
        <p:spPr>
          <a:xfrm>
            <a:off x="2198520" y="655200"/>
            <a:ext cx="8319960" cy="933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0" strike="noStrike" spc="-1">
                <a:solidFill>
                  <a:srgbClr val="004586"/>
                </a:solidFill>
                <a:latin typeface="Times New Roman"/>
                <a:ea typeface="DejaVu Sans"/>
              </a:rPr>
              <a:t>Les procaryotes sont des cellules sans noyau qui possèdent l'ADN . </a:t>
            </a:r>
            <a:endParaRPr lang="fr-FR" sz="2200" b="0" strike="noStrike" spc="-1">
              <a:solidFill>
                <a:srgbClr val="000000"/>
              </a:solidFill>
              <a:latin typeface="Arial"/>
            </a:endParaRPr>
          </a:p>
          <a:p>
            <a:pPr algn="ctr">
              <a:lnSpc>
                <a:spcPct val="100000"/>
              </a:lnSpc>
            </a:pPr>
            <a:r>
              <a:rPr lang="fr-FR" sz="2200" b="0" strike="noStrike" spc="-1">
                <a:solidFill>
                  <a:srgbClr val="004586"/>
                </a:solidFill>
                <a:latin typeface="Times New Roman"/>
                <a:ea typeface="DejaVu Sans"/>
              </a:rPr>
              <a:t>Ils regroupent principalement le monde des bactéries.</a:t>
            </a:r>
            <a:endParaRPr lang="fr-FR" sz="2200" b="0" strike="noStrike" spc="-1">
              <a:solidFill>
                <a:srgbClr val="000000"/>
              </a:solidFill>
              <a:latin typeface="Arial"/>
            </a:endParaRPr>
          </a:p>
          <a:p>
            <a:pPr algn="ctr">
              <a:lnSpc>
                <a:spcPct val="100000"/>
              </a:lnSpc>
            </a:pPr>
            <a:r>
              <a:rPr lang="fr-FR" sz="2200" b="0" strike="noStrike" spc="-1">
                <a:solidFill>
                  <a:srgbClr val="004586"/>
                </a:solidFill>
                <a:latin typeface="Times New Roman"/>
                <a:ea typeface="DejaVu Sans"/>
              </a:rPr>
              <a:t>Celles-ci consomment du CO2 et rejettent de l'oxygène.</a:t>
            </a:r>
            <a:endParaRPr lang="fr-FR" sz="2200" b="0" strike="noStrike" spc="-1">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onnecteur droit 185"/>
          <p:cNvSpPr/>
          <p:nvPr/>
        </p:nvSpPr>
        <p:spPr>
          <a:xfrm>
            <a:off x="-298080" y="7322400"/>
            <a:ext cx="114699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pic>
        <p:nvPicPr>
          <p:cNvPr id="229" name="Image 186"/>
          <p:cNvPicPr/>
          <p:nvPr/>
        </p:nvPicPr>
        <p:blipFill>
          <a:blip r:embed="rId3"/>
          <a:stretch/>
        </p:blipFill>
        <p:spPr>
          <a:xfrm>
            <a:off x="-82080" y="-123840"/>
            <a:ext cx="10249560" cy="7723440"/>
          </a:xfrm>
          <a:prstGeom prst="rect">
            <a:avLst/>
          </a:prstGeom>
          <a:ln w="0">
            <a:noFill/>
          </a:ln>
        </p:spPr>
      </p:pic>
      <p:sp>
        <p:nvSpPr>
          <p:cNvPr id="230" name="Connecteur droit 187"/>
          <p:cNvSpPr/>
          <p:nvPr/>
        </p:nvSpPr>
        <p:spPr>
          <a:xfrm>
            <a:off x="-306720" y="7322400"/>
            <a:ext cx="114699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31" name="Connecteur droit 188"/>
          <p:cNvSpPr/>
          <p:nvPr/>
        </p:nvSpPr>
        <p:spPr>
          <a:xfrm flipH="1" flipV="1">
            <a:off x="-693000" y="7320600"/>
            <a:ext cx="81666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232" name="ZoneTexte 189"/>
          <p:cNvSpPr/>
          <p:nvPr/>
        </p:nvSpPr>
        <p:spPr>
          <a:xfrm>
            <a:off x="6789600" y="6815160"/>
            <a:ext cx="23716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Archéen-3,5 MA</a:t>
            </a:r>
            <a:endParaRPr lang="fr-FR" sz="2400" b="0" strike="noStrike" spc="-1">
              <a:solidFill>
                <a:srgbClr val="000000"/>
              </a:solidFill>
              <a:latin typeface="Arial"/>
            </a:endParaRPr>
          </a:p>
        </p:txBody>
      </p:sp>
      <p:sp>
        <p:nvSpPr>
          <p:cNvPr id="233" name="Rectangle 190"/>
          <p:cNvSpPr/>
          <p:nvPr/>
        </p:nvSpPr>
        <p:spPr>
          <a:xfrm>
            <a:off x="128160" y="103320"/>
            <a:ext cx="9852840" cy="1029960"/>
          </a:xfrm>
          <a:prstGeom prst="rect">
            <a:avLst/>
          </a:prstGeom>
          <a:solidFill>
            <a:srgbClr val="CC6633"/>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234" name="ZoneTexte 191"/>
          <p:cNvSpPr/>
          <p:nvPr/>
        </p:nvSpPr>
        <p:spPr>
          <a:xfrm>
            <a:off x="-345600" y="159480"/>
            <a:ext cx="10729800" cy="864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000" b="1" strike="noStrike" spc="-1">
                <a:solidFill>
                  <a:srgbClr val="4B1F6F"/>
                </a:solidFill>
                <a:latin typeface="Times New Roman"/>
                <a:ea typeface="DejaVu Sans"/>
              </a:rPr>
              <a:t>Les premières traces de la présence de procaryotes ont été découvertes dans des roches </a:t>
            </a:r>
            <a:endParaRPr lang="fr-FR" sz="2000" b="0" strike="noStrike" spc="-1">
              <a:solidFill>
                <a:srgbClr val="000000"/>
              </a:solidFill>
              <a:latin typeface="Arial"/>
            </a:endParaRPr>
          </a:p>
          <a:p>
            <a:pPr algn="ctr">
              <a:lnSpc>
                <a:spcPct val="100000"/>
              </a:lnSpc>
            </a:pPr>
            <a:r>
              <a:rPr lang="fr-FR" sz="2000" b="1" strike="noStrike" spc="-1">
                <a:solidFill>
                  <a:srgbClr val="4B1F6F"/>
                </a:solidFill>
                <a:latin typeface="Times New Roman"/>
                <a:ea typeface="DejaVu Sans"/>
              </a:rPr>
              <a:t>calcaires sédimentaires appelées stromatolites formées voilà 3,5 MA.</a:t>
            </a:r>
            <a:endParaRPr lang="fr-FR" sz="2000" b="0" strike="noStrike" spc="-1">
              <a:solidFill>
                <a:srgbClr val="000000"/>
              </a:solidFill>
              <a:latin typeface="Arial"/>
            </a:endParaRPr>
          </a:p>
          <a:p>
            <a:pPr algn="ctr">
              <a:lnSpc>
                <a:spcPct val="100000"/>
              </a:lnSpc>
            </a:pPr>
            <a:r>
              <a:rPr lang="fr-FR" sz="2000" b="1" strike="noStrike" spc="-1">
                <a:solidFill>
                  <a:srgbClr val="4B1F6F"/>
                </a:solidFill>
                <a:latin typeface="Times New Roman"/>
                <a:ea typeface="DejaVu Sans"/>
              </a:rPr>
              <a:t>Ce sont les procaryotes qui ont formés ces couche fines. </a:t>
            </a:r>
            <a:endParaRPr lang="fr-FR" sz="2000" b="0" strike="noStrike" spc="-1">
              <a:solidFill>
                <a:srgbClr val="000000"/>
              </a:solidFill>
              <a:latin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Image 192"/>
          <p:cNvPicPr/>
          <p:nvPr/>
        </p:nvPicPr>
        <p:blipFill>
          <a:blip r:embed="rId3"/>
          <a:stretch/>
        </p:blipFill>
        <p:spPr>
          <a:xfrm>
            <a:off x="0" y="0"/>
            <a:ext cx="10079640" cy="7559640"/>
          </a:xfrm>
          <a:prstGeom prst="rect">
            <a:avLst/>
          </a:prstGeom>
          <a:ln w="0">
            <a:noFill/>
          </a:ln>
        </p:spPr>
      </p:pic>
      <p:sp>
        <p:nvSpPr>
          <p:cNvPr id="236" name="ZoneTexte 193"/>
          <p:cNvSpPr/>
          <p:nvPr/>
        </p:nvSpPr>
        <p:spPr>
          <a:xfrm>
            <a:off x="425880" y="36000"/>
            <a:ext cx="8909640" cy="766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3200" b="1" strike="noStrike" spc="-1">
                <a:solidFill>
                  <a:srgbClr val="0066CC"/>
                </a:solidFill>
                <a:latin typeface="Times New Roman"/>
                <a:ea typeface="DejaVu Sans"/>
              </a:rPr>
              <a:t>   s</a:t>
            </a:r>
            <a:r>
              <a:rPr lang="fr-FR" sz="2200" b="1" strike="noStrike" spc="-1">
                <a:solidFill>
                  <a:srgbClr val="0066CC"/>
                </a:solidFill>
                <a:latin typeface="Times New Roman"/>
                <a:ea typeface="DejaVu Sans"/>
              </a:rPr>
              <a:t>tromatolithes actifs dans la baie des requins en Australie.</a:t>
            </a:r>
            <a:endParaRPr lang="fr-FR" sz="2200" b="0" strike="noStrike" spc="-1">
              <a:solidFill>
                <a:srgbClr val="000000"/>
              </a:solidFill>
              <a:latin typeface="Arial"/>
            </a:endParaRPr>
          </a:p>
          <a:p>
            <a:pPr algn="ctr">
              <a:lnSpc>
                <a:spcPct val="100000"/>
              </a:lnSpc>
            </a:pPr>
            <a:r>
              <a:rPr lang="fr-FR" sz="2200" b="1" strike="noStrike" spc="-1">
                <a:solidFill>
                  <a:srgbClr val="0066CC"/>
                </a:solidFill>
                <a:latin typeface="Times New Roman"/>
                <a:ea typeface="DejaVu Sans"/>
              </a:rPr>
              <a:t>     Ils ont besoin de la présence de l'eau pour se développer. </a:t>
            </a:r>
            <a:endParaRPr lang="fr-FR" sz="2200" b="0" strike="noStrike" spc="-1">
              <a:solidFill>
                <a:srgbClr val="000000"/>
              </a:solidFill>
              <a:latin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Rectangle 194"/>
          <p:cNvSpPr/>
          <p:nvPr/>
        </p:nvSpPr>
        <p:spPr>
          <a:xfrm>
            <a:off x="-450360" y="-333000"/>
            <a:ext cx="10655640" cy="8000280"/>
          </a:xfrm>
          <a:prstGeom prst="rect">
            <a:avLst/>
          </a:prstGeom>
          <a:gradFill rotWithShape="0">
            <a:gsLst>
              <a:gs pos="25000">
                <a:srgbClr val="6B0094"/>
              </a:gs>
              <a:gs pos="100000">
                <a:srgbClr val="00FF00"/>
              </a:gs>
            </a:gsLst>
            <a:lin ang="4500000"/>
          </a:gra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pic>
        <p:nvPicPr>
          <p:cNvPr id="238" name="Image 195"/>
          <p:cNvPicPr/>
          <p:nvPr/>
        </p:nvPicPr>
        <p:blipFill>
          <a:blip r:embed="rId3"/>
          <a:stretch/>
        </p:blipFill>
        <p:spPr>
          <a:xfrm>
            <a:off x="120960" y="1149120"/>
            <a:ext cx="9736200" cy="6258240"/>
          </a:xfrm>
          <a:prstGeom prst="rect">
            <a:avLst/>
          </a:prstGeom>
          <a:ln w="0">
            <a:noFill/>
          </a:ln>
        </p:spPr>
      </p:pic>
      <p:sp>
        <p:nvSpPr>
          <p:cNvPr id="239" name="ZoneTexte 196"/>
          <p:cNvSpPr/>
          <p:nvPr/>
        </p:nvSpPr>
        <p:spPr>
          <a:xfrm>
            <a:off x="-165960" y="1224000"/>
            <a:ext cx="1017972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99CCFF"/>
                </a:solidFill>
                <a:latin typeface="Times New Roman"/>
                <a:ea typeface="DejaVu Sans"/>
              </a:rPr>
              <a:t> </a:t>
            </a:r>
            <a:r>
              <a:rPr lang="fr-FR" sz="3200" b="1" strike="noStrike" spc="-1">
                <a:solidFill>
                  <a:srgbClr val="CC00CC"/>
                </a:solidFill>
                <a:latin typeface="Times New Roman"/>
                <a:ea typeface="DejaVu Sans"/>
              </a:rPr>
              <a:t>Apparition des eucaryotes, premières cellules à noyau.</a:t>
            </a:r>
            <a:endParaRPr lang="fr-FR" sz="3200" b="0" strike="noStrike" spc="-1">
              <a:solidFill>
                <a:srgbClr val="000000"/>
              </a:solidFill>
              <a:latin typeface="Arial"/>
            </a:endParaRPr>
          </a:p>
          <a:p>
            <a:pPr algn="ctr">
              <a:lnSpc>
                <a:spcPct val="100000"/>
              </a:lnSpc>
            </a:pPr>
            <a:endParaRPr lang="fr-FR" sz="2400" b="0" strike="noStrike" spc="-1">
              <a:solidFill>
                <a:srgbClr val="000000"/>
              </a:solidFill>
              <a:latin typeface="Arial"/>
            </a:endParaRPr>
          </a:p>
          <a:p>
            <a:pPr algn="ctr">
              <a:lnSpc>
                <a:spcPct val="100000"/>
              </a:lnSpc>
            </a:pPr>
            <a:r>
              <a:rPr lang="fr-FR" sz="2400" b="1" strike="noStrike" spc="-1">
                <a:solidFill>
                  <a:srgbClr val="CC00CC"/>
                </a:solidFill>
                <a:latin typeface="Times New Roman"/>
                <a:ea typeface="DejaVu Sans"/>
              </a:rPr>
              <a:t>Celui-ci contient l'intégralité du patrimoine génétique (ADN)</a:t>
            </a:r>
            <a:endParaRPr lang="fr-FR" sz="2400" b="0" strike="noStrike" spc="-1">
              <a:solidFill>
                <a:srgbClr val="000000"/>
              </a:solidFill>
              <a:latin typeface="Arial"/>
            </a:endParaRPr>
          </a:p>
        </p:txBody>
      </p:sp>
      <p:sp>
        <p:nvSpPr>
          <p:cNvPr id="240" name="Connecteur droit 197"/>
          <p:cNvSpPr/>
          <p:nvPr/>
        </p:nvSpPr>
        <p:spPr>
          <a:xfrm>
            <a:off x="-734400" y="7302240"/>
            <a:ext cx="12005640" cy="360"/>
          </a:xfrm>
          <a:prstGeom prst="line">
            <a:avLst/>
          </a:prstGeom>
          <a:ln w="36000">
            <a:solidFill>
              <a:srgbClr val="00AE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41" name="Connecteur droit 198"/>
          <p:cNvSpPr/>
          <p:nvPr/>
        </p:nvSpPr>
        <p:spPr>
          <a:xfrm flipH="1" flipV="1">
            <a:off x="-1965240" y="7302240"/>
            <a:ext cx="110534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242" name="ZoneTexte 199"/>
          <p:cNvSpPr/>
          <p:nvPr/>
        </p:nvSpPr>
        <p:spPr>
          <a:xfrm>
            <a:off x="7404120" y="6905160"/>
            <a:ext cx="34524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Hadéen -1,8 MA</a:t>
            </a:r>
            <a:endParaRPr lang="fr-FR" sz="2400" b="0" strike="noStrike" spc="-1">
              <a:solidFill>
                <a:srgbClr val="000000"/>
              </a:solidFill>
              <a:latin typeface="Arial"/>
            </a:endParaRPr>
          </a:p>
        </p:txBody>
      </p:sp>
      <p:sp>
        <p:nvSpPr>
          <p:cNvPr id="243" name="ZoneTexte 200"/>
          <p:cNvSpPr/>
          <p:nvPr/>
        </p:nvSpPr>
        <p:spPr>
          <a:xfrm>
            <a:off x="108000" y="113760"/>
            <a:ext cx="225288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14 novembre</a:t>
            </a:r>
            <a:endParaRPr lang="fr-FR" sz="3200" b="0" strike="noStrike" spc="-1">
              <a:solidFill>
                <a:srgbClr val="000000"/>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 201"/>
          <p:cNvPicPr/>
          <p:nvPr/>
        </p:nvPicPr>
        <p:blipFill>
          <a:blip r:embed="rId2"/>
          <a:stretch/>
        </p:blipFill>
        <p:spPr>
          <a:xfrm>
            <a:off x="0" y="0"/>
            <a:ext cx="10218960" cy="7679160"/>
          </a:xfrm>
          <a:prstGeom prst="rect">
            <a:avLst/>
          </a:prstGeom>
          <a:ln w="0">
            <a:noFill/>
          </a:ln>
        </p:spPr>
      </p:pic>
      <p:sp>
        <p:nvSpPr>
          <p:cNvPr id="245" name="ZoneTexte 202"/>
          <p:cNvSpPr/>
          <p:nvPr/>
        </p:nvSpPr>
        <p:spPr>
          <a:xfrm>
            <a:off x="285840" y="183960"/>
            <a:ext cx="892908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21 novembre </a:t>
            </a:r>
            <a:r>
              <a:rPr lang="fr-FR" sz="3200" b="1" strike="noStrike" spc="-1">
                <a:solidFill>
                  <a:srgbClr val="FF00FF"/>
                </a:solidFill>
                <a:latin typeface="Times New Roman"/>
                <a:ea typeface="DejaVu Sans"/>
              </a:rPr>
              <a:t>        </a:t>
            </a:r>
            <a:r>
              <a:rPr lang="fr-FR" sz="2400" b="1" strike="noStrike" spc="-1">
                <a:solidFill>
                  <a:srgbClr val="FFCC99"/>
                </a:solidFill>
                <a:latin typeface="Times New Roman"/>
                <a:ea typeface="DejaVu Sans"/>
              </a:rPr>
              <a:t>Premières algues multicellulaires</a:t>
            </a:r>
            <a:endParaRPr lang="fr-FR" sz="2400" b="0" strike="noStrike" spc="-1">
              <a:solidFill>
                <a:srgbClr val="000000"/>
              </a:solidFill>
              <a:latin typeface="Arial"/>
            </a:endParaRPr>
          </a:p>
        </p:txBody>
      </p:sp>
      <p:sp>
        <p:nvSpPr>
          <p:cNvPr id="246" name="Connecteur droit 203"/>
          <p:cNvSpPr/>
          <p:nvPr/>
        </p:nvSpPr>
        <p:spPr>
          <a:xfrm>
            <a:off x="-397080" y="7282440"/>
            <a:ext cx="120056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47" name="Connecteur droit 204"/>
          <p:cNvSpPr/>
          <p:nvPr/>
        </p:nvSpPr>
        <p:spPr>
          <a:xfrm flipH="1">
            <a:off x="-376920" y="7282800"/>
            <a:ext cx="948528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48" name="Rectangle 205"/>
          <p:cNvSpPr/>
          <p:nvPr/>
        </p:nvSpPr>
        <p:spPr>
          <a:xfrm>
            <a:off x="7537680" y="6739560"/>
            <a:ext cx="2408040" cy="473760"/>
          </a:xfrm>
          <a:prstGeom prst="rect">
            <a:avLst/>
          </a:prstGeom>
          <a:solidFill>
            <a:srgbClr val="AECF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249" name="ZoneTexte 206"/>
          <p:cNvSpPr/>
          <p:nvPr/>
        </p:nvSpPr>
        <p:spPr>
          <a:xfrm>
            <a:off x="7674840" y="6788520"/>
            <a:ext cx="23212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2323DC"/>
                </a:solidFill>
                <a:latin typeface="Times New Roman"/>
                <a:ea typeface="DejaVu Sans"/>
              </a:rPr>
              <a:t>Ectasien -1,5MA  </a:t>
            </a:r>
            <a:endParaRPr lang="fr-FR" sz="2400" b="0" strike="noStrike" spc="-1">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 name="Image 207"/>
          <p:cNvPicPr/>
          <p:nvPr/>
        </p:nvPicPr>
        <p:blipFill>
          <a:blip r:embed="rId2"/>
          <a:stretch/>
        </p:blipFill>
        <p:spPr>
          <a:xfrm>
            <a:off x="0" y="0"/>
            <a:ext cx="10265400" cy="7559640"/>
          </a:xfrm>
          <a:prstGeom prst="rect">
            <a:avLst/>
          </a:prstGeom>
          <a:ln w="0">
            <a:noFill/>
          </a:ln>
        </p:spPr>
      </p:pic>
      <p:sp>
        <p:nvSpPr>
          <p:cNvPr id="251" name="ZoneTexte 208"/>
          <p:cNvSpPr/>
          <p:nvPr/>
        </p:nvSpPr>
        <p:spPr>
          <a:xfrm>
            <a:off x="142920" y="23040"/>
            <a:ext cx="22071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FFFF00"/>
                </a:solidFill>
                <a:latin typeface="Times New Roman"/>
                <a:ea typeface="DejaVu Sans"/>
              </a:rPr>
              <a:t>15 décembre</a:t>
            </a:r>
            <a:endParaRPr lang="fr-FR" sz="2800" b="0" strike="noStrike" spc="-1">
              <a:solidFill>
                <a:srgbClr val="000000"/>
              </a:solidFill>
              <a:latin typeface="Arial"/>
            </a:endParaRPr>
          </a:p>
        </p:txBody>
      </p:sp>
      <p:sp>
        <p:nvSpPr>
          <p:cNvPr id="252" name="ZoneTexte 209"/>
          <p:cNvSpPr/>
          <p:nvPr/>
        </p:nvSpPr>
        <p:spPr>
          <a:xfrm>
            <a:off x="3827880" y="71640"/>
            <a:ext cx="8255880" cy="576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000" b="1" strike="noStrike" spc="-1">
                <a:solidFill>
                  <a:srgbClr val="000080"/>
                </a:solidFill>
                <a:latin typeface="Times New Roman"/>
                <a:ea typeface="DejaVu Sans"/>
              </a:rPr>
              <a:t>Premiers animaux sans protection</a:t>
            </a:r>
            <a:endParaRPr lang="fr-FR" sz="2000" b="0" strike="noStrike" spc="-1">
              <a:solidFill>
                <a:srgbClr val="000000"/>
              </a:solidFill>
              <a:latin typeface="Arial"/>
            </a:endParaRPr>
          </a:p>
          <a:p>
            <a:pPr algn="ctr">
              <a:lnSpc>
                <a:spcPct val="100000"/>
              </a:lnSpc>
            </a:pPr>
            <a:r>
              <a:rPr lang="fr-FR" sz="2000" b="1" strike="noStrike" spc="-1">
                <a:solidFill>
                  <a:srgbClr val="000080"/>
                </a:solidFill>
                <a:latin typeface="Times New Roman"/>
                <a:ea typeface="DejaVu Sans"/>
              </a:rPr>
              <a:t> (faune d'Ediacara Australie)</a:t>
            </a:r>
            <a:endParaRPr lang="fr-FR" sz="2000" b="0" strike="noStrike" spc="-1">
              <a:solidFill>
                <a:srgbClr val="000000"/>
              </a:solidFill>
              <a:latin typeface="Arial"/>
            </a:endParaRPr>
          </a:p>
        </p:txBody>
      </p:sp>
      <p:sp>
        <p:nvSpPr>
          <p:cNvPr id="253" name="ZoneTexte 210"/>
          <p:cNvSpPr/>
          <p:nvPr/>
        </p:nvSpPr>
        <p:spPr>
          <a:xfrm>
            <a:off x="535680" y="1217520"/>
            <a:ext cx="175284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Coraux mous</a:t>
            </a:r>
            <a:endParaRPr lang="fr-FR" sz="2000" b="0" strike="noStrike" spc="-1">
              <a:solidFill>
                <a:srgbClr val="000000"/>
              </a:solidFill>
              <a:latin typeface="Arial"/>
            </a:endParaRPr>
          </a:p>
        </p:txBody>
      </p:sp>
      <p:sp>
        <p:nvSpPr>
          <p:cNvPr id="254" name="ZoneTexte 211"/>
          <p:cNvSpPr/>
          <p:nvPr/>
        </p:nvSpPr>
        <p:spPr>
          <a:xfrm>
            <a:off x="3561480" y="2225520"/>
            <a:ext cx="110232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méduses</a:t>
            </a:r>
            <a:endParaRPr lang="fr-FR" sz="2000" b="0" strike="noStrike" spc="-1">
              <a:solidFill>
                <a:srgbClr val="000000"/>
              </a:solidFill>
              <a:latin typeface="Arial"/>
            </a:endParaRPr>
          </a:p>
        </p:txBody>
      </p:sp>
      <p:sp>
        <p:nvSpPr>
          <p:cNvPr id="255" name="Connecteur droit 212"/>
          <p:cNvSpPr/>
          <p:nvPr/>
        </p:nvSpPr>
        <p:spPr>
          <a:xfrm>
            <a:off x="-306000" y="7399440"/>
            <a:ext cx="1113228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56" name="Connecteur droit 213"/>
          <p:cNvSpPr/>
          <p:nvPr/>
        </p:nvSpPr>
        <p:spPr>
          <a:xfrm flipH="1">
            <a:off x="-546480" y="7399440"/>
            <a:ext cx="1023912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57" name="ZoneTexte 214"/>
          <p:cNvSpPr/>
          <p:nvPr/>
        </p:nvSpPr>
        <p:spPr>
          <a:xfrm>
            <a:off x="5185440" y="7032960"/>
            <a:ext cx="350100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Ediacarien -588 Millions A</a:t>
            </a:r>
            <a:endParaRPr lang="fr-FR" sz="2000" b="0" strike="noStrike" spc="-1">
              <a:solidFill>
                <a:srgbClr val="000000"/>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 215"/>
          <p:cNvPicPr/>
          <p:nvPr/>
        </p:nvPicPr>
        <p:blipFill>
          <a:blip r:embed="rId3"/>
          <a:stretch/>
        </p:blipFill>
        <p:spPr>
          <a:xfrm>
            <a:off x="0" y="0"/>
            <a:ext cx="10179360" cy="7659360"/>
          </a:xfrm>
          <a:prstGeom prst="rect">
            <a:avLst/>
          </a:prstGeom>
          <a:ln w="0">
            <a:noFill/>
          </a:ln>
        </p:spPr>
      </p:pic>
      <p:sp>
        <p:nvSpPr>
          <p:cNvPr id="259" name="ZoneTexte 216"/>
          <p:cNvSpPr/>
          <p:nvPr/>
        </p:nvSpPr>
        <p:spPr>
          <a:xfrm>
            <a:off x="1165680" y="-321120"/>
            <a:ext cx="9643320" cy="180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800080"/>
                </a:solidFill>
                <a:latin typeface="Times New Roman"/>
                <a:ea typeface="DejaVu Sans"/>
              </a:rPr>
              <a:t>     </a:t>
            </a:r>
            <a:r>
              <a:rPr lang="fr-FR" sz="2400" b="1" strike="noStrike" spc="-1">
                <a:solidFill>
                  <a:srgbClr val="FFFFCC"/>
                </a:solidFill>
                <a:latin typeface="Times New Roman"/>
                <a:ea typeface="DejaVu Sans"/>
              </a:rPr>
              <a:t>Premiers vertébrés et animaux à carapaces</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        Apparition des premiers prédateurs</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           (Faune de Burgess Canada )</a:t>
            </a:r>
            <a:endParaRPr lang="fr-FR" sz="2400" b="0" strike="noStrike" spc="-1">
              <a:solidFill>
                <a:srgbClr val="000000"/>
              </a:solidFill>
              <a:latin typeface="Arial"/>
            </a:endParaRPr>
          </a:p>
        </p:txBody>
      </p:sp>
      <p:sp>
        <p:nvSpPr>
          <p:cNvPr id="260" name="Connecteur droit 217"/>
          <p:cNvSpPr/>
          <p:nvPr/>
        </p:nvSpPr>
        <p:spPr>
          <a:xfrm>
            <a:off x="-654840" y="7439040"/>
            <a:ext cx="117075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61" name="Connecteur droit 218"/>
          <p:cNvSpPr/>
          <p:nvPr/>
        </p:nvSpPr>
        <p:spPr>
          <a:xfrm flipH="1">
            <a:off x="-634680" y="7439040"/>
            <a:ext cx="1037772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62" name="ZoneTexte 219"/>
          <p:cNvSpPr/>
          <p:nvPr/>
        </p:nvSpPr>
        <p:spPr>
          <a:xfrm>
            <a:off x="3621240" y="7084080"/>
            <a:ext cx="57340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Cambrien -530 Millions A</a:t>
            </a:r>
            <a:endParaRPr lang="fr-FR" sz="2400" b="0" strike="noStrike" spc="-1">
              <a:solidFill>
                <a:srgbClr val="000000"/>
              </a:solidFill>
              <a:latin typeface="Arial"/>
            </a:endParaRPr>
          </a:p>
        </p:txBody>
      </p:sp>
      <p:sp>
        <p:nvSpPr>
          <p:cNvPr id="263" name="ZoneTexte 220"/>
          <p:cNvSpPr/>
          <p:nvPr/>
        </p:nvSpPr>
        <p:spPr>
          <a:xfrm>
            <a:off x="0" y="4079160"/>
            <a:ext cx="5633280" cy="183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B80047"/>
                </a:solidFill>
                <a:latin typeface="Times New Roman"/>
                <a:ea typeface="DejaVu Sans"/>
              </a:rPr>
              <a:t>                   </a:t>
            </a:r>
            <a:r>
              <a:rPr lang="fr-FR" sz="2000" b="1" strike="noStrike" spc="-1">
                <a:solidFill>
                  <a:srgbClr val="7E0021"/>
                </a:solidFill>
                <a:latin typeface="Times New Roman"/>
                <a:ea typeface="DejaVu Sans"/>
              </a:rPr>
              <a:t>Trilobites</a:t>
            </a:r>
            <a:endParaRPr lang="fr-FR" sz="2000" b="0" strike="noStrike" spc="-1">
              <a:solidFill>
                <a:srgbClr val="000000"/>
              </a:solidFill>
              <a:latin typeface="Arial"/>
            </a:endParaRPr>
          </a:p>
          <a:p>
            <a:pPr algn="ctr">
              <a:lnSpc>
                <a:spcPct val="100000"/>
              </a:lnSpc>
            </a:pPr>
            <a:r>
              <a:rPr lang="fr-FR" sz="2000" b="1" strike="noStrike" spc="-1">
                <a:solidFill>
                  <a:srgbClr val="7E0021"/>
                </a:solidFill>
                <a:latin typeface="Times New Roman"/>
                <a:ea typeface="DejaVu Sans"/>
              </a:rPr>
              <a:t>Premier animal à pattes articulées.</a:t>
            </a:r>
            <a:endParaRPr lang="fr-FR" sz="2000" b="0" strike="noStrike" spc="-1">
              <a:solidFill>
                <a:srgbClr val="000000"/>
              </a:solidFill>
              <a:latin typeface="Arial"/>
            </a:endParaRPr>
          </a:p>
          <a:p>
            <a:pPr algn="ctr">
              <a:lnSpc>
                <a:spcPct val="100000"/>
              </a:lnSpc>
            </a:pPr>
            <a:r>
              <a:rPr lang="fr-FR" sz="2000" b="1" strike="noStrike" spc="-1">
                <a:solidFill>
                  <a:srgbClr val="7E0021"/>
                </a:solidFill>
                <a:latin typeface="Times New Roman"/>
                <a:ea typeface="DejaVu Sans"/>
              </a:rPr>
              <a:t>Plus de 22 000 espèces fossilisées recensées.  </a:t>
            </a:r>
            <a:endParaRPr lang="fr-FR" sz="2000" b="0" strike="noStrike" spc="-1">
              <a:solidFill>
                <a:srgbClr val="000000"/>
              </a:solidFill>
              <a:latin typeface="Arial"/>
            </a:endParaRPr>
          </a:p>
        </p:txBody>
      </p:sp>
      <p:sp>
        <p:nvSpPr>
          <p:cNvPr id="264" name="ZoneTexte 221"/>
          <p:cNvSpPr/>
          <p:nvPr/>
        </p:nvSpPr>
        <p:spPr>
          <a:xfrm>
            <a:off x="338760" y="165240"/>
            <a:ext cx="241164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16 décembre </a:t>
            </a:r>
            <a:r>
              <a:rPr lang="fr-FR" sz="3200" b="1" strike="noStrike" spc="-1">
                <a:solidFill>
                  <a:srgbClr val="6B4794"/>
                </a:solidFill>
                <a:latin typeface="Times New Roman"/>
                <a:ea typeface="DejaVu Sans"/>
              </a:rPr>
              <a:t> </a:t>
            </a:r>
            <a:endParaRPr lang="fr-FR" sz="3200" b="0" strike="noStrike" spc="-1">
              <a:solidFill>
                <a:srgbClr val="000000"/>
              </a:solidFill>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ZoneTexte 222"/>
          <p:cNvSpPr/>
          <p:nvPr/>
        </p:nvSpPr>
        <p:spPr>
          <a:xfrm>
            <a:off x="-1468440" y="7216560"/>
            <a:ext cx="974268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266" name="Rectangle 223"/>
          <p:cNvSpPr/>
          <p:nvPr/>
        </p:nvSpPr>
        <p:spPr>
          <a:xfrm>
            <a:off x="-275040" y="0"/>
            <a:ext cx="10517040" cy="76395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267" name="Image 224"/>
          <p:cNvPicPr/>
          <p:nvPr/>
        </p:nvPicPr>
        <p:blipFill>
          <a:blip r:embed="rId3"/>
          <a:stretch/>
        </p:blipFill>
        <p:spPr>
          <a:xfrm>
            <a:off x="774360" y="977760"/>
            <a:ext cx="8190000" cy="6532920"/>
          </a:xfrm>
          <a:prstGeom prst="rect">
            <a:avLst/>
          </a:prstGeom>
          <a:ln w="0">
            <a:noFill/>
          </a:ln>
        </p:spPr>
      </p:pic>
      <p:sp>
        <p:nvSpPr>
          <p:cNvPr id="268" name="Connecteur droit 225"/>
          <p:cNvSpPr/>
          <p:nvPr/>
        </p:nvSpPr>
        <p:spPr>
          <a:xfrm flipH="1" flipV="1">
            <a:off x="-864360" y="7419240"/>
            <a:ext cx="1079496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269" name="Connecteur droit 226"/>
          <p:cNvSpPr/>
          <p:nvPr/>
        </p:nvSpPr>
        <p:spPr>
          <a:xfrm>
            <a:off x="9670680" y="7418520"/>
            <a:ext cx="1790280" cy="72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7280" rIns="18000" bIns="-17280" anchor="ctr" anchorCtr="1">
            <a:noAutofit/>
          </a:bodyPr>
          <a:lstStyle/>
          <a:p>
            <a:endParaRPr lang="fr-FR" sz="2400" b="0" strike="noStrike" spc="-1">
              <a:solidFill>
                <a:srgbClr val="000000"/>
              </a:solidFill>
              <a:latin typeface="Times New Roman"/>
              <a:ea typeface="DejaVu Sans"/>
            </a:endParaRPr>
          </a:p>
        </p:txBody>
      </p:sp>
      <p:sp>
        <p:nvSpPr>
          <p:cNvPr id="270" name="ZoneTexte 227"/>
          <p:cNvSpPr/>
          <p:nvPr/>
        </p:nvSpPr>
        <p:spPr>
          <a:xfrm>
            <a:off x="102240" y="326160"/>
            <a:ext cx="235800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17 décembre</a:t>
            </a:r>
            <a:r>
              <a:rPr lang="fr-FR" sz="2800" b="1" strike="noStrike" spc="-1">
                <a:solidFill>
                  <a:srgbClr val="FFFF00"/>
                </a:solidFill>
                <a:latin typeface="Times New Roman"/>
                <a:ea typeface="DejaVu Sans"/>
              </a:rPr>
              <a:t> </a:t>
            </a:r>
            <a:endParaRPr lang="fr-FR" sz="2800" b="0" strike="noStrike" spc="-1">
              <a:solidFill>
                <a:srgbClr val="000000"/>
              </a:solidFill>
              <a:latin typeface="Arial"/>
            </a:endParaRPr>
          </a:p>
        </p:txBody>
      </p:sp>
      <p:sp>
        <p:nvSpPr>
          <p:cNvPr id="271" name="ZoneTexte 228"/>
          <p:cNvSpPr/>
          <p:nvPr/>
        </p:nvSpPr>
        <p:spPr>
          <a:xfrm>
            <a:off x="2566080" y="367920"/>
            <a:ext cx="7227720" cy="1722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FFD320"/>
                </a:solidFill>
                <a:latin typeface="Times New Roman"/>
                <a:ea typeface="DejaVu Sans"/>
              </a:rPr>
              <a:t>Les terre émergées se rassemblent pour former un continent unique : la Pangée.</a:t>
            </a:r>
            <a:endParaRPr lang="fr-FR" sz="2400" b="0" strike="noStrike" spc="-1">
              <a:solidFill>
                <a:srgbClr val="000000"/>
              </a:solidFill>
              <a:latin typeface="Arial"/>
            </a:endParaRPr>
          </a:p>
          <a:p>
            <a:pPr algn="ctr">
              <a:lnSpc>
                <a:spcPct val="100000"/>
              </a:lnSpc>
            </a:pPr>
            <a:r>
              <a:rPr lang="fr-FR" sz="2400" b="1" strike="noStrike" spc="-1">
                <a:solidFill>
                  <a:srgbClr val="FFD320"/>
                </a:solidFill>
                <a:latin typeface="Times New Roman"/>
                <a:ea typeface="DejaVu Sans"/>
              </a:rPr>
              <a:t>Les mers occupent 70% de la surface de la Terre.</a:t>
            </a:r>
            <a:endParaRPr lang="fr-FR" sz="2400" b="0" strike="noStrike" spc="-1">
              <a:solidFill>
                <a:srgbClr val="000000"/>
              </a:solidFill>
              <a:latin typeface="Arial"/>
            </a:endParaRPr>
          </a:p>
        </p:txBody>
      </p:sp>
      <p:sp>
        <p:nvSpPr>
          <p:cNvPr id="272" name="ZoneTexte 229"/>
          <p:cNvSpPr/>
          <p:nvPr/>
        </p:nvSpPr>
        <p:spPr>
          <a:xfrm>
            <a:off x="5527080" y="6987960"/>
            <a:ext cx="45525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Cambrien -515 Millions A</a:t>
            </a:r>
            <a:endParaRPr lang="fr-FR" sz="2400" b="0" strike="noStrike" spc="-1">
              <a:solidFill>
                <a:srgbClr val="000000"/>
              </a:solidFill>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ZoneTexte 230"/>
          <p:cNvSpPr/>
          <p:nvPr/>
        </p:nvSpPr>
        <p:spPr>
          <a:xfrm>
            <a:off x="1332720" y="2019600"/>
            <a:ext cx="966384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p:txBody>
      </p:sp>
      <p:sp>
        <p:nvSpPr>
          <p:cNvPr id="274" name="ZoneTexte 231"/>
          <p:cNvSpPr/>
          <p:nvPr/>
        </p:nvSpPr>
        <p:spPr>
          <a:xfrm>
            <a:off x="8056440" y="6786360"/>
            <a:ext cx="202320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0" strike="noStrike" spc="-1">
                <a:solidFill>
                  <a:srgbClr val="000000"/>
                </a:solidFill>
                <a:latin typeface="Times New Roman"/>
                <a:ea typeface="DejaVu Sans"/>
              </a:rPr>
              <a:t>-</a:t>
            </a:r>
            <a:endParaRPr lang="fr-FR" sz="2400" b="0" strike="noStrike" spc="-1">
              <a:solidFill>
                <a:srgbClr val="000000"/>
              </a:solidFill>
              <a:latin typeface="Arial"/>
            </a:endParaRPr>
          </a:p>
        </p:txBody>
      </p:sp>
      <p:sp>
        <p:nvSpPr>
          <p:cNvPr id="275" name="ZoneTexte 232"/>
          <p:cNvSpPr/>
          <p:nvPr/>
        </p:nvSpPr>
        <p:spPr>
          <a:xfrm>
            <a:off x="5000400" y="6726960"/>
            <a:ext cx="49608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CC"/>
                </a:solidFill>
                <a:latin typeface="Times New Roman"/>
                <a:ea typeface="DejaVu Sans"/>
              </a:rPr>
              <a:t>Cambrien supérieur -500 Millions A</a:t>
            </a:r>
            <a:endParaRPr lang="fr-FR" sz="2400" b="0" strike="noStrike" spc="-1">
              <a:solidFill>
                <a:srgbClr val="000000"/>
              </a:solidFill>
              <a:latin typeface="Arial"/>
            </a:endParaRPr>
          </a:p>
        </p:txBody>
      </p:sp>
      <p:pic>
        <p:nvPicPr>
          <p:cNvPr id="276" name="Image 233"/>
          <p:cNvPicPr/>
          <p:nvPr/>
        </p:nvPicPr>
        <p:blipFill>
          <a:blip r:embed="rId2"/>
          <a:stretch/>
        </p:blipFill>
        <p:spPr>
          <a:xfrm>
            <a:off x="-582840" y="-156960"/>
            <a:ext cx="10762560" cy="7799040"/>
          </a:xfrm>
          <a:prstGeom prst="rect">
            <a:avLst/>
          </a:prstGeom>
          <a:ln w="0">
            <a:noFill/>
          </a:ln>
        </p:spPr>
      </p:pic>
      <p:sp>
        <p:nvSpPr>
          <p:cNvPr id="277" name="ZoneTexte 234"/>
          <p:cNvSpPr/>
          <p:nvPr/>
        </p:nvSpPr>
        <p:spPr>
          <a:xfrm>
            <a:off x="2103120" y="859320"/>
            <a:ext cx="6192360" cy="747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600" b="1" strike="noStrike" spc="-1">
                <a:solidFill>
                  <a:srgbClr val="FFD320"/>
                </a:solidFill>
                <a:latin typeface="Times New Roman"/>
                <a:ea typeface="DejaVu Sans"/>
              </a:rPr>
              <a:t>Multiplication et diversification des espèces.</a:t>
            </a:r>
            <a:endParaRPr lang="fr-FR" sz="2600" b="0" strike="noStrike" spc="-1">
              <a:solidFill>
                <a:srgbClr val="000000"/>
              </a:solidFill>
              <a:latin typeface="Arial"/>
            </a:endParaRPr>
          </a:p>
          <a:p>
            <a:pPr algn="ctr">
              <a:lnSpc>
                <a:spcPct val="100000"/>
              </a:lnSpc>
            </a:pPr>
            <a:endParaRPr lang="fr-FR" sz="2600" b="0" strike="noStrike" spc="-1">
              <a:solidFill>
                <a:srgbClr val="000000"/>
              </a:solidFill>
              <a:latin typeface="Arial"/>
            </a:endParaRPr>
          </a:p>
        </p:txBody>
      </p:sp>
      <p:sp>
        <p:nvSpPr>
          <p:cNvPr id="278" name="ZoneTexte 235"/>
          <p:cNvSpPr/>
          <p:nvPr/>
        </p:nvSpPr>
        <p:spPr>
          <a:xfrm>
            <a:off x="3155400" y="317880"/>
            <a:ext cx="4476600" cy="396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800" b="1" strike="noStrike" spc="-1">
                <a:solidFill>
                  <a:srgbClr val="FFD320"/>
                </a:solidFill>
                <a:latin typeface="comic"/>
                <a:ea typeface="DejaVu Sans"/>
              </a:rPr>
              <a:t>Le big bang de la vie</a:t>
            </a:r>
            <a:endParaRPr lang="fr-FR" sz="2800" b="0" strike="noStrike" spc="-1">
              <a:solidFill>
                <a:srgbClr val="000000"/>
              </a:solidFill>
              <a:latin typeface="Arial"/>
            </a:endParaRPr>
          </a:p>
        </p:txBody>
      </p:sp>
      <p:sp>
        <p:nvSpPr>
          <p:cNvPr id="279" name="ZoneTexte 236"/>
          <p:cNvSpPr/>
          <p:nvPr/>
        </p:nvSpPr>
        <p:spPr>
          <a:xfrm>
            <a:off x="234720" y="210960"/>
            <a:ext cx="230940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18 décembre </a:t>
            </a:r>
            <a:endParaRPr lang="fr-FR" sz="3200" b="0" strike="noStrike" spc="-1">
              <a:solidFill>
                <a:srgbClr val="000000"/>
              </a:solidFill>
              <a:latin typeface="Arial"/>
            </a:endParaRPr>
          </a:p>
        </p:txBody>
      </p:sp>
      <p:sp>
        <p:nvSpPr>
          <p:cNvPr id="280" name="Connecteur droit 237"/>
          <p:cNvSpPr/>
          <p:nvPr/>
        </p:nvSpPr>
        <p:spPr>
          <a:xfrm flipH="1">
            <a:off x="-1359720" y="7428960"/>
            <a:ext cx="1117188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81" name="Connecteur droit 238"/>
          <p:cNvSpPr/>
          <p:nvPr/>
        </p:nvSpPr>
        <p:spPr>
          <a:xfrm>
            <a:off x="9648360" y="7437600"/>
            <a:ext cx="1038600" cy="1404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3960" rIns="18000" bIns="-3960" anchor="ctr" anchorCtr="1">
            <a:noAutofit/>
          </a:bodyPr>
          <a:lstStyle/>
          <a:p>
            <a:endParaRPr lang="fr-FR" sz="2400" b="0" strike="noStrike" spc="-1">
              <a:solidFill>
                <a:srgbClr val="000000"/>
              </a:solidFill>
              <a:latin typeface="Times New Roman"/>
              <a:ea typeface="DejaVu Sans"/>
            </a:endParaRPr>
          </a:p>
        </p:txBody>
      </p:sp>
      <p:pic>
        <p:nvPicPr>
          <p:cNvPr id="282" name="Image 239"/>
          <p:cNvPicPr/>
          <p:nvPr/>
        </p:nvPicPr>
        <p:blipFill>
          <a:blip r:embed="rId3"/>
          <a:stretch/>
        </p:blipFill>
        <p:spPr>
          <a:xfrm>
            <a:off x="0" y="1288800"/>
            <a:ext cx="10079640" cy="5781960"/>
          </a:xfrm>
          <a:prstGeom prst="rect">
            <a:avLst/>
          </a:prstGeom>
          <a:ln w="0">
            <a:noFill/>
          </a:ln>
        </p:spPr>
      </p:pic>
      <p:sp>
        <p:nvSpPr>
          <p:cNvPr id="283" name="ZoneTexte 240"/>
          <p:cNvSpPr/>
          <p:nvPr/>
        </p:nvSpPr>
        <p:spPr>
          <a:xfrm>
            <a:off x="4919040" y="7044480"/>
            <a:ext cx="472932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CC"/>
                </a:solidFill>
                <a:latin typeface="Times New Roman"/>
                <a:ea typeface="DejaVu Sans"/>
              </a:rPr>
              <a:t>Cambrien -500 Millions A</a:t>
            </a:r>
            <a:endParaRPr lang="fr-FR" sz="2400" b="0" strike="noStrike" spc="-1">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ctangle 241"/>
          <p:cNvSpPr/>
          <p:nvPr/>
        </p:nvSpPr>
        <p:spPr>
          <a:xfrm>
            <a:off x="-217080" y="0"/>
            <a:ext cx="10635840" cy="77187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285" name="Image 242"/>
          <p:cNvPicPr/>
          <p:nvPr/>
        </p:nvPicPr>
        <p:blipFill>
          <a:blip r:embed="rId3"/>
          <a:stretch/>
        </p:blipFill>
        <p:spPr>
          <a:xfrm>
            <a:off x="2322360" y="1280520"/>
            <a:ext cx="5038920" cy="7559280"/>
          </a:xfrm>
          <a:prstGeom prst="rect">
            <a:avLst/>
          </a:prstGeom>
          <a:ln w="0">
            <a:noFill/>
          </a:ln>
        </p:spPr>
      </p:pic>
      <p:sp>
        <p:nvSpPr>
          <p:cNvPr id="286" name="ZoneTexte 243"/>
          <p:cNvSpPr/>
          <p:nvPr/>
        </p:nvSpPr>
        <p:spPr>
          <a:xfrm>
            <a:off x="2010240" y="57960"/>
            <a:ext cx="9286560" cy="1027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33CC66"/>
                </a:solidFill>
                <a:latin typeface="Times New Roman"/>
                <a:ea typeface="DejaVu Sans"/>
              </a:rPr>
              <a:t>           </a:t>
            </a:r>
            <a:r>
              <a:rPr lang="fr-FR" sz="2800" b="1" strike="noStrike" spc="-1">
                <a:solidFill>
                  <a:srgbClr val="33CC66"/>
                </a:solidFill>
                <a:latin typeface="Times New Roman"/>
                <a:ea typeface="DejaVu Sans"/>
              </a:rPr>
              <a:t>Les plantes colonisent les terres émergées</a:t>
            </a:r>
            <a:r>
              <a:rPr lang="fr-FR" sz="2800" b="1" strike="noStrike" spc="-1">
                <a:solidFill>
                  <a:srgbClr val="3DEB3D"/>
                </a:solidFill>
                <a:latin typeface="Times New Roman"/>
                <a:ea typeface="DejaVu Sans"/>
              </a:rPr>
              <a:t>.</a:t>
            </a:r>
            <a:endParaRPr lang="fr-FR" sz="2800" b="0" strike="noStrike" spc="-1">
              <a:solidFill>
                <a:srgbClr val="000000"/>
              </a:solidFill>
              <a:latin typeface="Arial"/>
            </a:endParaRPr>
          </a:p>
          <a:p>
            <a:pPr algn="ctr">
              <a:lnSpc>
                <a:spcPct val="100000"/>
              </a:lnSpc>
            </a:pPr>
            <a:endParaRPr lang="fr-FR" sz="2400" b="0" strike="noStrike" spc="-1">
              <a:solidFill>
                <a:srgbClr val="000000"/>
              </a:solidFill>
              <a:latin typeface="Arial"/>
            </a:endParaRPr>
          </a:p>
        </p:txBody>
      </p:sp>
      <p:sp>
        <p:nvSpPr>
          <p:cNvPr id="287" name="Connecteur droit 244"/>
          <p:cNvSpPr/>
          <p:nvPr/>
        </p:nvSpPr>
        <p:spPr>
          <a:xfrm>
            <a:off x="-524880" y="7228800"/>
            <a:ext cx="12263760" cy="41400"/>
          </a:xfrm>
          <a:prstGeom prst="line">
            <a:avLst/>
          </a:prstGeom>
          <a:ln w="72000">
            <a:solidFill>
              <a:srgbClr val="00FF00"/>
            </a:solidFill>
            <a:round/>
            <a:tailEnd type="triangle" w="med" len="med"/>
          </a:ln>
        </p:spPr>
        <p:style>
          <a:lnRef idx="0">
            <a:scrgbClr r="0" g="0" b="0"/>
          </a:lnRef>
          <a:fillRef idx="0">
            <a:scrgbClr r="0" g="0" b="0"/>
          </a:fillRef>
          <a:effectRef idx="0">
            <a:scrgbClr r="0" g="0" b="0"/>
          </a:effectRef>
          <a:fontRef idx="minor"/>
        </p:style>
        <p:txBody>
          <a:bodyPr lIns="36000" tIns="5400" rIns="36000" bIns="5400" anchor="ctr" anchorCtr="1">
            <a:noAutofit/>
          </a:bodyPr>
          <a:lstStyle/>
          <a:p>
            <a:endParaRPr lang="fr-FR" sz="2400" b="0" strike="noStrike" spc="-1">
              <a:solidFill>
                <a:srgbClr val="000000"/>
              </a:solidFill>
              <a:latin typeface="Times New Roman"/>
              <a:ea typeface="DejaVu Sans"/>
            </a:endParaRPr>
          </a:p>
        </p:txBody>
      </p:sp>
      <p:sp>
        <p:nvSpPr>
          <p:cNvPr id="288" name="Connecteur droit 245"/>
          <p:cNvSpPr/>
          <p:nvPr/>
        </p:nvSpPr>
        <p:spPr>
          <a:xfrm flipH="1" flipV="1">
            <a:off x="-1022040" y="7225560"/>
            <a:ext cx="10873080" cy="26640"/>
          </a:xfrm>
          <a:prstGeom prst="line">
            <a:avLst/>
          </a:prstGeom>
          <a:ln w="72000">
            <a:solidFill>
              <a:srgbClr val="EB613D"/>
            </a:solidFill>
            <a:round/>
            <a:tailEnd type="triangle" w="med" len="med"/>
          </a:ln>
        </p:spPr>
        <p:style>
          <a:lnRef idx="0">
            <a:scrgbClr r="0" g="0" b="0"/>
          </a:lnRef>
          <a:fillRef idx="0">
            <a:scrgbClr r="0" g="0" b="0"/>
          </a:fillRef>
          <a:effectRef idx="0">
            <a:scrgbClr r="0" g="0" b="0"/>
          </a:effectRef>
          <a:fontRef idx="minor"/>
        </p:style>
        <p:txBody>
          <a:bodyPr lIns="36000" tIns="-9360" rIns="36000" bIns="-9360" anchor="ctr" anchorCtr="1">
            <a:noAutofit/>
          </a:bodyPr>
          <a:lstStyle/>
          <a:p>
            <a:endParaRPr lang="fr-FR" sz="2400" b="0" strike="noStrike" spc="-1">
              <a:solidFill>
                <a:srgbClr val="000000"/>
              </a:solidFill>
              <a:latin typeface="Times New Roman"/>
              <a:ea typeface="DejaVu Sans"/>
            </a:endParaRPr>
          </a:p>
        </p:txBody>
      </p:sp>
      <p:sp>
        <p:nvSpPr>
          <p:cNvPr id="289" name="ZoneTexte 246"/>
          <p:cNvSpPr/>
          <p:nvPr/>
        </p:nvSpPr>
        <p:spPr>
          <a:xfrm>
            <a:off x="5255280" y="6818760"/>
            <a:ext cx="517572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B3B300"/>
                </a:solidFill>
                <a:latin typeface="Times New Roman"/>
                <a:ea typeface="DejaVu Sans"/>
              </a:rPr>
              <a:t>Dévonérien supérieur -475 Millions A </a:t>
            </a:r>
            <a:endParaRPr lang="fr-FR" sz="2400" b="0" strike="noStrike" spc="-1">
              <a:solidFill>
                <a:srgbClr val="000000"/>
              </a:solidFill>
              <a:latin typeface="Arial"/>
            </a:endParaRPr>
          </a:p>
        </p:txBody>
      </p:sp>
      <p:sp>
        <p:nvSpPr>
          <p:cNvPr id="290" name="ZoneTexte 247"/>
          <p:cNvSpPr/>
          <p:nvPr/>
        </p:nvSpPr>
        <p:spPr>
          <a:xfrm>
            <a:off x="7084080" y="3909240"/>
            <a:ext cx="23212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Cooksonia</a:t>
            </a:r>
            <a:endParaRPr lang="fr-FR" sz="2400" b="0" strike="noStrike" spc="-1">
              <a:solidFill>
                <a:srgbClr val="000000"/>
              </a:solidFill>
              <a:latin typeface="Arial"/>
            </a:endParaRPr>
          </a:p>
        </p:txBody>
      </p:sp>
      <p:sp>
        <p:nvSpPr>
          <p:cNvPr id="291" name="ZoneTexte 248"/>
          <p:cNvSpPr/>
          <p:nvPr/>
        </p:nvSpPr>
        <p:spPr>
          <a:xfrm>
            <a:off x="121680" y="87120"/>
            <a:ext cx="22071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19 décembre</a:t>
            </a:r>
            <a:endParaRPr lang="fr-FR" sz="3200" b="0" strike="noStrike" spc="-1">
              <a:solidFill>
                <a:srgbClr val="000000"/>
              </a:solidFill>
              <a:latin typeface="Arial"/>
            </a:endParaRPr>
          </a:p>
        </p:txBody>
      </p:sp>
      <p:sp>
        <p:nvSpPr>
          <p:cNvPr id="292" name="ZoneTexte 249"/>
          <p:cNvSpPr/>
          <p:nvPr/>
        </p:nvSpPr>
        <p:spPr>
          <a:xfrm>
            <a:off x="2638800" y="656280"/>
            <a:ext cx="9982440" cy="1354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Issues d'algues vertes en zone de flux et reflux des marées,</a:t>
            </a:r>
            <a:endParaRPr lang="fr-FR" sz="2400" b="0" strike="noStrike" spc="-1">
              <a:solidFill>
                <a:srgbClr val="000000"/>
              </a:solidFill>
              <a:latin typeface="Arial"/>
            </a:endParaRPr>
          </a:p>
          <a:p>
            <a:pPr>
              <a:lnSpc>
                <a:spcPct val="100000"/>
              </a:lnSpc>
            </a:pPr>
            <a:r>
              <a:rPr lang="fr-FR" sz="2400" b="1" strike="noStrike" spc="-1">
                <a:solidFill>
                  <a:srgbClr val="FFCC99"/>
                </a:solidFill>
                <a:latin typeface="Times New Roman"/>
                <a:ea typeface="DejaVu Sans"/>
              </a:rPr>
              <a:t>elles ont dû vaincre la pesanteur en rigidifiant leur tiges.</a:t>
            </a:r>
            <a:endParaRPr lang="fr-FR" sz="2400" b="0" strike="noStrike" spc="-1">
              <a:solidFill>
                <a:srgbClr val="000000"/>
              </a:solidFill>
              <a:latin typeface="Arial"/>
            </a:endParaRPr>
          </a:p>
          <a:p>
            <a:pPr>
              <a:lnSpc>
                <a:spcPct val="100000"/>
              </a:lnSpc>
            </a:pPr>
            <a:endParaRPr lang="fr-FR" sz="3200" b="0" strike="noStrike" spc="-1">
              <a:solidFill>
                <a:srgbClr val="000000"/>
              </a:solidFill>
              <a:latin typeface="Arial"/>
            </a:endParaRPr>
          </a:p>
        </p:txBody>
      </p:sp>
      <p:sp>
        <p:nvSpPr>
          <p:cNvPr id="293" name="ZoneTexte 250"/>
          <p:cNvSpPr/>
          <p:nvPr/>
        </p:nvSpPr>
        <p:spPr>
          <a:xfrm>
            <a:off x="3354840" y="1320120"/>
            <a:ext cx="931248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 Reproduction : sporanges contenant des spores.  </a:t>
            </a:r>
            <a:endParaRPr lang="fr-FR" sz="24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 51"/>
          <p:cNvPicPr/>
          <p:nvPr/>
        </p:nvPicPr>
        <p:blipFill>
          <a:blip r:embed="rId3"/>
          <a:stretch/>
        </p:blipFill>
        <p:spPr>
          <a:xfrm>
            <a:off x="0" y="0"/>
            <a:ext cx="10199160" cy="7950960"/>
          </a:xfrm>
          <a:prstGeom prst="rect">
            <a:avLst/>
          </a:prstGeom>
          <a:ln w="0">
            <a:noFill/>
          </a:ln>
        </p:spPr>
      </p:pic>
      <p:sp>
        <p:nvSpPr>
          <p:cNvPr id="95" name="ZoneTexte 52"/>
          <p:cNvSpPr/>
          <p:nvPr/>
        </p:nvSpPr>
        <p:spPr>
          <a:xfrm>
            <a:off x="783720" y="1901160"/>
            <a:ext cx="888228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4C1900"/>
                </a:solidFill>
                <a:latin typeface="Times New Roman"/>
                <a:ea typeface="DejaVu Sans"/>
              </a:rPr>
              <a:t>Le Big Bang, origine théorique de l'histoire de notre Univers, </a:t>
            </a:r>
            <a:endParaRPr lang="fr-FR" sz="2400" b="0" strike="noStrike" spc="-1">
              <a:solidFill>
                <a:srgbClr val="000000"/>
              </a:solidFill>
              <a:latin typeface="Arial"/>
            </a:endParaRPr>
          </a:p>
          <a:p>
            <a:pPr algn="ctr">
              <a:lnSpc>
                <a:spcPct val="100000"/>
              </a:lnSpc>
            </a:pPr>
            <a:r>
              <a:rPr lang="fr-FR" sz="2400" b="1" strike="noStrike" spc="-1">
                <a:solidFill>
                  <a:srgbClr val="4C1900"/>
                </a:solidFill>
                <a:latin typeface="Times New Roman"/>
                <a:ea typeface="DejaVu Sans"/>
              </a:rPr>
              <a:t>aurait eu lieu voilà 13,8 milliards d'années.</a:t>
            </a:r>
            <a:endParaRPr lang="fr-FR" sz="2400" b="0" strike="noStrike" spc="-1">
              <a:solidFill>
                <a:srgbClr val="000000"/>
              </a:solidFill>
              <a:latin typeface="Arial"/>
            </a:endParaRPr>
          </a:p>
        </p:txBody>
      </p:sp>
      <p:sp>
        <p:nvSpPr>
          <p:cNvPr id="96" name="ZoneTexte 53"/>
          <p:cNvSpPr/>
          <p:nvPr/>
        </p:nvSpPr>
        <p:spPr>
          <a:xfrm>
            <a:off x="897120" y="3116520"/>
            <a:ext cx="851040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4C1900"/>
                </a:solidFill>
                <a:latin typeface="Times New Roman"/>
                <a:ea typeface="DejaVu Sans"/>
              </a:rPr>
              <a:t>Ce chiffre gigantesque n'est pas à l'échelle humaine et nous avons</a:t>
            </a:r>
            <a:endParaRPr lang="fr-FR" sz="2400" b="0" strike="noStrike" spc="-1">
              <a:solidFill>
                <a:srgbClr val="000000"/>
              </a:solidFill>
              <a:latin typeface="Arial"/>
            </a:endParaRPr>
          </a:p>
          <a:p>
            <a:pPr algn="ctr">
              <a:lnSpc>
                <a:spcPct val="100000"/>
              </a:lnSpc>
            </a:pPr>
            <a:r>
              <a:rPr lang="fr-FR" sz="2400" b="1" strike="noStrike" spc="-1">
                <a:solidFill>
                  <a:srgbClr val="4C1900"/>
                </a:solidFill>
                <a:latin typeface="Times New Roman"/>
                <a:ea typeface="DejaVu Sans"/>
              </a:rPr>
              <a:t> beaucoup de difficultés à nous le représenter.</a:t>
            </a:r>
            <a:endParaRPr lang="fr-FR" sz="2400" b="0" strike="noStrike" spc="-1">
              <a:solidFill>
                <a:srgbClr val="000000"/>
              </a:solidFill>
              <a:latin typeface="Arial"/>
            </a:endParaRPr>
          </a:p>
        </p:txBody>
      </p:sp>
      <p:sp>
        <p:nvSpPr>
          <p:cNvPr id="97" name="ZoneTexte 54"/>
          <p:cNvSpPr/>
          <p:nvPr/>
        </p:nvSpPr>
        <p:spPr>
          <a:xfrm>
            <a:off x="845280" y="4979880"/>
            <a:ext cx="871092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800" b="1" strike="noStrike" spc="-1">
                <a:solidFill>
                  <a:srgbClr val="99284C"/>
                </a:solidFill>
                <a:latin typeface="Times New Roman"/>
                <a:ea typeface="DejaVu Sans"/>
              </a:rPr>
              <a:t>Combien de temps nous faudrait-il, à raison d'un chiffre</a:t>
            </a:r>
            <a:endParaRPr lang="fr-FR" sz="2800" b="0" strike="noStrike" spc="-1">
              <a:solidFill>
                <a:srgbClr val="000000"/>
              </a:solidFill>
              <a:latin typeface="Arial"/>
            </a:endParaRPr>
          </a:p>
          <a:p>
            <a:pPr algn="ctr">
              <a:lnSpc>
                <a:spcPct val="100000"/>
              </a:lnSpc>
            </a:pPr>
            <a:r>
              <a:rPr lang="fr-FR" sz="2800" b="1" strike="noStrike" spc="-1">
                <a:solidFill>
                  <a:srgbClr val="99284C"/>
                </a:solidFill>
                <a:latin typeface="Times New Roman"/>
                <a:ea typeface="DejaVu Sans"/>
              </a:rPr>
              <a:t> par seconde, pour compter jusqu'à 13,8 milliards ?</a:t>
            </a:r>
            <a:endParaRPr lang="fr-FR" sz="2800" b="0" strike="noStrike" spc="-1">
              <a:solidFill>
                <a:srgbClr val="000000"/>
              </a:solidFill>
              <a:latin typeface="Arial"/>
            </a:endParaRPr>
          </a:p>
        </p:txBody>
      </p:sp>
      <p:sp>
        <p:nvSpPr>
          <p:cNvPr id="98" name="ZoneTexte 55"/>
          <p:cNvSpPr/>
          <p:nvPr/>
        </p:nvSpPr>
        <p:spPr>
          <a:xfrm>
            <a:off x="1832760" y="6432120"/>
            <a:ext cx="6647400" cy="675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4400" b="1" strike="noStrike" spc="-1">
                <a:solidFill>
                  <a:srgbClr val="660066"/>
                </a:solidFill>
                <a:latin typeface="Times New Roman"/>
                <a:ea typeface="DejaVu Sans"/>
              </a:rPr>
              <a:t>PLUS DE 434 ANNEES !</a:t>
            </a:r>
            <a:endParaRPr lang="fr-FR" sz="4400" b="0" strike="noStrike" spc="-1">
              <a:solidFill>
                <a:srgbClr val="000000"/>
              </a:solidFill>
              <a:latin typeface="Arial"/>
            </a:endParaRPr>
          </a:p>
        </p:txBody>
      </p:sp>
      <p:sp>
        <p:nvSpPr>
          <p:cNvPr id="99" name="ZoneTexte 56"/>
          <p:cNvSpPr/>
          <p:nvPr/>
        </p:nvSpPr>
        <p:spPr>
          <a:xfrm>
            <a:off x="2142000" y="4278960"/>
            <a:ext cx="577944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4C1900"/>
                </a:solidFill>
                <a:latin typeface="Times New Roman"/>
                <a:ea typeface="DejaVu Sans"/>
              </a:rPr>
              <a:t>Essayons de prendre la mesure de ce chiffre.</a:t>
            </a:r>
            <a:endParaRPr lang="fr-FR" sz="2400" b="0" strike="noStrike" spc="-1">
              <a:solidFill>
                <a:srgbClr val="000000"/>
              </a:solidFill>
              <a:latin typeface="Arial"/>
            </a:endParaRPr>
          </a:p>
        </p:txBody>
      </p:sp>
      <p:sp>
        <p:nvSpPr>
          <p:cNvPr id="100" name="ZoneTexte 57"/>
          <p:cNvSpPr/>
          <p:nvPr/>
        </p:nvSpPr>
        <p:spPr>
          <a:xfrm>
            <a:off x="967320" y="503640"/>
            <a:ext cx="801648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4000" b="0" strike="noStrike" spc="-1">
                <a:solidFill>
                  <a:srgbClr val="B80047"/>
                </a:solidFill>
                <a:latin typeface="Times New Roman"/>
                <a:ea typeface="DejaVu Sans"/>
              </a:rPr>
              <a:t>Les distances et les Hommes.</a:t>
            </a:r>
            <a:endParaRPr lang="fr-FR" sz="4000" b="0" strike="noStrike" spc="-1">
              <a:solidFill>
                <a:srgbClr val="000000"/>
              </a:solidFill>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 name="Image 251"/>
          <p:cNvPicPr/>
          <p:nvPr/>
        </p:nvPicPr>
        <p:blipFill>
          <a:blip r:embed="rId3"/>
          <a:stretch/>
        </p:blipFill>
        <p:spPr>
          <a:xfrm>
            <a:off x="-227520" y="-119520"/>
            <a:ext cx="10457280" cy="7679160"/>
          </a:xfrm>
          <a:prstGeom prst="rect">
            <a:avLst/>
          </a:prstGeom>
          <a:ln w="0">
            <a:noFill/>
          </a:ln>
        </p:spPr>
      </p:pic>
      <p:sp>
        <p:nvSpPr>
          <p:cNvPr id="295" name="ZoneTexte 252"/>
          <p:cNvSpPr/>
          <p:nvPr/>
        </p:nvSpPr>
        <p:spPr>
          <a:xfrm>
            <a:off x="285480" y="5396760"/>
            <a:ext cx="10853280" cy="1591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99CCFF"/>
                </a:solidFill>
                <a:latin typeface="Times New Roman"/>
                <a:ea typeface="DejaVu Sans"/>
              </a:rPr>
              <a:t>     </a:t>
            </a:r>
            <a:r>
              <a:rPr lang="fr-FR" sz="3200" b="1" strike="noStrike" spc="-1">
                <a:solidFill>
                  <a:srgbClr val="EB613D"/>
                </a:solidFill>
                <a:latin typeface="Times New Roman"/>
                <a:ea typeface="DejaVu Sans"/>
              </a:rPr>
              <a:t> </a:t>
            </a:r>
            <a:r>
              <a:rPr lang="fr-FR" sz="3200" b="1" strike="noStrike" spc="-1">
                <a:solidFill>
                  <a:srgbClr val="FFFFCC"/>
                </a:solidFill>
                <a:latin typeface="Times New Roman"/>
                <a:ea typeface="DejaVu Sans"/>
              </a:rPr>
              <a:t>             </a:t>
            </a:r>
            <a:r>
              <a:rPr lang="fr-FR" sz="2200" b="1" strike="noStrike" spc="-1">
                <a:solidFill>
                  <a:srgbClr val="FFFFCC"/>
                </a:solidFill>
                <a:latin typeface="Times New Roman"/>
                <a:ea typeface="DejaVu Sans"/>
              </a:rPr>
              <a:t>Les vertébrés à la conquête de la terre ferme.</a:t>
            </a:r>
            <a:endParaRPr lang="fr-FR" sz="2200" b="0" strike="noStrike" spc="-1">
              <a:solidFill>
                <a:srgbClr val="000000"/>
              </a:solidFill>
              <a:latin typeface="Arial"/>
            </a:endParaRPr>
          </a:p>
          <a:p>
            <a:pPr>
              <a:lnSpc>
                <a:spcPct val="100000"/>
              </a:lnSpc>
            </a:pPr>
            <a:r>
              <a:rPr lang="fr-FR" sz="2200" b="1" strike="noStrike" spc="-1">
                <a:solidFill>
                  <a:srgbClr val="FFFFCC"/>
                </a:solidFill>
                <a:latin typeface="Times New Roman"/>
                <a:ea typeface="DejaVu Sans"/>
              </a:rPr>
              <a:t>Développement d'un système  respiratoire pulmonaire et de 4 pattes puissantes.</a:t>
            </a:r>
            <a:endParaRPr lang="fr-FR" sz="2200" b="0" strike="noStrike" spc="-1">
              <a:solidFill>
                <a:srgbClr val="000000"/>
              </a:solidFill>
              <a:latin typeface="Arial"/>
            </a:endParaRPr>
          </a:p>
        </p:txBody>
      </p:sp>
      <p:sp>
        <p:nvSpPr>
          <p:cNvPr id="296" name="Connecteur droit 253"/>
          <p:cNvSpPr/>
          <p:nvPr/>
        </p:nvSpPr>
        <p:spPr>
          <a:xfrm>
            <a:off x="-536040" y="7282440"/>
            <a:ext cx="11966040" cy="360"/>
          </a:xfrm>
          <a:prstGeom prst="line">
            <a:avLst/>
          </a:prstGeom>
          <a:ln w="36000">
            <a:solidFill>
              <a:srgbClr val="23FF23"/>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97" name="Connecteur droit 254"/>
          <p:cNvSpPr/>
          <p:nvPr/>
        </p:nvSpPr>
        <p:spPr>
          <a:xfrm flipH="1">
            <a:off x="-575640" y="7282440"/>
            <a:ext cx="104378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298" name="ZoneTexte 255"/>
          <p:cNvSpPr/>
          <p:nvPr/>
        </p:nvSpPr>
        <p:spPr>
          <a:xfrm>
            <a:off x="6012360" y="6945120"/>
            <a:ext cx="40672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8080"/>
                </a:solidFill>
                <a:latin typeface="Times New Roman"/>
                <a:ea typeface="DejaVu Sans"/>
              </a:rPr>
              <a:t>Carbonifère -360 Millions A</a:t>
            </a:r>
            <a:endParaRPr lang="fr-FR" sz="2400" b="0" strike="noStrike" spc="-1">
              <a:solidFill>
                <a:srgbClr val="000000"/>
              </a:solidFill>
              <a:latin typeface="Arial"/>
            </a:endParaRPr>
          </a:p>
        </p:txBody>
      </p:sp>
      <p:sp>
        <p:nvSpPr>
          <p:cNvPr id="299" name="ZoneTexte 256"/>
          <p:cNvSpPr/>
          <p:nvPr/>
        </p:nvSpPr>
        <p:spPr>
          <a:xfrm>
            <a:off x="6873480" y="3375360"/>
            <a:ext cx="41670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00FFFF"/>
                </a:solidFill>
                <a:latin typeface="Times New Roman"/>
                <a:ea typeface="DejaVu Sans"/>
              </a:rPr>
              <a:t>Ichthyostega</a:t>
            </a:r>
            <a:endParaRPr lang="fr-FR" sz="2000" b="0" strike="noStrike" spc="-1">
              <a:solidFill>
                <a:srgbClr val="000000"/>
              </a:solidFill>
              <a:latin typeface="Arial"/>
            </a:endParaRPr>
          </a:p>
        </p:txBody>
      </p:sp>
      <p:sp>
        <p:nvSpPr>
          <p:cNvPr id="300" name="ZoneTexte 257"/>
          <p:cNvSpPr/>
          <p:nvPr/>
        </p:nvSpPr>
        <p:spPr>
          <a:xfrm>
            <a:off x="214920" y="216720"/>
            <a:ext cx="230940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21 décembre</a:t>
            </a:r>
            <a:r>
              <a:rPr lang="fr-FR" sz="3200" b="1" strike="noStrike" spc="-1">
                <a:solidFill>
                  <a:srgbClr val="99CCFF"/>
                </a:solidFill>
                <a:latin typeface="Times New Roman"/>
                <a:ea typeface="DejaVu Sans"/>
              </a:rPr>
              <a:t> </a:t>
            </a:r>
            <a:endParaRPr lang="fr-FR" sz="3200" b="0" strike="noStrike" spc="-1">
              <a:solidFill>
                <a:srgbClr val="000000"/>
              </a:solidFill>
              <a:latin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 258"/>
          <p:cNvPicPr/>
          <p:nvPr/>
        </p:nvPicPr>
        <p:blipFill>
          <a:blip r:embed="rId3"/>
          <a:stretch/>
        </p:blipFill>
        <p:spPr>
          <a:xfrm>
            <a:off x="-317880" y="-36000"/>
            <a:ext cx="11152080" cy="7727760"/>
          </a:xfrm>
          <a:prstGeom prst="rect">
            <a:avLst/>
          </a:prstGeom>
          <a:ln w="0">
            <a:noFill/>
          </a:ln>
        </p:spPr>
      </p:pic>
      <p:sp>
        <p:nvSpPr>
          <p:cNvPr id="302" name="ZoneTexte 259"/>
          <p:cNvSpPr/>
          <p:nvPr/>
        </p:nvSpPr>
        <p:spPr>
          <a:xfrm>
            <a:off x="-1524240" y="660960"/>
            <a:ext cx="1296396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FFD320"/>
                </a:solidFill>
                <a:latin typeface="Times New Roman"/>
                <a:ea typeface="DejaVu Sans"/>
              </a:rPr>
              <a:t>Premiers reptiles</a:t>
            </a:r>
            <a:endParaRPr lang="fr-FR" sz="2400" b="0" strike="noStrike" spc="-1">
              <a:solidFill>
                <a:srgbClr val="000000"/>
              </a:solidFill>
              <a:latin typeface="Arial"/>
            </a:endParaRPr>
          </a:p>
          <a:p>
            <a:pPr algn="ctr">
              <a:lnSpc>
                <a:spcPct val="100000"/>
              </a:lnSpc>
            </a:pPr>
            <a:r>
              <a:rPr lang="fr-FR" sz="2400" b="1" strike="noStrike" spc="-1">
                <a:solidFill>
                  <a:srgbClr val="FFD320"/>
                </a:solidFill>
                <a:latin typeface="Times New Roman"/>
                <a:ea typeface="DejaVu Sans"/>
              </a:rPr>
              <a:t>Grâce à l’œuf à coquille ils colonisent les terres émergées</a:t>
            </a:r>
            <a:endParaRPr lang="fr-FR" sz="2400" b="0" strike="noStrike" spc="-1">
              <a:solidFill>
                <a:srgbClr val="000000"/>
              </a:solidFill>
              <a:latin typeface="Arial"/>
            </a:endParaRPr>
          </a:p>
        </p:txBody>
      </p:sp>
      <p:sp>
        <p:nvSpPr>
          <p:cNvPr id="303" name="Connecteur droit 260"/>
          <p:cNvSpPr/>
          <p:nvPr/>
        </p:nvSpPr>
        <p:spPr>
          <a:xfrm>
            <a:off x="-893160" y="7203240"/>
            <a:ext cx="123627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04" name="Connecteur droit 261"/>
          <p:cNvSpPr/>
          <p:nvPr/>
        </p:nvSpPr>
        <p:spPr>
          <a:xfrm flipH="1" flipV="1">
            <a:off x="-873360" y="7202880"/>
            <a:ext cx="1079496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305" name="ZoneTexte 262"/>
          <p:cNvSpPr/>
          <p:nvPr/>
        </p:nvSpPr>
        <p:spPr>
          <a:xfrm>
            <a:off x="6338160" y="6787440"/>
            <a:ext cx="38296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Carbonifère -315 Millions A</a:t>
            </a:r>
            <a:endParaRPr lang="fr-FR" sz="2400" b="0" strike="noStrike" spc="-1">
              <a:solidFill>
                <a:srgbClr val="000000"/>
              </a:solidFill>
              <a:latin typeface="Arial"/>
            </a:endParaRPr>
          </a:p>
        </p:txBody>
      </p:sp>
      <p:sp>
        <p:nvSpPr>
          <p:cNvPr id="306" name="ZoneTexte 263"/>
          <p:cNvSpPr/>
          <p:nvPr/>
        </p:nvSpPr>
        <p:spPr>
          <a:xfrm>
            <a:off x="614880" y="4821840"/>
            <a:ext cx="244044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Eogryrinus</a:t>
            </a:r>
            <a:endParaRPr lang="fr-FR" sz="2400" b="0" strike="noStrike" spc="-1">
              <a:solidFill>
                <a:srgbClr val="000000"/>
              </a:solidFill>
              <a:latin typeface="Arial"/>
            </a:endParaRPr>
          </a:p>
        </p:txBody>
      </p:sp>
      <p:sp>
        <p:nvSpPr>
          <p:cNvPr id="307" name="ZoneTexte 264"/>
          <p:cNvSpPr/>
          <p:nvPr/>
        </p:nvSpPr>
        <p:spPr>
          <a:xfrm>
            <a:off x="163440" y="227160"/>
            <a:ext cx="230940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22 décembre</a:t>
            </a:r>
            <a:r>
              <a:rPr lang="fr-FR" sz="3200" b="1" strike="noStrike" spc="-1">
                <a:solidFill>
                  <a:srgbClr val="00FFFF"/>
                </a:solidFill>
                <a:latin typeface="Times New Roman"/>
                <a:ea typeface="DejaVu Sans"/>
              </a:rPr>
              <a:t> </a:t>
            </a:r>
            <a:endParaRPr lang="fr-FR" sz="3200" b="0" strike="noStrike" spc="-1">
              <a:solidFill>
                <a:srgbClr val="000000"/>
              </a:solidFill>
              <a:latin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Image 265"/>
          <p:cNvPicPr/>
          <p:nvPr/>
        </p:nvPicPr>
        <p:blipFill>
          <a:blip r:embed="rId2"/>
          <a:stretch/>
        </p:blipFill>
        <p:spPr>
          <a:xfrm>
            <a:off x="0" y="0"/>
            <a:ext cx="10079640" cy="7957080"/>
          </a:xfrm>
          <a:prstGeom prst="rect">
            <a:avLst/>
          </a:prstGeom>
          <a:ln w="0">
            <a:noFill/>
          </a:ln>
        </p:spPr>
      </p:pic>
      <p:sp>
        <p:nvSpPr>
          <p:cNvPr id="309" name="ZoneTexte 266"/>
          <p:cNvSpPr/>
          <p:nvPr/>
        </p:nvSpPr>
        <p:spPr>
          <a:xfrm>
            <a:off x="-1071720" y="4504320"/>
            <a:ext cx="7920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10" name="ZoneTexte 267"/>
          <p:cNvSpPr/>
          <p:nvPr/>
        </p:nvSpPr>
        <p:spPr>
          <a:xfrm>
            <a:off x="910440" y="595080"/>
            <a:ext cx="8217360" cy="74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5400" b="1" u="sng" strike="noStrike" spc="-1">
                <a:solidFill>
                  <a:srgbClr val="00FFFF"/>
                </a:solidFill>
                <a:uFillTx/>
                <a:latin typeface="Monotype Corsiva"/>
                <a:ea typeface="DejaVu Sans"/>
              </a:rPr>
              <a:t>LA  DERNIERE  SEMAINE</a:t>
            </a:r>
            <a:endParaRPr lang="fr-FR" sz="5400" b="0" strike="noStrike" spc="-1">
              <a:solidFill>
                <a:srgbClr val="000000"/>
              </a:solidFill>
              <a:latin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 name="Image 268"/>
          <p:cNvPicPr/>
          <p:nvPr/>
        </p:nvPicPr>
        <p:blipFill>
          <a:blip r:embed="rId3"/>
          <a:stretch/>
        </p:blipFill>
        <p:spPr>
          <a:xfrm>
            <a:off x="0" y="0"/>
            <a:ext cx="10179360" cy="7559640"/>
          </a:xfrm>
          <a:prstGeom prst="rect">
            <a:avLst/>
          </a:prstGeom>
          <a:ln w="0">
            <a:noFill/>
          </a:ln>
        </p:spPr>
      </p:pic>
      <p:sp>
        <p:nvSpPr>
          <p:cNvPr id="312" name="ZoneTexte 269"/>
          <p:cNvSpPr/>
          <p:nvPr/>
        </p:nvSpPr>
        <p:spPr>
          <a:xfrm>
            <a:off x="-449280" y="4155120"/>
            <a:ext cx="10199520" cy="3160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p:txBody>
      </p:sp>
      <p:sp>
        <p:nvSpPr>
          <p:cNvPr id="313" name="Connecteur droit 270"/>
          <p:cNvSpPr/>
          <p:nvPr/>
        </p:nvSpPr>
        <p:spPr>
          <a:xfrm>
            <a:off x="-476280" y="7223040"/>
            <a:ext cx="124221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14" name="ZoneTexte 271"/>
          <p:cNvSpPr/>
          <p:nvPr/>
        </p:nvSpPr>
        <p:spPr>
          <a:xfrm>
            <a:off x="11330640" y="345276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15" name="ZoneTexte 272"/>
          <p:cNvSpPr/>
          <p:nvPr/>
        </p:nvSpPr>
        <p:spPr>
          <a:xfrm>
            <a:off x="11271240" y="494100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16" name="Connecteur droit 273"/>
          <p:cNvSpPr/>
          <p:nvPr/>
        </p:nvSpPr>
        <p:spPr>
          <a:xfrm flipH="1" flipV="1">
            <a:off x="-630360" y="7227360"/>
            <a:ext cx="1046376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317" name="Rectangle 274"/>
          <p:cNvSpPr/>
          <p:nvPr/>
        </p:nvSpPr>
        <p:spPr>
          <a:xfrm>
            <a:off x="139680" y="134640"/>
            <a:ext cx="4229640" cy="658080"/>
          </a:xfrm>
          <a:prstGeom prst="rect">
            <a:avLst/>
          </a:prstGeom>
          <a:solidFill>
            <a:srgbClr val="804C19"/>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318" name="ZoneTexte 275"/>
          <p:cNvSpPr/>
          <p:nvPr/>
        </p:nvSpPr>
        <p:spPr>
          <a:xfrm>
            <a:off x="314280" y="222480"/>
            <a:ext cx="418788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24 décembre au matin</a:t>
            </a:r>
            <a:endParaRPr lang="fr-FR" sz="3200" b="0" strike="noStrike" spc="-1">
              <a:solidFill>
                <a:srgbClr val="000000"/>
              </a:solidFill>
              <a:latin typeface="Arial"/>
            </a:endParaRPr>
          </a:p>
        </p:txBody>
      </p:sp>
      <p:sp>
        <p:nvSpPr>
          <p:cNvPr id="319" name="Rectangle 276"/>
          <p:cNvSpPr/>
          <p:nvPr/>
        </p:nvSpPr>
        <p:spPr>
          <a:xfrm>
            <a:off x="5674320" y="6621120"/>
            <a:ext cx="4229640" cy="473760"/>
          </a:xfrm>
          <a:prstGeom prst="rect">
            <a:avLst/>
          </a:prstGeom>
          <a:solidFill>
            <a:srgbClr val="804C19"/>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320" name="ZoneTexte 277"/>
          <p:cNvSpPr/>
          <p:nvPr/>
        </p:nvSpPr>
        <p:spPr>
          <a:xfrm>
            <a:off x="5814720" y="6685560"/>
            <a:ext cx="40024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83CAFF"/>
                </a:solidFill>
                <a:latin typeface="Times New Roman"/>
                <a:ea typeface="DejaVu Sans"/>
              </a:rPr>
              <a:t>Trias inférieur -250 Millions A</a:t>
            </a:r>
            <a:endParaRPr lang="fr-FR" sz="2400" b="0" strike="noStrike" spc="-1">
              <a:solidFill>
                <a:srgbClr val="000000"/>
              </a:solidFill>
              <a:latin typeface="Arial"/>
            </a:endParaRPr>
          </a:p>
        </p:txBody>
      </p:sp>
      <p:sp>
        <p:nvSpPr>
          <p:cNvPr id="321" name="Rectangle 278"/>
          <p:cNvSpPr/>
          <p:nvPr/>
        </p:nvSpPr>
        <p:spPr>
          <a:xfrm>
            <a:off x="1270800" y="2682720"/>
            <a:ext cx="7485840" cy="1222200"/>
          </a:xfrm>
          <a:prstGeom prst="rect">
            <a:avLst/>
          </a:prstGeom>
          <a:solidFill>
            <a:srgbClr val="FF9966"/>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322" name="ZoneTexte 279"/>
          <p:cNvSpPr/>
          <p:nvPr/>
        </p:nvSpPr>
        <p:spPr>
          <a:xfrm>
            <a:off x="1425960" y="2355120"/>
            <a:ext cx="7187400" cy="1406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endParaRPr lang="fr-FR" sz="2400" b="0" strike="noStrike" spc="-1">
              <a:solidFill>
                <a:srgbClr val="000000"/>
              </a:solidFill>
              <a:latin typeface="Arial"/>
            </a:endParaRPr>
          </a:p>
          <a:p>
            <a:pPr algn="ctr">
              <a:lnSpc>
                <a:spcPct val="100000"/>
              </a:lnSpc>
            </a:pPr>
            <a:r>
              <a:rPr lang="fr-FR" sz="2600" b="1" strike="noStrike" spc="-1">
                <a:solidFill>
                  <a:srgbClr val="660066"/>
                </a:solidFill>
                <a:latin typeface="Times New Roman"/>
                <a:ea typeface="DejaVu Sans"/>
              </a:rPr>
              <a:t>La 4ème grande extinction majeure.</a:t>
            </a:r>
            <a:endParaRPr lang="fr-FR" sz="2600" b="0" strike="noStrike" spc="-1">
              <a:solidFill>
                <a:srgbClr val="000000"/>
              </a:solidFill>
              <a:latin typeface="Arial"/>
            </a:endParaRPr>
          </a:p>
          <a:p>
            <a:pPr algn="ctr">
              <a:lnSpc>
                <a:spcPct val="100000"/>
              </a:lnSpc>
            </a:pPr>
            <a:r>
              <a:rPr lang="fr-FR" sz="2400" b="1" strike="noStrike" spc="-1">
                <a:solidFill>
                  <a:srgbClr val="660066"/>
                </a:solidFill>
                <a:latin typeface="Times New Roman"/>
                <a:ea typeface="DejaVu Sans"/>
              </a:rPr>
              <a:t>La plus importante des 5 grandes extinctions majeures </a:t>
            </a:r>
            <a:endParaRPr lang="fr-FR" sz="2400" b="0" strike="noStrike" spc="-1">
              <a:solidFill>
                <a:srgbClr val="000000"/>
              </a:solidFill>
              <a:latin typeface="Arial"/>
            </a:endParaRPr>
          </a:p>
          <a:p>
            <a:pPr algn="ctr">
              <a:lnSpc>
                <a:spcPct val="100000"/>
              </a:lnSpc>
            </a:pPr>
            <a:r>
              <a:rPr lang="fr-FR" sz="2400" b="1" strike="noStrike" spc="-1">
                <a:solidFill>
                  <a:srgbClr val="660066"/>
                </a:solidFill>
                <a:latin typeface="Times New Roman"/>
                <a:ea typeface="DejaVu Sans"/>
              </a:rPr>
              <a:t> détruit 90 % des espèces animales et végétales.</a:t>
            </a:r>
            <a:endParaRPr lang="fr-FR" sz="2400" b="0" strike="noStrike" spc="-1">
              <a:solidFill>
                <a:srgbClr val="000000"/>
              </a:solidFill>
              <a:latin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ZoneTexte 280"/>
          <p:cNvSpPr/>
          <p:nvPr/>
        </p:nvSpPr>
        <p:spPr>
          <a:xfrm>
            <a:off x="-449280" y="4155120"/>
            <a:ext cx="10199520" cy="3160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p:txBody>
      </p:sp>
      <p:sp>
        <p:nvSpPr>
          <p:cNvPr id="324" name="ZoneTexte 281"/>
          <p:cNvSpPr/>
          <p:nvPr/>
        </p:nvSpPr>
        <p:spPr>
          <a:xfrm>
            <a:off x="11330640" y="345276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25" name="ZoneTexte 282"/>
          <p:cNvSpPr/>
          <p:nvPr/>
        </p:nvSpPr>
        <p:spPr>
          <a:xfrm>
            <a:off x="11271240" y="494100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26" name="Rectangle 283"/>
          <p:cNvSpPr/>
          <p:nvPr/>
        </p:nvSpPr>
        <p:spPr>
          <a:xfrm>
            <a:off x="-360000" y="0"/>
            <a:ext cx="10466280" cy="783792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327" name="Image 284"/>
          <p:cNvPicPr/>
          <p:nvPr/>
        </p:nvPicPr>
        <p:blipFill>
          <a:blip r:embed="rId3"/>
          <a:stretch/>
        </p:blipFill>
        <p:spPr>
          <a:xfrm>
            <a:off x="-358560" y="1230840"/>
            <a:ext cx="10440360" cy="5792760"/>
          </a:xfrm>
          <a:prstGeom prst="rect">
            <a:avLst/>
          </a:prstGeom>
          <a:ln w="0">
            <a:noFill/>
          </a:ln>
        </p:spPr>
      </p:pic>
      <p:sp>
        <p:nvSpPr>
          <p:cNvPr id="328" name="ZoneTexte 285"/>
          <p:cNvSpPr/>
          <p:nvPr/>
        </p:nvSpPr>
        <p:spPr>
          <a:xfrm>
            <a:off x="109440" y="110160"/>
            <a:ext cx="415188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24 décembre après midi</a:t>
            </a:r>
            <a:endParaRPr lang="fr-FR" sz="3200" b="0" strike="noStrike" spc="-1">
              <a:solidFill>
                <a:srgbClr val="000000"/>
              </a:solidFill>
              <a:latin typeface="Arial"/>
            </a:endParaRPr>
          </a:p>
        </p:txBody>
      </p:sp>
      <p:sp>
        <p:nvSpPr>
          <p:cNvPr id="329" name="ZoneTexte 286"/>
          <p:cNvSpPr/>
          <p:nvPr/>
        </p:nvSpPr>
        <p:spPr>
          <a:xfrm>
            <a:off x="2882520" y="612000"/>
            <a:ext cx="557064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FFD320"/>
                </a:solidFill>
                <a:latin typeface="Times New Roman"/>
                <a:ea typeface="DejaVu Sans"/>
              </a:rPr>
              <a:t>Apparition des  dinosaures</a:t>
            </a:r>
            <a:endParaRPr lang="fr-FR" sz="2800" b="0" strike="noStrike" spc="-1">
              <a:solidFill>
                <a:srgbClr val="000000"/>
              </a:solidFill>
              <a:latin typeface="Arial"/>
            </a:endParaRPr>
          </a:p>
        </p:txBody>
      </p:sp>
      <p:sp>
        <p:nvSpPr>
          <p:cNvPr id="330" name="Connecteur droit 287"/>
          <p:cNvSpPr/>
          <p:nvPr/>
        </p:nvSpPr>
        <p:spPr>
          <a:xfrm flipH="1">
            <a:off x="-621360" y="7396560"/>
            <a:ext cx="10852560" cy="111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6840" rIns="18000" bIns="-6840" anchor="ctr" anchorCtr="1">
            <a:noAutofit/>
          </a:bodyPr>
          <a:lstStyle/>
          <a:p>
            <a:endParaRPr lang="fr-FR" sz="2400" b="0" strike="noStrike" spc="-1">
              <a:solidFill>
                <a:srgbClr val="000000"/>
              </a:solidFill>
              <a:latin typeface="Times New Roman"/>
              <a:ea typeface="DejaVu Sans"/>
            </a:endParaRPr>
          </a:p>
        </p:txBody>
      </p:sp>
      <p:sp>
        <p:nvSpPr>
          <p:cNvPr id="331" name="Connecteur droit 288"/>
          <p:cNvSpPr/>
          <p:nvPr/>
        </p:nvSpPr>
        <p:spPr>
          <a:xfrm>
            <a:off x="9805320" y="7410240"/>
            <a:ext cx="2131560" cy="2880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0800" rIns="18000" bIns="10800" anchor="ctr" anchorCtr="1">
            <a:noAutofit/>
          </a:bodyPr>
          <a:lstStyle/>
          <a:p>
            <a:endParaRPr lang="fr-FR" sz="2400" b="0" strike="noStrike" spc="-1">
              <a:solidFill>
                <a:srgbClr val="000000"/>
              </a:solidFill>
              <a:latin typeface="Times New Roman"/>
              <a:ea typeface="DejaVu Sans"/>
            </a:endParaRPr>
          </a:p>
        </p:txBody>
      </p:sp>
      <p:sp>
        <p:nvSpPr>
          <p:cNvPr id="332" name="ZoneTexte 289"/>
          <p:cNvSpPr/>
          <p:nvPr/>
        </p:nvSpPr>
        <p:spPr>
          <a:xfrm>
            <a:off x="6420240" y="7077600"/>
            <a:ext cx="410292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Trias supérieur -230 Millions A</a:t>
            </a:r>
            <a:endParaRPr lang="fr-FR" sz="2000" b="0" strike="noStrike" spc="-1">
              <a:solidFill>
                <a:srgbClr val="000000"/>
              </a:solidFill>
              <a:latin typeface="Arial"/>
            </a:endParaRPr>
          </a:p>
        </p:txBody>
      </p:sp>
      <p:sp>
        <p:nvSpPr>
          <p:cNvPr id="333" name="ZoneTexte 290"/>
          <p:cNvSpPr/>
          <p:nvPr/>
        </p:nvSpPr>
        <p:spPr>
          <a:xfrm>
            <a:off x="7734600" y="1452960"/>
            <a:ext cx="211536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B84747"/>
                </a:solidFill>
                <a:latin typeface="Times New Roman"/>
                <a:ea typeface="DejaVu Sans"/>
              </a:rPr>
              <a:t>Dilophosaures</a:t>
            </a:r>
            <a:r>
              <a:rPr lang="fr-FR" sz="2400" b="1" strike="noStrike" spc="-1">
                <a:solidFill>
                  <a:srgbClr val="004586"/>
                </a:solidFill>
                <a:latin typeface="Times New Roman"/>
                <a:ea typeface="DejaVu Sans"/>
              </a:rPr>
              <a:t> </a:t>
            </a:r>
            <a:endParaRPr lang="fr-FR" sz="24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 291"/>
          <p:cNvPicPr/>
          <p:nvPr/>
        </p:nvPicPr>
        <p:blipFill>
          <a:blip r:embed="rId3"/>
          <a:stretch/>
        </p:blipFill>
        <p:spPr>
          <a:xfrm>
            <a:off x="0" y="410400"/>
            <a:ext cx="10079640" cy="7679160"/>
          </a:xfrm>
          <a:prstGeom prst="rect">
            <a:avLst/>
          </a:prstGeom>
          <a:ln w="0">
            <a:noFill/>
          </a:ln>
        </p:spPr>
      </p:pic>
      <p:sp>
        <p:nvSpPr>
          <p:cNvPr id="335" name="ZoneTexte 292"/>
          <p:cNvSpPr/>
          <p:nvPr/>
        </p:nvSpPr>
        <p:spPr>
          <a:xfrm>
            <a:off x="5052240" y="155520"/>
            <a:ext cx="960408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9966CC"/>
                </a:solidFill>
                <a:latin typeface="Times New Roman"/>
                <a:ea typeface="DejaVu Sans"/>
              </a:rPr>
              <a:t>   Les premiers mammifères</a:t>
            </a:r>
            <a:endParaRPr lang="fr-FR" sz="3200" b="0" strike="noStrike" spc="-1">
              <a:solidFill>
                <a:srgbClr val="000000"/>
              </a:solidFill>
              <a:latin typeface="Arial"/>
            </a:endParaRPr>
          </a:p>
        </p:txBody>
      </p:sp>
      <p:sp>
        <p:nvSpPr>
          <p:cNvPr id="336" name="Connecteur droit 293"/>
          <p:cNvSpPr/>
          <p:nvPr/>
        </p:nvSpPr>
        <p:spPr>
          <a:xfrm>
            <a:off x="-416880" y="7183440"/>
            <a:ext cx="1111248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37" name="Connecteur droit 294"/>
          <p:cNvSpPr/>
          <p:nvPr/>
        </p:nvSpPr>
        <p:spPr>
          <a:xfrm flipH="1">
            <a:off x="-555840" y="7183440"/>
            <a:ext cx="104778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38" name="ZoneTexte 295"/>
          <p:cNvSpPr/>
          <p:nvPr/>
        </p:nvSpPr>
        <p:spPr>
          <a:xfrm>
            <a:off x="5721120" y="7197120"/>
            <a:ext cx="426564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80"/>
                </a:solidFill>
                <a:latin typeface="Times New Roman"/>
                <a:ea typeface="DejaVu Sans"/>
              </a:rPr>
              <a:t>Trias supérieur -215 Millions A</a:t>
            </a:r>
            <a:endParaRPr lang="fr-FR" sz="2400" b="0" strike="noStrike" spc="-1">
              <a:solidFill>
                <a:srgbClr val="000000"/>
              </a:solidFill>
              <a:latin typeface="Arial"/>
            </a:endParaRPr>
          </a:p>
        </p:txBody>
      </p:sp>
      <p:sp>
        <p:nvSpPr>
          <p:cNvPr id="339" name="ZoneTexte 296"/>
          <p:cNvSpPr/>
          <p:nvPr/>
        </p:nvSpPr>
        <p:spPr>
          <a:xfrm>
            <a:off x="2851920" y="5325480"/>
            <a:ext cx="24804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B80047"/>
                </a:solidFill>
                <a:latin typeface="Times New Roman"/>
                <a:ea typeface="DejaVu Sans"/>
              </a:rPr>
              <a:t>Mégazostrodon</a:t>
            </a:r>
            <a:endParaRPr lang="fr-FR" sz="2400" b="0" strike="noStrike" spc="-1">
              <a:solidFill>
                <a:srgbClr val="000000"/>
              </a:solidFill>
              <a:latin typeface="Arial"/>
            </a:endParaRPr>
          </a:p>
        </p:txBody>
      </p:sp>
      <p:sp>
        <p:nvSpPr>
          <p:cNvPr id="340" name="Rectangle 297"/>
          <p:cNvSpPr/>
          <p:nvPr/>
        </p:nvSpPr>
        <p:spPr>
          <a:xfrm>
            <a:off x="433800" y="210960"/>
            <a:ext cx="2531520" cy="416160"/>
          </a:xfrm>
          <a:prstGeom prst="rect">
            <a:avLst/>
          </a:prstGeom>
          <a:solidFill>
            <a:srgbClr val="666699"/>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341" name="ZoneTexte 298"/>
          <p:cNvSpPr/>
          <p:nvPr/>
        </p:nvSpPr>
        <p:spPr>
          <a:xfrm>
            <a:off x="609480" y="180720"/>
            <a:ext cx="3531960" cy="45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25 décembre</a:t>
            </a:r>
            <a:endParaRPr lang="fr-FR" sz="3200" b="0" strike="noStrike" spc="-1">
              <a:solidFill>
                <a:srgbClr val="000000"/>
              </a:solidFill>
              <a:latin typeface="Arial"/>
            </a:endParaRPr>
          </a:p>
        </p:txBody>
      </p:sp>
      <p:sp>
        <p:nvSpPr>
          <p:cNvPr id="342" name="ZoneTexte 299"/>
          <p:cNvSpPr/>
          <p:nvPr/>
        </p:nvSpPr>
        <p:spPr>
          <a:xfrm>
            <a:off x="6291720" y="706320"/>
            <a:ext cx="3861720" cy="1146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000" b="0" strike="noStrike" spc="-1">
                <a:solidFill>
                  <a:srgbClr val="000000"/>
                </a:solidFill>
                <a:latin typeface="Times New Roman"/>
                <a:ea typeface="DejaVu Sans"/>
              </a:rPr>
              <a:t>Sang chaud, poils.</a:t>
            </a:r>
            <a:endParaRPr lang="fr-FR" sz="2000" b="0" strike="noStrike" spc="-1">
              <a:solidFill>
                <a:srgbClr val="000000"/>
              </a:solidFill>
              <a:latin typeface="Arial"/>
            </a:endParaRPr>
          </a:p>
          <a:p>
            <a:pPr algn="ctr">
              <a:lnSpc>
                <a:spcPct val="100000"/>
              </a:lnSpc>
            </a:pPr>
            <a:r>
              <a:rPr lang="fr-FR" sz="2000" b="0" strike="noStrike" spc="-1">
                <a:solidFill>
                  <a:srgbClr val="000000"/>
                </a:solidFill>
                <a:latin typeface="Times New Roman"/>
                <a:ea typeface="DejaVu Sans"/>
              </a:rPr>
              <a:t>Petits dans une poche avec liquide amniotique reliée à la mère, allaitement </a:t>
            </a:r>
            <a:endParaRPr lang="fr-FR" sz="2000" b="0" strike="noStrike" spc="-1">
              <a:solidFill>
                <a:srgbClr val="000000"/>
              </a:solidFill>
              <a:latin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ZoneTexte 300"/>
          <p:cNvSpPr/>
          <p:nvPr/>
        </p:nvSpPr>
        <p:spPr>
          <a:xfrm>
            <a:off x="4107600" y="4444920"/>
            <a:ext cx="21780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44" name="Rectangle 301"/>
          <p:cNvSpPr/>
          <p:nvPr/>
        </p:nvSpPr>
        <p:spPr>
          <a:xfrm>
            <a:off x="-211680" y="-157320"/>
            <a:ext cx="11191680" cy="789732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345" name="Connecteur droit 304"/>
          <p:cNvSpPr/>
          <p:nvPr/>
        </p:nvSpPr>
        <p:spPr>
          <a:xfrm flipV="1">
            <a:off x="-654840" y="7177320"/>
            <a:ext cx="12157200" cy="612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1880" rIns="18000" bIns="-11880" anchor="ctr" anchorCtr="1">
            <a:noAutofit/>
          </a:bodyPr>
          <a:lstStyle/>
          <a:p>
            <a:endParaRPr lang="fr-FR" sz="2400" b="0" strike="noStrike" spc="-1">
              <a:solidFill>
                <a:srgbClr val="000000"/>
              </a:solidFill>
              <a:latin typeface="Times New Roman"/>
              <a:ea typeface="DejaVu Sans"/>
            </a:endParaRPr>
          </a:p>
        </p:txBody>
      </p:sp>
      <p:sp>
        <p:nvSpPr>
          <p:cNvPr id="346" name="ZoneTexte 305"/>
          <p:cNvSpPr/>
          <p:nvPr/>
        </p:nvSpPr>
        <p:spPr>
          <a:xfrm>
            <a:off x="5238720" y="6726960"/>
            <a:ext cx="531792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Jurassique inférieur -200 Millions A</a:t>
            </a:r>
            <a:endParaRPr lang="fr-FR" sz="2400" b="0" strike="noStrike" spc="-1">
              <a:solidFill>
                <a:srgbClr val="000000"/>
              </a:solidFill>
              <a:latin typeface="Arial"/>
            </a:endParaRPr>
          </a:p>
        </p:txBody>
      </p:sp>
      <p:sp>
        <p:nvSpPr>
          <p:cNvPr id="347" name="Connecteur droit 306"/>
          <p:cNvSpPr/>
          <p:nvPr/>
        </p:nvSpPr>
        <p:spPr>
          <a:xfrm flipH="1">
            <a:off x="-327240" y="7166880"/>
            <a:ext cx="10192320" cy="2484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6840" rIns="18000" bIns="6840" anchor="ctr" anchorCtr="1">
            <a:noAutofit/>
          </a:bodyPr>
          <a:lstStyle/>
          <a:p>
            <a:endParaRPr lang="fr-FR" sz="2400" b="0" strike="noStrike" spc="-1">
              <a:solidFill>
                <a:srgbClr val="000000"/>
              </a:solidFill>
              <a:latin typeface="Times New Roman"/>
              <a:ea typeface="DejaVu Sans"/>
            </a:endParaRPr>
          </a:p>
        </p:txBody>
      </p:sp>
      <p:sp>
        <p:nvSpPr>
          <p:cNvPr id="348" name="ZoneTexte 307"/>
          <p:cNvSpPr/>
          <p:nvPr/>
        </p:nvSpPr>
        <p:spPr>
          <a:xfrm>
            <a:off x="194040" y="175680"/>
            <a:ext cx="230940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26 décembre </a:t>
            </a:r>
            <a:endParaRPr lang="fr-FR" sz="3200" b="0" strike="noStrike" spc="-1">
              <a:solidFill>
                <a:srgbClr val="000000"/>
              </a:solidFill>
              <a:latin typeface="Arial"/>
            </a:endParaRPr>
          </a:p>
        </p:txBody>
      </p:sp>
      <p:pic>
        <p:nvPicPr>
          <p:cNvPr id="349" name="Image 348">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800000" y="1064160"/>
            <a:ext cx="7669080" cy="5752080"/>
          </a:xfrm>
          <a:prstGeom prst="rect">
            <a:avLst/>
          </a:prstGeom>
          <a:ln w="0">
            <a:noFill/>
          </a:ln>
        </p:spPr>
      </p:pic>
      <p:sp>
        <p:nvSpPr>
          <p:cNvPr id="350" name="ZoneTexte 2"/>
          <p:cNvSpPr/>
          <p:nvPr/>
        </p:nvSpPr>
        <p:spPr>
          <a:xfrm>
            <a:off x="1030320" y="650520"/>
            <a:ext cx="95004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fr-FR" sz="2400" b="1" strike="noStrike" spc="-1">
                <a:solidFill>
                  <a:schemeClr val="accent6">
                    <a:lumMod val="60000"/>
                    <a:lumOff val="40000"/>
                  </a:schemeClr>
                </a:solidFill>
                <a:latin typeface="Arial"/>
                <a:ea typeface="DejaVu Sans"/>
              </a:rPr>
              <a:t>Début de la division de la Pangée : les continents se forment.</a:t>
            </a:r>
            <a:endParaRPr lang="fr-FR" sz="2400" b="0" strike="noStrike" spc="-1">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5000" fill="hold"/>
                                        <p:tgtEl>
                                          <p:spTgt spid="3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p:stCondLst>
                    <p:cond delay="indefinite"/>
                  </p:stCondLst>
                </p:cTn>
                <p:tgtEl>
                  <p:spTgt spid="349"/>
                </p:tgtEl>
              </p:cMediaNode>
            </p:video>
            <p:seq>
              <p:cTn id="8" restart="whenNotActive" fill="hold" nodeType="interactiveSeq">
                <p:stCondLst>
                  <p:cond evt="onClick" delay="0">
                    <p:tgtEl>
                      <p:spTgt spid="349"/>
                    </p:tgtEl>
                  </p:cond>
                </p:stCondLst>
                <p:childTnLst>
                  <p:par>
                    <p:cTn id="9" fill="hold">
                      <p:stCondLst>
                        <p:cond evt="onClick" delay="0">
                          <p:tgtEl>
                            <p:spTgt spid="349"/>
                          </p:tgtEl>
                        </p:cond>
                      </p:stCondLst>
                      <p:childTnLst>
                        <p:par>
                          <p:cTn id="10" fill="hold">
                            <p:stCondLst>
                              <p:cond delay="0"/>
                            </p:stCondLst>
                            <p:childTnLst>
                              <p:par>
                                <p:cTn id="11" presetClass="mediacall" fill="hold" nodeType="clickEffect">
                                  <p:stCondLst>
                                    <p:cond delay="0"/>
                                  </p:stCondLst>
                                  <p:childTnLst>
                                    <p:cmd type="call" cmd="togglePause">
                                      <p:cBhvr>
                                        <p:cTn id="12" dur="1" fill="hold"/>
                                        <p:tgtEl>
                                          <p:spTgt spid="349"/>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 308"/>
          <p:cNvPicPr/>
          <p:nvPr/>
        </p:nvPicPr>
        <p:blipFill>
          <a:blip r:embed="rId2"/>
          <a:stretch/>
        </p:blipFill>
        <p:spPr>
          <a:xfrm>
            <a:off x="0" y="0"/>
            <a:ext cx="10079640" cy="8611560"/>
          </a:xfrm>
          <a:prstGeom prst="rect">
            <a:avLst/>
          </a:prstGeom>
          <a:ln w="0">
            <a:noFill/>
          </a:ln>
        </p:spPr>
      </p:pic>
      <p:sp>
        <p:nvSpPr>
          <p:cNvPr id="352" name="ZoneTexte 309"/>
          <p:cNvSpPr/>
          <p:nvPr/>
        </p:nvSpPr>
        <p:spPr>
          <a:xfrm>
            <a:off x="813240" y="436320"/>
            <a:ext cx="906840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p:txBody>
      </p:sp>
      <p:sp>
        <p:nvSpPr>
          <p:cNvPr id="353" name="Connecteur droit 310"/>
          <p:cNvSpPr/>
          <p:nvPr/>
        </p:nvSpPr>
        <p:spPr>
          <a:xfrm>
            <a:off x="-416880" y="7242840"/>
            <a:ext cx="120452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54" name="Connecteur droit 311"/>
          <p:cNvSpPr/>
          <p:nvPr/>
        </p:nvSpPr>
        <p:spPr>
          <a:xfrm flipH="1">
            <a:off x="-873000" y="7241760"/>
            <a:ext cx="10832400" cy="72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280" rIns="18000" bIns="-17280" anchor="ctr" anchorCtr="1">
            <a:noAutofit/>
          </a:bodyPr>
          <a:lstStyle/>
          <a:p>
            <a:endParaRPr lang="fr-FR" sz="2400" b="0" strike="noStrike" spc="-1">
              <a:solidFill>
                <a:srgbClr val="000000"/>
              </a:solidFill>
              <a:latin typeface="Times New Roman"/>
              <a:ea typeface="DejaVu Sans"/>
            </a:endParaRPr>
          </a:p>
        </p:txBody>
      </p:sp>
      <p:sp>
        <p:nvSpPr>
          <p:cNvPr id="355" name="ZoneTexte 312"/>
          <p:cNvSpPr/>
          <p:nvPr/>
        </p:nvSpPr>
        <p:spPr>
          <a:xfrm>
            <a:off x="138600" y="4960800"/>
            <a:ext cx="150804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3DEB3D"/>
                </a:solidFill>
                <a:latin typeface="Times New Roman"/>
                <a:ea typeface="DejaVu Sans"/>
              </a:rPr>
              <a:t>Diplodocus</a:t>
            </a:r>
            <a:endParaRPr lang="fr-FR" sz="2400" b="0" strike="noStrike" spc="-1">
              <a:solidFill>
                <a:srgbClr val="000000"/>
              </a:solidFill>
              <a:latin typeface="Arial"/>
            </a:endParaRPr>
          </a:p>
        </p:txBody>
      </p:sp>
      <p:sp>
        <p:nvSpPr>
          <p:cNvPr id="356" name="ZoneTexte 313"/>
          <p:cNvSpPr/>
          <p:nvPr/>
        </p:nvSpPr>
        <p:spPr>
          <a:xfrm>
            <a:off x="651600" y="163800"/>
            <a:ext cx="8192520" cy="1524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CCCCFF"/>
                </a:solidFill>
                <a:latin typeface="Times New Roman"/>
                <a:ea typeface="DejaVu Sans"/>
              </a:rPr>
              <a:t>  </a:t>
            </a:r>
            <a:r>
              <a:rPr lang="fr-FR" sz="3200" b="0" strike="noStrike" spc="-1">
                <a:solidFill>
                  <a:srgbClr val="000080"/>
                </a:solidFill>
                <a:latin typeface="Times New Roman"/>
                <a:ea typeface="DejaVu Sans"/>
              </a:rPr>
              <a:t>   </a:t>
            </a:r>
            <a:r>
              <a:rPr lang="fr-FR" sz="2400" b="0" strike="noStrike" spc="-1">
                <a:solidFill>
                  <a:srgbClr val="000080"/>
                </a:solidFill>
                <a:latin typeface="Times New Roman"/>
                <a:ea typeface="DejaVu Sans"/>
              </a:rPr>
              <a:t>Les dinosaures évoluent et se diversifient.</a:t>
            </a:r>
            <a:endParaRPr lang="fr-FR" sz="2400" b="0" strike="noStrike" spc="-1">
              <a:solidFill>
                <a:srgbClr val="000000"/>
              </a:solidFill>
              <a:latin typeface="Arial"/>
            </a:endParaRPr>
          </a:p>
          <a:p>
            <a:pPr algn="ctr">
              <a:lnSpc>
                <a:spcPct val="100000"/>
              </a:lnSpc>
            </a:pPr>
            <a:r>
              <a:rPr lang="fr-FR" sz="2000" b="0" strike="noStrike" spc="-1">
                <a:solidFill>
                  <a:srgbClr val="000080"/>
                </a:solidFill>
                <a:latin typeface="Times New Roman"/>
                <a:ea typeface="DejaVu Sans"/>
              </a:rPr>
              <a:t>      Plus de 1000 espèces sont répertoriées, on en découvre une dizaine par an.</a:t>
            </a:r>
            <a:endParaRPr lang="fr-FR" sz="2000" b="0" strike="noStrike" spc="-1">
              <a:solidFill>
                <a:srgbClr val="000000"/>
              </a:solidFill>
              <a:latin typeface="Arial"/>
            </a:endParaRPr>
          </a:p>
        </p:txBody>
      </p:sp>
      <p:sp>
        <p:nvSpPr>
          <p:cNvPr id="357" name="ZoneTexte 314"/>
          <p:cNvSpPr/>
          <p:nvPr/>
        </p:nvSpPr>
        <p:spPr>
          <a:xfrm>
            <a:off x="4962240" y="6772320"/>
            <a:ext cx="468072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Jurassique inférieur -200 millions A</a:t>
            </a:r>
            <a:endParaRPr lang="fr-FR" sz="2400" b="0" strike="noStrike" spc="-1">
              <a:solidFill>
                <a:srgbClr val="000000"/>
              </a:solidFill>
              <a:latin typeface="Arial"/>
            </a:endParaRPr>
          </a:p>
        </p:txBody>
      </p:sp>
      <p:sp>
        <p:nvSpPr>
          <p:cNvPr id="358" name="ZoneTexte 315"/>
          <p:cNvSpPr/>
          <p:nvPr/>
        </p:nvSpPr>
        <p:spPr>
          <a:xfrm>
            <a:off x="3746520" y="227160"/>
            <a:ext cx="22071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26 décembre</a:t>
            </a:r>
            <a:endParaRPr lang="fr-FR" sz="3200" b="0" strike="noStrike" spc="-1">
              <a:solidFill>
                <a:srgbClr val="000000"/>
              </a:solidFill>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Image 316"/>
          <p:cNvPicPr/>
          <p:nvPr/>
        </p:nvPicPr>
        <p:blipFill>
          <a:blip r:embed="rId3"/>
          <a:stretch/>
        </p:blipFill>
        <p:spPr>
          <a:xfrm>
            <a:off x="0" y="-134280"/>
            <a:ext cx="10079640" cy="8009640"/>
          </a:xfrm>
          <a:prstGeom prst="rect">
            <a:avLst/>
          </a:prstGeom>
          <a:ln w="0">
            <a:noFill/>
          </a:ln>
        </p:spPr>
      </p:pic>
      <p:sp>
        <p:nvSpPr>
          <p:cNvPr id="360" name="ZoneTexte 317"/>
          <p:cNvSpPr/>
          <p:nvPr/>
        </p:nvSpPr>
        <p:spPr>
          <a:xfrm>
            <a:off x="2719080" y="-72000"/>
            <a:ext cx="982188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r>
              <a:rPr lang="fr-FR" sz="2400" b="1" strike="noStrike" spc="-1">
                <a:solidFill>
                  <a:srgbClr val="280099"/>
                </a:solidFill>
                <a:latin typeface="Times New Roman"/>
                <a:ea typeface="DejaVu Sans"/>
              </a:rPr>
              <a:t>Apparition des premiers animaux à plumes</a:t>
            </a:r>
            <a:endParaRPr lang="fr-FR" sz="2400" b="0" strike="noStrike" spc="-1">
              <a:solidFill>
                <a:srgbClr val="000000"/>
              </a:solidFill>
              <a:latin typeface="Arial"/>
            </a:endParaRPr>
          </a:p>
        </p:txBody>
      </p:sp>
      <p:sp>
        <p:nvSpPr>
          <p:cNvPr id="361" name="Connecteur droit 318"/>
          <p:cNvSpPr/>
          <p:nvPr/>
        </p:nvSpPr>
        <p:spPr>
          <a:xfrm>
            <a:off x="-714600" y="7426440"/>
            <a:ext cx="1234296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62" name="Connecteur droit 319"/>
          <p:cNvSpPr/>
          <p:nvPr/>
        </p:nvSpPr>
        <p:spPr>
          <a:xfrm flipH="1" flipV="1">
            <a:off x="-986760" y="7426080"/>
            <a:ext cx="10913760" cy="72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280" rIns="18000" bIns="-17280" anchor="ctr" anchorCtr="1">
            <a:noAutofit/>
          </a:bodyPr>
          <a:lstStyle/>
          <a:p>
            <a:endParaRPr lang="fr-FR" sz="2400" b="0" strike="noStrike" spc="-1">
              <a:solidFill>
                <a:srgbClr val="000000"/>
              </a:solidFill>
              <a:latin typeface="Times New Roman"/>
              <a:ea typeface="DejaVu Sans"/>
            </a:endParaRPr>
          </a:p>
        </p:txBody>
      </p:sp>
      <p:sp>
        <p:nvSpPr>
          <p:cNvPr id="363" name="ZoneTexte 320"/>
          <p:cNvSpPr/>
          <p:nvPr/>
        </p:nvSpPr>
        <p:spPr>
          <a:xfrm>
            <a:off x="5108400" y="7015320"/>
            <a:ext cx="52977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Jurassique supérieur – 180 Millions A</a:t>
            </a:r>
            <a:endParaRPr lang="fr-FR" sz="2400" b="0" strike="noStrike" spc="-1">
              <a:solidFill>
                <a:srgbClr val="000000"/>
              </a:solidFill>
              <a:latin typeface="Arial"/>
            </a:endParaRPr>
          </a:p>
        </p:txBody>
      </p:sp>
      <p:sp>
        <p:nvSpPr>
          <p:cNvPr id="364" name="ZoneTexte 321"/>
          <p:cNvSpPr/>
          <p:nvPr/>
        </p:nvSpPr>
        <p:spPr>
          <a:xfrm>
            <a:off x="6984720" y="2877120"/>
            <a:ext cx="25596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6B2394"/>
                </a:solidFill>
                <a:latin typeface="Times New Roman"/>
                <a:ea typeface="DejaVu Sans"/>
              </a:rPr>
              <a:t>Incisivosaurus</a:t>
            </a:r>
            <a:endParaRPr lang="fr-FR" sz="2400" b="0" strike="noStrike" spc="-1">
              <a:solidFill>
                <a:srgbClr val="000000"/>
              </a:solidFill>
              <a:latin typeface="Arial"/>
            </a:endParaRPr>
          </a:p>
        </p:txBody>
      </p:sp>
      <p:sp>
        <p:nvSpPr>
          <p:cNvPr id="365" name="ZoneTexte 322"/>
          <p:cNvSpPr/>
          <p:nvPr/>
        </p:nvSpPr>
        <p:spPr>
          <a:xfrm>
            <a:off x="267840" y="124200"/>
            <a:ext cx="411012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26 décembre</a:t>
            </a:r>
            <a:endParaRPr lang="fr-FR" sz="3200" b="0" strike="noStrike" spc="-1">
              <a:solidFill>
                <a:srgbClr val="000000"/>
              </a:solidFill>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Image 323"/>
          <p:cNvPicPr/>
          <p:nvPr/>
        </p:nvPicPr>
        <p:blipFill>
          <a:blip r:embed="rId3"/>
          <a:stretch/>
        </p:blipFill>
        <p:spPr>
          <a:xfrm>
            <a:off x="0" y="0"/>
            <a:ext cx="10079640" cy="7798320"/>
          </a:xfrm>
          <a:prstGeom prst="rect">
            <a:avLst/>
          </a:prstGeom>
          <a:ln w="0">
            <a:noFill/>
          </a:ln>
        </p:spPr>
      </p:pic>
      <p:sp>
        <p:nvSpPr>
          <p:cNvPr id="367" name="ZoneTexte 324"/>
          <p:cNvSpPr/>
          <p:nvPr/>
        </p:nvSpPr>
        <p:spPr>
          <a:xfrm>
            <a:off x="607320" y="5834160"/>
            <a:ext cx="325404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CCCC00"/>
                </a:solidFill>
                <a:latin typeface="Times New Roman"/>
                <a:ea typeface="DejaVu Sans"/>
              </a:rPr>
              <a:t>Archaeotéryx </a:t>
            </a:r>
            <a:endParaRPr lang="fr-FR" sz="2400" b="0" strike="noStrike" spc="-1">
              <a:solidFill>
                <a:srgbClr val="000000"/>
              </a:solidFill>
              <a:latin typeface="Arial"/>
            </a:endParaRPr>
          </a:p>
          <a:p>
            <a:pPr algn="ctr">
              <a:lnSpc>
                <a:spcPct val="100000"/>
              </a:lnSpc>
            </a:pPr>
            <a:r>
              <a:rPr lang="fr-FR" sz="2400" b="1" strike="noStrike" spc="-1">
                <a:solidFill>
                  <a:srgbClr val="CCCC00"/>
                </a:solidFill>
                <a:latin typeface="Times New Roman"/>
                <a:ea typeface="DejaVu Sans"/>
              </a:rPr>
              <a:t>(taille d'un corbeau)</a:t>
            </a:r>
            <a:endParaRPr lang="fr-FR" sz="2400" b="0" strike="noStrike" spc="-1">
              <a:solidFill>
                <a:srgbClr val="000000"/>
              </a:solidFill>
              <a:latin typeface="Arial"/>
            </a:endParaRPr>
          </a:p>
        </p:txBody>
      </p:sp>
      <p:sp>
        <p:nvSpPr>
          <p:cNvPr id="368" name="Connecteur droit 325"/>
          <p:cNvSpPr/>
          <p:nvPr/>
        </p:nvSpPr>
        <p:spPr>
          <a:xfrm>
            <a:off x="-436680" y="7302240"/>
            <a:ext cx="11767320" cy="360"/>
          </a:xfrm>
          <a:prstGeom prst="line">
            <a:avLst/>
          </a:prstGeom>
          <a:ln w="36000">
            <a:solidFill>
              <a:srgbClr val="23FF23"/>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69" name="ZoneTexte 326"/>
          <p:cNvSpPr/>
          <p:nvPr/>
        </p:nvSpPr>
        <p:spPr>
          <a:xfrm>
            <a:off x="5238720" y="535680"/>
            <a:ext cx="531792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FF00FF"/>
                </a:solidFill>
                <a:latin typeface="Times New Roman"/>
                <a:ea typeface="DejaVu Sans"/>
              </a:rPr>
              <a:t>   </a:t>
            </a:r>
            <a:r>
              <a:rPr lang="fr-FR" sz="2400" b="1" strike="noStrike" spc="-1">
                <a:solidFill>
                  <a:srgbClr val="FFCC99"/>
                </a:solidFill>
                <a:latin typeface="Times New Roman"/>
                <a:ea typeface="DejaVu Sans"/>
              </a:rPr>
              <a:t>Les premiers oiseaux</a:t>
            </a:r>
            <a:endParaRPr lang="fr-FR" sz="2400" b="0" strike="noStrike" spc="-1">
              <a:solidFill>
                <a:srgbClr val="000000"/>
              </a:solidFill>
              <a:latin typeface="Arial"/>
            </a:endParaRPr>
          </a:p>
        </p:txBody>
      </p:sp>
      <p:sp>
        <p:nvSpPr>
          <p:cNvPr id="370" name="ZoneTexte 327"/>
          <p:cNvSpPr/>
          <p:nvPr/>
        </p:nvSpPr>
        <p:spPr>
          <a:xfrm>
            <a:off x="4980600" y="6846120"/>
            <a:ext cx="61311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Jurassique supèrieur -150millions A</a:t>
            </a:r>
            <a:endParaRPr lang="fr-FR" sz="2400" b="0" strike="noStrike" spc="-1">
              <a:solidFill>
                <a:srgbClr val="000000"/>
              </a:solidFill>
              <a:latin typeface="Arial"/>
            </a:endParaRPr>
          </a:p>
        </p:txBody>
      </p:sp>
      <p:sp>
        <p:nvSpPr>
          <p:cNvPr id="371" name="Connecteur droit 328"/>
          <p:cNvSpPr/>
          <p:nvPr/>
        </p:nvSpPr>
        <p:spPr>
          <a:xfrm flipH="1">
            <a:off x="-994320" y="7297560"/>
            <a:ext cx="109958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372" name="ZoneTexte 329"/>
          <p:cNvSpPr/>
          <p:nvPr/>
        </p:nvSpPr>
        <p:spPr>
          <a:xfrm>
            <a:off x="420840" y="195840"/>
            <a:ext cx="230940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27 décembre </a:t>
            </a:r>
            <a:endParaRPr lang="fr-FR" sz="3200" b="0" strike="noStrike" spc="-1">
              <a:solidFill>
                <a:srgbClr val="000000"/>
              </a:solidFill>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 58"/>
          <p:cNvPicPr/>
          <p:nvPr/>
        </p:nvPicPr>
        <p:blipFill>
          <a:blip r:embed="rId3"/>
          <a:stretch/>
        </p:blipFill>
        <p:spPr>
          <a:xfrm>
            <a:off x="0" y="0"/>
            <a:ext cx="10079640" cy="7559640"/>
          </a:xfrm>
          <a:prstGeom prst="rect">
            <a:avLst/>
          </a:prstGeom>
          <a:ln w="0">
            <a:noFill/>
          </a:ln>
        </p:spPr>
      </p:pic>
      <p:sp>
        <p:nvSpPr>
          <p:cNvPr id="102" name="ZoneTexte 59"/>
          <p:cNvSpPr/>
          <p:nvPr/>
        </p:nvSpPr>
        <p:spPr>
          <a:xfrm>
            <a:off x="298440" y="257040"/>
            <a:ext cx="9499320" cy="1892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0080"/>
                </a:solidFill>
                <a:latin typeface="Times New Roman"/>
                <a:ea typeface="DejaVu Sans"/>
              </a:rPr>
              <a:t>Pour réduire ce chiffre à une valeur humaine, l'astronome et exobiologiste américain Carl Sagan a l'idée en 1977, dans son livre ''Les Dragons de l’Eden'', d'utiliser un calendrier que nous appellerons cosmique.</a:t>
            </a:r>
            <a:endParaRPr lang="fr-FR" sz="2200" b="0" strike="noStrike" spc="-1">
              <a:solidFill>
                <a:srgbClr val="000000"/>
              </a:solidFill>
              <a:latin typeface="Arial"/>
            </a:endParaRPr>
          </a:p>
          <a:p>
            <a:pPr algn="ctr">
              <a:lnSpc>
                <a:spcPct val="100000"/>
              </a:lnSpc>
            </a:pPr>
            <a:endParaRPr lang="fr-FR" sz="2200" b="0" strike="noStrike" spc="-1">
              <a:solidFill>
                <a:srgbClr val="000000"/>
              </a:solidFill>
              <a:latin typeface="Arial"/>
            </a:endParaRPr>
          </a:p>
          <a:p>
            <a:pPr algn="ctr">
              <a:lnSpc>
                <a:spcPct val="100000"/>
              </a:lnSpc>
            </a:pPr>
            <a:r>
              <a:rPr lang="fr-FR" sz="2200" b="1" strike="noStrike" spc="-1">
                <a:solidFill>
                  <a:srgbClr val="000080"/>
                </a:solidFill>
                <a:latin typeface="Times New Roman"/>
                <a:ea typeface="DejaVu Sans"/>
              </a:rPr>
              <a:t>Dans ce calendrier il concentre à l'échelle d'une année les 13,8 milliards d'années écoulées depuis le Big Bang.</a:t>
            </a:r>
            <a:endParaRPr lang="fr-FR" sz="2200" b="0" strike="noStrike" spc="-1">
              <a:solidFill>
                <a:srgbClr val="000000"/>
              </a:solidFill>
              <a:latin typeface="Arial"/>
            </a:endParaRPr>
          </a:p>
        </p:txBody>
      </p:sp>
      <p:sp>
        <p:nvSpPr>
          <p:cNvPr id="103" name="ZoneTexte 60"/>
          <p:cNvSpPr/>
          <p:nvPr/>
        </p:nvSpPr>
        <p:spPr>
          <a:xfrm>
            <a:off x="1541160" y="2526480"/>
            <a:ext cx="8994960" cy="802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0080"/>
                </a:solidFill>
                <a:latin typeface="Times New Roman"/>
                <a:ea typeface="DejaVu Sans"/>
              </a:rPr>
              <a:t>Notre histoire débute donc avec le Big Bang le 1° janvier à 0h00, </a:t>
            </a:r>
            <a:endParaRPr lang="fr-FR" sz="2200" b="0" strike="noStrike" spc="-1">
              <a:solidFill>
                <a:srgbClr val="000000"/>
              </a:solidFill>
              <a:latin typeface="Arial"/>
            </a:endParaRPr>
          </a:p>
          <a:p>
            <a:pPr algn="ctr">
              <a:lnSpc>
                <a:spcPct val="100000"/>
              </a:lnSpc>
            </a:pPr>
            <a:r>
              <a:rPr lang="fr-FR" sz="2200" b="1" strike="noStrike" spc="-1">
                <a:solidFill>
                  <a:srgbClr val="000080"/>
                </a:solidFill>
                <a:latin typeface="Times New Roman"/>
                <a:ea typeface="DejaVu Sans"/>
              </a:rPr>
              <a:t>nous nous situons aujourd'hui au 31 décembre à minuit.</a:t>
            </a:r>
            <a:endParaRPr lang="fr-FR" sz="2200" b="0" strike="noStrike" spc="-1">
              <a:solidFill>
                <a:srgbClr val="000000"/>
              </a:solidFill>
              <a:latin typeface="Arial"/>
            </a:endParaRPr>
          </a:p>
        </p:txBody>
      </p:sp>
      <p:sp>
        <p:nvSpPr>
          <p:cNvPr id="104" name="ZoneTexte 61"/>
          <p:cNvSpPr/>
          <p:nvPr/>
        </p:nvSpPr>
        <p:spPr>
          <a:xfrm>
            <a:off x="297360" y="3512160"/>
            <a:ext cx="9477000" cy="946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0080"/>
                </a:solidFill>
                <a:latin typeface="Times New Roman"/>
                <a:ea typeface="DejaVu Sans"/>
              </a:rPr>
              <a:t>Dans un tel calendrier une seconde représente 434 ans d'histoire, une minute 26000 ans, une heure 1,56 million d'années, un jour 37,5 millions d'années</a:t>
            </a:r>
            <a:endParaRPr lang="fr-FR" sz="2200" b="0" strike="noStrike" spc="-1">
              <a:solidFill>
                <a:srgbClr val="000000"/>
              </a:solidFill>
              <a:latin typeface="Arial"/>
            </a:endParaRPr>
          </a:p>
        </p:txBody>
      </p:sp>
      <p:sp>
        <p:nvSpPr>
          <p:cNvPr id="105" name="ZoneTexte 62"/>
          <p:cNvSpPr/>
          <p:nvPr/>
        </p:nvSpPr>
        <p:spPr>
          <a:xfrm>
            <a:off x="110880" y="4446360"/>
            <a:ext cx="9764640" cy="631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0080"/>
                </a:solidFill>
                <a:latin typeface="Times New Roman"/>
                <a:ea typeface="DejaVu Sans"/>
              </a:rPr>
              <a:t> La vie d'un homme sur Terre est très brève : environ 18/100 de seconde !!</a:t>
            </a:r>
            <a:endParaRPr lang="fr-FR" sz="2200" b="0" strike="noStrike" spc="-1">
              <a:solidFill>
                <a:srgbClr val="000000"/>
              </a:solidFill>
              <a:latin typeface="Arial"/>
            </a:endParaRPr>
          </a:p>
        </p:txBody>
      </p:sp>
      <p:pic>
        <p:nvPicPr>
          <p:cNvPr id="106" name="Image 63"/>
          <p:cNvPicPr/>
          <p:nvPr/>
        </p:nvPicPr>
        <p:blipFill>
          <a:blip r:embed="rId4"/>
          <a:stretch/>
        </p:blipFill>
        <p:spPr>
          <a:xfrm>
            <a:off x="3184200" y="5187600"/>
            <a:ext cx="4037040" cy="2113920"/>
          </a:xfrm>
          <a:prstGeom prst="rect">
            <a:avLst/>
          </a:prstGeom>
          <a:ln w="0">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 330"/>
          <p:cNvPicPr/>
          <p:nvPr/>
        </p:nvPicPr>
        <p:blipFill>
          <a:blip r:embed="rId3"/>
          <a:stretch/>
        </p:blipFill>
        <p:spPr>
          <a:xfrm>
            <a:off x="0" y="0"/>
            <a:ext cx="10079640" cy="7659360"/>
          </a:xfrm>
          <a:prstGeom prst="rect">
            <a:avLst/>
          </a:prstGeom>
          <a:ln w="0">
            <a:noFill/>
          </a:ln>
        </p:spPr>
      </p:pic>
      <p:sp>
        <p:nvSpPr>
          <p:cNvPr id="374" name="ZoneTexte 331"/>
          <p:cNvSpPr/>
          <p:nvPr/>
        </p:nvSpPr>
        <p:spPr>
          <a:xfrm>
            <a:off x="1475640" y="450360"/>
            <a:ext cx="914508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FF"/>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2400" b="1" strike="noStrike" spc="-1">
                <a:solidFill>
                  <a:srgbClr val="FFFFFF"/>
                </a:solidFill>
                <a:latin typeface="Times New Roman"/>
                <a:ea typeface="DejaVu Sans"/>
              </a:rPr>
              <a:t>Premières plantes à fleurs dont le pollen va favoriser </a:t>
            </a:r>
            <a:endParaRPr lang="fr-FR" sz="2400" b="0" strike="noStrike" spc="-1">
              <a:solidFill>
                <a:srgbClr val="000000"/>
              </a:solidFill>
              <a:latin typeface="Arial"/>
            </a:endParaRPr>
          </a:p>
          <a:p>
            <a:pPr algn="ctr">
              <a:lnSpc>
                <a:spcPct val="100000"/>
              </a:lnSpc>
            </a:pPr>
            <a:r>
              <a:rPr lang="fr-FR" sz="2400" b="1" strike="noStrike" spc="-1">
                <a:solidFill>
                  <a:srgbClr val="FFFFFF"/>
                </a:solidFill>
                <a:latin typeface="Times New Roman"/>
                <a:ea typeface="DejaVu Sans"/>
              </a:rPr>
              <a:t>la multiplication et la prolifération des espèces</a:t>
            </a:r>
            <a:endParaRPr lang="fr-FR" sz="2400" b="0" strike="noStrike" spc="-1">
              <a:solidFill>
                <a:srgbClr val="000000"/>
              </a:solidFill>
              <a:latin typeface="Arial"/>
            </a:endParaRPr>
          </a:p>
        </p:txBody>
      </p:sp>
      <p:sp>
        <p:nvSpPr>
          <p:cNvPr id="375" name="Connecteur droit 332"/>
          <p:cNvSpPr/>
          <p:nvPr/>
        </p:nvSpPr>
        <p:spPr>
          <a:xfrm>
            <a:off x="-694800" y="7362000"/>
            <a:ext cx="11991240" cy="72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7280" rIns="18000" bIns="-17280" anchor="ctr" anchorCtr="1">
            <a:noAutofit/>
          </a:bodyPr>
          <a:lstStyle/>
          <a:p>
            <a:endParaRPr lang="fr-FR" sz="2400" b="0" strike="noStrike" spc="-1">
              <a:solidFill>
                <a:srgbClr val="000000"/>
              </a:solidFill>
              <a:latin typeface="Times New Roman"/>
              <a:ea typeface="DejaVu Sans"/>
            </a:endParaRPr>
          </a:p>
        </p:txBody>
      </p:sp>
      <p:sp>
        <p:nvSpPr>
          <p:cNvPr id="376" name="Connecteur droit 333"/>
          <p:cNvSpPr/>
          <p:nvPr/>
        </p:nvSpPr>
        <p:spPr>
          <a:xfrm flipH="1" flipV="1">
            <a:off x="-912600" y="7361640"/>
            <a:ext cx="10914120" cy="612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1880" rIns="18000" bIns="-11880" anchor="ctr" anchorCtr="1">
            <a:noAutofit/>
          </a:bodyPr>
          <a:lstStyle/>
          <a:p>
            <a:endParaRPr lang="fr-FR" sz="2400" b="0" strike="noStrike" spc="-1">
              <a:solidFill>
                <a:srgbClr val="000000"/>
              </a:solidFill>
              <a:latin typeface="Times New Roman"/>
              <a:ea typeface="DejaVu Sans"/>
            </a:endParaRPr>
          </a:p>
        </p:txBody>
      </p:sp>
      <p:sp>
        <p:nvSpPr>
          <p:cNvPr id="377" name="ZoneTexte 334"/>
          <p:cNvSpPr/>
          <p:nvPr/>
        </p:nvSpPr>
        <p:spPr>
          <a:xfrm>
            <a:off x="5516640" y="6845760"/>
            <a:ext cx="44049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Crétacé inférieur -140 Millions A</a:t>
            </a:r>
            <a:endParaRPr lang="fr-FR" sz="2400" b="0" strike="noStrike" spc="-1">
              <a:solidFill>
                <a:srgbClr val="000000"/>
              </a:solidFill>
              <a:latin typeface="Arial"/>
            </a:endParaRPr>
          </a:p>
        </p:txBody>
      </p:sp>
      <p:sp>
        <p:nvSpPr>
          <p:cNvPr id="378" name="ZoneTexte 335"/>
          <p:cNvSpPr/>
          <p:nvPr/>
        </p:nvSpPr>
        <p:spPr>
          <a:xfrm>
            <a:off x="3382200" y="5393880"/>
            <a:ext cx="31348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FFFF"/>
                </a:solidFill>
                <a:latin typeface="Times New Roman"/>
                <a:ea typeface="DejaVu Sans"/>
              </a:rPr>
              <a:t>Helléborus véridis</a:t>
            </a:r>
            <a:endParaRPr lang="fr-FR" sz="2400" b="0" strike="noStrike" spc="-1">
              <a:solidFill>
                <a:srgbClr val="000000"/>
              </a:solidFill>
              <a:latin typeface="Arial"/>
            </a:endParaRPr>
          </a:p>
        </p:txBody>
      </p:sp>
      <p:sp>
        <p:nvSpPr>
          <p:cNvPr id="379" name="ZoneTexte 336"/>
          <p:cNvSpPr/>
          <p:nvPr/>
        </p:nvSpPr>
        <p:spPr>
          <a:xfrm>
            <a:off x="316800" y="154800"/>
            <a:ext cx="406188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28 décembre</a:t>
            </a:r>
            <a:r>
              <a:rPr lang="fr-FR" sz="3200" b="1" strike="noStrike" spc="-1">
                <a:solidFill>
                  <a:srgbClr val="23FF23"/>
                </a:solidFill>
                <a:latin typeface="Times New Roman"/>
                <a:ea typeface="DejaVu Sans"/>
              </a:rPr>
              <a:t> </a:t>
            </a:r>
            <a:r>
              <a:rPr lang="fr-FR" sz="3200" b="1" strike="noStrike" spc="-1">
                <a:solidFill>
                  <a:srgbClr val="FFFF00"/>
                </a:solidFill>
                <a:latin typeface="Times New Roman"/>
                <a:ea typeface="DejaVu Sans"/>
              </a:rPr>
              <a:t>au matin</a:t>
            </a:r>
            <a:r>
              <a:rPr lang="fr-FR" sz="3200" b="1" strike="noStrike" spc="-1">
                <a:solidFill>
                  <a:srgbClr val="23FF23"/>
                </a:solidFill>
                <a:latin typeface="Times New Roman"/>
                <a:ea typeface="DejaVu Sans"/>
              </a:rPr>
              <a:t> </a:t>
            </a:r>
            <a:endParaRPr lang="fr-FR" sz="3200" b="0" strike="noStrike" spc="-1">
              <a:solidFill>
                <a:srgbClr val="000000"/>
              </a:solidFill>
              <a:latin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Rectangle 337"/>
          <p:cNvSpPr/>
          <p:nvPr/>
        </p:nvSpPr>
        <p:spPr>
          <a:xfrm>
            <a:off x="-119160" y="0"/>
            <a:ext cx="10338120" cy="7559640"/>
          </a:xfrm>
          <a:prstGeom prst="rect">
            <a:avLst/>
          </a:prstGeom>
          <a:gradFill rotWithShape="0">
            <a:gsLst>
              <a:gs pos="25000">
                <a:srgbClr val="6B0094"/>
              </a:gs>
              <a:gs pos="100000">
                <a:srgbClr val="00FF00"/>
              </a:gs>
            </a:gsLst>
            <a:lin ang="4500000"/>
          </a:gra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pic>
        <p:nvPicPr>
          <p:cNvPr id="381" name="Image 338"/>
          <p:cNvPicPr/>
          <p:nvPr/>
        </p:nvPicPr>
        <p:blipFill>
          <a:blip r:embed="rId3"/>
          <a:stretch/>
        </p:blipFill>
        <p:spPr>
          <a:xfrm>
            <a:off x="1150920" y="1487880"/>
            <a:ext cx="7897320" cy="4861440"/>
          </a:xfrm>
          <a:prstGeom prst="rect">
            <a:avLst/>
          </a:prstGeom>
          <a:ln w="0">
            <a:noFill/>
          </a:ln>
        </p:spPr>
      </p:pic>
      <p:sp>
        <p:nvSpPr>
          <p:cNvPr id="382" name="Connecteur droit 339"/>
          <p:cNvSpPr/>
          <p:nvPr/>
        </p:nvSpPr>
        <p:spPr>
          <a:xfrm>
            <a:off x="-1922040" y="7183440"/>
            <a:ext cx="12394440" cy="3960"/>
          </a:xfrm>
          <a:prstGeom prst="line">
            <a:avLst/>
          </a:prstGeom>
          <a:ln w="36000">
            <a:solidFill>
              <a:srgbClr val="FF6633"/>
            </a:solidFill>
            <a:round/>
            <a:tailEnd type="triangle" w="med" len="med"/>
          </a:ln>
        </p:spPr>
        <p:style>
          <a:lnRef idx="0">
            <a:scrgbClr r="0" g="0" b="0"/>
          </a:lnRef>
          <a:fillRef idx="0">
            <a:scrgbClr r="0" g="0" b="0"/>
          </a:fillRef>
          <a:effectRef idx="0">
            <a:scrgbClr r="0" g="0" b="0"/>
          </a:effectRef>
          <a:fontRef idx="minor"/>
        </p:style>
        <p:txBody>
          <a:bodyPr lIns="18000" tIns="-14040" rIns="18000" bIns="-14040" anchor="ctr" anchorCtr="1">
            <a:noAutofit/>
          </a:bodyPr>
          <a:lstStyle/>
          <a:p>
            <a:endParaRPr lang="fr-FR" sz="2400" b="0" strike="noStrike" spc="-1">
              <a:solidFill>
                <a:srgbClr val="000000"/>
              </a:solidFill>
              <a:latin typeface="Times New Roman"/>
              <a:ea typeface="DejaVu Sans"/>
            </a:endParaRPr>
          </a:p>
        </p:txBody>
      </p:sp>
      <p:sp>
        <p:nvSpPr>
          <p:cNvPr id="383" name="ZoneTexte 340"/>
          <p:cNvSpPr/>
          <p:nvPr/>
        </p:nvSpPr>
        <p:spPr>
          <a:xfrm>
            <a:off x="6052320" y="5714640"/>
            <a:ext cx="295632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200" b="1" strike="noStrike" spc="-1">
                <a:solidFill>
                  <a:srgbClr val="FFFFFF"/>
                </a:solidFill>
                <a:latin typeface="Times New Roman"/>
                <a:ea typeface="DejaVu Sans"/>
              </a:rPr>
              <a:t>Tyrannosaurus rex</a:t>
            </a:r>
            <a:endParaRPr lang="fr-FR" sz="2200" b="0" strike="noStrike" spc="-1">
              <a:solidFill>
                <a:srgbClr val="000000"/>
              </a:solidFill>
              <a:latin typeface="Arial"/>
            </a:endParaRPr>
          </a:p>
        </p:txBody>
      </p:sp>
      <p:sp>
        <p:nvSpPr>
          <p:cNvPr id="384" name="ZoneTexte 341"/>
          <p:cNvSpPr/>
          <p:nvPr/>
        </p:nvSpPr>
        <p:spPr>
          <a:xfrm>
            <a:off x="2557440" y="407520"/>
            <a:ext cx="6939360" cy="903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EB613D"/>
                </a:solidFill>
                <a:latin typeface="Times New Roman"/>
                <a:ea typeface="DejaVu Sans"/>
              </a:rPr>
              <a:t>         </a:t>
            </a:r>
            <a:r>
              <a:rPr lang="fr-FR" sz="2400" b="1" strike="noStrike" spc="-1">
                <a:solidFill>
                  <a:srgbClr val="FFCC99"/>
                </a:solidFill>
                <a:latin typeface="Times New Roman"/>
                <a:ea typeface="DejaVu Sans"/>
              </a:rPr>
              <a:t>Apogée des dinosaures </a:t>
            </a:r>
            <a:endParaRPr lang="fr-FR" sz="2400" b="0" strike="noStrike" spc="-1">
              <a:solidFill>
                <a:srgbClr val="000000"/>
              </a:solidFill>
              <a:latin typeface="Arial"/>
            </a:endParaRPr>
          </a:p>
        </p:txBody>
      </p:sp>
      <p:sp>
        <p:nvSpPr>
          <p:cNvPr id="385" name="ZoneTexte 342"/>
          <p:cNvSpPr/>
          <p:nvPr/>
        </p:nvSpPr>
        <p:spPr>
          <a:xfrm>
            <a:off x="5448960" y="6765120"/>
            <a:ext cx="450072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Crétacé supérieur - 100 Millions A</a:t>
            </a:r>
            <a:endParaRPr lang="fr-FR" sz="2400" b="0" strike="noStrike" spc="-1">
              <a:solidFill>
                <a:srgbClr val="000000"/>
              </a:solidFill>
              <a:latin typeface="Arial"/>
            </a:endParaRPr>
          </a:p>
        </p:txBody>
      </p:sp>
      <p:sp>
        <p:nvSpPr>
          <p:cNvPr id="386" name="ZoneTexte 343"/>
          <p:cNvSpPr/>
          <p:nvPr/>
        </p:nvSpPr>
        <p:spPr>
          <a:xfrm>
            <a:off x="221040" y="165240"/>
            <a:ext cx="42541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28 décembre</a:t>
            </a:r>
            <a:r>
              <a:rPr lang="fr-FR" sz="3200" b="1" strike="noStrike" spc="-1">
                <a:solidFill>
                  <a:srgbClr val="EB613D"/>
                </a:solidFill>
                <a:latin typeface="Times New Roman"/>
                <a:ea typeface="DejaVu Sans"/>
              </a:rPr>
              <a:t> </a:t>
            </a:r>
            <a:r>
              <a:rPr lang="fr-FR" sz="3200" b="1" strike="noStrike" spc="-1">
                <a:solidFill>
                  <a:srgbClr val="FFFF00"/>
                </a:solidFill>
                <a:latin typeface="Times New Roman"/>
                <a:ea typeface="DejaVu Sans"/>
              </a:rPr>
              <a:t>après midi</a:t>
            </a:r>
            <a:endParaRPr lang="fr-FR" sz="3200" b="0" strike="noStrike" spc="-1">
              <a:solidFill>
                <a:srgbClr val="000000"/>
              </a:solidFill>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ZoneTexte 344"/>
          <p:cNvSpPr/>
          <p:nvPr/>
        </p:nvSpPr>
        <p:spPr>
          <a:xfrm>
            <a:off x="13021200" y="1254240"/>
            <a:ext cx="34560" cy="49658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33CC66"/>
                </a:solidFill>
                <a:latin typeface="Times New Roman"/>
                <a:ea typeface="DejaVu Sans"/>
              </a:rPr>
              <a:t>           </a:t>
            </a:r>
            <a:endParaRPr lang="fr-FR" sz="3200" b="0" strike="noStrike" spc="-1">
              <a:solidFill>
                <a:srgbClr val="000000"/>
              </a:solidFill>
              <a:latin typeface="Arial"/>
            </a:endParaRPr>
          </a:p>
        </p:txBody>
      </p:sp>
      <p:sp>
        <p:nvSpPr>
          <p:cNvPr id="388" name="ZoneTexte 345"/>
          <p:cNvSpPr/>
          <p:nvPr/>
        </p:nvSpPr>
        <p:spPr>
          <a:xfrm>
            <a:off x="771120" y="432720"/>
            <a:ext cx="2207160" cy="451800"/>
          </a:xfrm>
          <a:prstGeom prst="rect">
            <a:avLst/>
          </a:prstGeom>
          <a:solidFill>
            <a:srgbClr val="00FFFF"/>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19 décembre</a:t>
            </a:r>
            <a:endParaRPr lang="fr-FR" sz="3200" b="0" strike="noStrike" spc="-1">
              <a:solidFill>
                <a:srgbClr val="000000"/>
              </a:solidFill>
              <a:latin typeface="Arial"/>
            </a:endParaRPr>
          </a:p>
        </p:txBody>
      </p:sp>
      <p:sp>
        <p:nvSpPr>
          <p:cNvPr id="389" name="ZoneTexte 346"/>
          <p:cNvSpPr/>
          <p:nvPr/>
        </p:nvSpPr>
        <p:spPr>
          <a:xfrm>
            <a:off x="2638800" y="656280"/>
            <a:ext cx="9982440" cy="1354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390" name="ZoneTexte 347"/>
          <p:cNvSpPr/>
          <p:nvPr/>
        </p:nvSpPr>
        <p:spPr>
          <a:xfrm>
            <a:off x="3354840" y="1320120"/>
            <a:ext cx="931248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 </a:t>
            </a:r>
            <a:endParaRPr lang="fr-FR" sz="2400" b="0" strike="noStrike" spc="-1">
              <a:solidFill>
                <a:srgbClr val="000000"/>
              </a:solidFill>
              <a:latin typeface="Arial"/>
            </a:endParaRPr>
          </a:p>
        </p:txBody>
      </p:sp>
      <p:sp>
        <p:nvSpPr>
          <p:cNvPr id="391" name="ZoneTexte 348"/>
          <p:cNvSpPr/>
          <p:nvPr/>
        </p:nvSpPr>
        <p:spPr>
          <a:xfrm>
            <a:off x="5491440" y="455040"/>
            <a:ext cx="497484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B3B300"/>
                </a:solidFill>
                <a:latin typeface="Times New Roman"/>
                <a:ea typeface="DejaVu Sans"/>
              </a:rPr>
              <a:t>Dévonérien supérieur -475 Millions A </a:t>
            </a:r>
            <a:endParaRPr lang="fr-FR" sz="2400" b="0" strike="noStrike" spc="-1">
              <a:solidFill>
                <a:srgbClr val="000000"/>
              </a:solidFill>
              <a:latin typeface="Arial"/>
            </a:endParaRPr>
          </a:p>
        </p:txBody>
      </p:sp>
      <p:pic>
        <p:nvPicPr>
          <p:cNvPr id="392" name="Image 349"/>
          <p:cNvPicPr/>
          <p:nvPr/>
        </p:nvPicPr>
        <p:blipFill>
          <a:blip r:embed="rId3"/>
          <a:stretch/>
        </p:blipFill>
        <p:spPr>
          <a:xfrm>
            <a:off x="-168120" y="-280080"/>
            <a:ext cx="10331640" cy="7839720"/>
          </a:xfrm>
          <a:prstGeom prst="rect">
            <a:avLst/>
          </a:prstGeom>
          <a:ln w="0">
            <a:noFill/>
          </a:ln>
        </p:spPr>
      </p:pic>
      <p:pic>
        <p:nvPicPr>
          <p:cNvPr id="393" name="Image 350"/>
          <p:cNvPicPr/>
          <p:nvPr/>
        </p:nvPicPr>
        <p:blipFill>
          <a:blip r:embed="rId4"/>
          <a:stretch/>
        </p:blipFill>
        <p:spPr>
          <a:xfrm>
            <a:off x="7945200" y="6795360"/>
            <a:ext cx="2235240" cy="696960"/>
          </a:xfrm>
          <a:prstGeom prst="rect">
            <a:avLst/>
          </a:prstGeom>
          <a:ln w="0">
            <a:noFill/>
          </a:ln>
        </p:spPr>
      </p:pic>
      <p:sp>
        <p:nvSpPr>
          <p:cNvPr id="394" name="Connecteur droit 351"/>
          <p:cNvSpPr/>
          <p:nvPr/>
        </p:nvSpPr>
        <p:spPr>
          <a:xfrm>
            <a:off x="-336960" y="7454160"/>
            <a:ext cx="12263760" cy="41400"/>
          </a:xfrm>
          <a:prstGeom prst="line">
            <a:avLst/>
          </a:prstGeom>
          <a:ln w="72000">
            <a:solidFill>
              <a:srgbClr val="00FF00"/>
            </a:solidFill>
            <a:round/>
            <a:tailEnd type="triangle" w="med" len="med"/>
          </a:ln>
        </p:spPr>
        <p:style>
          <a:lnRef idx="0">
            <a:scrgbClr r="0" g="0" b="0"/>
          </a:lnRef>
          <a:fillRef idx="0">
            <a:scrgbClr r="0" g="0" b="0"/>
          </a:fillRef>
          <a:effectRef idx="0">
            <a:scrgbClr r="0" g="0" b="0"/>
          </a:effectRef>
          <a:fontRef idx="minor"/>
        </p:style>
        <p:txBody>
          <a:bodyPr lIns="36000" tIns="5400" rIns="36000" bIns="5400" anchor="ctr" anchorCtr="1">
            <a:noAutofit/>
          </a:bodyPr>
          <a:lstStyle/>
          <a:p>
            <a:endParaRPr lang="fr-FR" sz="2400" b="0" strike="noStrike" spc="-1">
              <a:solidFill>
                <a:srgbClr val="000000"/>
              </a:solidFill>
              <a:latin typeface="Times New Roman"/>
              <a:ea typeface="DejaVu Sans"/>
            </a:endParaRPr>
          </a:p>
        </p:txBody>
      </p:sp>
      <p:sp>
        <p:nvSpPr>
          <p:cNvPr id="395" name="Connecteur droit 352"/>
          <p:cNvSpPr/>
          <p:nvPr/>
        </p:nvSpPr>
        <p:spPr>
          <a:xfrm flipH="1" flipV="1">
            <a:off x="-1199520" y="7476480"/>
            <a:ext cx="11177280" cy="19440"/>
          </a:xfrm>
          <a:prstGeom prst="line">
            <a:avLst/>
          </a:prstGeom>
          <a:ln w="72000">
            <a:solidFill>
              <a:srgbClr val="EB613D"/>
            </a:solidFill>
            <a:round/>
            <a:tailEnd type="triangle" w="med" len="med"/>
          </a:ln>
        </p:spPr>
        <p:style>
          <a:lnRef idx="0">
            <a:scrgbClr r="0" g="0" b="0"/>
          </a:lnRef>
          <a:fillRef idx="0">
            <a:scrgbClr r="0" g="0" b="0"/>
          </a:fillRef>
          <a:effectRef idx="0">
            <a:scrgbClr r="0" g="0" b="0"/>
          </a:effectRef>
          <a:fontRef idx="minor"/>
        </p:style>
        <p:txBody>
          <a:bodyPr lIns="36000" tIns="-9360" rIns="36000" bIns="-9360" anchor="ctr" anchorCtr="1">
            <a:noAutofit/>
          </a:bodyPr>
          <a:lstStyle/>
          <a:p>
            <a:endParaRPr lang="fr-FR" sz="2400" b="0" strike="noStrike" spc="-1">
              <a:solidFill>
                <a:srgbClr val="000000"/>
              </a:solidFill>
              <a:latin typeface="Times New Roman"/>
              <a:ea typeface="DejaVu Sans"/>
            </a:endParaRPr>
          </a:p>
        </p:txBody>
      </p:sp>
      <p:sp>
        <p:nvSpPr>
          <p:cNvPr id="396" name="ZoneTexte 353"/>
          <p:cNvSpPr/>
          <p:nvPr/>
        </p:nvSpPr>
        <p:spPr>
          <a:xfrm>
            <a:off x="532440" y="141120"/>
            <a:ext cx="9748800" cy="137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600" b="1" strike="noStrike" spc="-1">
                <a:solidFill>
                  <a:srgbClr val="E6E64C"/>
                </a:solidFill>
                <a:latin typeface="Times New Roman"/>
                <a:ea typeface="DejaVu Sans"/>
              </a:rPr>
              <a:t>Onchopristis le poisson-scie géant aux dents en forme de harpons.</a:t>
            </a:r>
            <a:endParaRPr lang="fr-FR" sz="2600" b="0" strike="noStrike" spc="-1">
              <a:solidFill>
                <a:srgbClr val="000000"/>
              </a:solidFill>
              <a:latin typeface="Arial"/>
            </a:endParaRPr>
          </a:p>
        </p:txBody>
      </p:sp>
      <p:sp>
        <p:nvSpPr>
          <p:cNvPr id="397" name="ZoneTexte 354"/>
          <p:cNvSpPr/>
          <p:nvPr/>
        </p:nvSpPr>
        <p:spPr>
          <a:xfrm>
            <a:off x="6347880" y="6775200"/>
            <a:ext cx="596520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000" b="0" strike="noStrike" spc="-1">
                <a:solidFill>
                  <a:srgbClr val="FFFFFF"/>
                </a:solidFill>
                <a:latin typeface="Times New Roman"/>
                <a:ea typeface="DejaVu Sans"/>
              </a:rPr>
              <a:t>Dent rostrale</a:t>
            </a:r>
            <a:endParaRPr lang="fr-FR" sz="2000" b="0" strike="noStrike" spc="-1">
              <a:solidFill>
                <a:srgbClr val="000000"/>
              </a:solidFill>
              <a:latin typeface="Arial"/>
            </a:endParaRPr>
          </a:p>
        </p:txBody>
      </p:sp>
      <p:sp>
        <p:nvSpPr>
          <p:cNvPr id="398" name="ZoneTexte 355"/>
          <p:cNvSpPr/>
          <p:nvPr/>
        </p:nvSpPr>
        <p:spPr>
          <a:xfrm>
            <a:off x="1098720" y="920520"/>
            <a:ext cx="4044240" cy="1033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Il peut atteindre 8 m de long.</a:t>
            </a:r>
            <a:endParaRPr lang="fr-FR" sz="2400" b="0" strike="noStrike" spc="-1">
              <a:solidFill>
                <a:srgbClr val="000000"/>
              </a:solidFill>
              <a:latin typeface="Arial"/>
            </a:endParaRPr>
          </a:p>
        </p:txBody>
      </p:sp>
      <p:sp>
        <p:nvSpPr>
          <p:cNvPr id="399" name="ZoneTexte 356"/>
          <p:cNvSpPr/>
          <p:nvPr/>
        </p:nvSpPr>
        <p:spPr>
          <a:xfrm>
            <a:off x="5628600" y="6971040"/>
            <a:ext cx="20775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- 100 Millions A</a:t>
            </a:r>
            <a:endParaRPr lang="fr-FR" sz="2400" b="0" strike="noStrike" spc="-1">
              <a:solidFill>
                <a:srgbClr val="000000"/>
              </a:solidFill>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Image 357"/>
          <p:cNvPicPr/>
          <p:nvPr/>
        </p:nvPicPr>
        <p:blipFill>
          <a:blip r:embed="rId3"/>
          <a:stretch/>
        </p:blipFill>
        <p:spPr>
          <a:xfrm>
            <a:off x="-316800" y="-882720"/>
            <a:ext cx="10555920" cy="8442360"/>
          </a:xfrm>
          <a:prstGeom prst="rect">
            <a:avLst/>
          </a:prstGeom>
          <a:ln w="0">
            <a:noFill/>
          </a:ln>
        </p:spPr>
      </p:pic>
      <p:sp>
        <p:nvSpPr>
          <p:cNvPr id="401" name="Connecteur droit 358"/>
          <p:cNvSpPr/>
          <p:nvPr/>
        </p:nvSpPr>
        <p:spPr>
          <a:xfrm flipV="1">
            <a:off x="1309680" y="337320"/>
            <a:ext cx="19800" cy="19800"/>
          </a:xfrm>
          <a:prstGeom prst="line">
            <a:avLst/>
          </a:prstGeom>
          <a:ln w="0">
            <a:solidFill>
              <a:srgbClr val="000000"/>
            </a:solidFill>
            <a:tailEnd type="triangle" w="med" len="med"/>
          </a:ln>
        </p:spPr>
        <p:style>
          <a:lnRef idx="0">
            <a:scrgbClr r="0" g="0" b="0"/>
          </a:lnRef>
          <a:fillRef idx="0">
            <a:scrgbClr r="0" g="0" b="0"/>
          </a:fillRef>
          <a:effectRef idx="0">
            <a:scrgbClr r="0" g="0" b="0"/>
          </a:effectRef>
          <a:fontRef idx="minor"/>
        </p:style>
        <p:txBody>
          <a:bodyPr lIns="0" tIns="0" rIns="0" bIns="0" anchor="ctr" anchorCtr="1">
            <a:noAutofit/>
          </a:bodyPr>
          <a:lstStyle/>
          <a:p>
            <a:endParaRPr lang="fr-FR" sz="2400" b="0" strike="noStrike" spc="-1">
              <a:solidFill>
                <a:srgbClr val="000000"/>
              </a:solidFill>
              <a:latin typeface="Times New Roman"/>
              <a:ea typeface="DejaVu Sans"/>
            </a:endParaRPr>
          </a:p>
        </p:txBody>
      </p:sp>
      <p:sp>
        <p:nvSpPr>
          <p:cNvPr id="402" name="ZoneTexte 359"/>
          <p:cNvSpPr/>
          <p:nvPr/>
        </p:nvSpPr>
        <p:spPr>
          <a:xfrm>
            <a:off x="2599560" y="188532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403" name="ZoneTexte 360"/>
          <p:cNvSpPr/>
          <p:nvPr/>
        </p:nvSpPr>
        <p:spPr>
          <a:xfrm>
            <a:off x="0" y="1234800"/>
            <a:ext cx="1007964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Une météorite percute la péninsule du Yucatan</a:t>
            </a:r>
            <a:endParaRPr lang="fr-FR" sz="2400" b="0" strike="noStrike" spc="-1">
              <a:solidFill>
                <a:srgbClr val="000000"/>
              </a:solidFill>
              <a:latin typeface="Arial"/>
            </a:endParaRPr>
          </a:p>
        </p:txBody>
      </p:sp>
      <p:sp>
        <p:nvSpPr>
          <p:cNvPr id="404" name="Connecteur droit 361"/>
          <p:cNvSpPr/>
          <p:nvPr/>
        </p:nvSpPr>
        <p:spPr>
          <a:xfrm flipH="1">
            <a:off x="-1210680" y="6786360"/>
            <a:ext cx="39600" cy="19800"/>
          </a:xfrm>
          <a:prstGeom prst="line">
            <a:avLst/>
          </a:prstGeom>
          <a:ln w="0">
            <a:solidFill>
              <a:srgbClr val="000000"/>
            </a:solidFill>
            <a:tailEnd type="triangle" w="med" len="med"/>
          </a:ln>
        </p:spPr>
        <p:style>
          <a:lnRef idx="0">
            <a:scrgbClr r="0" g="0" b="0"/>
          </a:lnRef>
          <a:fillRef idx="0">
            <a:scrgbClr r="0" g="0" b="0"/>
          </a:fillRef>
          <a:effectRef idx="0">
            <a:scrgbClr r="0" g="0" b="0"/>
          </a:effectRef>
          <a:fontRef idx="minor"/>
        </p:style>
        <p:txBody>
          <a:bodyPr lIns="0" tIns="0" rIns="0" bIns="0" anchor="ctr" anchorCtr="1">
            <a:noAutofit/>
          </a:bodyPr>
          <a:lstStyle/>
          <a:p>
            <a:endParaRPr lang="fr-FR" sz="2400" b="0" strike="noStrike" spc="-1">
              <a:solidFill>
                <a:srgbClr val="000000"/>
              </a:solidFill>
              <a:latin typeface="Times New Roman"/>
              <a:ea typeface="DejaVu Sans"/>
            </a:endParaRPr>
          </a:p>
        </p:txBody>
      </p:sp>
      <p:sp>
        <p:nvSpPr>
          <p:cNvPr id="405" name="Connecteur droit 362"/>
          <p:cNvSpPr/>
          <p:nvPr/>
        </p:nvSpPr>
        <p:spPr>
          <a:xfrm>
            <a:off x="-932760" y="7143480"/>
            <a:ext cx="1168812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406" name="Connecteur droit 363"/>
          <p:cNvSpPr/>
          <p:nvPr/>
        </p:nvSpPr>
        <p:spPr>
          <a:xfrm flipH="1">
            <a:off x="-992520" y="7143480"/>
            <a:ext cx="109940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407" name="ZoneTexte 364"/>
          <p:cNvSpPr/>
          <p:nvPr/>
        </p:nvSpPr>
        <p:spPr>
          <a:xfrm>
            <a:off x="5814000" y="6746760"/>
            <a:ext cx="46432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Crétacé supérieur -65 Millions A</a:t>
            </a:r>
            <a:endParaRPr lang="fr-FR" sz="2400" b="0" strike="noStrike" spc="-1">
              <a:solidFill>
                <a:srgbClr val="000000"/>
              </a:solidFill>
              <a:latin typeface="Arial"/>
            </a:endParaRPr>
          </a:p>
        </p:txBody>
      </p:sp>
      <p:sp>
        <p:nvSpPr>
          <p:cNvPr id="408" name="ZoneTexte 365"/>
          <p:cNvSpPr/>
          <p:nvPr/>
        </p:nvSpPr>
        <p:spPr>
          <a:xfrm>
            <a:off x="86040" y="3600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29 décembre 12 h00</a:t>
            </a:r>
            <a:endParaRPr lang="fr-FR" sz="3200" b="0" strike="noStrike" spc="-1">
              <a:solidFill>
                <a:srgbClr val="000000"/>
              </a:solidFill>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ZoneTexte 366"/>
          <p:cNvSpPr/>
          <p:nvPr/>
        </p:nvSpPr>
        <p:spPr>
          <a:xfrm>
            <a:off x="381960" y="102600"/>
            <a:ext cx="942552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FFFFCC"/>
                </a:solidFill>
                <a:latin typeface="Times New Roman"/>
                <a:ea typeface="DejaVu Sans"/>
              </a:rPr>
              <a:t>Elle provoque, associée à un intense volcanisme et des </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changements climatiques, l'extinction des dinosaures</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 ainsi que 80% des espèces animales et végétales.</a:t>
            </a:r>
            <a:endParaRPr lang="fr-FR" sz="2400" b="0" strike="noStrike" spc="-1">
              <a:solidFill>
                <a:srgbClr val="000000"/>
              </a:solidFill>
              <a:latin typeface="Arial"/>
            </a:endParaRPr>
          </a:p>
        </p:txBody>
      </p:sp>
      <p:sp>
        <p:nvSpPr>
          <p:cNvPr id="410" name="Connecteur droit 367"/>
          <p:cNvSpPr/>
          <p:nvPr/>
        </p:nvSpPr>
        <p:spPr>
          <a:xfrm flipH="1">
            <a:off x="-1079280" y="7262640"/>
            <a:ext cx="111128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411" name="ZoneTexte 368"/>
          <p:cNvSpPr/>
          <p:nvPr/>
        </p:nvSpPr>
        <p:spPr>
          <a:xfrm>
            <a:off x="5417280" y="6925320"/>
            <a:ext cx="45039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Crétacé supérieur-65 Millions A</a:t>
            </a:r>
            <a:endParaRPr lang="fr-FR" sz="2400" b="0" strike="noStrike" spc="-1">
              <a:solidFill>
                <a:srgbClr val="000000"/>
              </a:solidFill>
              <a:latin typeface="Arial"/>
            </a:endParaRPr>
          </a:p>
        </p:txBody>
      </p:sp>
      <p:pic>
        <p:nvPicPr>
          <p:cNvPr id="412" name="Image 369"/>
          <p:cNvPicPr/>
          <p:nvPr/>
        </p:nvPicPr>
        <p:blipFill>
          <a:blip r:embed="rId3"/>
          <a:stretch/>
        </p:blipFill>
        <p:spPr>
          <a:xfrm>
            <a:off x="0" y="0"/>
            <a:ext cx="10079640" cy="7559640"/>
          </a:xfrm>
          <a:prstGeom prst="rect">
            <a:avLst/>
          </a:prstGeom>
          <a:ln w="0">
            <a:noFill/>
          </a:ln>
        </p:spPr>
      </p:pic>
      <p:sp>
        <p:nvSpPr>
          <p:cNvPr id="413" name="Connecteur droit 370"/>
          <p:cNvSpPr/>
          <p:nvPr/>
        </p:nvSpPr>
        <p:spPr>
          <a:xfrm flipH="1">
            <a:off x="-1069920" y="7443000"/>
            <a:ext cx="111128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414" name="Connecteur droit 371"/>
          <p:cNvSpPr/>
          <p:nvPr/>
        </p:nvSpPr>
        <p:spPr>
          <a:xfrm flipV="1">
            <a:off x="9884880" y="7431840"/>
            <a:ext cx="1937520" cy="2088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2880" rIns="18000" bIns="2880" anchor="ctr" anchorCtr="1">
            <a:noAutofit/>
          </a:bodyPr>
          <a:lstStyle/>
          <a:p>
            <a:endParaRPr lang="fr-FR" sz="2400" b="0" strike="noStrike" spc="-1">
              <a:solidFill>
                <a:srgbClr val="000000"/>
              </a:solidFill>
              <a:latin typeface="Times New Roman"/>
              <a:ea typeface="DejaVu Sans"/>
            </a:endParaRPr>
          </a:p>
        </p:txBody>
      </p:sp>
      <p:sp>
        <p:nvSpPr>
          <p:cNvPr id="415" name="ZoneTexte 372"/>
          <p:cNvSpPr/>
          <p:nvPr/>
        </p:nvSpPr>
        <p:spPr>
          <a:xfrm>
            <a:off x="2738520" y="155160"/>
            <a:ext cx="7052040" cy="103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FFFFCC"/>
                </a:solidFill>
                <a:latin typeface="Times New Roman"/>
                <a:ea typeface="DejaVu Sans"/>
              </a:rPr>
              <a:t>Elle provoque, associée à un intense volcanisme et des </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changements climatiques, l'extinction des dinosaures</a:t>
            </a:r>
            <a:endParaRPr lang="fr-FR" sz="2400" b="0" strike="noStrike" spc="-1">
              <a:solidFill>
                <a:srgbClr val="000000"/>
              </a:solidFill>
              <a:latin typeface="Arial"/>
            </a:endParaRPr>
          </a:p>
          <a:p>
            <a:pPr algn="ctr">
              <a:lnSpc>
                <a:spcPct val="100000"/>
              </a:lnSpc>
            </a:pPr>
            <a:r>
              <a:rPr lang="fr-FR" sz="2400" b="1" strike="noStrike" spc="-1">
                <a:solidFill>
                  <a:srgbClr val="FFFFCC"/>
                </a:solidFill>
                <a:latin typeface="Times New Roman"/>
                <a:ea typeface="DejaVu Sans"/>
              </a:rPr>
              <a:t> ainsi que 80% des espèces animales et végétales.</a:t>
            </a:r>
            <a:endParaRPr lang="fr-FR" sz="2400" b="0" strike="noStrike" spc="-1">
              <a:solidFill>
                <a:srgbClr val="000000"/>
              </a:solidFill>
              <a:latin typeface="Arial"/>
            </a:endParaRPr>
          </a:p>
        </p:txBody>
      </p:sp>
      <p:sp>
        <p:nvSpPr>
          <p:cNvPr id="416" name="ZoneTexte 373"/>
          <p:cNvSpPr/>
          <p:nvPr/>
        </p:nvSpPr>
        <p:spPr>
          <a:xfrm>
            <a:off x="5779800" y="7032960"/>
            <a:ext cx="419580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Crétacé supérieur-65 Millions A</a:t>
            </a:r>
            <a:endParaRPr lang="fr-FR" sz="2400" b="0" strike="noStrike" spc="-1">
              <a:solidFill>
                <a:srgbClr val="000000"/>
              </a:solidFill>
              <a:latin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374"/>
          <p:cNvPicPr/>
          <p:nvPr/>
        </p:nvPicPr>
        <p:blipFill>
          <a:blip r:embed="rId2"/>
          <a:stretch/>
        </p:blipFill>
        <p:spPr>
          <a:xfrm>
            <a:off x="0" y="0"/>
            <a:ext cx="10139040" cy="7569360"/>
          </a:xfrm>
          <a:prstGeom prst="rect">
            <a:avLst/>
          </a:prstGeom>
          <a:ln w="0">
            <a:noFill/>
          </a:ln>
        </p:spPr>
      </p:pic>
      <p:sp>
        <p:nvSpPr>
          <p:cNvPr id="418" name="ZoneTexte 375"/>
          <p:cNvSpPr/>
          <p:nvPr/>
        </p:nvSpPr>
        <p:spPr>
          <a:xfrm>
            <a:off x="2721600" y="535680"/>
            <a:ext cx="8592120" cy="611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4400" b="1" u="sng" strike="noStrike" spc="-1">
                <a:solidFill>
                  <a:srgbClr val="0047FF"/>
                </a:solidFill>
                <a:uFillTx/>
                <a:latin typeface="Monotype Corsiva"/>
                <a:ea typeface="DejaVu Sans"/>
              </a:rPr>
              <a:t>LE  DERNIER    JOUR</a:t>
            </a:r>
            <a:endParaRPr lang="fr-FR" sz="4400" b="0" strike="noStrike" spc="-1">
              <a:solidFill>
                <a:srgbClr val="000000"/>
              </a:solidFill>
              <a:latin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ZoneTexte 376"/>
          <p:cNvSpPr/>
          <p:nvPr/>
        </p:nvSpPr>
        <p:spPr>
          <a:xfrm>
            <a:off x="1697760" y="4911480"/>
            <a:ext cx="10667880" cy="1169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00FF"/>
                </a:solidFill>
                <a:latin typeface="Times New Roman"/>
                <a:ea typeface="DejaVu Sans"/>
              </a:rPr>
              <a:t>    </a:t>
            </a:r>
            <a:endParaRPr lang="fr-FR" sz="3200" b="0" strike="noStrike" spc="-1">
              <a:solidFill>
                <a:srgbClr val="000000"/>
              </a:solidFill>
              <a:latin typeface="Arial"/>
            </a:endParaRPr>
          </a:p>
        </p:txBody>
      </p:sp>
      <p:sp>
        <p:nvSpPr>
          <p:cNvPr id="420" name="ZoneTexte 377"/>
          <p:cNvSpPr/>
          <p:nvPr/>
        </p:nvSpPr>
        <p:spPr>
          <a:xfrm>
            <a:off x="5685480" y="6158520"/>
            <a:ext cx="55558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Miocène  -8 à -10 millions A</a:t>
            </a:r>
            <a:endParaRPr lang="fr-FR" sz="2400" b="0" strike="noStrike" spc="-1">
              <a:solidFill>
                <a:srgbClr val="000000"/>
              </a:solidFill>
              <a:latin typeface="Arial"/>
            </a:endParaRPr>
          </a:p>
        </p:txBody>
      </p:sp>
      <p:pic>
        <p:nvPicPr>
          <p:cNvPr id="421" name="Image 378"/>
          <p:cNvPicPr/>
          <p:nvPr/>
        </p:nvPicPr>
        <p:blipFill>
          <a:blip r:embed="rId3"/>
          <a:stretch/>
        </p:blipFill>
        <p:spPr>
          <a:xfrm>
            <a:off x="0" y="470520"/>
            <a:ext cx="10079640" cy="7089120"/>
          </a:xfrm>
          <a:prstGeom prst="rect">
            <a:avLst/>
          </a:prstGeom>
          <a:ln w="0">
            <a:noFill/>
          </a:ln>
        </p:spPr>
      </p:pic>
      <p:sp>
        <p:nvSpPr>
          <p:cNvPr id="422" name="Rectangle 379"/>
          <p:cNvSpPr/>
          <p:nvPr/>
        </p:nvSpPr>
        <p:spPr>
          <a:xfrm>
            <a:off x="-100800" y="-145440"/>
            <a:ext cx="10342440" cy="728280"/>
          </a:xfrm>
          <a:prstGeom prst="rect">
            <a:avLst/>
          </a:prstGeom>
          <a:solidFill>
            <a:srgbClr val="FF9966"/>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423" name="ZoneTexte 380"/>
          <p:cNvSpPr/>
          <p:nvPr/>
        </p:nvSpPr>
        <p:spPr>
          <a:xfrm>
            <a:off x="1971000" y="85320"/>
            <a:ext cx="70624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660066"/>
                </a:solidFill>
                <a:latin typeface="Times New Roman"/>
                <a:ea typeface="DejaVu Sans"/>
              </a:rPr>
              <a:t>LES HOMINIDES FONT LEURS PREMIERS PAS ! </a:t>
            </a:r>
            <a:endParaRPr lang="fr-FR" sz="2400" b="0" strike="noStrike" spc="-1">
              <a:solidFill>
                <a:srgbClr val="000000"/>
              </a:solidFill>
              <a:latin typeface="Arial"/>
            </a:endParaRPr>
          </a:p>
        </p:txBody>
      </p:sp>
      <p:sp>
        <p:nvSpPr>
          <p:cNvPr id="424" name="Connecteur droit 381"/>
          <p:cNvSpPr/>
          <p:nvPr/>
        </p:nvSpPr>
        <p:spPr>
          <a:xfrm flipH="1">
            <a:off x="-616320" y="7513560"/>
            <a:ext cx="10873800" cy="1044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7560" rIns="18000" bIns="-7560" anchor="ctr" anchorCtr="1">
            <a:noAutofit/>
          </a:bodyPr>
          <a:lstStyle/>
          <a:p>
            <a:endParaRPr lang="fr-FR" sz="2400" b="0" strike="noStrike" spc="-1">
              <a:solidFill>
                <a:srgbClr val="000000"/>
              </a:solidFill>
              <a:latin typeface="Times New Roman"/>
              <a:ea typeface="DejaVu Sans"/>
            </a:endParaRPr>
          </a:p>
        </p:txBody>
      </p:sp>
      <p:sp>
        <p:nvSpPr>
          <p:cNvPr id="425" name="ZoneTexte 382"/>
          <p:cNvSpPr/>
          <p:nvPr/>
        </p:nvSpPr>
        <p:spPr>
          <a:xfrm>
            <a:off x="109440" y="59184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FFFF00"/>
                </a:solidFill>
                <a:latin typeface="Times New Roman"/>
                <a:ea typeface="DejaVu Sans"/>
              </a:rPr>
              <a:t>31 décembre à 18h15</a:t>
            </a:r>
            <a:endParaRPr lang="fr-FR" sz="2800" b="0" strike="noStrike" spc="-1">
              <a:solidFill>
                <a:srgbClr val="000000"/>
              </a:solidFill>
              <a:latin typeface="Arial"/>
            </a:endParaRPr>
          </a:p>
        </p:txBody>
      </p:sp>
      <p:sp>
        <p:nvSpPr>
          <p:cNvPr id="426" name="ZoneTexte 383"/>
          <p:cNvSpPr/>
          <p:nvPr/>
        </p:nvSpPr>
        <p:spPr>
          <a:xfrm>
            <a:off x="6253560" y="7133760"/>
            <a:ext cx="36291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Miocène  -8  millions A</a:t>
            </a:r>
            <a:endParaRPr lang="fr-FR" sz="2400" b="0" strike="noStrike" spc="-1">
              <a:solidFill>
                <a:srgbClr val="000000"/>
              </a:solidFill>
              <a:latin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Image 384"/>
          <p:cNvPicPr/>
          <p:nvPr/>
        </p:nvPicPr>
        <p:blipFill>
          <a:blip r:embed="rId2"/>
          <a:stretch/>
        </p:blipFill>
        <p:spPr>
          <a:xfrm>
            <a:off x="0" y="0"/>
            <a:ext cx="10079640" cy="7559640"/>
          </a:xfrm>
          <a:prstGeom prst="rect">
            <a:avLst/>
          </a:prstGeom>
          <a:ln w="0">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Image 385"/>
          <p:cNvPicPr/>
          <p:nvPr/>
        </p:nvPicPr>
        <p:blipFill>
          <a:blip r:embed="rId3"/>
          <a:stretch/>
        </p:blipFill>
        <p:spPr>
          <a:xfrm>
            <a:off x="0" y="-99720"/>
            <a:ext cx="10079640" cy="7659360"/>
          </a:xfrm>
          <a:prstGeom prst="rect">
            <a:avLst/>
          </a:prstGeom>
          <a:ln w="0">
            <a:noFill/>
          </a:ln>
        </p:spPr>
      </p:pic>
      <p:sp>
        <p:nvSpPr>
          <p:cNvPr id="429" name="ZoneTexte 386"/>
          <p:cNvSpPr/>
          <p:nvPr/>
        </p:nvSpPr>
        <p:spPr>
          <a:xfrm>
            <a:off x="2837160" y="-241920"/>
            <a:ext cx="956412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FFFF00"/>
                </a:solidFill>
                <a:latin typeface="Times New Roman"/>
                <a:ea typeface="DejaVu Sans"/>
              </a:rPr>
              <a:t> </a:t>
            </a:r>
            <a:r>
              <a:rPr lang="fr-FR" sz="3200" b="1" strike="noStrike" spc="-1">
                <a:solidFill>
                  <a:srgbClr val="FF6633"/>
                </a:solidFill>
                <a:latin typeface="Times New Roman"/>
                <a:ea typeface="DejaVu Sans"/>
              </a:rPr>
              <a:t>              </a:t>
            </a:r>
            <a:r>
              <a:rPr lang="fr-FR" sz="3200" b="1" strike="noStrike" spc="-1">
                <a:solidFill>
                  <a:srgbClr val="000080"/>
                </a:solidFill>
                <a:latin typeface="Times New Roman"/>
                <a:ea typeface="DejaVu Sans"/>
              </a:rPr>
              <a:t> </a:t>
            </a:r>
            <a:r>
              <a:rPr lang="fr-FR" sz="2600" b="1" strike="noStrike" spc="-1">
                <a:solidFill>
                  <a:srgbClr val="000080"/>
                </a:solidFill>
                <a:latin typeface="Times New Roman"/>
                <a:ea typeface="DejaVu Sans"/>
              </a:rPr>
              <a:t>Lucy et les Australopithèques</a:t>
            </a:r>
            <a:endParaRPr lang="fr-FR" sz="2600" b="0" strike="noStrike" spc="-1">
              <a:solidFill>
                <a:srgbClr val="000000"/>
              </a:solidFill>
              <a:latin typeface="Arial"/>
            </a:endParaRPr>
          </a:p>
        </p:txBody>
      </p:sp>
      <p:sp>
        <p:nvSpPr>
          <p:cNvPr id="430" name="ZoneTexte 387"/>
          <p:cNvSpPr/>
          <p:nvPr/>
        </p:nvSpPr>
        <p:spPr>
          <a:xfrm>
            <a:off x="6369480" y="6995520"/>
            <a:ext cx="48016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Miocène -3,15 millions A</a:t>
            </a:r>
            <a:endParaRPr lang="fr-FR" sz="2400" b="0" strike="noStrike" spc="-1">
              <a:solidFill>
                <a:srgbClr val="000000"/>
              </a:solidFill>
              <a:latin typeface="Arial"/>
            </a:endParaRPr>
          </a:p>
        </p:txBody>
      </p:sp>
      <p:sp>
        <p:nvSpPr>
          <p:cNvPr id="431" name="Connecteur droit 388"/>
          <p:cNvSpPr/>
          <p:nvPr/>
        </p:nvSpPr>
        <p:spPr>
          <a:xfrm>
            <a:off x="-377280" y="7342200"/>
            <a:ext cx="1103328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432" name="Connecteur droit 389"/>
          <p:cNvSpPr/>
          <p:nvPr/>
        </p:nvSpPr>
        <p:spPr>
          <a:xfrm flipH="1">
            <a:off x="-437400" y="7342200"/>
            <a:ext cx="105174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433" name="ZoneTexte 390"/>
          <p:cNvSpPr/>
          <p:nvPr/>
        </p:nvSpPr>
        <p:spPr>
          <a:xfrm>
            <a:off x="292320" y="24768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22h00</a:t>
            </a:r>
            <a:endParaRPr lang="fr-FR" sz="3200" b="0" strike="noStrike" spc="-1">
              <a:solidFill>
                <a:srgbClr val="000000"/>
              </a:solidFill>
              <a:latin typeface="Arial"/>
            </a:endParaRPr>
          </a:p>
        </p:txBody>
      </p:sp>
      <p:sp>
        <p:nvSpPr>
          <p:cNvPr id="434" name="ZoneTexte 391"/>
          <p:cNvSpPr/>
          <p:nvPr/>
        </p:nvSpPr>
        <p:spPr>
          <a:xfrm>
            <a:off x="3667320" y="813600"/>
            <a:ext cx="3952440" cy="137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200" b="1" strike="noStrike" spc="-1">
                <a:solidFill>
                  <a:srgbClr val="000080"/>
                </a:solidFill>
                <a:latin typeface="Times New Roman"/>
                <a:ea typeface="DejaVu Sans"/>
              </a:rPr>
              <a:t>Développement de la bipédie .</a:t>
            </a:r>
            <a:endParaRPr lang="fr-FR" sz="2200" b="0" strike="noStrike" spc="-1">
              <a:solidFill>
                <a:srgbClr val="000000"/>
              </a:solidFill>
              <a:latin typeface="Arial"/>
            </a:endParaRPr>
          </a:p>
        </p:txBody>
      </p:sp>
      <p:pic>
        <p:nvPicPr>
          <p:cNvPr id="435" name="Image 392"/>
          <p:cNvPicPr/>
          <p:nvPr/>
        </p:nvPicPr>
        <p:blipFill>
          <a:blip r:embed="rId4"/>
          <a:stretch/>
        </p:blipFill>
        <p:spPr>
          <a:xfrm>
            <a:off x="-3345840" y="2381040"/>
            <a:ext cx="3285720" cy="1642680"/>
          </a:xfrm>
          <a:prstGeom prst="rect">
            <a:avLst/>
          </a:prstGeom>
          <a:ln w="0">
            <a:noFill/>
          </a:ln>
        </p:spPr>
      </p:pic>
      <p:pic>
        <p:nvPicPr>
          <p:cNvPr id="436" name="Image 393"/>
          <p:cNvPicPr/>
          <p:nvPr/>
        </p:nvPicPr>
        <p:blipFill>
          <a:blip r:embed="rId5"/>
          <a:stretch/>
        </p:blipFill>
        <p:spPr>
          <a:xfrm>
            <a:off x="166320" y="1602720"/>
            <a:ext cx="2660760" cy="2077200"/>
          </a:xfrm>
          <a:prstGeom prst="rect">
            <a:avLst/>
          </a:prstGeom>
          <a:ln w="0">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Image 394"/>
          <p:cNvPicPr/>
          <p:nvPr/>
        </p:nvPicPr>
        <p:blipFill>
          <a:blip r:embed="rId3"/>
          <a:stretch/>
        </p:blipFill>
        <p:spPr>
          <a:xfrm>
            <a:off x="0" y="0"/>
            <a:ext cx="10079640" cy="7559640"/>
          </a:xfrm>
          <a:prstGeom prst="rect">
            <a:avLst/>
          </a:prstGeom>
          <a:ln w="0">
            <a:noFill/>
          </a:ln>
        </p:spPr>
      </p:pic>
      <p:sp>
        <p:nvSpPr>
          <p:cNvPr id="438" name="ZoneTexte 395"/>
          <p:cNvSpPr/>
          <p:nvPr/>
        </p:nvSpPr>
        <p:spPr>
          <a:xfrm>
            <a:off x="1402200" y="112680"/>
            <a:ext cx="986148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FFFFCC"/>
                </a:solidFill>
                <a:latin typeface="Times New Roman"/>
                <a:ea typeface="DejaVu Sans"/>
              </a:rPr>
              <a:t> </a:t>
            </a:r>
            <a:r>
              <a:rPr lang="fr-FR" sz="2400" b="1" strike="noStrike" spc="-1">
                <a:solidFill>
                  <a:srgbClr val="FFFFCC"/>
                </a:solidFill>
                <a:latin typeface="Times New Roman"/>
                <a:ea typeface="DejaVu Sans"/>
              </a:rPr>
              <a:t>Apparition de l'homo habilis, premier langage articulé.</a:t>
            </a:r>
            <a:endParaRPr lang="fr-FR" sz="2400" b="0" strike="noStrike" spc="-1">
              <a:solidFill>
                <a:srgbClr val="000000"/>
              </a:solidFill>
              <a:latin typeface="Arial"/>
            </a:endParaRPr>
          </a:p>
        </p:txBody>
      </p:sp>
      <p:sp>
        <p:nvSpPr>
          <p:cNvPr id="439" name="Connecteur droit 396"/>
          <p:cNvSpPr/>
          <p:nvPr/>
        </p:nvSpPr>
        <p:spPr>
          <a:xfrm>
            <a:off x="-635040" y="7203240"/>
            <a:ext cx="1178712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440" name="Connecteur droit 397"/>
          <p:cNvSpPr/>
          <p:nvPr/>
        </p:nvSpPr>
        <p:spPr>
          <a:xfrm flipH="1">
            <a:off x="-813960" y="7203240"/>
            <a:ext cx="1089396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441" name="ZoneTexte 398"/>
          <p:cNvSpPr/>
          <p:nvPr/>
        </p:nvSpPr>
        <p:spPr>
          <a:xfrm>
            <a:off x="6607800" y="6746760"/>
            <a:ext cx="392832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Pliocène -2,5 millions A</a:t>
            </a:r>
            <a:endParaRPr lang="fr-FR" sz="2400" b="0" strike="noStrike" spc="-1">
              <a:solidFill>
                <a:srgbClr val="000000"/>
              </a:solidFill>
              <a:latin typeface="Arial"/>
            </a:endParaRPr>
          </a:p>
        </p:txBody>
      </p:sp>
      <p:sp>
        <p:nvSpPr>
          <p:cNvPr id="442" name="ZoneTexte 399"/>
          <p:cNvSpPr/>
          <p:nvPr/>
        </p:nvSpPr>
        <p:spPr>
          <a:xfrm>
            <a:off x="426240" y="13428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22h20</a:t>
            </a:r>
            <a:endParaRPr lang="fr-FR" sz="3200" b="0" strike="noStrike" spc="-1">
              <a:solidFill>
                <a:srgbClr val="000000"/>
              </a:solidFill>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Image 64"/>
          <p:cNvPicPr/>
          <p:nvPr/>
        </p:nvPicPr>
        <p:blipFill>
          <a:blip r:embed="rId2"/>
          <a:stretch/>
        </p:blipFill>
        <p:spPr>
          <a:xfrm>
            <a:off x="1408680" y="-218520"/>
            <a:ext cx="6945120" cy="7778160"/>
          </a:xfrm>
          <a:prstGeom prst="rect">
            <a:avLst/>
          </a:prstGeom>
          <a:ln w="0">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Image 400"/>
          <p:cNvPicPr/>
          <p:nvPr/>
        </p:nvPicPr>
        <p:blipFill>
          <a:blip r:embed="rId2"/>
          <a:stretch/>
        </p:blipFill>
        <p:spPr>
          <a:xfrm>
            <a:off x="0" y="784080"/>
            <a:ext cx="10079640" cy="7063560"/>
          </a:xfrm>
          <a:prstGeom prst="rect">
            <a:avLst/>
          </a:prstGeom>
          <a:ln w="0">
            <a:noFill/>
          </a:ln>
        </p:spPr>
      </p:pic>
      <p:sp>
        <p:nvSpPr>
          <p:cNvPr id="444" name="ZoneTexte 401"/>
          <p:cNvSpPr/>
          <p:nvPr/>
        </p:nvSpPr>
        <p:spPr>
          <a:xfrm>
            <a:off x="-782640" y="-10080"/>
            <a:ext cx="1158840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3200" b="1" strike="noStrike" spc="-1">
                <a:solidFill>
                  <a:srgbClr val="99284C"/>
                </a:solidFill>
                <a:latin typeface="Times New Roman"/>
                <a:ea typeface="DejaVu Sans"/>
              </a:rPr>
              <a:t>       </a:t>
            </a:r>
            <a:r>
              <a:rPr lang="fr-FR" sz="3200" b="1" strike="noStrike" spc="-1">
                <a:solidFill>
                  <a:srgbClr val="5E11A6"/>
                </a:solidFill>
                <a:latin typeface="Times New Roman"/>
                <a:ea typeface="DejaVu Sans"/>
              </a:rPr>
              <a:t> </a:t>
            </a:r>
            <a:r>
              <a:rPr lang="fr-FR" sz="2400" b="1" strike="noStrike" spc="-1">
                <a:solidFill>
                  <a:srgbClr val="000099"/>
                </a:solidFill>
                <a:latin typeface="Times New Roman"/>
                <a:ea typeface="DejaVu Sans"/>
              </a:rPr>
              <a:t>Le  pouce est opposable aux autres doigts.</a:t>
            </a:r>
            <a:endParaRPr lang="fr-FR" sz="2400" b="0" strike="noStrike" spc="-1">
              <a:solidFill>
                <a:srgbClr val="000000"/>
              </a:solidFill>
              <a:latin typeface="Arial"/>
            </a:endParaRPr>
          </a:p>
          <a:p>
            <a:pPr algn="ctr">
              <a:lnSpc>
                <a:spcPct val="100000"/>
              </a:lnSpc>
            </a:pPr>
            <a:r>
              <a:rPr lang="fr-FR" sz="2400" b="1" strike="noStrike" spc="-1">
                <a:solidFill>
                  <a:srgbClr val="000099"/>
                </a:solidFill>
                <a:latin typeface="Times New Roman"/>
                <a:ea typeface="DejaVu Sans"/>
              </a:rPr>
              <a:t>   Il confectionne et utilise les premiers outils, il construit les premiers abris.</a:t>
            </a:r>
            <a:endParaRPr lang="fr-FR" sz="2400" b="0" strike="noStrike" spc="-1">
              <a:solidFill>
                <a:srgbClr val="000000"/>
              </a:solidFill>
              <a:latin typeface="Arial"/>
            </a:endParaRPr>
          </a:p>
        </p:txBody>
      </p:sp>
      <p:sp>
        <p:nvSpPr>
          <p:cNvPr id="445" name="Connecteur droit 402"/>
          <p:cNvSpPr/>
          <p:nvPr/>
        </p:nvSpPr>
        <p:spPr>
          <a:xfrm>
            <a:off x="-555840" y="7203240"/>
            <a:ext cx="1129104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446" name="ZoneTexte 403"/>
          <p:cNvSpPr/>
          <p:nvPr/>
        </p:nvSpPr>
        <p:spPr>
          <a:xfrm>
            <a:off x="6746760" y="6870600"/>
            <a:ext cx="33328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Pliocène  -2,5 Millions A</a:t>
            </a:r>
            <a:endParaRPr lang="fr-FR" sz="2400" b="0" strike="noStrike" spc="-1">
              <a:solidFill>
                <a:srgbClr val="000000"/>
              </a:solidFill>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Image 404"/>
          <p:cNvPicPr/>
          <p:nvPr/>
        </p:nvPicPr>
        <p:blipFill>
          <a:blip r:embed="rId2"/>
          <a:stretch/>
        </p:blipFill>
        <p:spPr>
          <a:xfrm>
            <a:off x="0" y="-138960"/>
            <a:ext cx="10298520" cy="8195040"/>
          </a:xfrm>
          <a:prstGeom prst="rect">
            <a:avLst/>
          </a:prstGeom>
          <a:ln w="0">
            <a:noFill/>
          </a:ln>
        </p:spPr>
      </p:pic>
      <p:sp>
        <p:nvSpPr>
          <p:cNvPr id="448" name="ZoneTexte 405"/>
          <p:cNvSpPr/>
          <p:nvPr/>
        </p:nvSpPr>
        <p:spPr>
          <a:xfrm>
            <a:off x="1865160" y="515880"/>
            <a:ext cx="8512920" cy="611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4400" b="1" u="sng" strike="noStrike" spc="-1">
                <a:solidFill>
                  <a:srgbClr val="00FFFF"/>
                </a:solidFill>
                <a:uFillTx/>
                <a:latin typeface="Monotype Corsiva"/>
                <a:ea typeface="DejaVu Sans"/>
              </a:rPr>
              <a:t>LA   DERNIERE    HEURE</a:t>
            </a:r>
            <a:endParaRPr lang="fr-FR" sz="4400" b="0" strike="noStrike" spc="-1">
              <a:solidFill>
                <a:srgbClr val="000000"/>
              </a:solidFill>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ZoneTexte 406"/>
          <p:cNvSpPr/>
          <p:nvPr/>
        </p:nvSpPr>
        <p:spPr>
          <a:xfrm>
            <a:off x="3951360" y="-154080"/>
            <a:ext cx="815544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FFCC99"/>
                </a:solidFill>
                <a:latin typeface="Times New Roman"/>
                <a:ea typeface="DejaVu Sans"/>
              </a:rPr>
              <a:t>         </a:t>
            </a:r>
            <a:endParaRPr lang="fr-FR" sz="3200" b="0" strike="noStrike" spc="-1">
              <a:solidFill>
                <a:srgbClr val="000000"/>
              </a:solidFill>
              <a:latin typeface="Arial"/>
            </a:endParaRPr>
          </a:p>
        </p:txBody>
      </p:sp>
      <p:sp>
        <p:nvSpPr>
          <p:cNvPr id="450" name="ZoneTexte 407"/>
          <p:cNvSpPr/>
          <p:nvPr/>
        </p:nvSpPr>
        <p:spPr>
          <a:xfrm>
            <a:off x="6448680" y="7064280"/>
            <a:ext cx="531792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-1, 5 millions A</a:t>
            </a:r>
            <a:endParaRPr lang="fr-FR" sz="2400" b="0" strike="noStrike" spc="-1">
              <a:solidFill>
                <a:srgbClr val="000000"/>
              </a:solidFill>
              <a:latin typeface="Arial"/>
            </a:endParaRPr>
          </a:p>
        </p:txBody>
      </p:sp>
      <p:pic>
        <p:nvPicPr>
          <p:cNvPr id="451" name="Image 408"/>
          <p:cNvPicPr/>
          <p:nvPr/>
        </p:nvPicPr>
        <p:blipFill>
          <a:blip r:embed="rId3"/>
          <a:stretch/>
        </p:blipFill>
        <p:spPr>
          <a:xfrm>
            <a:off x="1039680" y="1395720"/>
            <a:ext cx="8114400" cy="5695920"/>
          </a:xfrm>
          <a:prstGeom prst="rect">
            <a:avLst/>
          </a:prstGeom>
          <a:ln w="0">
            <a:noFill/>
          </a:ln>
        </p:spPr>
      </p:pic>
      <p:sp>
        <p:nvSpPr>
          <p:cNvPr id="452" name="Rectangle 409"/>
          <p:cNvSpPr/>
          <p:nvPr/>
        </p:nvSpPr>
        <p:spPr>
          <a:xfrm>
            <a:off x="0" y="0"/>
            <a:ext cx="10079640" cy="166788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453" name="Rectangle 410"/>
          <p:cNvSpPr/>
          <p:nvPr/>
        </p:nvSpPr>
        <p:spPr>
          <a:xfrm>
            <a:off x="9144000" y="0"/>
            <a:ext cx="1007640" cy="772272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454" name="Rectangle 411"/>
          <p:cNvSpPr/>
          <p:nvPr/>
        </p:nvSpPr>
        <p:spPr>
          <a:xfrm>
            <a:off x="0" y="0"/>
            <a:ext cx="1043640" cy="809352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455" name="ZoneTexte 412"/>
          <p:cNvSpPr/>
          <p:nvPr/>
        </p:nvSpPr>
        <p:spPr>
          <a:xfrm>
            <a:off x="446760" y="26820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23h04</a:t>
            </a:r>
            <a:endParaRPr lang="fr-FR" sz="3200" b="0" strike="noStrike" spc="-1">
              <a:solidFill>
                <a:srgbClr val="000000"/>
              </a:solidFill>
              <a:latin typeface="Arial"/>
            </a:endParaRPr>
          </a:p>
        </p:txBody>
      </p:sp>
      <p:sp>
        <p:nvSpPr>
          <p:cNvPr id="456" name="ZoneTexte 413"/>
          <p:cNvSpPr/>
          <p:nvPr/>
        </p:nvSpPr>
        <p:spPr>
          <a:xfrm>
            <a:off x="1990440" y="1016640"/>
            <a:ext cx="486108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Apparition de l'Homo érectus,</a:t>
            </a:r>
            <a:endParaRPr lang="fr-FR" sz="2400" b="0" strike="noStrike" spc="-1">
              <a:solidFill>
                <a:srgbClr val="000000"/>
              </a:solidFill>
              <a:latin typeface="Arial"/>
            </a:endParaRPr>
          </a:p>
        </p:txBody>
      </p:sp>
      <p:sp>
        <p:nvSpPr>
          <p:cNvPr id="457" name="ZoneTexte 414"/>
          <p:cNvSpPr/>
          <p:nvPr/>
        </p:nvSpPr>
        <p:spPr>
          <a:xfrm>
            <a:off x="5866920" y="7324200"/>
            <a:ext cx="34858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-1, 5 millions A</a:t>
            </a:r>
            <a:endParaRPr lang="fr-FR" sz="2400" b="0" strike="noStrike" spc="-1">
              <a:solidFill>
                <a:srgbClr val="000000"/>
              </a:solidFill>
              <a:latin typeface="Arial"/>
            </a:endParaRPr>
          </a:p>
        </p:txBody>
      </p:sp>
      <p:sp>
        <p:nvSpPr>
          <p:cNvPr id="458" name="Rectangle 415"/>
          <p:cNvSpPr/>
          <p:nvPr/>
        </p:nvSpPr>
        <p:spPr>
          <a:xfrm>
            <a:off x="369360" y="7094520"/>
            <a:ext cx="9710280" cy="7725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459" name="ZoneTexte 416"/>
          <p:cNvSpPr/>
          <p:nvPr/>
        </p:nvSpPr>
        <p:spPr>
          <a:xfrm>
            <a:off x="5877000" y="7123320"/>
            <a:ext cx="34858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-1, 5 millions A</a:t>
            </a:r>
            <a:endParaRPr lang="fr-FR" sz="2400" b="0" strike="noStrike" spc="-1">
              <a:solidFill>
                <a:srgbClr val="000000"/>
              </a:solidFill>
              <a:latin typeface="Arial"/>
            </a:endParaRPr>
          </a:p>
        </p:txBody>
      </p:sp>
      <p:sp>
        <p:nvSpPr>
          <p:cNvPr id="460" name="ZoneTexte 418"/>
          <p:cNvSpPr/>
          <p:nvPr/>
        </p:nvSpPr>
        <p:spPr>
          <a:xfrm>
            <a:off x="6015240" y="1031760"/>
            <a:ext cx="4975920" cy="2067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 l'homme dressé »</a:t>
            </a:r>
            <a:endParaRPr lang="fr-FR" sz="2400" b="0" strike="noStrike" spc="-1">
              <a:solidFill>
                <a:srgbClr val="000000"/>
              </a:solidFill>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Image 419"/>
          <p:cNvPicPr/>
          <p:nvPr/>
        </p:nvPicPr>
        <p:blipFill>
          <a:blip r:embed="rId3"/>
          <a:stretch/>
        </p:blipFill>
        <p:spPr>
          <a:xfrm>
            <a:off x="-496080" y="-396720"/>
            <a:ext cx="11131920" cy="8492760"/>
          </a:xfrm>
          <a:prstGeom prst="rect">
            <a:avLst/>
          </a:prstGeom>
          <a:ln w="0">
            <a:noFill/>
          </a:ln>
        </p:spPr>
      </p:pic>
      <p:pic>
        <p:nvPicPr>
          <p:cNvPr id="462" name="Image 420"/>
          <p:cNvPicPr/>
          <p:nvPr/>
        </p:nvPicPr>
        <p:blipFill>
          <a:blip r:embed="rId4"/>
          <a:stretch/>
        </p:blipFill>
        <p:spPr>
          <a:xfrm>
            <a:off x="-197280" y="0"/>
            <a:ext cx="4503600" cy="7559640"/>
          </a:xfrm>
          <a:prstGeom prst="rect">
            <a:avLst/>
          </a:prstGeom>
          <a:ln w="0">
            <a:noFill/>
          </a:ln>
        </p:spPr>
      </p:pic>
      <p:sp>
        <p:nvSpPr>
          <p:cNvPr id="463" name="ZoneTexte 421"/>
          <p:cNvSpPr/>
          <p:nvPr/>
        </p:nvSpPr>
        <p:spPr>
          <a:xfrm>
            <a:off x="2821320" y="-261360"/>
            <a:ext cx="10853640" cy="180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00AE00"/>
                </a:solidFill>
                <a:latin typeface="Times New Roman"/>
                <a:ea typeface="DejaVu Sans"/>
              </a:rPr>
              <a:t>      </a:t>
            </a:r>
            <a:r>
              <a:rPr lang="fr-FR" sz="2400" b="1" strike="noStrike" spc="-1">
                <a:solidFill>
                  <a:srgbClr val="FFCC99"/>
                </a:solidFill>
                <a:latin typeface="Times New Roman"/>
                <a:ea typeface="DejaVu Sans"/>
              </a:rPr>
              <a:t>Il façonne des outils en pierres taillées bifaces  </a:t>
            </a:r>
            <a:endParaRPr lang="fr-FR" sz="2400" b="0" strike="noStrike" spc="-1">
              <a:solidFill>
                <a:srgbClr val="000000"/>
              </a:solidFill>
              <a:latin typeface="Arial"/>
            </a:endParaRPr>
          </a:p>
          <a:p>
            <a:pPr>
              <a:lnSpc>
                <a:spcPct val="100000"/>
              </a:lnSpc>
            </a:pPr>
            <a:r>
              <a:rPr lang="fr-FR" sz="2400" b="1" strike="noStrike" spc="-1">
                <a:solidFill>
                  <a:srgbClr val="FFCC99"/>
                </a:solidFill>
                <a:latin typeface="Times New Roman"/>
                <a:ea typeface="DejaVu Sans"/>
              </a:rPr>
              <a:t>  Il développe les techniques de chasse : armes, pièges...        </a:t>
            </a:r>
            <a:r>
              <a:rPr lang="fr-FR" sz="2400" b="1" strike="noStrike" spc="-1">
                <a:solidFill>
                  <a:srgbClr val="00AE00"/>
                </a:solidFill>
                <a:latin typeface="Times New Roman"/>
                <a:ea typeface="DejaVu Sans"/>
              </a:rPr>
              <a:t>                            </a:t>
            </a:r>
            <a:endParaRPr lang="fr-FR" sz="2400" b="0" strike="noStrike" spc="-1">
              <a:solidFill>
                <a:srgbClr val="000000"/>
              </a:solidFill>
              <a:latin typeface="Arial"/>
            </a:endParaRPr>
          </a:p>
        </p:txBody>
      </p:sp>
      <p:sp>
        <p:nvSpPr>
          <p:cNvPr id="464" name="ZoneTexte 422"/>
          <p:cNvSpPr/>
          <p:nvPr/>
        </p:nvSpPr>
        <p:spPr>
          <a:xfrm>
            <a:off x="6390000" y="6885360"/>
            <a:ext cx="52383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-1,5 millions A</a:t>
            </a:r>
            <a:endParaRPr lang="fr-FR" sz="2400" b="0" strike="noStrike" spc="-1">
              <a:solidFill>
                <a:srgbClr val="000000"/>
              </a:solidFill>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Rectangle 423"/>
          <p:cNvSpPr/>
          <p:nvPr/>
        </p:nvSpPr>
        <p:spPr>
          <a:xfrm>
            <a:off x="-714240" y="-436680"/>
            <a:ext cx="10794600" cy="92667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466" name="Image 424"/>
          <p:cNvPicPr/>
          <p:nvPr/>
        </p:nvPicPr>
        <p:blipFill>
          <a:blip r:embed="rId4"/>
          <a:stretch/>
        </p:blipFill>
        <p:spPr>
          <a:xfrm>
            <a:off x="-574560" y="1885680"/>
            <a:ext cx="7453080" cy="5097960"/>
          </a:xfrm>
          <a:prstGeom prst="rect">
            <a:avLst/>
          </a:prstGeom>
          <a:ln w="0">
            <a:noFill/>
          </a:ln>
        </p:spPr>
      </p:pic>
      <p:sp>
        <p:nvSpPr>
          <p:cNvPr id="467" name="ZoneTexte 426"/>
          <p:cNvSpPr/>
          <p:nvPr/>
        </p:nvSpPr>
        <p:spPr>
          <a:xfrm>
            <a:off x="2884680" y="556200"/>
            <a:ext cx="46713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L'Homo érectus domestique le feu.  </a:t>
            </a:r>
            <a:endParaRPr lang="fr-FR" sz="2400" b="0" strike="noStrike" spc="-1">
              <a:solidFill>
                <a:srgbClr val="000000"/>
              </a:solidFill>
              <a:latin typeface="Arial"/>
            </a:endParaRPr>
          </a:p>
        </p:txBody>
      </p:sp>
      <p:sp>
        <p:nvSpPr>
          <p:cNvPr id="468" name="ZoneTexte 427"/>
          <p:cNvSpPr/>
          <p:nvPr/>
        </p:nvSpPr>
        <p:spPr>
          <a:xfrm>
            <a:off x="5275800" y="7101360"/>
            <a:ext cx="34858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-1,5 millions A</a:t>
            </a:r>
            <a:endParaRPr lang="fr-FR" sz="2400" b="0" strike="noStrike" spc="-1">
              <a:solidFill>
                <a:srgbClr val="000000"/>
              </a:solidFill>
              <a:latin typeface="Arial"/>
            </a:endParaRPr>
          </a:p>
        </p:txBody>
      </p:sp>
      <p:pic>
        <p:nvPicPr>
          <p:cNvPr id="2" name="image63">
            <a:hlinkClick r:id="" action="ppaction://media"/>
            <a:extLst>
              <a:ext uri="{FF2B5EF4-FFF2-40B4-BE49-F238E27FC236}">
                <a16:creationId xmlns:a16="http://schemas.microsoft.com/office/drawing/2014/main" id="{D20828CC-DA12-F57C-2203-DE86198862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78520" y="1885680"/>
            <a:ext cx="3201840" cy="5097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Rectangle 428"/>
          <p:cNvSpPr/>
          <p:nvPr/>
        </p:nvSpPr>
        <p:spPr>
          <a:xfrm>
            <a:off x="-549720" y="-167400"/>
            <a:ext cx="11469600" cy="7837920"/>
          </a:xfrm>
          <a:prstGeom prst="rect">
            <a:avLst/>
          </a:prstGeom>
          <a:solidFill>
            <a:srgbClr val="33A3A3"/>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471" name="ZoneTexte 429"/>
          <p:cNvSpPr/>
          <p:nvPr/>
        </p:nvSpPr>
        <p:spPr>
          <a:xfrm>
            <a:off x="6131520" y="7116840"/>
            <a:ext cx="55360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- 400 000 ans</a:t>
            </a:r>
            <a:endParaRPr lang="fr-FR" sz="2400" b="0" strike="noStrike" spc="-1">
              <a:solidFill>
                <a:srgbClr val="000000"/>
              </a:solidFill>
              <a:latin typeface="Arial"/>
            </a:endParaRPr>
          </a:p>
        </p:txBody>
      </p:sp>
      <p:sp>
        <p:nvSpPr>
          <p:cNvPr id="472" name="ZoneTexte 430"/>
          <p:cNvSpPr/>
          <p:nvPr/>
        </p:nvSpPr>
        <p:spPr>
          <a:xfrm>
            <a:off x="-2465640" y="554040"/>
            <a:ext cx="13446720" cy="1276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0" strike="noStrike" spc="-1">
                <a:solidFill>
                  <a:srgbClr val="000080"/>
                </a:solidFill>
                <a:latin typeface="Times New Roman"/>
                <a:ea typeface="DejaVu Sans"/>
              </a:rPr>
              <a:t>                 </a:t>
            </a:r>
            <a:r>
              <a:rPr lang="fr-FR" sz="2600" b="1" strike="noStrike" spc="-1">
                <a:solidFill>
                  <a:srgbClr val="FFCC99"/>
                </a:solidFill>
                <a:latin typeface="Times New Roman"/>
                <a:ea typeface="DejaVu Sans"/>
              </a:rPr>
              <a:t>Apparition de l'homme de Néandertal en Eurasie .</a:t>
            </a:r>
            <a:endParaRPr lang="fr-FR" sz="2600" b="0" strike="noStrike" spc="-1">
              <a:solidFill>
                <a:srgbClr val="000000"/>
              </a:solidFill>
              <a:latin typeface="Arial"/>
            </a:endParaRPr>
          </a:p>
        </p:txBody>
      </p:sp>
      <p:sp>
        <p:nvSpPr>
          <p:cNvPr id="473" name="ZoneTexte 431"/>
          <p:cNvSpPr/>
          <p:nvPr/>
        </p:nvSpPr>
        <p:spPr>
          <a:xfrm>
            <a:off x="106560" y="9864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23h46</a:t>
            </a:r>
            <a:endParaRPr lang="fr-FR" sz="3200" b="0" strike="noStrike" spc="-1">
              <a:solidFill>
                <a:srgbClr val="000000"/>
              </a:solidFill>
              <a:latin typeface="Arial"/>
            </a:endParaRPr>
          </a:p>
        </p:txBody>
      </p:sp>
      <p:sp>
        <p:nvSpPr>
          <p:cNvPr id="474" name="ZoneTexte 432"/>
          <p:cNvSpPr/>
          <p:nvPr/>
        </p:nvSpPr>
        <p:spPr>
          <a:xfrm>
            <a:off x="-1029600" y="1942200"/>
            <a:ext cx="12135600" cy="1033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000" b="1" strike="noStrike" spc="-1">
                <a:solidFill>
                  <a:srgbClr val="000099"/>
                </a:solidFill>
                <a:latin typeface="Times New Roman"/>
                <a:ea typeface="DejaVu Sans"/>
              </a:rPr>
              <a:t>Il possède la boite crânienne la plus développée des hominidés.(1600 cm3)</a:t>
            </a:r>
            <a:endParaRPr lang="fr-FR" sz="2000" b="0" strike="noStrike" spc="-1">
              <a:solidFill>
                <a:srgbClr val="000000"/>
              </a:solidFill>
              <a:latin typeface="Arial"/>
            </a:endParaRPr>
          </a:p>
          <a:p>
            <a:pPr algn="ctr">
              <a:lnSpc>
                <a:spcPct val="100000"/>
              </a:lnSpc>
            </a:pPr>
            <a:r>
              <a:rPr lang="fr-FR" sz="2000" b="1" strike="noStrike" spc="-1">
                <a:solidFill>
                  <a:srgbClr val="000099"/>
                </a:solidFill>
                <a:latin typeface="Times New Roman"/>
                <a:ea typeface="DejaVu Sans"/>
              </a:rPr>
              <a:t>Il disparaît voilà 28 000 ans. </a:t>
            </a:r>
            <a:endParaRPr lang="fr-FR" sz="2000" b="0" strike="noStrike" spc="-1">
              <a:solidFill>
                <a:srgbClr val="000000"/>
              </a:solidFill>
              <a:latin typeface="Arial"/>
            </a:endParaRPr>
          </a:p>
        </p:txBody>
      </p:sp>
      <p:sp>
        <p:nvSpPr>
          <p:cNvPr id="475" name="ZoneTexte 433"/>
          <p:cNvSpPr/>
          <p:nvPr/>
        </p:nvSpPr>
        <p:spPr>
          <a:xfrm>
            <a:off x="11620800" y="141192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pic>
        <p:nvPicPr>
          <p:cNvPr id="476" name="Image 434"/>
          <p:cNvPicPr/>
          <p:nvPr/>
        </p:nvPicPr>
        <p:blipFill>
          <a:blip r:embed="rId3"/>
          <a:stretch/>
        </p:blipFill>
        <p:spPr>
          <a:xfrm>
            <a:off x="3574800" y="2611080"/>
            <a:ext cx="7493400" cy="3977640"/>
          </a:xfrm>
          <a:prstGeom prst="rect">
            <a:avLst/>
          </a:prstGeom>
          <a:ln w="0">
            <a:noFill/>
          </a:ln>
        </p:spPr>
      </p:pic>
      <p:pic>
        <p:nvPicPr>
          <p:cNvPr id="477" name="Image 435"/>
          <p:cNvPicPr/>
          <p:nvPr/>
        </p:nvPicPr>
        <p:blipFill>
          <a:blip r:embed="rId4"/>
          <a:stretch/>
        </p:blipFill>
        <p:spPr>
          <a:xfrm>
            <a:off x="-5312160" y="2588760"/>
            <a:ext cx="10074240" cy="3980520"/>
          </a:xfrm>
          <a:prstGeom prst="rect">
            <a:avLst/>
          </a:prstGeom>
          <a:ln w="0">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Image 436"/>
          <p:cNvPicPr/>
          <p:nvPr/>
        </p:nvPicPr>
        <p:blipFill>
          <a:blip r:embed="rId3"/>
          <a:stretch/>
        </p:blipFill>
        <p:spPr>
          <a:xfrm>
            <a:off x="0" y="0"/>
            <a:ext cx="10079640" cy="7559640"/>
          </a:xfrm>
          <a:prstGeom prst="rect">
            <a:avLst/>
          </a:prstGeom>
          <a:ln w="0">
            <a:noFill/>
          </a:ln>
        </p:spPr>
      </p:pic>
      <p:sp>
        <p:nvSpPr>
          <p:cNvPr id="479" name="ZoneTexte 437"/>
          <p:cNvSpPr/>
          <p:nvPr/>
        </p:nvSpPr>
        <p:spPr>
          <a:xfrm>
            <a:off x="6723360" y="7215120"/>
            <a:ext cx="35121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200" b="1" strike="noStrike" spc="-1">
                <a:solidFill>
                  <a:srgbClr val="FFFFFF"/>
                </a:solidFill>
                <a:latin typeface="Times New Roman"/>
                <a:ea typeface="DejaVu Sans"/>
              </a:rPr>
              <a:t>Pléistocène -300.000 ans</a:t>
            </a:r>
            <a:endParaRPr lang="fr-FR" sz="2200" b="0" strike="noStrike" spc="-1">
              <a:solidFill>
                <a:srgbClr val="000000"/>
              </a:solidFill>
              <a:latin typeface="Arial"/>
            </a:endParaRPr>
          </a:p>
        </p:txBody>
      </p:sp>
      <p:sp>
        <p:nvSpPr>
          <p:cNvPr id="480" name="ZoneTexte 438"/>
          <p:cNvSpPr/>
          <p:nvPr/>
        </p:nvSpPr>
        <p:spPr>
          <a:xfrm>
            <a:off x="11509200" y="3492360"/>
            <a:ext cx="5904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481" name="ZoneTexte 439"/>
          <p:cNvSpPr/>
          <p:nvPr/>
        </p:nvSpPr>
        <p:spPr>
          <a:xfrm>
            <a:off x="257040" y="0"/>
            <a:ext cx="3657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23h50</a:t>
            </a:r>
            <a:endParaRPr lang="fr-FR" sz="3200" b="0" strike="noStrike" spc="-1">
              <a:solidFill>
                <a:srgbClr val="000000"/>
              </a:solidFill>
              <a:latin typeface="Arial"/>
            </a:endParaRPr>
          </a:p>
        </p:txBody>
      </p:sp>
      <p:sp>
        <p:nvSpPr>
          <p:cNvPr id="482" name="Rectangle 440"/>
          <p:cNvSpPr/>
          <p:nvPr/>
        </p:nvSpPr>
        <p:spPr>
          <a:xfrm>
            <a:off x="125640" y="444240"/>
            <a:ext cx="9785160" cy="451800"/>
          </a:xfrm>
          <a:prstGeom prst="rect">
            <a:avLst/>
          </a:prstGeom>
          <a:solidFill>
            <a:srgbClr val="FF9966"/>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483" name="ZoneTexte 441"/>
          <p:cNvSpPr/>
          <p:nvPr/>
        </p:nvSpPr>
        <p:spPr>
          <a:xfrm>
            <a:off x="261360" y="553680"/>
            <a:ext cx="964476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0000FF"/>
                </a:solidFill>
                <a:latin typeface="Times New Roman"/>
                <a:ea typeface="DejaVu Sans"/>
              </a:rPr>
              <a:t>APPARITION EN AFRIQUE DE NOTRE ANCETRE DIRECT : L'HOMO SAPIENS .</a:t>
            </a:r>
            <a:endParaRPr lang="fr-FR" sz="2000" b="0" strike="noStrike" spc="-1">
              <a:solidFill>
                <a:srgbClr val="000000"/>
              </a:solidFill>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Rectangle 442"/>
          <p:cNvSpPr/>
          <p:nvPr/>
        </p:nvSpPr>
        <p:spPr>
          <a:xfrm>
            <a:off x="0" y="0"/>
            <a:ext cx="10079640" cy="7653240"/>
          </a:xfrm>
          <a:prstGeom prst="rect">
            <a:avLst/>
          </a:prstGeom>
          <a:solidFill>
            <a:srgbClr val="004A4A"/>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485" name="Image 443"/>
          <p:cNvPicPr/>
          <p:nvPr/>
        </p:nvPicPr>
        <p:blipFill>
          <a:blip r:embed="rId3"/>
          <a:stretch/>
        </p:blipFill>
        <p:spPr>
          <a:xfrm>
            <a:off x="1250640" y="2051640"/>
            <a:ext cx="7822080" cy="5490360"/>
          </a:xfrm>
          <a:prstGeom prst="rect">
            <a:avLst/>
          </a:prstGeom>
          <a:ln w="0">
            <a:noFill/>
          </a:ln>
        </p:spPr>
      </p:pic>
      <p:sp>
        <p:nvSpPr>
          <p:cNvPr id="486" name="Rectangle 444"/>
          <p:cNvSpPr/>
          <p:nvPr/>
        </p:nvSpPr>
        <p:spPr>
          <a:xfrm>
            <a:off x="458280" y="142560"/>
            <a:ext cx="9216720" cy="1797480"/>
          </a:xfrm>
          <a:prstGeom prst="rect">
            <a:avLst/>
          </a:prstGeom>
          <a:solidFill>
            <a:srgbClr val="999999"/>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487" name="ZoneTexte 445"/>
          <p:cNvSpPr/>
          <p:nvPr/>
        </p:nvSpPr>
        <p:spPr>
          <a:xfrm>
            <a:off x="608760" y="869760"/>
            <a:ext cx="8908560" cy="126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endParaRPr lang="fr-FR" sz="2200" b="0" strike="noStrike" spc="-1">
              <a:solidFill>
                <a:srgbClr val="000000"/>
              </a:solidFill>
              <a:latin typeface="Arial"/>
            </a:endParaRPr>
          </a:p>
          <a:p>
            <a:pPr algn="ctr">
              <a:lnSpc>
                <a:spcPct val="100000"/>
              </a:lnSpc>
            </a:pPr>
            <a:r>
              <a:rPr lang="fr-FR" sz="2200" b="1" strike="noStrike" spc="-1">
                <a:solidFill>
                  <a:srgbClr val="0000CC"/>
                </a:solidFill>
                <a:latin typeface="Times New Roman"/>
                <a:ea typeface="DejaVu Sans"/>
              </a:rPr>
              <a:t>L'homme moderne possède dans ses gènes entre 2% et 4,5% de  gènes de l’homme de Néandertal.</a:t>
            </a:r>
            <a:endParaRPr lang="fr-FR" sz="2200" b="0" strike="noStrike" spc="-1">
              <a:solidFill>
                <a:srgbClr val="000000"/>
              </a:solidFill>
              <a:latin typeface="Arial"/>
            </a:endParaRPr>
          </a:p>
        </p:txBody>
      </p:sp>
      <p:sp>
        <p:nvSpPr>
          <p:cNvPr id="488" name="ZoneTexte 446"/>
          <p:cNvSpPr/>
          <p:nvPr/>
        </p:nvSpPr>
        <p:spPr>
          <a:xfrm>
            <a:off x="451080" y="159120"/>
            <a:ext cx="9009000" cy="1892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00CC"/>
                </a:solidFill>
                <a:latin typeface="Times New Roman"/>
                <a:ea typeface="DejaVu Sans"/>
              </a:rPr>
              <a:t>Apparition de la pensée religieuse et symbolique.</a:t>
            </a:r>
            <a:endParaRPr lang="fr-FR" sz="2200" b="0" strike="noStrike" spc="-1">
              <a:solidFill>
                <a:srgbClr val="000000"/>
              </a:solidFill>
              <a:latin typeface="Arial"/>
            </a:endParaRPr>
          </a:p>
          <a:p>
            <a:pPr algn="ctr">
              <a:lnSpc>
                <a:spcPct val="100000"/>
              </a:lnSpc>
            </a:pPr>
            <a:r>
              <a:rPr lang="fr-FR" sz="2200" b="1" strike="noStrike" spc="-1">
                <a:solidFill>
                  <a:srgbClr val="0000CC"/>
                </a:solidFill>
                <a:latin typeface="Times New Roman"/>
                <a:ea typeface="DejaVu Sans"/>
              </a:rPr>
              <a:t>Il enterre ses morts dans une sépulture.</a:t>
            </a:r>
            <a:endParaRPr lang="fr-FR" sz="2200" b="0" strike="noStrike" spc="-1">
              <a:solidFill>
                <a:srgbClr val="000000"/>
              </a:solidFill>
              <a:latin typeface="Arial"/>
            </a:endParaRPr>
          </a:p>
          <a:p>
            <a:pPr algn="ctr">
              <a:lnSpc>
                <a:spcPct val="100000"/>
              </a:lnSpc>
            </a:pPr>
            <a:r>
              <a:rPr lang="fr-FR" sz="2200" b="1" strike="noStrike" spc="-1">
                <a:solidFill>
                  <a:srgbClr val="0000CC"/>
                </a:solidFill>
                <a:latin typeface="Times New Roman"/>
                <a:ea typeface="DejaVu Sans"/>
              </a:rPr>
              <a:t>Il côtoie l'homme de Néandertal pendant 15 000 ans.</a:t>
            </a:r>
            <a:endParaRPr lang="fr-FR" sz="2200" b="0" strike="noStrike" spc="-1">
              <a:solidFill>
                <a:srgbClr val="000000"/>
              </a:solidFill>
              <a:latin typeface="Arial"/>
            </a:endParaRPr>
          </a:p>
          <a:p>
            <a:pPr algn="ctr">
              <a:lnSpc>
                <a:spcPct val="100000"/>
              </a:lnSpc>
            </a:pPr>
            <a:endParaRPr lang="fr-FR" sz="2200" b="0" strike="noStrike" spc="-1">
              <a:solidFill>
                <a:srgbClr val="000000"/>
              </a:solidFill>
              <a:latin typeface="Arial"/>
            </a:endParaRPr>
          </a:p>
          <a:p>
            <a:pPr algn="ctr">
              <a:lnSpc>
                <a:spcPct val="100000"/>
              </a:lnSpc>
            </a:pPr>
            <a:r>
              <a:rPr lang="fr-FR" sz="2200" b="1" strike="noStrike" spc="-1">
                <a:solidFill>
                  <a:srgbClr val="0000CC"/>
                </a:solidFill>
                <a:latin typeface="Times New Roman"/>
                <a:ea typeface="DejaVu Sans"/>
              </a:rPr>
              <a:t>.</a:t>
            </a:r>
            <a:endParaRPr lang="fr-FR" sz="2200" b="0" strike="noStrike" spc="-1">
              <a:solidFill>
                <a:srgbClr val="000000"/>
              </a:solidFill>
              <a:latin typeface="Arial"/>
            </a:endParaRPr>
          </a:p>
          <a:p>
            <a:pPr algn="ctr">
              <a:lnSpc>
                <a:spcPct val="100000"/>
              </a:lnSpc>
            </a:pPr>
            <a:endParaRPr lang="fr-FR" sz="2200" b="0" strike="noStrike" spc="-1">
              <a:solidFill>
                <a:srgbClr val="000000"/>
              </a:solidFill>
              <a:latin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Image 447"/>
          <p:cNvPicPr/>
          <p:nvPr/>
        </p:nvPicPr>
        <p:blipFill>
          <a:blip r:embed="rId2"/>
          <a:stretch/>
        </p:blipFill>
        <p:spPr>
          <a:xfrm>
            <a:off x="-921600" y="0"/>
            <a:ext cx="11278440" cy="8406000"/>
          </a:xfrm>
          <a:prstGeom prst="rect">
            <a:avLst/>
          </a:prstGeom>
          <a:ln w="0">
            <a:noFill/>
          </a:ln>
        </p:spPr>
      </p:pic>
      <p:sp>
        <p:nvSpPr>
          <p:cNvPr id="490" name="ZoneTexte 448"/>
          <p:cNvSpPr/>
          <p:nvPr/>
        </p:nvSpPr>
        <p:spPr>
          <a:xfrm>
            <a:off x="-727200" y="1572120"/>
            <a:ext cx="8680320" cy="401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800" b="1" strike="noStrike" spc="-1">
                <a:solidFill>
                  <a:srgbClr val="0000CC"/>
                </a:solidFill>
                <a:latin typeface="Times New Roman"/>
                <a:ea typeface="DejaVu Sans"/>
              </a:rPr>
              <a:t>L'Homo sapiens à la conquête de la Terre.</a:t>
            </a:r>
            <a:endParaRPr lang="fr-FR" sz="2800" b="0" strike="noStrike" spc="-1">
              <a:solidFill>
                <a:srgbClr val="000000"/>
              </a:solidFill>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 name="Image 449"/>
          <p:cNvPicPr/>
          <p:nvPr/>
        </p:nvPicPr>
        <p:blipFill>
          <a:blip r:embed="rId2"/>
          <a:stretch/>
        </p:blipFill>
        <p:spPr>
          <a:xfrm>
            <a:off x="0" y="0"/>
            <a:ext cx="10172160" cy="8235000"/>
          </a:xfrm>
          <a:prstGeom prst="rect">
            <a:avLst/>
          </a:prstGeom>
          <a:ln w="0">
            <a:noFill/>
          </a:ln>
        </p:spPr>
      </p:pic>
      <p:sp>
        <p:nvSpPr>
          <p:cNvPr id="492" name="ZoneTexte 450"/>
          <p:cNvSpPr/>
          <p:nvPr/>
        </p:nvSpPr>
        <p:spPr>
          <a:xfrm>
            <a:off x="1766160" y="714600"/>
            <a:ext cx="8889480" cy="611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4400" b="1" u="sng" strike="noStrike" spc="-1">
                <a:solidFill>
                  <a:srgbClr val="E6E6FF"/>
                </a:solidFill>
                <a:uFillTx/>
                <a:latin typeface="Monotype Corsiva"/>
                <a:ea typeface="DejaVu Sans"/>
              </a:rPr>
              <a:t>LA   DERNIERE   MINUTE</a:t>
            </a:r>
            <a:endParaRPr lang="fr-FR" sz="4400" b="0" strike="noStrike" spc="-1">
              <a:solidFill>
                <a:srgbClr val="000000"/>
              </a:solidFill>
              <a:latin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65"/>
          <p:cNvSpPr/>
          <p:nvPr/>
        </p:nvSpPr>
        <p:spPr>
          <a:xfrm>
            <a:off x="1719720" y="3254400"/>
            <a:ext cx="6680520" cy="1350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9600" b="0" strike="noStrike" spc="-1">
                <a:solidFill>
                  <a:srgbClr val="000000"/>
                </a:solidFill>
                <a:latin typeface="Times New Roman"/>
                <a:ea typeface="DejaVu Sans"/>
              </a:rPr>
              <a:t>      </a:t>
            </a:r>
            <a:endParaRPr lang="fr-FR" sz="9600" b="0" strike="noStrike" spc="-1">
              <a:solidFill>
                <a:srgbClr val="000000"/>
              </a:solidFill>
              <a:latin typeface="Arial"/>
            </a:endParaRPr>
          </a:p>
        </p:txBody>
      </p:sp>
      <p:sp>
        <p:nvSpPr>
          <p:cNvPr id="109" name="Rectangle 66"/>
          <p:cNvSpPr/>
          <p:nvPr/>
        </p:nvSpPr>
        <p:spPr>
          <a:xfrm>
            <a:off x="714600" y="0"/>
            <a:ext cx="8003160" cy="360"/>
          </a:xfrm>
          <a:prstGeom prst="rect">
            <a:avLst/>
          </a:prstGeom>
          <a:solidFill>
            <a:srgbClr val="00B8FF"/>
          </a:solidFill>
          <a:ln w="36000">
            <a:solidFill>
              <a:srgbClr val="23FF23"/>
            </a:solidFill>
            <a:roun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pPr>
              <a:lnSpc>
                <a:spcPct val="100000"/>
              </a:lnSpc>
            </a:pPr>
            <a:endParaRPr lang="fr-FR" sz="2400" b="0" strike="noStrike" spc="-1">
              <a:solidFill>
                <a:srgbClr val="000000"/>
              </a:solidFill>
              <a:latin typeface="Times New Roman"/>
              <a:ea typeface="DejaVu Sans"/>
            </a:endParaRPr>
          </a:p>
        </p:txBody>
      </p:sp>
      <p:pic>
        <p:nvPicPr>
          <p:cNvPr id="110" name="Image 67"/>
          <p:cNvPicPr/>
          <p:nvPr/>
        </p:nvPicPr>
        <p:blipFill>
          <a:blip r:embed="rId3"/>
          <a:stretch/>
        </p:blipFill>
        <p:spPr>
          <a:xfrm>
            <a:off x="-162360" y="-148680"/>
            <a:ext cx="10401120" cy="8284320"/>
          </a:xfrm>
          <a:prstGeom prst="rect">
            <a:avLst/>
          </a:prstGeom>
          <a:ln w="0">
            <a:noFill/>
          </a:ln>
        </p:spPr>
      </p:pic>
      <p:sp>
        <p:nvSpPr>
          <p:cNvPr id="111" name="ZoneTexte 68"/>
          <p:cNvSpPr/>
          <p:nvPr/>
        </p:nvSpPr>
        <p:spPr>
          <a:xfrm>
            <a:off x="436320" y="198360"/>
            <a:ext cx="9326160" cy="3919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 janvier</a:t>
            </a:r>
            <a:r>
              <a:rPr lang="fr-FR" sz="3200" b="1" strike="noStrike" spc="-1">
                <a:solidFill>
                  <a:srgbClr val="E6E6FF"/>
                </a:solidFill>
                <a:latin typeface="Times New Roman"/>
                <a:ea typeface="DejaVu Sans"/>
              </a:rPr>
              <a:t> </a:t>
            </a:r>
            <a:r>
              <a:rPr lang="fr-FR" sz="3200" b="1" strike="noStrike" spc="-1">
                <a:solidFill>
                  <a:srgbClr val="FFFF00"/>
                </a:solidFill>
                <a:latin typeface="Times New Roman"/>
                <a:ea typeface="DejaVu Sans"/>
              </a:rPr>
              <a:t>0h00m00s</a:t>
            </a:r>
            <a:r>
              <a:rPr lang="fr-FR" sz="3200" b="1" strike="noStrike" spc="-1">
                <a:solidFill>
                  <a:srgbClr val="E6E6FF"/>
                </a:solidFill>
                <a:latin typeface="Times New Roman"/>
                <a:ea typeface="DejaVu Sans"/>
              </a:rPr>
              <a:t>     </a:t>
            </a: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r>
              <a:rPr lang="fr-FR" sz="3200" b="1" strike="noStrike" spc="-1">
                <a:solidFill>
                  <a:srgbClr val="E6E6FF"/>
                </a:solidFill>
                <a:latin typeface="Times New Roman"/>
                <a:ea typeface="DejaVu Sans"/>
              </a:rPr>
              <a:t>                         </a:t>
            </a:r>
            <a:r>
              <a:rPr lang="fr-FR" sz="5400" b="1" strike="noStrike" spc="-1">
                <a:solidFill>
                  <a:srgbClr val="FFFFFF"/>
                </a:solidFill>
                <a:latin typeface="Times New Roman"/>
                <a:ea typeface="DejaVu Sans"/>
              </a:rPr>
              <a:t>Le Big Bang</a:t>
            </a:r>
            <a:endParaRPr lang="fr-FR" sz="5400" b="0" strike="noStrike" spc="-1">
              <a:solidFill>
                <a:srgbClr val="000000"/>
              </a:solidFill>
              <a:latin typeface="Arial"/>
            </a:endParaRPr>
          </a:p>
        </p:txBody>
      </p:sp>
      <p:sp>
        <p:nvSpPr>
          <p:cNvPr id="112" name="Connecteur droit 69"/>
          <p:cNvSpPr/>
          <p:nvPr/>
        </p:nvSpPr>
        <p:spPr>
          <a:xfrm>
            <a:off x="-277920" y="7381800"/>
            <a:ext cx="1087452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13" name="ZoneTexte 70"/>
          <p:cNvSpPr/>
          <p:nvPr/>
        </p:nvSpPr>
        <p:spPr>
          <a:xfrm>
            <a:off x="0" y="7084080"/>
            <a:ext cx="2103120" cy="259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- 13,8 MA</a:t>
            </a:r>
            <a:endParaRPr lang="fr-FR" sz="1800" b="0" strike="noStrike" spc="-1">
              <a:solidFill>
                <a:srgbClr val="000000"/>
              </a:solidFill>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 451"/>
          <p:cNvPicPr/>
          <p:nvPr/>
        </p:nvPicPr>
        <p:blipFill>
          <a:blip r:embed="rId3"/>
          <a:stretch/>
        </p:blipFill>
        <p:spPr>
          <a:xfrm>
            <a:off x="0" y="0"/>
            <a:ext cx="10079640" cy="7679160"/>
          </a:xfrm>
          <a:prstGeom prst="rect">
            <a:avLst/>
          </a:prstGeom>
          <a:ln w="0">
            <a:noFill/>
          </a:ln>
        </p:spPr>
      </p:pic>
      <p:sp>
        <p:nvSpPr>
          <p:cNvPr id="494" name="ZoneTexte 452"/>
          <p:cNvSpPr/>
          <p:nvPr/>
        </p:nvSpPr>
        <p:spPr>
          <a:xfrm>
            <a:off x="1433520" y="177480"/>
            <a:ext cx="964368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CCCC00"/>
                </a:solidFill>
                <a:latin typeface="Times New Roman"/>
                <a:ea typeface="DejaVu Sans"/>
              </a:rPr>
              <a:t> </a:t>
            </a:r>
            <a:r>
              <a:rPr lang="fr-FR" sz="2400" b="1" strike="noStrike" spc="-1">
                <a:solidFill>
                  <a:srgbClr val="FFCC99"/>
                </a:solidFill>
                <a:latin typeface="Times New Roman"/>
                <a:ea typeface="DejaVu Sans"/>
              </a:rPr>
              <a:t>Développement de l'art et de l'expression symbolique</a:t>
            </a:r>
            <a:endParaRPr lang="fr-FR" sz="2400" b="0" strike="noStrike" spc="-1">
              <a:solidFill>
                <a:srgbClr val="000000"/>
              </a:solidFill>
              <a:latin typeface="Arial"/>
            </a:endParaRPr>
          </a:p>
        </p:txBody>
      </p:sp>
      <p:sp>
        <p:nvSpPr>
          <p:cNvPr id="495" name="ZoneTexte 453"/>
          <p:cNvSpPr/>
          <p:nvPr/>
        </p:nvSpPr>
        <p:spPr>
          <a:xfrm>
            <a:off x="6954480" y="6825960"/>
            <a:ext cx="3512160" cy="384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Pléistocène - 40.000 ans</a:t>
            </a:r>
            <a:endParaRPr lang="fr-FR" sz="2400" b="0" strike="noStrike" spc="-1">
              <a:solidFill>
                <a:srgbClr val="000000"/>
              </a:solidFill>
              <a:latin typeface="Arial"/>
            </a:endParaRPr>
          </a:p>
        </p:txBody>
      </p:sp>
      <p:sp>
        <p:nvSpPr>
          <p:cNvPr id="496" name="ZoneTexte 454"/>
          <p:cNvSpPr/>
          <p:nvPr/>
        </p:nvSpPr>
        <p:spPr>
          <a:xfrm>
            <a:off x="509040" y="227160"/>
            <a:ext cx="386244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 </a:t>
            </a:r>
            <a:r>
              <a:rPr lang="fr-FR" sz="3200" b="1" strike="noStrike" spc="-1">
                <a:solidFill>
                  <a:srgbClr val="CCCC00"/>
                </a:solidFill>
                <a:latin typeface="Times New Roman"/>
                <a:ea typeface="DejaVu Sans"/>
              </a:rPr>
              <a:t> </a:t>
            </a:r>
            <a:endParaRPr lang="fr-FR" sz="3200" b="0" strike="noStrike" spc="-1">
              <a:solidFill>
                <a:srgbClr val="000000"/>
              </a:solidFill>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 name="Image 455"/>
          <p:cNvPicPr/>
          <p:nvPr/>
        </p:nvPicPr>
        <p:blipFill>
          <a:blip r:embed="rId2"/>
          <a:stretch/>
        </p:blipFill>
        <p:spPr>
          <a:xfrm>
            <a:off x="-575640" y="-138960"/>
            <a:ext cx="11409840" cy="8433000"/>
          </a:xfrm>
          <a:prstGeom prst="rect">
            <a:avLst/>
          </a:prstGeom>
          <a:ln w="0">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ZoneTexte 456"/>
          <p:cNvSpPr/>
          <p:nvPr/>
        </p:nvSpPr>
        <p:spPr>
          <a:xfrm>
            <a:off x="-158760" y="0"/>
            <a:ext cx="1089360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499" name="Rectangle 457"/>
          <p:cNvSpPr/>
          <p:nvPr/>
        </p:nvSpPr>
        <p:spPr>
          <a:xfrm>
            <a:off x="0" y="0"/>
            <a:ext cx="10417320" cy="7659360"/>
          </a:xfrm>
          <a:prstGeom prst="rect">
            <a:avLst/>
          </a:prstGeom>
          <a:solidFill>
            <a:srgbClr val="198A8A"/>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500" name="ZoneTexte 458"/>
          <p:cNvSpPr/>
          <p:nvPr/>
        </p:nvSpPr>
        <p:spPr>
          <a:xfrm>
            <a:off x="2181960" y="171720"/>
            <a:ext cx="761976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00B8FF"/>
                </a:solidFill>
                <a:latin typeface="Times New Roman"/>
                <a:ea typeface="DejaVu Sans"/>
              </a:rPr>
              <a:t>     </a:t>
            </a:r>
            <a:r>
              <a:rPr lang="fr-FR" sz="2400" b="1" strike="noStrike" spc="-1">
                <a:solidFill>
                  <a:srgbClr val="FFCC99"/>
                </a:solidFill>
                <a:latin typeface="Times New Roman"/>
                <a:ea typeface="DejaVu Sans"/>
              </a:rPr>
              <a:t>Disparition de masse des mammouths</a:t>
            </a:r>
            <a:endParaRPr lang="fr-FR" sz="2400" b="0" strike="noStrike" spc="-1">
              <a:solidFill>
                <a:srgbClr val="000000"/>
              </a:solidFill>
              <a:latin typeface="Arial"/>
            </a:endParaRPr>
          </a:p>
        </p:txBody>
      </p:sp>
      <p:sp>
        <p:nvSpPr>
          <p:cNvPr id="501" name="ZoneTexte 459"/>
          <p:cNvSpPr/>
          <p:nvPr/>
        </p:nvSpPr>
        <p:spPr>
          <a:xfrm>
            <a:off x="6036480" y="7215120"/>
            <a:ext cx="39682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Holocène -10 000 ans </a:t>
            </a:r>
            <a:endParaRPr lang="fr-FR" sz="2400" b="0" strike="noStrike" spc="-1">
              <a:solidFill>
                <a:srgbClr val="000000"/>
              </a:solidFill>
              <a:latin typeface="Arial"/>
            </a:endParaRPr>
          </a:p>
        </p:txBody>
      </p:sp>
      <p:sp>
        <p:nvSpPr>
          <p:cNvPr id="502" name="ZoneTexte 460"/>
          <p:cNvSpPr/>
          <p:nvPr/>
        </p:nvSpPr>
        <p:spPr>
          <a:xfrm>
            <a:off x="272880" y="109440"/>
            <a:ext cx="4788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23h59mn20s</a:t>
            </a:r>
            <a:endParaRPr lang="fr-FR" sz="3200" b="0" strike="noStrike" spc="-1">
              <a:solidFill>
                <a:srgbClr val="000000"/>
              </a:solidFill>
              <a:latin typeface="Arial"/>
            </a:endParaRPr>
          </a:p>
        </p:txBody>
      </p:sp>
      <p:pic>
        <p:nvPicPr>
          <p:cNvPr id="503" name="Image 461"/>
          <p:cNvPicPr/>
          <p:nvPr/>
        </p:nvPicPr>
        <p:blipFill>
          <a:blip r:embed="rId3"/>
          <a:stretch/>
        </p:blipFill>
        <p:spPr>
          <a:xfrm>
            <a:off x="0" y="1243800"/>
            <a:ext cx="10423800" cy="5974920"/>
          </a:xfrm>
          <a:prstGeom prst="rect">
            <a:avLst/>
          </a:prstGeom>
          <a:ln w="0">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Image 463"/>
          <p:cNvPicPr/>
          <p:nvPr/>
        </p:nvPicPr>
        <p:blipFill>
          <a:blip r:embed="rId2"/>
          <a:stretch/>
        </p:blipFill>
        <p:spPr>
          <a:xfrm>
            <a:off x="0" y="0"/>
            <a:ext cx="10179360" cy="7559640"/>
          </a:xfrm>
          <a:prstGeom prst="rect">
            <a:avLst/>
          </a:prstGeom>
          <a:ln w="0">
            <a:noFill/>
          </a:ln>
        </p:spPr>
      </p:pic>
      <p:sp>
        <p:nvSpPr>
          <p:cNvPr id="505" name="ZoneTexte 464"/>
          <p:cNvSpPr/>
          <p:nvPr/>
        </p:nvSpPr>
        <p:spPr>
          <a:xfrm>
            <a:off x="718920" y="102240"/>
            <a:ext cx="9484920" cy="2708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31 décembre à 23h59mn25s</a:t>
            </a:r>
            <a:endParaRPr lang="fr-FR" sz="3200" b="0" strike="noStrike" spc="-1">
              <a:solidFill>
                <a:srgbClr val="000000"/>
              </a:solidFill>
              <a:latin typeface="Arial"/>
            </a:endParaRPr>
          </a:p>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355E00"/>
                </a:solidFill>
                <a:latin typeface="Times New Roman"/>
                <a:ea typeface="DejaVu Sans"/>
              </a:rPr>
              <a:t>Les hommes cultivent les premières céréales.                            Domestication des animaux.                                </a:t>
            </a:r>
            <a:endParaRPr lang="fr-FR" sz="3200" b="0" strike="noStrike" spc="-1">
              <a:solidFill>
                <a:srgbClr val="000000"/>
              </a:solidFill>
              <a:latin typeface="Arial"/>
            </a:endParaRPr>
          </a:p>
          <a:p>
            <a:pPr algn="ctr">
              <a:lnSpc>
                <a:spcPct val="100000"/>
              </a:lnSpc>
            </a:pPr>
            <a:r>
              <a:rPr lang="fr-FR" sz="3200" b="1" strike="noStrike" spc="-1">
                <a:solidFill>
                  <a:srgbClr val="355E00"/>
                </a:solidFill>
                <a:latin typeface="Times New Roman"/>
                <a:ea typeface="DejaVu Sans"/>
              </a:rPr>
              <a:t>(Chien, chèvre, mouton, bœuf, porc, poule, chat)                                        Début de l'élevage.</a:t>
            </a:r>
            <a:endParaRPr lang="fr-FR" sz="3200" b="0" strike="noStrike" spc="-1">
              <a:solidFill>
                <a:srgbClr val="000000"/>
              </a:solidFill>
              <a:latin typeface="Arial"/>
            </a:endParaRPr>
          </a:p>
        </p:txBody>
      </p:sp>
      <p:sp>
        <p:nvSpPr>
          <p:cNvPr id="506" name="ZoneTexte 465"/>
          <p:cNvSpPr/>
          <p:nvPr/>
        </p:nvSpPr>
        <p:spPr>
          <a:xfrm>
            <a:off x="7024680" y="7060320"/>
            <a:ext cx="33138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80"/>
                </a:solidFill>
                <a:latin typeface="Times New Roman"/>
                <a:ea typeface="DejaVu Sans"/>
              </a:rPr>
              <a:t>Holocène -9000 ans</a:t>
            </a:r>
            <a:endParaRPr lang="fr-FR" sz="2400" b="0" strike="noStrike" spc="-1">
              <a:solidFill>
                <a:srgbClr val="000000"/>
              </a:solidFill>
              <a:latin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 name="Image 466"/>
          <p:cNvPicPr/>
          <p:nvPr/>
        </p:nvPicPr>
        <p:blipFill>
          <a:blip r:embed="rId3"/>
          <a:stretch/>
        </p:blipFill>
        <p:spPr>
          <a:xfrm>
            <a:off x="0" y="0"/>
            <a:ext cx="10079640" cy="7559640"/>
          </a:xfrm>
          <a:prstGeom prst="rect">
            <a:avLst/>
          </a:prstGeom>
          <a:ln w="0">
            <a:noFill/>
          </a:ln>
        </p:spPr>
      </p:pic>
      <p:sp>
        <p:nvSpPr>
          <p:cNvPr id="508" name="ZoneTexte 467"/>
          <p:cNvSpPr/>
          <p:nvPr/>
        </p:nvSpPr>
        <p:spPr>
          <a:xfrm>
            <a:off x="-740880" y="508320"/>
            <a:ext cx="958428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0099FF"/>
                </a:solidFill>
                <a:latin typeface="Times New Roman"/>
                <a:ea typeface="DejaVu Sans"/>
              </a:rPr>
              <a:t>                           </a:t>
            </a:r>
            <a:r>
              <a:rPr lang="fr-FR" sz="2400" b="1" strike="noStrike" spc="-1">
                <a:solidFill>
                  <a:srgbClr val="FFCC99"/>
                </a:solidFill>
                <a:latin typeface="Times New Roman"/>
                <a:ea typeface="DejaVu Sans"/>
              </a:rPr>
              <a:t>Début de l'âge de bronze</a:t>
            </a:r>
            <a:endParaRPr lang="fr-FR" sz="2400" b="0" strike="noStrike" spc="-1">
              <a:solidFill>
                <a:srgbClr val="000000"/>
              </a:solidFill>
              <a:latin typeface="Arial"/>
            </a:endParaRPr>
          </a:p>
        </p:txBody>
      </p:sp>
      <p:sp>
        <p:nvSpPr>
          <p:cNvPr id="509" name="ZoneTexte 468"/>
          <p:cNvSpPr/>
          <p:nvPr/>
        </p:nvSpPr>
        <p:spPr>
          <a:xfrm>
            <a:off x="6816240" y="7075800"/>
            <a:ext cx="30754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- 5300 ans </a:t>
            </a:r>
            <a:endParaRPr lang="fr-FR" sz="2400" b="0" strike="noStrike" spc="-1">
              <a:solidFill>
                <a:srgbClr val="000000"/>
              </a:solidFill>
              <a:latin typeface="Arial"/>
            </a:endParaRPr>
          </a:p>
        </p:txBody>
      </p:sp>
      <p:sp>
        <p:nvSpPr>
          <p:cNvPr id="510" name="ZoneTexte 469"/>
          <p:cNvSpPr/>
          <p:nvPr/>
        </p:nvSpPr>
        <p:spPr>
          <a:xfrm>
            <a:off x="272880" y="298800"/>
            <a:ext cx="4788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23h59mn40s</a:t>
            </a:r>
            <a:endParaRPr lang="fr-FR" sz="3200" b="0" strike="noStrike" spc="-1">
              <a:solidFill>
                <a:srgbClr val="000000"/>
              </a:solidFill>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 name="Image 470"/>
          <p:cNvPicPr/>
          <p:nvPr/>
        </p:nvPicPr>
        <p:blipFill>
          <a:blip r:embed="rId3"/>
          <a:stretch/>
        </p:blipFill>
        <p:spPr>
          <a:xfrm>
            <a:off x="0" y="598680"/>
            <a:ext cx="10079640" cy="6984360"/>
          </a:xfrm>
          <a:prstGeom prst="rect">
            <a:avLst/>
          </a:prstGeom>
          <a:ln w="0">
            <a:noFill/>
          </a:ln>
        </p:spPr>
      </p:pic>
      <p:sp>
        <p:nvSpPr>
          <p:cNvPr id="512" name="ZoneTexte 471"/>
          <p:cNvSpPr/>
          <p:nvPr/>
        </p:nvSpPr>
        <p:spPr>
          <a:xfrm>
            <a:off x="656280" y="417600"/>
            <a:ext cx="9543960" cy="39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r>
              <a:rPr lang="fr-FR" sz="3200" b="1" strike="noStrike" spc="-1">
                <a:solidFill>
                  <a:srgbClr val="E6E64C"/>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6B4794"/>
                </a:solidFill>
                <a:latin typeface="Times New Roman"/>
                <a:ea typeface="DejaVu Sans"/>
              </a:rPr>
              <a:t>              </a:t>
            </a: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r>
              <a:rPr lang="fr-FR" sz="3200" b="1" strike="noStrike" spc="-1">
                <a:solidFill>
                  <a:srgbClr val="6B4794"/>
                </a:solidFill>
                <a:latin typeface="Times New Roman"/>
                <a:ea typeface="DejaVu Sans"/>
              </a:rPr>
              <a:t>           Invention de l'écriture en Mésopotamie  </a:t>
            </a:r>
            <a:endParaRPr lang="fr-FR" sz="3200" b="0" strike="noStrike" spc="-1">
              <a:solidFill>
                <a:srgbClr val="000000"/>
              </a:solidFill>
              <a:latin typeface="Arial"/>
            </a:endParaRPr>
          </a:p>
          <a:p>
            <a:pPr>
              <a:lnSpc>
                <a:spcPct val="100000"/>
              </a:lnSpc>
            </a:pPr>
            <a:r>
              <a:rPr lang="fr-FR" sz="3200" b="1" strike="noStrike" spc="-1">
                <a:solidFill>
                  <a:srgbClr val="6B4794"/>
                </a:solidFill>
                <a:latin typeface="Times New Roman"/>
                <a:ea typeface="DejaVu Sans"/>
              </a:rPr>
              <a:t>                         </a:t>
            </a: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endParaRPr lang="fr-FR" sz="3200" b="0" strike="noStrike" spc="-1">
              <a:solidFill>
                <a:srgbClr val="000000"/>
              </a:solidFill>
              <a:latin typeface="Arial"/>
            </a:endParaRPr>
          </a:p>
          <a:p>
            <a:pPr>
              <a:lnSpc>
                <a:spcPct val="100000"/>
              </a:lnSpc>
            </a:pPr>
            <a:r>
              <a:rPr lang="fr-FR" sz="3200" b="1" strike="noStrike" spc="-1">
                <a:solidFill>
                  <a:srgbClr val="6B4794"/>
                </a:solidFill>
                <a:latin typeface="Times New Roman"/>
                <a:ea typeface="DejaVu Sans"/>
              </a:rPr>
              <a:t>                   Premiers calendriers solaires           </a:t>
            </a:r>
            <a:endParaRPr lang="fr-FR" sz="3200" b="0" strike="noStrike" spc="-1">
              <a:solidFill>
                <a:srgbClr val="000000"/>
              </a:solidFill>
              <a:latin typeface="Arial"/>
            </a:endParaRPr>
          </a:p>
        </p:txBody>
      </p:sp>
      <p:sp>
        <p:nvSpPr>
          <p:cNvPr id="513" name="ZoneTexte 472"/>
          <p:cNvSpPr/>
          <p:nvPr/>
        </p:nvSpPr>
        <p:spPr>
          <a:xfrm>
            <a:off x="6806520" y="7106400"/>
            <a:ext cx="28767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FF"/>
                </a:solidFill>
                <a:latin typeface="Times New Roman"/>
                <a:ea typeface="DejaVu Sans"/>
              </a:rPr>
              <a:t>5.000 ans  avant JC</a:t>
            </a:r>
            <a:endParaRPr lang="fr-FR" sz="2400" b="0" strike="noStrike" spc="-1">
              <a:solidFill>
                <a:srgbClr val="000000"/>
              </a:solidFill>
              <a:latin typeface="Arial"/>
            </a:endParaRPr>
          </a:p>
        </p:txBody>
      </p:sp>
      <p:sp>
        <p:nvSpPr>
          <p:cNvPr id="514" name="Rectangle 473"/>
          <p:cNvSpPr/>
          <p:nvPr/>
        </p:nvSpPr>
        <p:spPr>
          <a:xfrm>
            <a:off x="2500200" y="337320"/>
            <a:ext cx="4841640" cy="436320"/>
          </a:xfrm>
          <a:prstGeom prst="rect">
            <a:avLst/>
          </a:prstGeom>
          <a:solidFill>
            <a:srgbClr val="666699"/>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515" name="ZoneTexte 474"/>
          <p:cNvSpPr/>
          <p:nvPr/>
        </p:nvSpPr>
        <p:spPr>
          <a:xfrm>
            <a:off x="2520000" y="317160"/>
            <a:ext cx="513936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23h59mn40s</a:t>
            </a:r>
            <a:endParaRPr lang="fr-FR" sz="3200" b="0" strike="noStrike" spc="-1">
              <a:solidFill>
                <a:srgbClr val="000000"/>
              </a:solidFill>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ZoneTexte 475"/>
          <p:cNvSpPr/>
          <p:nvPr/>
        </p:nvSpPr>
        <p:spPr>
          <a:xfrm>
            <a:off x="7401600" y="7044480"/>
            <a:ext cx="361116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2500 avant JC</a:t>
            </a:r>
            <a:endParaRPr lang="fr-FR" sz="2400" b="0" strike="noStrike" spc="-1">
              <a:solidFill>
                <a:srgbClr val="000000"/>
              </a:solidFill>
              <a:latin typeface="Arial"/>
            </a:endParaRPr>
          </a:p>
        </p:txBody>
      </p:sp>
      <p:pic>
        <p:nvPicPr>
          <p:cNvPr id="517" name="Image 476"/>
          <p:cNvPicPr/>
          <p:nvPr/>
        </p:nvPicPr>
        <p:blipFill>
          <a:blip r:embed="rId2"/>
          <a:stretch/>
        </p:blipFill>
        <p:spPr>
          <a:xfrm>
            <a:off x="-201960" y="0"/>
            <a:ext cx="10858680" cy="7630920"/>
          </a:xfrm>
          <a:prstGeom prst="rect">
            <a:avLst/>
          </a:prstGeom>
          <a:ln w="0">
            <a:noFill/>
          </a:ln>
        </p:spPr>
      </p:pic>
      <p:sp>
        <p:nvSpPr>
          <p:cNvPr id="518" name="Rectangle 477"/>
          <p:cNvSpPr/>
          <p:nvPr/>
        </p:nvSpPr>
        <p:spPr>
          <a:xfrm>
            <a:off x="484560" y="100800"/>
            <a:ext cx="5073480" cy="553680"/>
          </a:xfrm>
          <a:prstGeom prst="rect">
            <a:avLst/>
          </a:prstGeom>
          <a:solidFill>
            <a:srgbClr val="666699"/>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519" name="ZoneTexte 478"/>
          <p:cNvSpPr/>
          <p:nvPr/>
        </p:nvSpPr>
        <p:spPr>
          <a:xfrm>
            <a:off x="654120" y="132480"/>
            <a:ext cx="4788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23h59mn40s</a:t>
            </a:r>
            <a:endParaRPr lang="fr-FR" sz="3200" b="0" strike="noStrike" spc="-1">
              <a:solidFill>
                <a:srgbClr val="000000"/>
              </a:solidFill>
              <a:latin typeface="Arial"/>
            </a:endParaRPr>
          </a:p>
        </p:txBody>
      </p:sp>
      <p:sp>
        <p:nvSpPr>
          <p:cNvPr id="520" name="ZoneTexte 479"/>
          <p:cNvSpPr/>
          <p:nvPr/>
        </p:nvSpPr>
        <p:spPr>
          <a:xfrm>
            <a:off x="2513520" y="1332000"/>
            <a:ext cx="689904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B84747"/>
                </a:solidFill>
                <a:latin typeface="Times New Roman"/>
                <a:ea typeface="DejaVu Sans"/>
              </a:rPr>
              <a:t>Constructions des pyramides en Égypte</a:t>
            </a:r>
            <a:endParaRPr lang="fr-FR" sz="2400" b="0" strike="noStrike" spc="-1">
              <a:solidFill>
                <a:srgbClr val="000000"/>
              </a:solidFill>
              <a:latin typeface="Arial"/>
            </a:endParaRPr>
          </a:p>
        </p:txBody>
      </p:sp>
      <p:sp>
        <p:nvSpPr>
          <p:cNvPr id="521" name="ZoneTexte 480"/>
          <p:cNvSpPr/>
          <p:nvPr/>
        </p:nvSpPr>
        <p:spPr>
          <a:xfrm>
            <a:off x="8431200" y="7055280"/>
            <a:ext cx="13809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- 4550 ans </a:t>
            </a:r>
            <a:endParaRPr lang="fr-FR" sz="2400" b="0" strike="noStrike" spc="-1">
              <a:solidFill>
                <a:srgbClr val="000000"/>
              </a:solidFill>
              <a:latin typeface="Arial"/>
            </a:endParaRPr>
          </a:p>
        </p:txBody>
      </p:sp>
      <p:sp>
        <p:nvSpPr>
          <p:cNvPr id="522" name="ZoneTexte 481"/>
          <p:cNvSpPr/>
          <p:nvPr/>
        </p:nvSpPr>
        <p:spPr>
          <a:xfrm>
            <a:off x="2075040" y="6543360"/>
            <a:ext cx="718488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B84747"/>
                </a:solidFill>
                <a:latin typeface="Times New Roman"/>
                <a:ea typeface="DejaVu Sans"/>
              </a:rPr>
              <a:t>Pyramides de Gizeh : pharaons Kéops, Khéphren et Mykérinos.</a:t>
            </a:r>
            <a:endParaRPr lang="fr-FR" sz="1800" b="0" strike="noStrike" spc="-1">
              <a:solidFill>
                <a:srgbClr val="000000"/>
              </a:solidFill>
              <a:latin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Rectangle 482"/>
          <p:cNvSpPr/>
          <p:nvPr/>
        </p:nvSpPr>
        <p:spPr>
          <a:xfrm>
            <a:off x="-138960" y="0"/>
            <a:ext cx="10397520" cy="7559640"/>
          </a:xfrm>
          <a:prstGeom prst="rect">
            <a:avLst/>
          </a:prstGeom>
          <a:solidFill>
            <a:srgbClr val="FF9966"/>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pic>
        <p:nvPicPr>
          <p:cNvPr id="524" name="Image 483"/>
          <p:cNvPicPr/>
          <p:nvPr/>
        </p:nvPicPr>
        <p:blipFill>
          <a:blip r:embed="rId3"/>
          <a:stretch/>
        </p:blipFill>
        <p:spPr>
          <a:xfrm>
            <a:off x="1706400" y="1706400"/>
            <a:ext cx="6528240" cy="2856960"/>
          </a:xfrm>
          <a:prstGeom prst="rect">
            <a:avLst/>
          </a:prstGeom>
          <a:ln w="0">
            <a:noFill/>
          </a:ln>
        </p:spPr>
      </p:pic>
      <p:pic>
        <p:nvPicPr>
          <p:cNvPr id="525" name="Image 484"/>
          <p:cNvPicPr/>
          <p:nvPr/>
        </p:nvPicPr>
        <p:blipFill>
          <a:blip r:embed="rId4"/>
          <a:stretch/>
        </p:blipFill>
        <p:spPr>
          <a:xfrm>
            <a:off x="1686600" y="4564080"/>
            <a:ext cx="6528240" cy="2832120"/>
          </a:xfrm>
          <a:prstGeom prst="rect">
            <a:avLst/>
          </a:prstGeom>
          <a:ln w="0">
            <a:noFill/>
          </a:ln>
        </p:spPr>
      </p:pic>
      <p:sp>
        <p:nvSpPr>
          <p:cNvPr id="526" name="ZoneTexte 485"/>
          <p:cNvSpPr/>
          <p:nvPr/>
        </p:nvSpPr>
        <p:spPr>
          <a:xfrm>
            <a:off x="873000" y="277560"/>
            <a:ext cx="7976880" cy="13543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31 décembre à 23h59mn48s</a:t>
            </a:r>
            <a:endParaRPr lang="fr-FR" sz="3200" b="0" strike="noStrike" spc="-1">
              <a:solidFill>
                <a:srgbClr val="000000"/>
              </a:solidFill>
              <a:latin typeface="Arial"/>
            </a:endParaRPr>
          </a:p>
          <a:p>
            <a:pPr>
              <a:lnSpc>
                <a:spcPct val="100000"/>
              </a:lnSpc>
            </a:pPr>
            <a:r>
              <a:rPr lang="fr-FR" sz="3200" b="1" strike="noStrike" spc="-1">
                <a:solidFill>
                  <a:srgbClr val="944794"/>
                </a:solidFill>
                <a:latin typeface="Times New Roman"/>
                <a:ea typeface="DejaVu Sans"/>
              </a:rPr>
              <a:t>La domestication du cheval et l'invention de la roue révolutionnent la condition humaine</a:t>
            </a:r>
            <a:endParaRPr lang="fr-FR" sz="3200" b="0" strike="noStrike" spc="-1">
              <a:solidFill>
                <a:srgbClr val="000000"/>
              </a:solidFill>
              <a:latin typeface="Arial"/>
            </a:endParaRPr>
          </a:p>
        </p:txBody>
      </p:sp>
      <p:sp>
        <p:nvSpPr>
          <p:cNvPr id="527" name="ZoneTexte 486"/>
          <p:cNvSpPr/>
          <p:nvPr/>
        </p:nvSpPr>
        <p:spPr>
          <a:xfrm>
            <a:off x="5345640" y="7000200"/>
            <a:ext cx="31744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- 4000 ans </a:t>
            </a:r>
            <a:endParaRPr lang="fr-FR" sz="2400" b="0" strike="noStrike" spc="-1">
              <a:solidFill>
                <a:srgbClr val="000000"/>
              </a:solidFill>
              <a:latin typeface="Arial"/>
            </a:endParaRPr>
          </a:p>
        </p:txBody>
      </p:sp>
      <p:sp>
        <p:nvSpPr>
          <p:cNvPr id="528" name="ZoneTexte 487"/>
          <p:cNvSpPr/>
          <p:nvPr/>
        </p:nvSpPr>
        <p:spPr>
          <a:xfrm>
            <a:off x="258120" y="2539800"/>
            <a:ext cx="160668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804C19"/>
                </a:solidFill>
                <a:latin typeface="Times New Roman"/>
                <a:ea typeface="DejaVu Sans"/>
              </a:rPr>
              <a:t>Cheval de Prjewalski</a:t>
            </a:r>
            <a:endParaRPr lang="fr-FR" sz="2400" b="0" strike="noStrike" spc="-1">
              <a:solidFill>
                <a:srgbClr val="000000"/>
              </a:solidFill>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ZoneTexte 488"/>
          <p:cNvSpPr/>
          <p:nvPr/>
        </p:nvSpPr>
        <p:spPr>
          <a:xfrm>
            <a:off x="6885720" y="7024680"/>
            <a:ext cx="27180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500 ans avant JC</a:t>
            </a:r>
            <a:endParaRPr lang="fr-FR" sz="2400" b="0" strike="noStrike" spc="-1">
              <a:solidFill>
                <a:srgbClr val="000000"/>
              </a:solidFill>
              <a:latin typeface="Arial"/>
            </a:endParaRPr>
          </a:p>
        </p:txBody>
      </p:sp>
      <p:pic>
        <p:nvPicPr>
          <p:cNvPr id="530" name="Image 489"/>
          <p:cNvPicPr/>
          <p:nvPr/>
        </p:nvPicPr>
        <p:blipFill>
          <a:blip r:embed="rId3"/>
          <a:stretch/>
        </p:blipFill>
        <p:spPr>
          <a:xfrm>
            <a:off x="0" y="-62640"/>
            <a:ext cx="10079280" cy="7713000"/>
          </a:xfrm>
          <a:prstGeom prst="rect">
            <a:avLst/>
          </a:prstGeom>
          <a:ln w="0">
            <a:noFill/>
          </a:ln>
        </p:spPr>
      </p:pic>
      <p:sp>
        <p:nvSpPr>
          <p:cNvPr id="531" name="ZoneTexte 490"/>
          <p:cNvSpPr/>
          <p:nvPr/>
        </p:nvSpPr>
        <p:spPr>
          <a:xfrm>
            <a:off x="365400" y="0"/>
            <a:ext cx="4788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23h59mn50s</a:t>
            </a:r>
            <a:endParaRPr lang="fr-FR" sz="3200" b="0" strike="noStrike" spc="-1">
              <a:solidFill>
                <a:srgbClr val="000000"/>
              </a:solidFill>
              <a:latin typeface="Arial"/>
            </a:endParaRPr>
          </a:p>
        </p:txBody>
      </p:sp>
      <p:sp>
        <p:nvSpPr>
          <p:cNvPr id="532" name="ZoneTexte 491"/>
          <p:cNvSpPr/>
          <p:nvPr/>
        </p:nvSpPr>
        <p:spPr>
          <a:xfrm>
            <a:off x="1749960" y="1521720"/>
            <a:ext cx="61635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99"/>
                </a:solidFill>
                <a:latin typeface="Times New Roman"/>
                <a:ea typeface="DejaVu Sans"/>
              </a:rPr>
              <a:t>La civilisation grecque domine la Méditerranée</a:t>
            </a:r>
            <a:endParaRPr lang="fr-FR" sz="2400" b="0" strike="noStrike" spc="-1">
              <a:solidFill>
                <a:srgbClr val="000000"/>
              </a:solidFill>
              <a:latin typeface="Arial"/>
            </a:endParaRPr>
          </a:p>
        </p:txBody>
      </p:sp>
      <p:sp>
        <p:nvSpPr>
          <p:cNvPr id="533" name="ZoneTexte 492"/>
          <p:cNvSpPr/>
          <p:nvPr/>
        </p:nvSpPr>
        <p:spPr>
          <a:xfrm>
            <a:off x="7654320" y="7026480"/>
            <a:ext cx="3914280" cy="640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-2500 ans </a:t>
            </a:r>
            <a:endParaRPr lang="fr-FR" sz="2400" b="0" strike="noStrike" spc="-1">
              <a:solidFill>
                <a:srgbClr val="000000"/>
              </a:solidFill>
              <a:latin typeface="Arial"/>
            </a:endParaRPr>
          </a:p>
        </p:txBody>
      </p:sp>
      <p:sp>
        <p:nvSpPr>
          <p:cNvPr id="534" name="ZoneTexte 493"/>
          <p:cNvSpPr/>
          <p:nvPr/>
        </p:nvSpPr>
        <p:spPr>
          <a:xfrm>
            <a:off x="4952880" y="6653880"/>
            <a:ext cx="301716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000099"/>
                </a:solidFill>
                <a:latin typeface="Times New Roman"/>
                <a:ea typeface="DejaVu Sans"/>
              </a:rPr>
              <a:t>Fresque de Raphaël</a:t>
            </a:r>
            <a:endParaRPr lang="fr-FR" sz="2000" b="0" strike="noStrike" spc="-1">
              <a:solidFill>
                <a:srgbClr val="000000"/>
              </a:solidFill>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ZoneTexte 494"/>
          <p:cNvSpPr/>
          <p:nvPr/>
        </p:nvSpPr>
        <p:spPr>
          <a:xfrm>
            <a:off x="-3718080" y="7469280"/>
            <a:ext cx="9920880" cy="1537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2400" b="1" strike="noStrike" spc="-1">
                <a:solidFill>
                  <a:srgbClr val="993366"/>
                </a:solidFill>
                <a:latin typeface="Times New Roman"/>
                <a:ea typeface="DejaVu Sans"/>
              </a:rPr>
              <a:t>An I du calendrier chrétien: l'empire romain s'épanouit puis se disloque.</a:t>
            </a:r>
            <a:endParaRPr lang="fr-FR" sz="2400" b="0" strike="noStrike" spc="-1">
              <a:solidFill>
                <a:srgbClr val="000000"/>
              </a:solidFill>
              <a:latin typeface="Arial"/>
            </a:endParaRPr>
          </a:p>
        </p:txBody>
      </p:sp>
      <p:sp>
        <p:nvSpPr>
          <p:cNvPr id="536" name="Rectangle 495"/>
          <p:cNvSpPr/>
          <p:nvPr/>
        </p:nvSpPr>
        <p:spPr>
          <a:xfrm>
            <a:off x="-171000" y="0"/>
            <a:ext cx="10250640" cy="755964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537" name="Image 496"/>
          <p:cNvPicPr/>
          <p:nvPr/>
        </p:nvPicPr>
        <p:blipFill>
          <a:blip r:embed="rId2"/>
          <a:stretch/>
        </p:blipFill>
        <p:spPr>
          <a:xfrm>
            <a:off x="-74520" y="1249920"/>
            <a:ext cx="9794160" cy="6930720"/>
          </a:xfrm>
          <a:prstGeom prst="rect">
            <a:avLst/>
          </a:prstGeom>
          <a:ln w="0">
            <a:noFill/>
          </a:ln>
        </p:spPr>
      </p:pic>
      <p:sp>
        <p:nvSpPr>
          <p:cNvPr id="538" name="Rectangle 497"/>
          <p:cNvSpPr/>
          <p:nvPr/>
        </p:nvSpPr>
        <p:spPr>
          <a:xfrm>
            <a:off x="0" y="191520"/>
            <a:ext cx="10080000" cy="14043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39" name="Rectangle 498"/>
          <p:cNvSpPr/>
          <p:nvPr/>
        </p:nvSpPr>
        <p:spPr>
          <a:xfrm>
            <a:off x="-1358640" y="0"/>
            <a:ext cx="1765440" cy="755964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40" name="Rectangle 499"/>
          <p:cNvSpPr/>
          <p:nvPr/>
        </p:nvSpPr>
        <p:spPr>
          <a:xfrm>
            <a:off x="9242280" y="118440"/>
            <a:ext cx="1765440" cy="755964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41" name="Rectangle 500"/>
          <p:cNvSpPr/>
          <p:nvPr/>
        </p:nvSpPr>
        <p:spPr>
          <a:xfrm>
            <a:off x="0" y="7216920"/>
            <a:ext cx="10080000" cy="52308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42" name="ZoneTexte 501"/>
          <p:cNvSpPr/>
          <p:nvPr/>
        </p:nvSpPr>
        <p:spPr>
          <a:xfrm>
            <a:off x="99000" y="128520"/>
            <a:ext cx="4788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31 décembre à 23h59mn51s</a:t>
            </a:r>
            <a:endParaRPr lang="fr-FR" sz="3200" b="0" strike="noStrike" spc="-1">
              <a:solidFill>
                <a:srgbClr val="000000"/>
              </a:solidFill>
              <a:latin typeface="Arial"/>
            </a:endParaRPr>
          </a:p>
        </p:txBody>
      </p:sp>
      <p:sp>
        <p:nvSpPr>
          <p:cNvPr id="543" name="ZoneTexte 502"/>
          <p:cNvSpPr/>
          <p:nvPr/>
        </p:nvSpPr>
        <p:spPr>
          <a:xfrm>
            <a:off x="7907400" y="6870600"/>
            <a:ext cx="1752480" cy="689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-2000 ans </a:t>
            </a:r>
            <a:endParaRPr lang="fr-FR" sz="2400" b="0" strike="noStrike" spc="-1">
              <a:solidFill>
                <a:srgbClr val="000000"/>
              </a:solidFill>
              <a:latin typeface="Arial"/>
            </a:endParaRPr>
          </a:p>
        </p:txBody>
      </p:sp>
      <p:sp>
        <p:nvSpPr>
          <p:cNvPr id="544" name="ZoneTexte 503"/>
          <p:cNvSpPr/>
          <p:nvPr/>
        </p:nvSpPr>
        <p:spPr>
          <a:xfrm>
            <a:off x="-113040" y="420480"/>
            <a:ext cx="9920880" cy="1537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2400" b="1" strike="noStrike" spc="-1">
                <a:solidFill>
                  <a:schemeClr val="accent6">
                    <a:lumMod val="60000"/>
                    <a:lumOff val="40000"/>
                  </a:schemeClr>
                </a:solidFill>
                <a:latin typeface="Times New Roman"/>
                <a:ea typeface="DejaVu Sans"/>
              </a:rPr>
              <a:t>An I du calendrier chrétien: l'empire romain s'épanouit puis se disloque.</a:t>
            </a:r>
            <a:endParaRPr lang="fr-FR" sz="2400" b="0" strike="noStrike"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necteur droit 71"/>
          <p:cNvSpPr/>
          <p:nvPr/>
        </p:nvSpPr>
        <p:spPr>
          <a:xfrm>
            <a:off x="-496080" y="7203240"/>
            <a:ext cx="11370240" cy="36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8000" rIns="18000" bIns="-18000" anchor="ctr" anchorCtr="1">
            <a:noAutofit/>
          </a:bodyPr>
          <a:lstStyle/>
          <a:p>
            <a:endParaRPr lang="fr-FR" sz="2400" b="0" strike="noStrike" spc="-1">
              <a:solidFill>
                <a:srgbClr val="000000"/>
              </a:solidFill>
              <a:latin typeface="Times New Roman"/>
              <a:ea typeface="DejaVu Sans"/>
            </a:endParaRPr>
          </a:p>
        </p:txBody>
      </p:sp>
      <p:sp>
        <p:nvSpPr>
          <p:cNvPr id="115" name="ZoneTexte 72"/>
          <p:cNvSpPr/>
          <p:nvPr/>
        </p:nvSpPr>
        <p:spPr>
          <a:xfrm>
            <a:off x="0" y="6667560"/>
            <a:ext cx="1884600" cy="173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200" b="0" strike="noStrike" spc="-1">
                <a:solidFill>
                  <a:srgbClr val="000000"/>
                </a:solidFill>
                <a:latin typeface="Times New Roman"/>
                <a:ea typeface="DejaVu Sans"/>
              </a:rPr>
              <a:t>- 13,65 MA</a:t>
            </a:r>
            <a:endParaRPr lang="fr-FR" sz="1200" b="0" strike="noStrike" spc="-1">
              <a:solidFill>
                <a:srgbClr val="000000"/>
              </a:solidFill>
              <a:latin typeface="Arial"/>
            </a:endParaRPr>
          </a:p>
        </p:txBody>
      </p:sp>
      <p:sp>
        <p:nvSpPr>
          <p:cNvPr id="116" name="ZoneTexte 73"/>
          <p:cNvSpPr/>
          <p:nvPr/>
        </p:nvSpPr>
        <p:spPr>
          <a:xfrm>
            <a:off x="158760" y="6845760"/>
            <a:ext cx="1825200" cy="259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E6E6FF"/>
                </a:solidFill>
                <a:latin typeface="Times New Roman"/>
                <a:ea typeface="DejaVu Sans"/>
              </a:rPr>
              <a:t>- 13,67 MA</a:t>
            </a:r>
            <a:endParaRPr lang="fr-FR" sz="1800" b="0" strike="noStrike" spc="-1">
              <a:solidFill>
                <a:srgbClr val="000000"/>
              </a:solidFill>
              <a:latin typeface="Arial"/>
            </a:endParaRPr>
          </a:p>
        </p:txBody>
      </p:sp>
      <p:pic>
        <p:nvPicPr>
          <p:cNvPr id="117" name="Image 74"/>
          <p:cNvPicPr/>
          <p:nvPr/>
        </p:nvPicPr>
        <p:blipFill>
          <a:blip r:embed="rId3"/>
          <a:stretch/>
        </p:blipFill>
        <p:spPr>
          <a:xfrm>
            <a:off x="-5040" y="659520"/>
            <a:ext cx="10078920" cy="6932520"/>
          </a:xfrm>
          <a:prstGeom prst="rect">
            <a:avLst/>
          </a:prstGeom>
          <a:ln w="0">
            <a:noFill/>
          </a:ln>
        </p:spPr>
      </p:pic>
      <p:sp>
        <p:nvSpPr>
          <p:cNvPr id="118" name="Connecteur droit 75"/>
          <p:cNvSpPr/>
          <p:nvPr/>
        </p:nvSpPr>
        <p:spPr>
          <a:xfrm flipH="1" flipV="1">
            <a:off x="-816120" y="7202880"/>
            <a:ext cx="932400" cy="36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7640" rIns="18000" bIns="-17640" anchor="ctr" anchorCtr="1">
            <a:noAutofit/>
          </a:bodyPr>
          <a:lstStyle/>
          <a:p>
            <a:endParaRPr lang="fr-FR" sz="2400" b="0" strike="noStrike" spc="-1">
              <a:solidFill>
                <a:srgbClr val="000000"/>
              </a:solidFill>
              <a:latin typeface="Times New Roman"/>
              <a:ea typeface="DejaVu Sans"/>
            </a:endParaRPr>
          </a:p>
        </p:txBody>
      </p:sp>
      <p:sp>
        <p:nvSpPr>
          <p:cNvPr id="119" name="Connecteur droit 76"/>
          <p:cNvSpPr/>
          <p:nvPr/>
        </p:nvSpPr>
        <p:spPr>
          <a:xfrm>
            <a:off x="61920" y="7197840"/>
            <a:ext cx="10659240" cy="540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12600" rIns="18000" bIns="-12600" anchor="ctr" anchorCtr="1">
            <a:noAutofit/>
          </a:bodyPr>
          <a:lstStyle/>
          <a:p>
            <a:endParaRPr lang="fr-FR" sz="2400" b="0" strike="noStrike" spc="-1">
              <a:solidFill>
                <a:srgbClr val="000000"/>
              </a:solidFill>
              <a:latin typeface="Times New Roman"/>
              <a:ea typeface="DejaVu Sans"/>
            </a:endParaRPr>
          </a:p>
        </p:txBody>
      </p:sp>
      <p:sp>
        <p:nvSpPr>
          <p:cNvPr id="120" name="ZoneTexte 77"/>
          <p:cNvSpPr/>
          <p:nvPr/>
        </p:nvSpPr>
        <p:spPr>
          <a:xfrm>
            <a:off x="188640" y="6794640"/>
            <a:ext cx="1189800" cy="518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E6E6FF"/>
                </a:solidFill>
                <a:latin typeface="Times New Roman"/>
                <a:ea typeface="DejaVu Sans"/>
              </a:rPr>
              <a:t>-13,79 MA</a:t>
            </a:r>
            <a:endParaRPr lang="fr-FR" sz="1800" b="0" strike="noStrike" spc="-1">
              <a:solidFill>
                <a:srgbClr val="000000"/>
              </a:solidFill>
              <a:latin typeface="Arial"/>
            </a:endParaRPr>
          </a:p>
        </p:txBody>
      </p:sp>
      <p:sp>
        <p:nvSpPr>
          <p:cNvPr id="121" name="Rectangle 78"/>
          <p:cNvSpPr/>
          <p:nvPr/>
        </p:nvSpPr>
        <p:spPr>
          <a:xfrm>
            <a:off x="0" y="-102960"/>
            <a:ext cx="10079640" cy="8337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122" name="ZoneTexte 79"/>
          <p:cNvSpPr/>
          <p:nvPr/>
        </p:nvSpPr>
        <p:spPr>
          <a:xfrm>
            <a:off x="391320" y="124200"/>
            <a:ext cx="25945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 janvier</a:t>
            </a:r>
            <a:r>
              <a:rPr lang="fr-FR" sz="3200" b="1" strike="noStrike" spc="-1">
                <a:solidFill>
                  <a:srgbClr val="CCCCCC"/>
                </a:solidFill>
                <a:latin typeface="Times New Roman"/>
                <a:ea typeface="DejaVu Sans"/>
              </a:rPr>
              <a:t> </a:t>
            </a:r>
            <a:r>
              <a:rPr lang="fr-FR" sz="3200" b="1" strike="noStrike" spc="-1">
                <a:solidFill>
                  <a:srgbClr val="FFFF00"/>
                </a:solidFill>
                <a:latin typeface="Times New Roman"/>
                <a:ea typeface="DejaVu Sans"/>
              </a:rPr>
              <a:t>0h15</a:t>
            </a:r>
            <a:r>
              <a:rPr lang="fr-FR" sz="3200" b="1" strike="noStrike" spc="-1">
                <a:solidFill>
                  <a:srgbClr val="CCCCCC"/>
                </a:solidFill>
                <a:latin typeface="Times New Roman"/>
                <a:ea typeface="DejaVu Sans"/>
              </a:rPr>
              <a:t> </a:t>
            </a:r>
            <a:endParaRPr lang="fr-FR" sz="3200" b="0" strike="noStrike" spc="-1">
              <a:solidFill>
                <a:srgbClr val="000000"/>
              </a:solidFill>
              <a:latin typeface="Arial"/>
            </a:endParaRPr>
          </a:p>
        </p:txBody>
      </p:sp>
      <p:sp>
        <p:nvSpPr>
          <p:cNvPr id="123" name="ZoneTexte 80"/>
          <p:cNvSpPr/>
          <p:nvPr/>
        </p:nvSpPr>
        <p:spPr>
          <a:xfrm>
            <a:off x="3710880" y="97920"/>
            <a:ext cx="4930560" cy="1119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600" b="1" strike="noStrike" spc="-1">
                <a:solidFill>
                  <a:srgbClr val="FFCC99"/>
                </a:solidFill>
                <a:latin typeface="Times New Roman"/>
                <a:ea typeface="DejaVu Sans"/>
              </a:rPr>
              <a:t>Le fond diffus cosmologique :</a:t>
            </a:r>
            <a:endParaRPr lang="fr-FR" sz="2600" b="0" strike="noStrike" spc="-1">
              <a:solidFill>
                <a:srgbClr val="000000"/>
              </a:solidFill>
              <a:latin typeface="Arial"/>
            </a:endParaRPr>
          </a:p>
          <a:p>
            <a:pPr algn="ctr">
              <a:lnSpc>
                <a:spcPct val="100000"/>
              </a:lnSpc>
            </a:pPr>
            <a:r>
              <a:rPr lang="fr-FR" sz="2600" b="1" strike="noStrike" spc="-1">
                <a:solidFill>
                  <a:srgbClr val="FFCC99"/>
                </a:solidFill>
                <a:latin typeface="Times New Roman"/>
                <a:ea typeface="DejaVu Sans"/>
              </a:rPr>
              <a:t> la première lumière de l'Univers.</a:t>
            </a:r>
            <a:endParaRPr lang="fr-FR" sz="2600" b="0" strike="noStrike" spc="-1">
              <a:solidFill>
                <a:srgbClr val="000000"/>
              </a:solidFill>
              <a:latin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 name="Image 504"/>
          <p:cNvPicPr/>
          <p:nvPr/>
        </p:nvPicPr>
        <p:blipFill>
          <a:blip r:embed="rId3"/>
          <a:stretch/>
        </p:blipFill>
        <p:spPr>
          <a:xfrm>
            <a:off x="-504720" y="-432720"/>
            <a:ext cx="11037240" cy="8393400"/>
          </a:xfrm>
          <a:prstGeom prst="rect">
            <a:avLst/>
          </a:prstGeom>
          <a:ln w="0">
            <a:noFill/>
          </a:ln>
        </p:spPr>
      </p:pic>
      <p:sp>
        <p:nvSpPr>
          <p:cNvPr id="546" name="ZoneTexte 505"/>
          <p:cNvSpPr/>
          <p:nvPr/>
        </p:nvSpPr>
        <p:spPr>
          <a:xfrm>
            <a:off x="-456480" y="1091160"/>
            <a:ext cx="36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547" name="ZoneTexte 506"/>
          <p:cNvSpPr/>
          <p:nvPr/>
        </p:nvSpPr>
        <p:spPr>
          <a:xfrm>
            <a:off x="394920" y="3066120"/>
            <a:ext cx="12414960" cy="1805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r>
              <a:rPr lang="fr-FR" sz="2400" b="1" strike="noStrike" spc="-1">
                <a:solidFill>
                  <a:srgbClr val="FFFF00"/>
                </a:solidFill>
                <a:latin typeface="Times New Roman"/>
                <a:ea typeface="DejaVu Sans"/>
              </a:rPr>
              <a:t>      </a:t>
            </a:r>
            <a:r>
              <a:rPr lang="fr-FR" sz="2400" b="1" strike="noStrike" spc="-1">
                <a:solidFill>
                  <a:srgbClr val="008080"/>
                </a:solidFill>
                <a:latin typeface="Times New Roman"/>
                <a:ea typeface="DejaVu Sans"/>
              </a:rPr>
              <a:t> </a:t>
            </a:r>
            <a:endParaRPr lang="fr-FR" sz="2400" b="0" strike="noStrike" spc="-1">
              <a:solidFill>
                <a:srgbClr val="000000"/>
              </a:solidFill>
              <a:latin typeface="Arial"/>
            </a:endParaRPr>
          </a:p>
          <a:p>
            <a:pPr>
              <a:lnSpc>
                <a:spcPct val="100000"/>
              </a:lnSpc>
            </a:pPr>
            <a:r>
              <a:rPr lang="fr-FR" sz="2400" b="1" strike="noStrike" spc="-1">
                <a:solidFill>
                  <a:srgbClr val="808019"/>
                </a:solidFill>
                <a:latin typeface="Times New Roman"/>
                <a:ea typeface="DejaVu Sans"/>
              </a:rPr>
              <a:t>         </a:t>
            </a:r>
            <a:r>
              <a:rPr lang="fr-FR" sz="2400" b="1" strike="noStrike" spc="-1">
                <a:solidFill>
                  <a:srgbClr val="E6E6E6"/>
                </a:solidFill>
                <a:latin typeface="Times New Roman"/>
                <a:ea typeface="DejaVu Sans"/>
              </a:rPr>
              <a:t> </a:t>
            </a:r>
            <a:r>
              <a:rPr lang="fr-FR" sz="2400" b="1" strike="noStrike" spc="-1">
                <a:solidFill>
                  <a:srgbClr val="000080"/>
                </a:solidFill>
                <a:latin typeface="Times New Roman"/>
                <a:ea typeface="DejaVu Sans"/>
              </a:rPr>
              <a:t> </a:t>
            </a:r>
            <a:endParaRPr lang="fr-FR" sz="2400" b="0" strike="noStrike" spc="-1">
              <a:solidFill>
                <a:srgbClr val="000000"/>
              </a:solidFill>
              <a:latin typeface="Arial"/>
            </a:endParaRPr>
          </a:p>
        </p:txBody>
      </p:sp>
      <p:sp>
        <p:nvSpPr>
          <p:cNvPr id="548" name="ZoneTexte 507"/>
          <p:cNvSpPr/>
          <p:nvPr/>
        </p:nvSpPr>
        <p:spPr>
          <a:xfrm>
            <a:off x="8453160" y="2500200"/>
            <a:ext cx="1980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549" name="ZoneTexte 508"/>
          <p:cNvSpPr/>
          <p:nvPr/>
        </p:nvSpPr>
        <p:spPr>
          <a:xfrm>
            <a:off x="8439120" y="7044480"/>
            <a:ext cx="351180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000080"/>
                </a:solidFill>
                <a:latin typeface="Times New Roman"/>
                <a:ea typeface="DejaVu Sans"/>
              </a:rPr>
              <a:t>-500 ans </a:t>
            </a:r>
            <a:endParaRPr lang="fr-FR" sz="2400" b="0" strike="noStrike" spc="-1">
              <a:solidFill>
                <a:srgbClr val="000000"/>
              </a:solidFill>
              <a:latin typeface="Arial"/>
            </a:endParaRPr>
          </a:p>
        </p:txBody>
      </p:sp>
      <p:sp>
        <p:nvSpPr>
          <p:cNvPr id="550" name="Rectangle 509"/>
          <p:cNvSpPr/>
          <p:nvPr/>
        </p:nvSpPr>
        <p:spPr>
          <a:xfrm>
            <a:off x="89280" y="131760"/>
            <a:ext cx="5040000" cy="376560"/>
          </a:xfrm>
          <a:prstGeom prst="rect">
            <a:avLst/>
          </a:prstGeom>
          <a:solidFill>
            <a:srgbClr val="198A8A"/>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551" name="ZoneTexte 510"/>
          <p:cNvSpPr/>
          <p:nvPr/>
        </p:nvSpPr>
        <p:spPr>
          <a:xfrm>
            <a:off x="110880" y="108360"/>
            <a:ext cx="5198760" cy="4514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31 décembre à 23h59mn58s</a:t>
            </a:r>
            <a:endParaRPr lang="fr-FR" sz="3200" b="0" strike="noStrike" spc="-1">
              <a:solidFill>
                <a:srgbClr val="000000"/>
              </a:solidFill>
              <a:latin typeface="Arial"/>
            </a:endParaRPr>
          </a:p>
        </p:txBody>
      </p:sp>
      <p:sp>
        <p:nvSpPr>
          <p:cNvPr id="552" name="Rectangle 511"/>
          <p:cNvSpPr/>
          <p:nvPr/>
        </p:nvSpPr>
        <p:spPr>
          <a:xfrm>
            <a:off x="525240" y="2666160"/>
            <a:ext cx="8906760" cy="834480"/>
          </a:xfrm>
          <a:prstGeom prst="rect">
            <a:avLst/>
          </a:prstGeom>
          <a:solidFill>
            <a:srgbClr val="B3B3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sp>
        <p:nvSpPr>
          <p:cNvPr id="553" name="ZoneTexte 512"/>
          <p:cNvSpPr/>
          <p:nvPr/>
        </p:nvSpPr>
        <p:spPr>
          <a:xfrm>
            <a:off x="573840" y="2723040"/>
            <a:ext cx="10055880" cy="689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660066"/>
                </a:solidFill>
                <a:latin typeface="Times New Roman"/>
                <a:ea typeface="DejaVu Sans"/>
              </a:rPr>
              <a:t>Christophe Colomb arrive en l'Amérique. Chute de Constantinople.</a:t>
            </a:r>
            <a:r>
              <a:rPr lang="fr-FR" sz="2400" b="1" strike="noStrike" spc="-1">
                <a:solidFill>
                  <a:srgbClr val="FFFF00"/>
                </a:solidFill>
                <a:latin typeface="Times New Roman"/>
                <a:ea typeface="DejaVu Sans"/>
              </a:rPr>
              <a:t>                </a:t>
            </a:r>
            <a:r>
              <a:rPr lang="fr-FR" sz="2400" b="1" strike="noStrike" spc="-1">
                <a:solidFill>
                  <a:srgbClr val="008080"/>
                </a:solidFill>
                <a:latin typeface="Times New Roman"/>
                <a:ea typeface="DejaVu Sans"/>
              </a:rPr>
              <a:t> </a:t>
            </a:r>
            <a:endParaRPr lang="fr-FR" sz="2400" b="0" strike="noStrike" spc="-1">
              <a:solidFill>
                <a:srgbClr val="000000"/>
              </a:solidFill>
              <a:latin typeface="Arial"/>
            </a:endParaRPr>
          </a:p>
          <a:p>
            <a:pPr>
              <a:lnSpc>
                <a:spcPct val="100000"/>
              </a:lnSpc>
            </a:pPr>
            <a:r>
              <a:rPr lang="fr-FR" sz="2400" b="1" strike="noStrike" spc="-1">
                <a:solidFill>
                  <a:srgbClr val="808019"/>
                </a:solidFill>
                <a:latin typeface="Times New Roman"/>
                <a:ea typeface="DejaVu Sans"/>
              </a:rPr>
              <a:t>         </a:t>
            </a:r>
            <a:r>
              <a:rPr lang="fr-FR" sz="2400" b="1" strike="noStrike" spc="-1">
                <a:solidFill>
                  <a:srgbClr val="E6E6E6"/>
                </a:solidFill>
                <a:latin typeface="Times New Roman"/>
                <a:ea typeface="DejaVu Sans"/>
              </a:rPr>
              <a:t> </a:t>
            </a:r>
            <a:r>
              <a:rPr lang="fr-FR" sz="2400" b="1" strike="noStrike" spc="-1">
                <a:solidFill>
                  <a:srgbClr val="000080"/>
                </a:solidFill>
                <a:latin typeface="Times New Roman"/>
                <a:ea typeface="DejaVu Sans"/>
              </a:rPr>
              <a:t> </a:t>
            </a:r>
            <a:endParaRPr lang="fr-FR" sz="2400" b="0" strike="noStrike" spc="-1">
              <a:solidFill>
                <a:srgbClr val="000000"/>
              </a:solidFill>
              <a:latin typeface="Arial"/>
            </a:endParaRPr>
          </a:p>
        </p:txBody>
      </p:sp>
      <p:sp>
        <p:nvSpPr>
          <p:cNvPr id="554" name="ZoneTexte 513"/>
          <p:cNvSpPr/>
          <p:nvPr/>
        </p:nvSpPr>
        <p:spPr>
          <a:xfrm>
            <a:off x="950400" y="3107520"/>
            <a:ext cx="812952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660066"/>
                </a:solidFill>
                <a:latin typeface="Times New Roman"/>
                <a:ea typeface="DejaVu Sans"/>
              </a:rPr>
              <a:t>Par ses observations Galilée confirme la théorie de Copernic.</a:t>
            </a:r>
            <a:endParaRPr lang="fr-FR" sz="2400" b="0" strike="noStrike" spc="-1">
              <a:solidFill>
                <a:srgbClr val="000000"/>
              </a:solidFill>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 name="Image 514"/>
          <p:cNvPicPr/>
          <p:nvPr/>
        </p:nvPicPr>
        <p:blipFill>
          <a:blip r:embed="rId2"/>
          <a:stretch/>
        </p:blipFill>
        <p:spPr>
          <a:xfrm>
            <a:off x="-357120" y="-337680"/>
            <a:ext cx="10616040" cy="8076240"/>
          </a:xfrm>
          <a:prstGeom prst="rect">
            <a:avLst/>
          </a:prstGeom>
          <a:ln w="0">
            <a:noFill/>
          </a:ln>
        </p:spPr>
      </p:pic>
      <p:sp>
        <p:nvSpPr>
          <p:cNvPr id="556" name="ZoneTexte 515"/>
          <p:cNvSpPr/>
          <p:nvPr/>
        </p:nvSpPr>
        <p:spPr>
          <a:xfrm>
            <a:off x="123480" y="-82440"/>
            <a:ext cx="5536080" cy="1140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3200" b="0" strike="noStrike" spc="-1">
              <a:solidFill>
                <a:srgbClr val="000000"/>
              </a:solidFill>
              <a:latin typeface="Arial"/>
            </a:endParaRPr>
          </a:p>
          <a:p>
            <a:pPr>
              <a:lnSpc>
                <a:spcPct val="100000"/>
              </a:lnSpc>
            </a:pPr>
            <a:endParaRPr lang="fr-FR" sz="2400" b="0" strike="noStrike" spc="-1">
              <a:solidFill>
                <a:srgbClr val="000000"/>
              </a:solidFill>
              <a:latin typeface="Arial"/>
            </a:endParaRPr>
          </a:p>
          <a:p>
            <a:pPr>
              <a:lnSpc>
                <a:spcPct val="100000"/>
              </a:lnSpc>
            </a:pPr>
            <a:r>
              <a:rPr lang="fr-FR" sz="2400" b="1" strike="noStrike" spc="-1">
                <a:solidFill>
                  <a:srgbClr val="FFCC99"/>
                </a:solidFill>
                <a:latin typeface="Times New Roman"/>
                <a:ea typeface="DejaVu Sans"/>
              </a:rPr>
              <a:t>L'homme marche sur la Lune</a:t>
            </a:r>
            <a:endParaRPr lang="fr-FR" sz="2400" b="0" strike="noStrike" spc="-1">
              <a:solidFill>
                <a:srgbClr val="000000"/>
              </a:solidFill>
              <a:latin typeface="Arial"/>
            </a:endParaRPr>
          </a:p>
        </p:txBody>
      </p:sp>
      <p:sp>
        <p:nvSpPr>
          <p:cNvPr id="557" name="ZoneTexte 516"/>
          <p:cNvSpPr/>
          <p:nvPr/>
        </p:nvSpPr>
        <p:spPr>
          <a:xfrm>
            <a:off x="77040" y="154800"/>
            <a:ext cx="217368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00h00mn00s</a:t>
            </a:r>
            <a:endParaRPr lang="fr-FR" sz="3200" b="0" strike="noStrike" spc="-1">
              <a:solidFill>
                <a:srgbClr val="000000"/>
              </a:solidFill>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Rectangle 517"/>
          <p:cNvSpPr/>
          <p:nvPr/>
        </p:nvSpPr>
        <p:spPr>
          <a:xfrm>
            <a:off x="0" y="-231480"/>
            <a:ext cx="10189800" cy="8022240"/>
          </a:xfrm>
          <a:prstGeom prst="rect">
            <a:avLst/>
          </a:prstGeom>
          <a:solidFill>
            <a:srgbClr val="0084D1"/>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000000"/>
              </a:solidFill>
              <a:latin typeface="Times New Roman"/>
              <a:ea typeface="DejaVu Sans"/>
            </a:endParaRPr>
          </a:p>
        </p:txBody>
      </p:sp>
      <p:pic>
        <p:nvPicPr>
          <p:cNvPr id="559" name="Image 518"/>
          <p:cNvPicPr/>
          <p:nvPr/>
        </p:nvPicPr>
        <p:blipFill>
          <a:blip r:embed="rId2"/>
          <a:stretch/>
        </p:blipFill>
        <p:spPr>
          <a:xfrm>
            <a:off x="0" y="1512720"/>
            <a:ext cx="10185840" cy="6353640"/>
          </a:xfrm>
          <a:prstGeom prst="rect">
            <a:avLst/>
          </a:prstGeom>
          <a:ln w="0">
            <a:noFill/>
          </a:ln>
        </p:spPr>
      </p:pic>
      <p:sp>
        <p:nvSpPr>
          <p:cNvPr id="560" name="ZoneTexte 519"/>
          <p:cNvSpPr/>
          <p:nvPr/>
        </p:nvSpPr>
        <p:spPr>
          <a:xfrm>
            <a:off x="941400" y="67680"/>
            <a:ext cx="8471160" cy="1654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200" b="1" strike="noStrike" spc="-1">
                <a:solidFill>
                  <a:srgbClr val="00FFFF"/>
                </a:solidFill>
                <a:latin typeface="Times New Roman"/>
                <a:ea typeface="DejaVu Sans"/>
              </a:rPr>
              <a:t>Voilà seulement 10 mn que la Terre a accueilli l'Homme.</a:t>
            </a:r>
            <a:endParaRPr lang="fr-FR" sz="2200" b="0" strike="noStrike" spc="-1">
              <a:solidFill>
                <a:srgbClr val="000000"/>
              </a:solidFill>
              <a:latin typeface="Arial"/>
            </a:endParaRPr>
          </a:p>
          <a:p>
            <a:pPr algn="ctr">
              <a:lnSpc>
                <a:spcPct val="100000"/>
              </a:lnSpc>
            </a:pPr>
            <a:r>
              <a:rPr lang="fr-FR" sz="2200" b="1" strike="noStrike" spc="-1">
                <a:solidFill>
                  <a:srgbClr val="00FFFF"/>
                </a:solidFill>
                <a:latin typeface="Times New Roman"/>
                <a:ea typeface="DejaVu Sans"/>
              </a:rPr>
              <a:t>En 15/100ème de seconde la population mondiale vient de passer de 3 à 8,2 milliards d'individus et le nombre de vertébrés a diminué de 73%.</a:t>
            </a:r>
            <a:endParaRPr lang="fr-FR" sz="2200" b="0" strike="noStrike" spc="-1">
              <a:solidFill>
                <a:srgbClr val="000000"/>
              </a:solidFill>
              <a:latin typeface="Arial"/>
            </a:endParaRPr>
          </a:p>
          <a:p>
            <a:pPr algn="ctr">
              <a:lnSpc>
                <a:spcPct val="100000"/>
              </a:lnSpc>
            </a:pPr>
            <a:r>
              <a:rPr lang="fr-FR" sz="2200" b="1" strike="noStrike" spc="-1">
                <a:solidFill>
                  <a:srgbClr val="00FFFF"/>
                </a:solidFill>
                <a:latin typeface="Times New Roman"/>
                <a:ea typeface="DejaVu Sans"/>
              </a:rPr>
              <a:t> Par son activité il met en péril l'équilibre de la planète. </a:t>
            </a:r>
            <a:endParaRPr lang="fr-FR" sz="2200" b="0" strike="noStrike" spc="-1">
              <a:solidFill>
                <a:srgbClr val="000000"/>
              </a:solidFill>
              <a:latin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Image 520"/>
          <p:cNvPicPr/>
          <p:nvPr/>
        </p:nvPicPr>
        <p:blipFill>
          <a:blip r:embed="rId2"/>
          <a:stretch/>
        </p:blipFill>
        <p:spPr>
          <a:xfrm>
            <a:off x="0" y="-6480"/>
            <a:ext cx="10079640" cy="7566120"/>
          </a:xfrm>
          <a:prstGeom prst="rect">
            <a:avLst/>
          </a:prstGeom>
          <a:ln w="0">
            <a:noFill/>
          </a:ln>
        </p:spPr>
      </p:pic>
      <p:sp>
        <p:nvSpPr>
          <p:cNvPr id="562" name="ZoneTexte 521"/>
          <p:cNvSpPr/>
          <p:nvPr/>
        </p:nvSpPr>
        <p:spPr>
          <a:xfrm>
            <a:off x="1706400" y="118800"/>
            <a:ext cx="8373240" cy="139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000080"/>
                </a:solidFill>
                <a:latin typeface="Times New Roman"/>
                <a:ea typeface="DejaVu Sans"/>
              </a:rPr>
              <a:t>L'homme saura-t'il réagir à temps ou </a:t>
            </a:r>
            <a:endParaRPr lang="fr-FR" sz="2400" b="0" strike="noStrike" spc="-1">
              <a:solidFill>
                <a:srgbClr val="000000"/>
              </a:solidFill>
              <a:latin typeface="Arial"/>
            </a:endParaRPr>
          </a:p>
          <a:p>
            <a:pPr algn="ctr">
              <a:lnSpc>
                <a:spcPct val="100000"/>
              </a:lnSpc>
            </a:pPr>
            <a:r>
              <a:rPr lang="fr-FR" sz="2400" b="1" strike="noStrike" spc="-1">
                <a:solidFill>
                  <a:srgbClr val="000080"/>
                </a:solidFill>
                <a:latin typeface="Times New Roman"/>
                <a:ea typeface="DejaVu Sans"/>
              </a:rPr>
              <a:t>sera-t-il à l'origine de la 6ème extinction massive ?</a:t>
            </a:r>
            <a:endParaRPr lang="fr-FR" sz="2400" b="0" strike="noStrike" spc="-1">
              <a:solidFill>
                <a:srgbClr val="000000"/>
              </a:solidFill>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Rectangle 522"/>
          <p:cNvSpPr/>
          <p:nvPr/>
        </p:nvSpPr>
        <p:spPr>
          <a:xfrm>
            <a:off x="-110160" y="-388440"/>
            <a:ext cx="10655640" cy="76593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564" name="Image 523"/>
          <p:cNvPicPr/>
          <p:nvPr/>
        </p:nvPicPr>
        <p:blipFill>
          <a:blip r:embed="rId2"/>
          <a:stretch/>
        </p:blipFill>
        <p:spPr>
          <a:xfrm>
            <a:off x="-138960" y="3826080"/>
            <a:ext cx="10675440" cy="3733560"/>
          </a:xfrm>
          <a:prstGeom prst="rect">
            <a:avLst/>
          </a:prstGeom>
          <a:ln w="0">
            <a:noFill/>
          </a:ln>
        </p:spPr>
      </p:pic>
      <p:sp>
        <p:nvSpPr>
          <p:cNvPr id="565" name="ZoneTexte 524"/>
          <p:cNvSpPr/>
          <p:nvPr/>
        </p:nvSpPr>
        <p:spPr>
          <a:xfrm>
            <a:off x="2388960" y="1018440"/>
            <a:ext cx="14240880" cy="16639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4800" b="1" strike="noStrike" spc="-1">
                <a:solidFill>
                  <a:srgbClr val="EB613D"/>
                </a:solidFill>
                <a:latin typeface="Monotype Corsiva"/>
                <a:ea typeface="DejaVu Sans"/>
              </a:rPr>
              <a:t>ET   MAINTENANT  ?</a:t>
            </a:r>
            <a:endParaRPr lang="fr-FR" sz="4800" b="0" strike="noStrike" spc="-1">
              <a:solidFill>
                <a:srgbClr val="000000"/>
              </a:solidFill>
              <a:latin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Rectangle 525"/>
          <p:cNvSpPr/>
          <p:nvPr/>
        </p:nvSpPr>
        <p:spPr>
          <a:xfrm>
            <a:off x="-364680" y="0"/>
            <a:ext cx="10758240" cy="138060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67" name="Rectangle 526"/>
          <p:cNvSpPr/>
          <p:nvPr/>
        </p:nvSpPr>
        <p:spPr>
          <a:xfrm>
            <a:off x="-352800" y="7521840"/>
            <a:ext cx="10722600" cy="7851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68" name="Rectangle 527"/>
          <p:cNvSpPr/>
          <p:nvPr/>
        </p:nvSpPr>
        <p:spPr>
          <a:xfrm>
            <a:off x="-452160" y="845280"/>
            <a:ext cx="2260440" cy="739368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69" name="Rectangle 528"/>
          <p:cNvSpPr/>
          <p:nvPr/>
        </p:nvSpPr>
        <p:spPr>
          <a:xfrm>
            <a:off x="8210880" y="880560"/>
            <a:ext cx="2096280" cy="739368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70" name="ZoneTexte 529"/>
          <p:cNvSpPr/>
          <p:nvPr/>
        </p:nvSpPr>
        <p:spPr>
          <a:xfrm>
            <a:off x="-10080" y="82080"/>
            <a:ext cx="392580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29 janvier de l'an II</a:t>
            </a:r>
            <a:endParaRPr lang="fr-FR" sz="3200" b="0" strike="noStrike" spc="-1">
              <a:solidFill>
                <a:srgbClr val="000000"/>
              </a:solidFill>
              <a:latin typeface="Arial"/>
            </a:endParaRPr>
          </a:p>
        </p:txBody>
      </p:sp>
      <p:sp>
        <p:nvSpPr>
          <p:cNvPr id="571" name="ZoneTexte 530"/>
          <p:cNvSpPr/>
          <p:nvPr/>
        </p:nvSpPr>
        <p:spPr>
          <a:xfrm>
            <a:off x="760320" y="226800"/>
            <a:ext cx="10989000" cy="18666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600" b="1" strike="noStrike" spc="-1">
                <a:solidFill>
                  <a:srgbClr val="FFCC99"/>
                </a:solidFill>
                <a:latin typeface="Times New Roman"/>
                <a:ea typeface="DejaVu Sans"/>
              </a:rPr>
              <a:t>Le noyau terrestre se solidifie.</a:t>
            </a:r>
            <a:endParaRPr lang="fr-FR" sz="2600" b="0" strike="noStrike" spc="-1">
              <a:solidFill>
                <a:srgbClr val="000000"/>
              </a:solidFill>
              <a:latin typeface="Arial"/>
            </a:endParaRPr>
          </a:p>
          <a:p>
            <a:pPr algn="ctr">
              <a:lnSpc>
                <a:spcPct val="100000"/>
              </a:lnSpc>
            </a:pPr>
            <a:r>
              <a:rPr lang="fr-FR" sz="2600" b="1" strike="noStrike" spc="-1">
                <a:solidFill>
                  <a:srgbClr val="FFCC99"/>
                </a:solidFill>
                <a:latin typeface="Times New Roman"/>
                <a:ea typeface="DejaVu Sans"/>
              </a:rPr>
              <a:t> Deux conséquences majeures : disparition des océans </a:t>
            </a:r>
            <a:endParaRPr lang="fr-FR" sz="2600" b="0" strike="noStrike" spc="-1">
              <a:solidFill>
                <a:srgbClr val="000000"/>
              </a:solidFill>
              <a:latin typeface="Arial"/>
            </a:endParaRPr>
          </a:p>
          <a:p>
            <a:pPr algn="ctr">
              <a:lnSpc>
                <a:spcPct val="100000"/>
              </a:lnSpc>
            </a:pPr>
            <a:r>
              <a:rPr lang="fr-FR" sz="2600" b="1" strike="noStrike" spc="-1">
                <a:solidFill>
                  <a:srgbClr val="FFCC99"/>
                </a:solidFill>
                <a:latin typeface="Times New Roman"/>
                <a:ea typeface="DejaVu Sans"/>
              </a:rPr>
              <a:t>et diminution de la protection du bouclier magnétique.</a:t>
            </a:r>
            <a:endParaRPr lang="fr-FR" sz="2600" b="0" strike="noStrike" spc="-1">
              <a:solidFill>
                <a:srgbClr val="000000"/>
              </a:solidFill>
              <a:latin typeface="Arial"/>
            </a:endParaRPr>
          </a:p>
          <a:p>
            <a:pPr algn="ctr">
              <a:lnSpc>
                <a:spcPct val="100000"/>
              </a:lnSpc>
            </a:pPr>
            <a:endParaRPr lang="fr-FR" sz="2600" b="0" strike="noStrike" spc="-1">
              <a:solidFill>
                <a:srgbClr val="000000"/>
              </a:solidFill>
              <a:latin typeface="Arial"/>
            </a:endParaRPr>
          </a:p>
          <a:p>
            <a:pPr>
              <a:lnSpc>
                <a:spcPct val="100000"/>
              </a:lnSpc>
            </a:pPr>
            <a:endParaRPr lang="fr-FR" sz="2600" b="0" strike="noStrike" spc="-1">
              <a:solidFill>
                <a:srgbClr val="000000"/>
              </a:solidFill>
              <a:latin typeface="Arial"/>
            </a:endParaRPr>
          </a:p>
        </p:txBody>
      </p:sp>
      <p:pic>
        <p:nvPicPr>
          <p:cNvPr id="572" name="Image 531"/>
          <p:cNvPicPr/>
          <p:nvPr/>
        </p:nvPicPr>
        <p:blipFill>
          <a:blip r:embed="rId3"/>
          <a:stretch/>
        </p:blipFill>
        <p:spPr>
          <a:xfrm>
            <a:off x="1746720" y="1380960"/>
            <a:ext cx="6779880" cy="6470280"/>
          </a:xfrm>
          <a:prstGeom prst="rect">
            <a:avLst/>
          </a:prstGeom>
          <a:ln w="0">
            <a:noFill/>
          </a:ln>
        </p:spPr>
      </p:pic>
      <p:sp>
        <p:nvSpPr>
          <p:cNvPr id="573" name="ZoneTexte 532"/>
          <p:cNvSpPr/>
          <p:nvPr/>
        </p:nvSpPr>
        <p:spPr>
          <a:xfrm>
            <a:off x="6609960" y="7054920"/>
            <a:ext cx="30909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+ 1,1 milliards d'années</a:t>
            </a:r>
            <a:endParaRPr lang="fr-FR" sz="2400" b="0" strike="noStrike" spc="-1">
              <a:solidFill>
                <a:srgbClr val="000000"/>
              </a:solidFill>
              <a:latin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ZoneTexte 533"/>
          <p:cNvSpPr/>
          <p:nvPr/>
        </p:nvSpPr>
        <p:spPr>
          <a:xfrm>
            <a:off x="-119160" y="0"/>
            <a:ext cx="1035792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575" name="ZoneTexte 534"/>
          <p:cNvSpPr/>
          <p:nvPr/>
        </p:nvSpPr>
        <p:spPr>
          <a:xfrm>
            <a:off x="5975280" y="7215120"/>
            <a:ext cx="323424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+ 3,4 milliards d'années</a:t>
            </a:r>
            <a:endParaRPr lang="fr-FR" sz="2400" b="0" strike="noStrike" spc="-1">
              <a:solidFill>
                <a:srgbClr val="000000"/>
              </a:solidFill>
              <a:latin typeface="Arial"/>
            </a:endParaRPr>
          </a:p>
        </p:txBody>
      </p:sp>
      <p:sp>
        <p:nvSpPr>
          <p:cNvPr id="576" name="Rectangle 535"/>
          <p:cNvSpPr/>
          <p:nvPr/>
        </p:nvSpPr>
        <p:spPr>
          <a:xfrm>
            <a:off x="-158760" y="-127080"/>
            <a:ext cx="10758240" cy="790560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77" name="ZoneTexte 536"/>
          <p:cNvSpPr/>
          <p:nvPr/>
        </p:nvSpPr>
        <p:spPr>
          <a:xfrm>
            <a:off x="562680" y="78480"/>
            <a:ext cx="389700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4 février de l'an II</a:t>
            </a:r>
            <a:endParaRPr lang="fr-FR" sz="3200" b="0" strike="noStrike" spc="-1">
              <a:solidFill>
                <a:srgbClr val="000000"/>
              </a:solidFill>
              <a:latin typeface="Arial"/>
            </a:endParaRPr>
          </a:p>
        </p:txBody>
      </p:sp>
      <p:sp>
        <p:nvSpPr>
          <p:cNvPr id="578" name="ZoneTexte 537"/>
          <p:cNvSpPr/>
          <p:nvPr/>
        </p:nvSpPr>
        <p:spPr>
          <a:xfrm>
            <a:off x="-187560" y="716400"/>
            <a:ext cx="10429560" cy="1378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1" strike="noStrike" spc="-1">
                <a:solidFill>
                  <a:srgbClr val="FFCC99"/>
                </a:solidFill>
                <a:latin typeface="Times New Roman"/>
                <a:ea typeface="DejaVu Sans"/>
              </a:rPr>
              <a:t>La luminosité du soleil a augmenté de 10 %.</a:t>
            </a:r>
            <a:endParaRPr lang="fr-FR" sz="2400" b="0" strike="noStrike" spc="-1">
              <a:solidFill>
                <a:srgbClr val="000000"/>
              </a:solidFill>
              <a:latin typeface="Arial"/>
            </a:endParaRPr>
          </a:p>
          <a:p>
            <a:pPr algn="ctr">
              <a:lnSpc>
                <a:spcPct val="100000"/>
              </a:lnSpc>
            </a:pPr>
            <a:r>
              <a:rPr lang="fr-FR" sz="2400" b="1" strike="noStrike" spc="-1">
                <a:solidFill>
                  <a:srgbClr val="FFCC99"/>
                </a:solidFill>
                <a:latin typeface="Times New Roman"/>
                <a:ea typeface="DejaVu Sans"/>
              </a:rPr>
              <a:t> La température moyenne sur Terre atteint 50° C</a:t>
            </a:r>
            <a:endParaRPr lang="fr-FR" sz="2400" b="0" strike="noStrike" spc="-1">
              <a:solidFill>
                <a:srgbClr val="000000"/>
              </a:solidFill>
              <a:latin typeface="Arial"/>
            </a:endParaRPr>
          </a:p>
          <a:p>
            <a:pPr algn="ctr">
              <a:lnSpc>
                <a:spcPct val="100000"/>
              </a:lnSpc>
            </a:pPr>
            <a:r>
              <a:rPr lang="fr-FR" sz="2400" b="1" strike="noStrike" spc="-1">
                <a:solidFill>
                  <a:srgbClr val="FFCC99"/>
                </a:solidFill>
                <a:latin typeface="Times New Roman"/>
                <a:ea typeface="DejaVu Sans"/>
              </a:rPr>
              <a:t>Le bouclier magnétique disparaît. </a:t>
            </a:r>
            <a:endParaRPr lang="fr-FR" sz="2400" b="0" strike="noStrike" spc="-1">
              <a:solidFill>
                <a:srgbClr val="000000"/>
              </a:solidFill>
              <a:latin typeface="Arial"/>
            </a:endParaRPr>
          </a:p>
          <a:p>
            <a:pPr algn="ctr">
              <a:lnSpc>
                <a:spcPct val="100000"/>
              </a:lnSpc>
            </a:pPr>
            <a:r>
              <a:rPr lang="fr-FR" sz="2400" b="1" strike="noStrike" spc="-1">
                <a:solidFill>
                  <a:srgbClr val="FFCC99"/>
                </a:solidFill>
                <a:latin typeface="Times New Roman"/>
                <a:ea typeface="DejaVu Sans"/>
              </a:rPr>
              <a:t>Fin de la quasi totalité de la vie sur sur Terre.</a:t>
            </a:r>
            <a:endParaRPr lang="fr-FR" sz="2400" b="0" strike="noStrike" spc="-1">
              <a:solidFill>
                <a:srgbClr val="000000"/>
              </a:solidFill>
              <a:latin typeface="Arial"/>
            </a:endParaRPr>
          </a:p>
        </p:txBody>
      </p:sp>
      <p:pic>
        <p:nvPicPr>
          <p:cNvPr id="579" name="Image 538"/>
          <p:cNvPicPr/>
          <p:nvPr/>
        </p:nvPicPr>
        <p:blipFill>
          <a:blip r:embed="rId3"/>
          <a:stretch/>
        </p:blipFill>
        <p:spPr>
          <a:xfrm>
            <a:off x="-1072080" y="2283120"/>
            <a:ext cx="12142440" cy="5339160"/>
          </a:xfrm>
          <a:prstGeom prst="rect">
            <a:avLst/>
          </a:prstGeom>
          <a:ln w="0">
            <a:noFill/>
          </a:ln>
        </p:spPr>
      </p:pic>
      <p:sp>
        <p:nvSpPr>
          <p:cNvPr id="580" name="ZoneTexte 539"/>
          <p:cNvSpPr/>
          <p:nvPr/>
        </p:nvSpPr>
        <p:spPr>
          <a:xfrm>
            <a:off x="5855400" y="7082280"/>
            <a:ext cx="30909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a:t>
            </a:r>
            <a:r>
              <a:rPr lang="fr-FR" sz="2400" b="1" strike="noStrike" spc="-1">
                <a:solidFill>
                  <a:srgbClr val="00CC00"/>
                </a:solidFill>
                <a:latin typeface="Times New Roman"/>
                <a:ea typeface="DejaVu Sans"/>
              </a:rPr>
              <a:t> </a:t>
            </a:r>
            <a:r>
              <a:rPr lang="fr-FR" sz="2400" b="1" strike="noStrike" spc="-1">
                <a:solidFill>
                  <a:srgbClr val="FFFFFF"/>
                </a:solidFill>
                <a:latin typeface="Times New Roman"/>
                <a:ea typeface="DejaVu Sans"/>
              </a:rPr>
              <a:t>1,3 milliards d'années</a:t>
            </a:r>
            <a:endParaRPr lang="fr-FR" sz="2400" b="0" strike="noStrike" spc="-1">
              <a:solidFill>
                <a:srgbClr val="000000"/>
              </a:solidFill>
              <a:latin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ZoneTexte 540"/>
          <p:cNvSpPr/>
          <p:nvPr/>
        </p:nvSpPr>
        <p:spPr>
          <a:xfrm>
            <a:off x="6550920" y="7047360"/>
            <a:ext cx="373032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+3 milliards d'années</a:t>
            </a:r>
            <a:endParaRPr lang="fr-FR" sz="2400" b="0" strike="noStrike" spc="-1">
              <a:solidFill>
                <a:srgbClr val="000000"/>
              </a:solidFill>
              <a:latin typeface="Arial"/>
            </a:endParaRPr>
          </a:p>
        </p:txBody>
      </p:sp>
      <p:pic>
        <p:nvPicPr>
          <p:cNvPr id="582" name="Image 541"/>
          <p:cNvPicPr/>
          <p:nvPr/>
        </p:nvPicPr>
        <p:blipFill>
          <a:blip r:embed="rId3"/>
          <a:stretch/>
        </p:blipFill>
        <p:spPr>
          <a:xfrm>
            <a:off x="-977400" y="-9360"/>
            <a:ext cx="11871360" cy="8621280"/>
          </a:xfrm>
          <a:prstGeom prst="rect">
            <a:avLst/>
          </a:prstGeom>
          <a:ln w="0">
            <a:noFill/>
          </a:ln>
        </p:spPr>
      </p:pic>
      <p:sp>
        <p:nvSpPr>
          <p:cNvPr id="583" name="ZoneTexte 542"/>
          <p:cNvSpPr/>
          <p:nvPr/>
        </p:nvSpPr>
        <p:spPr>
          <a:xfrm>
            <a:off x="0" y="179280"/>
            <a:ext cx="307872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4 mai l'an II</a:t>
            </a:r>
            <a:endParaRPr lang="fr-FR" sz="3200" b="0" strike="noStrike" spc="-1">
              <a:solidFill>
                <a:srgbClr val="000000"/>
              </a:solidFill>
              <a:latin typeface="Arial"/>
            </a:endParaRPr>
          </a:p>
        </p:txBody>
      </p:sp>
      <p:sp>
        <p:nvSpPr>
          <p:cNvPr id="584" name="ZoneTexte 543"/>
          <p:cNvSpPr/>
          <p:nvPr/>
        </p:nvSpPr>
        <p:spPr>
          <a:xfrm>
            <a:off x="1200240" y="740160"/>
            <a:ext cx="8185680" cy="659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CC99"/>
                </a:solidFill>
                <a:latin typeface="Times New Roman"/>
                <a:ea typeface="DejaVu Sans"/>
              </a:rPr>
              <a:t>La galaxie d'Andromède et la voie la lactée  fusionnent.</a:t>
            </a:r>
            <a:endParaRPr lang="fr-FR" sz="2400" b="0" strike="noStrike" spc="-1">
              <a:solidFill>
                <a:srgbClr val="000000"/>
              </a:solidFill>
              <a:latin typeface="Arial"/>
            </a:endParaRPr>
          </a:p>
          <a:p>
            <a:pPr>
              <a:lnSpc>
                <a:spcPct val="100000"/>
              </a:lnSpc>
            </a:pPr>
            <a:endParaRPr lang="fr-FR" sz="2200" b="0" strike="noStrike" spc="-1">
              <a:solidFill>
                <a:srgbClr val="000000"/>
              </a:solidFill>
              <a:latin typeface="Arial"/>
            </a:endParaRPr>
          </a:p>
        </p:txBody>
      </p:sp>
      <p:pic>
        <p:nvPicPr>
          <p:cNvPr id="585" name="Image 544"/>
          <p:cNvPicPr/>
          <p:nvPr/>
        </p:nvPicPr>
        <p:blipFill>
          <a:blip r:embed="rId4"/>
          <a:stretch/>
        </p:blipFill>
        <p:spPr>
          <a:xfrm>
            <a:off x="-95400" y="1119600"/>
            <a:ext cx="10175040" cy="8632440"/>
          </a:xfrm>
          <a:prstGeom prst="rect">
            <a:avLst/>
          </a:prstGeom>
          <a:ln w="0">
            <a:noFill/>
          </a:ln>
        </p:spPr>
      </p:pic>
      <p:sp>
        <p:nvSpPr>
          <p:cNvPr id="586" name="ZoneTexte 545"/>
          <p:cNvSpPr/>
          <p:nvPr/>
        </p:nvSpPr>
        <p:spPr>
          <a:xfrm>
            <a:off x="7272360" y="7220880"/>
            <a:ext cx="3090960" cy="344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+ 4,6 milliards d'années</a:t>
            </a:r>
            <a:endParaRPr lang="fr-FR" sz="2000" b="0" strike="noStrike" spc="-1">
              <a:solidFill>
                <a:srgbClr val="000000"/>
              </a:solidFill>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ZoneTexte 546"/>
          <p:cNvSpPr/>
          <p:nvPr/>
        </p:nvSpPr>
        <p:spPr>
          <a:xfrm>
            <a:off x="-119160" y="0"/>
            <a:ext cx="10357920" cy="3430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fr-FR" sz="2400" b="0" strike="noStrike" spc="-1">
              <a:solidFill>
                <a:srgbClr val="000000"/>
              </a:solidFill>
              <a:latin typeface="Times New Roman"/>
              <a:ea typeface="DejaVu Sans"/>
            </a:endParaRPr>
          </a:p>
        </p:txBody>
      </p:sp>
      <p:sp>
        <p:nvSpPr>
          <p:cNvPr id="588" name="Rectangle 547"/>
          <p:cNvSpPr/>
          <p:nvPr/>
        </p:nvSpPr>
        <p:spPr>
          <a:xfrm>
            <a:off x="-119160" y="0"/>
            <a:ext cx="10755000" cy="76791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589" name="Image 548"/>
          <p:cNvPicPr/>
          <p:nvPr/>
        </p:nvPicPr>
        <p:blipFill>
          <a:blip r:embed="rId3"/>
          <a:stretch/>
        </p:blipFill>
        <p:spPr>
          <a:xfrm>
            <a:off x="1372320" y="1905120"/>
            <a:ext cx="7366320" cy="6325920"/>
          </a:xfrm>
          <a:prstGeom prst="rect">
            <a:avLst/>
          </a:prstGeom>
          <a:ln w="0">
            <a:noFill/>
          </a:ln>
        </p:spPr>
      </p:pic>
      <p:sp>
        <p:nvSpPr>
          <p:cNvPr id="590" name="ZoneTexte 549"/>
          <p:cNvSpPr/>
          <p:nvPr/>
        </p:nvSpPr>
        <p:spPr>
          <a:xfrm>
            <a:off x="109080" y="479160"/>
            <a:ext cx="10636920" cy="12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EB613D"/>
                </a:solidFill>
                <a:latin typeface="Times New Roman"/>
                <a:ea typeface="DejaVu Sans"/>
              </a:rPr>
              <a:t>   </a:t>
            </a:r>
            <a:r>
              <a:rPr lang="fr-FR" sz="2400" b="1" strike="noStrike" spc="-1">
                <a:solidFill>
                  <a:srgbClr val="FFCC99"/>
                </a:solidFill>
                <a:latin typeface="Times New Roman"/>
                <a:ea typeface="DejaVu Sans"/>
              </a:rPr>
              <a:t>Le soleil va enfler et évoluer en une géante rouge. </a:t>
            </a:r>
            <a:endParaRPr lang="fr-FR" sz="2400" b="0" strike="noStrike" spc="-1">
              <a:solidFill>
                <a:srgbClr val="000000"/>
              </a:solidFill>
              <a:latin typeface="Arial"/>
            </a:endParaRPr>
          </a:p>
          <a:p>
            <a:pPr algn="ctr">
              <a:lnSpc>
                <a:spcPct val="100000"/>
              </a:lnSpc>
            </a:pPr>
            <a:r>
              <a:rPr lang="fr-FR" sz="2400" b="1" strike="noStrike" spc="-1">
                <a:solidFill>
                  <a:srgbClr val="FFCC99"/>
                </a:solidFill>
                <a:latin typeface="Times New Roman"/>
                <a:ea typeface="DejaVu Sans"/>
              </a:rPr>
              <a:t>Son rayon devrait augmenter de 250 fois et atteindre  l'orbite  terrestre.</a:t>
            </a:r>
            <a:endParaRPr lang="fr-FR" sz="2400" b="0" strike="noStrike" spc="-1">
              <a:solidFill>
                <a:srgbClr val="000000"/>
              </a:solidFill>
              <a:latin typeface="Arial"/>
            </a:endParaRPr>
          </a:p>
        </p:txBody>
      </p:sp>
      <p:sp>
        <p:nvSpPr>
          <p:cNvPr id="591" name="ZoneTexte 550"/>
          <p:cNvSpPr/>
          <p:nvPr/>
        </p:nvSpPr>
        <p:spPr>
          <a:xfrm>
            <a:off x="5975280" y="7215120"/>
            <a:ext cx="323424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FFFF"/>
                </a:solidFill>
                <a:latin typeface="Times New Roman"/>
                <a:ea typeface="DejaVu Sans"/>
              </a:rPr>
              <a:t>+ 6,5 milliards d'années</a:t>
            </a:r>
            <a:endParaRPr lang="fr-FR" sz="2400" b="0" strike="noStrike" spc="-1">
              <a:solidFill>
                <a:srgbClr val="000000"/>
              </a:solidFill>
              <a:latin typeface="Arial"/>
            </a:endParaRPr>
          </a:p>
        </p:txBody>
      </p:sp>
      <p:sp>
        <p:nvSpPr>
          <p:cNvPr id="592" name="ZoneTexte 551"/>
          <p:cNvSpPr/>
          <p:nvPr/>
        </p:nvSpPr>
        <p:spPr>
          <a:xfrm>
            <a:off x="532800" y="288720"/>
            <a:ext cx="356400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20 juin de l'an II</a:t>
            </a:r>
            <a:endParaRPr lang="fr-FR" sz="3200" b="0" strike="noStrike" spc="-1">
              <a:solidFill>
                <a:srgbClr val="000000"/>
              </a:solidFill>
              <a:latin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Image 552"/>
          <p:cNvPicPr/>
          <p:nvPr/>
        </p:nvPicPr>
        <p:blipFill>
          <a:blip r:embed="rId3"/>
          <a:stretch/>
        </p:blipFill>
        <p:spPr>
          <a:xfrm>
            <a:off x="-1873440" y="-36000"/>
            <a:ext cx="12104280" cy="9887040"/>
          </a:xfrm>
          <a:prstGeom prst="rect">
            <a:avLst/>
          </a:prstGeom>
          <a:ln w="0">
            <a:noFill/>
          </a:ln>
        </p:spPr>
      </p:pic>
      <p:sp>
        <p:nvSpPr>
          <p:cNvPr id="594" name="ZoneTexte 553"/>
          <p:cNvSpPr/>
          <p:nvPr/>
        </p:nvSpPr>
        <p:spPr>
          <a:xfrm>
            <a:off x="0" y="-1872000"/>
            <a:ext cx="9584280" cy="48783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r>
              <a:rPr lang="fr-FR" sz="3200" b="1" strike="noStrike" spc="-1">
                <a:solidFill>
                  <a:srgbClr val="FFFF00"/>
                </a:solidFill>
                <a:latin typeface="Times New Roman"/>
                <a:ea typeface="DejaVu Sans"/>
              </a:rPr>
              <a:t>              </a:t>
            </a:r>
            <a:endParaRPr lang="fr-FR" sz="3200" b="0" strike="noStrike" spc="-1">
              <a:solidFill>
                <a:srgbClr val="000000"/>
              </a:solidFill>
              <a:latin typeface="Arial"/>
            </a:endParaRPr>
          </a:p>
          <a:p>
            <a:pPr>
              <a:lnSpc>
                <a:spcPct val="100000"/>
              </a:lnSpc>
            </a:pPr>
            <a:endParaRPr lang="fr-FR" sz="6000" b="0" strike="noStrike" spc="-1">
              <a:solidFill>
                <a:srgbClr val="000000"/>
              </a:solidFill>
              <a:latin typeface="Arial"/>
            </a:endParaRPr>
          </a:p>
          <a:p>
            <a:pPr>
              <a:lnSpc>
                <a:spcPct val="100000"/>
              </a:lnSpc>
            </a:pPr>
            <a:endParaRPr lang="fr-FR" sz="6000" b="0" strike="noStrike" spc="-1">
              <a:solidFill>
                <a:srgbClr val="000000"/>
              </a:solidFill>
              <a:latin typeface="Arial"/>
            </a:endParaRPr>
          </a:p>
          <a:p>
            <a:pPr algn="ctr">
              <a:lnSpc>
                <a:spcPct val="100000"/>
              </a:lnSpc>
            </a:pPr>
            <a:r>
              <a:rPr lang="fr-FR" sz="2800" b="1" strike="noStrike" spc="-1">
                <a:solidFill>
                  <a:srgbClr val="FF9966"/>
                </a:solidFill>
                <a:latin typeface="Times New Roman"/>
                <a:ea typeface="DejaVu Sans"/>
              </a:rPr>
              <a:t>Notre Soleil évolue en nébuleuse planétaire.</a:t>
            </a:r>
            <a:endParaRPr lang="fr-FR" sz="2800" b="0" strike="noStrike" spc="-1">
              <a:solidFill>
                <a:srgbClr val="000000"/>
              </a:solidFill>
              <a:latin typeface="Arial"/>
            </a:endParaRPr>
          </a:p>
          <a:p>
            <a:pPr algn="ctr">
              <a:lnSpc>
                <a:spcPct val="100000"/>
              </a:lnSpc>
            </a:pPr>
            <a:r>
              <a:rPr lang="fr-FR" sz="2800" b="1" strike="noStrike" spc="-1">
                <a:solidFill>
                  <a:srgbClr val="FF9966"/>
                </a:solidFill>
                <a:latin typeface="Times New Roman"/>
                <a:ea typeface="DejaVu Sans"/>
              </a:rPr>
              <a:t>Fin du système solaire</a:t>
            </a:r>
            <a:endParaRPr lang="fr-FR" sz="2800" b="0" strike="noStrike" spc="-1">
              <a:solidFill>
                <a:srgbClr val="000000"/>
              </a:solidFill>
              <a:latin typeface="Arial"/>
            </a:endParaRPr>
          </a:p>
          <a:p>
            <a:pPr algn="ctr">
              <a:lnSpc>
                <a:spcPct val="100000"/>
              </a:lnSpc>
            </a:pPr>
            <a:endParaRPr lang="fr-FR" sz="2400" b="0" strike="noStrike" spc="-1">
              <a:solidFill>
                <a:srgbClr val="000000"/>
              </a:solidFill>
              <a:latin typeface="Arial"/>
            </a:endParaRPr>
          </a:p>
          <a:p>
            <a:pPr algn="ctr">
              <a:lnSpc>
                <a:spcPct val="100000"/>
              </a:lnSpc>
            </a:pPr>
            <a:endParaRPr lang="fr-FR" sz="2400" b="0" strike="noStrike" spc="-1">
              <a:solidFill>
                <a:srgbClr val="000000"/>
              </a:solidFill>
              <a:latin typeface="Arial"/>
            </a:endParaRPr>
          </a:p>
          <a:p>
            <a:pPr algn="ctr">
              <a:lnSpc>
                <a:spcPct val="100000"/>
              </a:lnSpc>
            </a:pPr>
            <a:endParaRPr lang="fr-FR" sz="2400" b="0" strike="noStrike" spc="-1">
              <a:solidFill>
                <a:srgbClr val="000000"/>
              </a:solidFill>
              <a:latin typeface="Arial"/>
            </a:endParaRPr>
          </a:p>
          <a:p>
            <a:pPr algn="ctr">
              <a:lnSpc>
                <a:spcPct val="100000"/>
              </a:lnSpc>
            </a:pPr>
            <a:endParaRPr lang="fr-FR" sz="3200" b="0" strike="noStrike" spc="-1">
              <a:solidFill>
                <a:srgbClr val="000000"/>
              </a:solidFill>
              <a:latin typeface="Arial"/>
            </a:endParaRPr>
          </a:p>
        </p:txBody>
      </p:sp>
      <p:sp>
        <p:nvSpPr>
          <p:cNvPr id="595" name="ZoneTexte 554"/>
          <p:cNvSpPr/>
          <p:nvPr/>
        </p:nvSpPr>
        <p:spPr>
          <a:xfrm>
            <a:off x="5504040" y="7215120"/>
            <a:ext cx="33508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000" b="1" strike="noStrike" spc="-1">
                <a:solidFill>
                  <a:srgbClr val="FFFFFF"/>
                </a:solidFill>
                <a:latin typeface="Times New Roman"/>
                <a:ea typeface="DejaVu Sans"/>
              </a:rPr>
              <a:t>+ 8 milliards d'années</a:t>
            </a:r>
            <a:endParaRPr lang="fr-FR" sz="2000" b="0" strike="noStrike" spc="-1">
              <a:solidFill>
                <a:srgbClr val="000000"/>
              </a:solidFill>
              <a:latin typeface="Arial"/>
            </a:endParaRPr>
          </a:p>
        </p:txBody>
      </p:sp>
      <p:sp>
        <p:nvSpPr>
          <p:cNvPr id="596" name="Rectangle 555"/>
          <p:cNvSpPr/>
          <p:nvPr/>
        </p:nvSpPr>
        <p:spPr>
          <a:xfrm>
            <a:off x="-518400" y="-480240"/>
            <a:ext cx="5064480" cy="125424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597" name="ZoneTexte 556"/>
          <p:cNvSpPr/>
          <p:nvPr/>
        </p:nvSpPr>
        <p:spPr>
          <a:xfrm>
            <a:off x="479160" y="0"/>
            <a:ext cx="3175560" cy="9028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12 août de l'an II</a:t>
            </a:r>
            <a:endParaRPr lang="fr-FR" sz="3200" b="0" strike="noStrike" spc="-1">
              <a:solidFill>
                <a:srgbClr val="000000"/>
              </a:solidFill>
              <a:latin typeface="Arial"/>
            </a:endParaRPr>
          </a:p>
        </p:txBody>
      </p:sp>
      <p:sp>
        <p:nvSpPr>
          <p:cNvPr id="598" name="ZoneTexte 557"/>
          <p:cNvSpPr/>
          <p:nvPr/>
        </p:nvSpPr>
        <p:spPr>
          <a:xfrm>
            <a:off x="2793600" y="3769200"/>
            <a:ext cx="395964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400" b="0" strike="noStrike" spc="-1">
                <a:solidFill>
                  <a:srgbClr val="FFFFFF"/>
                </a:solidFill>
                <a:latin typeface="Times New Roman"/>
                <a:ea typeface="DejaVu Sans"/>
              </a:rPr>
              <a:t>Naine blanche.</a:t>
            </a:r>
            <a:endParaRPr lang="fr-FR" sz="2400" b="0" strike="noStrike" spc="-1">
              <a:solidFill>
                <a:srgbClr val="000000"/>
              </a:solidFill>
              <a:latin typeface="Arial"/>
            </a:endParaRPr>
          </a:p>
        </p:txBody>
      </p:sp>
      <p:sp>
        <p:nvSpPr>
          <p:cNvPr id="599" name="Rectangle 558"/>
          <p:cNvSpPr/>
          <p:nvPr/>
        </p:nvSpPr>
        <p:spPr>
          <a:xfrm>
            <a:off x="8859960" y="529200"/>
            <a:ext cx="2047680" cy="799632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
        <p:nvSpPr>
          <p:cNvPr id="600" name="Rectangle 559"/>
          <p:cNvSpPr/>
          <p:nvPr/>
        </p:nvSpPr>
        <p:spPr>
          <a:xfrm>
            <a:off x="4203000" y="-399960"/>
            <a:ext cx="6712560" cy="119412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ZoneTexte 81"/>
          <p:cNvSpPr/>
          <p:nvPr/>
        </p:nvSpPr>
        <p:spPr>
          <a:xfrm>
            <a:off x="-994320" y="106200"/>
            <a:ext cx="10875240" cy="12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r>
              <a:rPr lang="fr-FR" sz="3200" b="1" strike="noStrike" spc="-1">
                <a:solidFill>
                  <a:srgbClr val="00FFFF"/>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00FFFF"/>
                </a:solidFill>
                <a:latin typeface="Times New Roman"/>
                <a:ea typeface="DejaVu Sans"/>
              </a:rPr>
              <a:t>                       </a:t>
            </a:r>
            <a:endParaRPr lang="fr-FR" sz="3200" b="0" strike="noStrike" spc="-1">
              <a:solidFill>
                <a:srgbClr val="000000"/>
              </a:solidFill>
              <a:latin typeface="Arial"/>
            </a:endParaRPr>
          </a:p>
        </p:txBody>
      </p:sp>
      <p:sp>
        <p:nvSpPr>
          <p:cNvPr id="125" name="ZoneTexte 82"/>
          <p:cNvSpPr/>
          <p:nvPr/>
        </p:nvSpPr>
        <p:spPr>
          <a:xfrm>
            <a:off x="277920" y="6905520"/>
            <a:ext cx="1944360" cy="259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-13,5 MA</a:t>
            </a:r>
            <a:endParaRPr lang="fr-FR" sz="1800" b="0" strike="noStrike" spc="-1">
              <a:solidFill>
                <a:srgbClr val="000000"/>
              </a:solidFill>
              <a:latin typeface="Arial"/>
            </a:endParaRPr>
          </a:p>
        </p:txBody>
      </p:sp>
      <p:pic>
        <p:nvPicPr>
          <p:cNvPr id="126" name="Image 83"/>
          <p:cNvPicPr/>
          <p:nvPr/>
        </p:nvPicPr>
        <p:blipFill>
          <a:blip r:embed="rId3"/>
          <a:stretch/>
        </p:blipFill>
        <p:spPr>
          <a:xfrm>
            <a:off x="0" y="-242640"/>
            <a:ext cx="10079640" cy="8018280"/>
          </a:xfrm>
          <a:prstGeom prst="rect">
            <a:avLst/>
          </a:prstGeom>
          <a:ln w="0">
            <a:noFill/>
          </a:ln>
        </p:spPr>
      </p:pic>
      <p:sp>
        <p:nvSpPr>
          <p:cNvPr id="127" name="ZoneTexte 84"/>
          <p:cNvSpPr/>
          <p:nvPr/>
        </p:nvSpPr>
        <p:spPr>
          <a:xfrm>
            <a:off x="501120" y="300960"/>
            <a:ext cx="1551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5 janvier</a:t>
            </a:r>
            <a:endParaRPr lang="fr-FR" sz="3200" b="0" strike="noStrike" spc="-1">
              <a:solidFill>
                <a:srgbClr val="000000"/>
              </a:solidFill>
              <a:latin typeface="Arial"/>
            </a:endParaRPr>
          </a:p>
        </p:txBody>
      </p:sp>
      <p:sp>
        <p:nvSpPr>
          <p:cNvPr id="128" name="Connecteur droit 85"/>
          <p:cNvSpPr/>
          <p:nvPr/>
        </p:nvSpPr>
        <p:spPr>
          <a:xfrm>
            <a:off x="268920" y="7385400"/>
            <a:ext cx="10418040" cy="1764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360" rIns="18000" bIns="-360" anchor="ctr" anchorCtr="1">
            <a:noAutofit/>
          </a:bodyPr>
          <a:lstStyle/>
          <a:p>
            <a:endParaRPr lang="fr-FR" sz="2400" b="0" strike="noStrike" spc="-1">
              <a:solidFill>
                <a:srgbClr val="000000"/>
              </a:solidFill>
              <a:latin typeface="Times New Roman"/>
              <a:ea typeface="DejaVu Sans"/>
            </a:endParaRPr>
          </a:p>
        </p:txBody>
      </p:sp>
      <p:sp>
        <p:nvSpPr>
          <p:cNvPr id="129" name="Connecteur droit 86"/>
          <p:cNvSpPr/>
          <p:nvPr/>
        </p:nvSpPr>
        <p:spPr>
          <a:xfrm flipH="1" flipV="1">
            <a:off x="-983160" y="7373880"/>
            <a:ext cx="1263240" cy="720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0800" rIns="18000" bIns="-10800" anchor="ctr" anchorCtr="1">
            <a:noAutofit/>
          </a:bodyPr>
          <a:lstStyle/>
          <a:p>
            <a:endParaRPr lang="fr-FR" sz="2400" b="0" strike="noStrike" spc="-1">
              <a:solidFill>
                <a:srgbClr val="000000"/>
              </a:solidFill>
              <a:latin typeface="Times New Roman"/>
              <a:ea typeface="DejaVu Sans"/>
            </a:endParaRPr>
          </a:p>
        </p:txBody>
      </p:sp>
      <p:sp>
        <p:nvSpPr>
          <p:cNvPr id="130" name="ZoneTexte 87"/>
          <p:cNvSpPr/>
          <p:nvPr/>
        </p:nvSpPr>
        <p:spPr>
          <a:xfrm>
            <a:off x="2483640" y="344160"/>
            <a:ext cx="6698880" cy="401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FFCC99"/>
                </a:solidFill>
                <a:latin typeface="Times New Roman"/>
                <a:ea typeface="DejaVu Sans"/>
              </a:rPr>
              <a:t>Formation des premières étoiles et galaxies</a:t>
            </a:r>
            <a:endParaRPr lang="fr-FR" sz="2800" b="0" strike="noStrike" spc="-1">
              <a:solidFill>
                <a:srgbClr val="000000"/>
              </a:solidFill>
              <a:latin typeface="Arial"/>
            </a:endParaRPr>
          </a:p>
        </p:txBody>
      </p:sp>
      <p:sp>
        <p:nvSpPr>
          <p:cNvPr id="131" name="ZoneTexte 88"/>
          <p:cNvSpPr/>
          <p:nvPr/>
        </p:nvSpPr>
        <p:spPr>
          <a:xfrm>
            <a:off x="219240" y="6750720"/>
            <a:ext cx="974160" cy="25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- 13,5 MA</a:t>
            </a:r>
            <a:endParaRPr lang="fr-FR" sz="1800" b="0" strike="noStrike" spc="-1">
              <a:solidFill>
                <a:srgbClr val="000000"/>
              </a:solidFill>
              <a:latin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ZoneTexte 560"/>
          <p:cNvSpPr/>
          <p:nvPr/>
        </p:nvSpPr>
        <p:spPr>
          <a:xfrm>
            <a:off x="2143080" y="237960"/>
            <a:ext cx="97030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00FF"/>
                </a:solidFill>
                <a:latin typeface="Times New Roman"/>
                <a:ea typeface="DejaVu Sans"/>
              </a:rPr>
              <a:t>	</a:t>
            </a:r>
            <a:endParaRPr lang="fr-FR" sz="2400" b="0" strike="noStrike" spc="-1">
              <a:solidFill>
                <a:srgbClr val="000000"/>
              </a:solidFill>
              <a:latin typeface="Arial"/>
            </a:endParaRPr>
          </a:p>
        </p:txBody>
      </p:sp>
      <p:pic>
        <p:nvPicPr>
          <p:cNvPr id="602" name="Image 561"/>
          <p:cNvPicPr/>
          <p:nvPr/>
        </p:nvPicPr>
        <p:blipFill>
          <a:blip r:embed="rId3"/>
          <a:stretch/>
        </p:blipFill>
        <p:spPr>
          <a:xfrm>
            <a:off x="-79560" y="-1800"/>
            <a:ext cx="10239120" cy="7669080"/>
          </a:xfrm>
          <a:prstGeom prst="rect">
            <a:avLst/>
          </a:prstGeom>
          <a:ln w="0">
            <a:noFill/>
          </a:ln>
        </p:spPr>
      </p:pic>
      <p:sp>
        <p:nvSpPr>
          <p:cNvPr id="603" name="Rectangle 562"/>
          <p:cNvSpPr/>
          <p:nvPr/>
        </p:nvSpPr>
        <p:spPr>
          <a:xfrm>
            <a:off x="770760" y="893160"/>
            <a:ext cx="610920" cy="5063760"/>
          </a:xfrm>
          <a:prstGeom prst="rect">
            <a:avLst/>
          </a:prstGeom>
          <a:solidFill>
            <a:srgbClr val="000000"/>
          </a:solidFill>
          <a:ln w="0">
            <a:solidFill>
              <a:srgbClr val="000000"/>
            </a:solidFill>
          </a:ln>
        </p:spPr>
        <p:style>
          <a:lnRef idx="0">
            <a:scrgbClr r="0" g="0" b="0"/>
          </a:lnRef>
          <a:fillRef idx="0">
            <a:scrgbClr r="0" g="0" b="0"/>
          </a:fillRef>
          <a:effectRef idx="0">
            <a:scrgbClr r="0" g="0" b="0"/>
          </a:effectRef>
          <a:fontRef idx="minor"/>
        </p:style>
        <p:txBody>
          <a:bodyPr lIns="0" tIns="0" rIns="0" bIns="0" anchor="ctr" anchorCtr="1">
            <a:noAutofit/>
          </a:bodyPr>
          <a:lstStyle/>
          <a:p>
            <a:pPr>
              <a:lnSpc>
                <a:spcPct val="100000"/>
              </a:lnSpc>
            </a:pPr>
            <a:endParaRPr lang="fr-FR" sz="2400" b="0" strike="noStrike" spc="-1">
              <a:solidFill>
                <a:srgbClr val="FFFFFF"/>
              </a:solidFill>
              <a:latin typeface="Times New Roman"/>
              <a:ea typeface="DejaVu Sans"/>
            </a:endParaRPr>
          </a:p>
        </p:txBody>
      </p:sp>
      <p:pic>
        <p:nvPicPr>
          <p:cNvPr id="604" name="Image 563"/>
          <p:cNvPicPr/>
          <p:nvPr/>
        </p:nvPicPr>
        <p:blipFill>
          <a:blip r:embed="rId4"/>
          <a:stretch/>
        </p:blipFill>
        <p:spPr>
          <a:xfrm>
            <a:off x="401760" y="1497600"/>
            <a:ext cx="2211840" cy="497160"/>
          </a:xfrm>
          <a:prstGeom prst="rect">
            <a:avLst/>
          </a:prstGeom>
          <a:ln w="0">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 name="Image 564"/>
          <p:cNvPicPr/>
          <p:nvPr/>
        </p:nvPicPr>
        <p:blipFill>
          <a:blip r:embed="rId3"/>
          <a:stretch/>
        </p:blipFill>
        <p:spPr>
          <a:xfrm>
            <a:off x="-132840" y="0"/>
            <a:ext cx="10357920" cy="8095680"/>
          </a:xfrm>
          <a:prstGeom prst="rect">
            <a:avLst/>
          </a:prstGeom>
          <a:ln w="0">
            <a:noFill/>
          </a:ln>
        </p:spPr>
      </p:pic>
      <p:sp>
        <p:nvSpPr>
          <p:cNvPr id="606" name="ZoneTexte 565"/>
          <p:cNvSpPr/>
          <p:nvPr/>
        </p:nvSpPr>
        <p:spPr>
          <a:xfrm>
            <a:off x="4181760" y="6893640"/>
            <a:ext cx="10279080" cy="1332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00FF"/>
                </a:solidFill>
                <a:latin typeface="Monotype Corsiva"/>
                <a:ea typeface="DejaVu Sans"/>
              </a:rPr>
              <a:t>C' EST FINI !</a:t>
            </a:r>
            <a:endParaRPr lang="fr-FR" sz="3200" b="0" strike="noStrike" spc="-1">
              <a:solidFill>
                <a:srgbClr val="000000"/>
              </a:solidFill>
              <a:latin typeface="Arial"/>
            </a:endParaRPr>
          </a:p>
        </p:txBody>
      </p:sp>
      <p:sp>
        <p:nvSpPr>
          <p:cNvPr id="607" name="ZoneTexte 566"/>
          <p:cNvSpPr/>
          <p:nvPr/>
        </p:nvSpPr>
        <p:spPr>
          <a:xfrm>
            <a:off x="2143080" y="237960"/>
            <a:ext cx="9703080" cy="344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400" b="1" strike="noStrike" spc="-1">
                <a:solidFill>
                  <a:srgbClr val="FF00FF"/>
                </a:solidFill>
                <a:latin typeface="Times New Roman"/>
                <a:ea typeface="DejaVu Sans"/>
              </a:rPr>
              <a:t>	</a:t>
            </a:r>
            <a:endParaRPr lang="fr-FR" sz="24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ZoneTexte 89"/>
          <p:cNvSpPr/>
          <p:nvPr/>
        </p:nvSpPr>
        <p:spPr>
          <a:xfrm>
            <a:off x="-994320" y="106200"/>
            <a:ext cx="10875240" cy="12474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                </a:t>
            </a:r>
            <a:r>
              <a:rPr lang="fr-FR" sz="3200" b="1" strike="noStrike" spc="-1">
                <a:solidFill>
                  <a:srgbClr val="00FFFF"/>
                </a:solidFill>
                <a:latin typeface="Times New Roman"/>
                <a:ea typeface="DejaVu Sans"/>
              </a:rPr>
              <a:t>  </a:t>
            </a:r>
            <a:endParaRPr lang="fr-FR" sz="3200" b="0" strike="noStrike" spc="-1">
              <a:solidFill>
                <a:srgbClr val="000000"/>
              </a:solidFill>
              <a:latin typeface="Arial"/>
            </a:endParaRPr>
          </a:p>
          <a:p>
            <a:pPr algn="ctr">
              <a:lnSpc>
                <a:spcPct val="100000"/>
              </a:lnSpc>
            </a:pPr>
            <a:r>
              <a:rPr lang="fr-FR" sz="3200" b="1" strike="noStrike" spc="-1">
                <a:solidFill>
                  <a:srgbClr val="00FFFF"/>
                </a:solidFill>
                <a:latin typeface="Times New Roman"/>
                <a:ea typeface="DejaVu Sans"/>
              </a:rPr>
              <a:t>                       </a:t>
            </a:r>
            <a:endParaRPr lang="fr-FR" sz="3200" b="0" strike="noStrike" spc="-1">
              <a:solidFill>
                <a:srgbClr val="000000"/>
              </a:solidFill>
              <a:latin typeface="Arial"/>
            </a:endParaRPr>
          </a:p>
        </p:txBody>
      </p:sp>
      <p:sp>
        <p:nvSpPr>
          <p:cNvPr id="133" name="ZoneTexte 90"/>
          <p:cNvSpPr/>
          <p:nvPr/>
        </p:nvSpPr>
        <p:spPr>
          <a:xfrm>
            <a:off x="277920" y="6905520"/>
            <a:ext cx="1944360" cy="259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-13,5 MA</a:t>
            </a:r>
            <a:endParaRPr lang="fr-FR" sz="1800" b="0" strike="noStrike" spc="-1">
              <a:solidFill>
                <a:srgbClr val="000000"/>
              </a:solidFill>
              <a:latin typeface="Arial"/>
            </a:endParaRPr>
          </a:p>
        </p:txBody>
      </p:sp>
      <p:sp>
        <p:nvSpPr>
          <p:cNvPr id="134" name="ZoneTexte 91"/>
          <p:cNvSpPr/>
          <p:nvPr/>
        </p:nvSpPr>
        <p:spPr>
          <a:xfrm>
            <a:off x="501120" y="300960"/>
            <a:ext cx="1551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5 janvier</a:t>
            </a:r>
            <a:endParaRPr lang="fr-FR" sz="3200" b="0" strike="noStrike" spc="-1">
              <a:solidFill>
                <a:srgbClr val="000000"/>
              </a:solidFill>
              <a:latin typeface="Arial"/>
            </a:endParaRPr>
          </a:p>
        </p:txBody>
      </p:sp>
      <p:sp>
        <p:nvSpPr>
          <p:cNvPr id="135" name="ZoneTexte 92"/>
          <p:cNvSpPr/>
          <p:nvPr/>
        </p:nvSpPr>
        <p:spPr>
          <a:xfrm>
            <a:off x="2725200" y="542160"/>
            <a:ext cx="6698880" cy="401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2800" b="1" strike="noStrike" spc="-1">
                <a:solidFill>
                  <a:srgbClr val="FFCC99"/>
                </a:solidFill>
                <a:latin typeface="Times New Roman"/>
                <a:ea typeface="DejaVu Sans"/>
              </a:rPr>
              <a:t>Formation de notre galaxie la voie lactée.</a:t>
            </a:r>
            <a:endParaRPr lang="fr-FR" sz="2800" b="0" strike="noStrike" spc="-1">
              <a:solidFill>
                <a:srgbClr val="000000"/>
              </a:solidFill>
              <a:latin typeface="Arial"/>
            </a:endParaRPr>
          </a:p>
        </p:txBody>
      </p:sp>
      <p:sp>
        <p:nvSpPr>
          <p:cNvPr id="136" name="ZoneTexte 93"/>
          <p:cNvSpPr/>
          <p:nvPr/>
        </p:nvSpPr>
        <p:spPr>
          <a:xfrm>
            <a:off x="219240" y="6750720"/>
            <a:ext cx="974160" cy="25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- 13,5 MA</a:t>
            </a:r>
            <a:endParaRPr lang="fr-FR" sz="1800" b="0" strike="noStrike" spc="-1">
              <a:solidFill>
                <a:srgbClr val="000000"/>
              </a:solidFill>
              <a:latin typeface="Arial"/>
            </a:endParaRPr>
          </a:p>
        </p:txBody>
      </p:sp>
      <p:pic>
        <p:nvPicPr>
          <p:cNvPr id="137" name="Image 94"/>
          <p:cNvPicPr/>
          <p:nvPr/>
        </p:nvPicPr>
        <p:blipFill>
          <a:blip r:embed="rId3"/>
          <a:stretch/>
        </p:blipFill>
        <p:spPr>
          <a:xfrm>
            <a:off x="-230400" y="0"/>
            <a:ext cx="10353960" cy="9669240"/>
          </a:xfrm>
          <a:prstGeom prst="rect">
            <a:avLst/>
          </a:prstGeom>
          <a:ln w="0">
            <a:noFill/>
          </a:ln>
        </p:spPr>
      </p:pic>
      <p:sp>
        <p:nvSpPr>
          <p:cNvPr id="138" name="Connecteur droit 95"/>
          <p:cNvSpPr/>
          <p:nvPr/>
        </p:nvSpPr>
        <p:spPr>
          <a:xfrm>
            <a:off x="294120" y="7481520"/>
            <a:ext cx="10418040" cy="17640"/>
          </a:xfrm>
          <a:prstGeom prst="line">
            <a:avLst/>
          </a:prstGeom>
          <a:ln w="36000">
            <a:solidFill>
              <a:srgbClr val="00FF00"/>
            </a:solidFill>
            <a:round/>
            <a:tailEnd type="triangle" w="med" len="med"/>
          </a:ln>
        </p:spPr>
        <p:style>
          <a:lnRef idx="0">
            <a:scrgbClr r="0" g="0" b="0"/>
          </a:lnRef>
          <a:fillRef idx="0">
            <a:scrgbClr r="0" g="0" b="0"/>
          </a:fillRef>
          <a:effectRef idx="0">
            <a:scrgbClr r="0" g="0" b="0"/>
          </a:effectRef>
          <a:fontRef idx="minor"/>
        </p:style>
        <p:txBody>
          <a:bodyPr lIns="18000" tIns="-360" rIns="18000" bIns="-360" anchor="ctr" anchorCtr="1">
            <a:noAutofit/>
          </a:bodyPr>
          <a:lstStyle/>
          <a:p>
            <a:endParaRPr lang="fr-FR" sz="2400" b="0" strike="noStrike" spc="-1">
              <a:solidFill>
                <a:srgbClr val="000000"/>
              </a:solidFill>
              <a:latin typeface="Times New Roman"/>
              <a:ea typeface="DejaVu Sans"/>
            </a:endParaRPr>
          </a:p>
        </p:txBody>
      </p:sp>
      <p:sp>
        <p:nvSpPr>
          <p:cNvPr id="139" name="Connecteur droit 96"/>
          <p:cNvSpPr/>
          <p:nvPr/>
        </p:nvSpPr>
        <p:spPr>
          <a:xfrm flipH="1" flipV="1">
            <a:off x="-940320" y="7475760"/>
            <a:ext cx="1263240" cy="7200"/>
          </a:xfrm>
          <a:prstGeom prst="line">
            <a:avLst/>
          </a:prstGeom>
          <a:ln w="36000">
            <a:solidFill>
              <a:srgbClr val="EB613D"/>
            </a:solidFill>
            <a:round/>
            <a:tailEnd type="triangle" w="med" len="med"/>
          </a:ln>
        </p:spPr>
        <p:style>
          <a:lnRef idx="0">
            <a:scrgbClr r="0" g="0" b="0"/>
          </a:lnRef>
          <a:fillRef idx="0">
            <a:scrgbClr r="0" g="0" b="0"/>
          </a:fillRef>
          <a:effectRef idx="0">
            <a:scrgbClr r="0" g="0" b="0"/>
          </a:effectRef>
          <a:fontRef idx="minor"/>
        </p:style>
        <p:txBody>
          <a:bodyPr lIns="18000" tIns="-10800" rIns="18000" bIns="-10800" anchor="ctr" anchorCtr="1">
            <a:noAutofit/>
          </a:bodyPr>
          <a:lstStyle/>
          <a:p>
            <a:endParaRPr lang="fr-FR" sz="2400" b="0" strike="noStrike" spc="-1">
              <a:solidFill>
                <a:srgbClr val="000000"/>
              </a:solidFill>
              <a:latin typeface="Times New Roman"/>
              <a:ea typeface="DejaVu Sans"/>
            </a:endParaRPr>
          </a:p>
        </p:txBody>
      </p:sp>
      <p:sp>
        <p:nvSpPr>
          <p:cNvPr id="140" name="ZoneTexte 97"/>
          <p:cNvSpPr/>
          <p:nvPr/>
        </p:nvSpPr>
        <p:spPr>
          <a:xfrm>
            <a:off x="1667520" y="124560"/>
            <a:ext cx="8154720" cy="20052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pPr>
            <a:r>
              <a:rPr lang="fr-FR" sz="2800" b="1" strike="noStrike" spc="-1">
                <a:solidFill>
                  <a:srgbClr val="FFCC99"/>
                </a:solidFill>
                <a:latin typeface="Times New Roman"/>
                <a:ea typeface="DejaVu Sans"/>
              </a:rPr>
              <a:t>Les prémices de la formation de notre </a:t>
            </a:r>
            <a:endParaRPr lang="fr-FR" sz="2800" b="0" strike="noStrike" spc="-1">
              <a:solidFill>
                <a:srgbClr val="000000"/>
              </a:solidFill>
              <a:latin typeface="Arial"/>
            </a:endParaRPr>
          </a:p>
          <a:p>
            <a:pPr algn="ctr">
              <a:lnSpc>
                <a:spcPct val="100000"/>
              </a:lnSpc>
            </a:pPr>
            <a:r>
              <a:rPr lang="fr-FR" sz="2800" b="1" strike="noStrike" spc="-1">
                <a:solidFill>
                  <a:srgbClr val="FFCC99"/>
                </a:solidFill>
                <a:latin typeface="Times New Roman"/>
                <a:ea typeface="DejaVu Sans"/>
              </a:rPr>
              <a:t>galaxie la voie lactée apparaissent.</a:t>
            </a:r>
            <a:endParaRPr lang="fr-FR" sz="2800" b="0" strike="noStrike" spc="-1">
              <a:solidFill>
                <a:srgbClr val="000000"/>
              </a:solidFill>
              <a:latin typeface="Arial"/>
            </a:endParaRPr>
          </a:p>
          <a:p>
            <a:pPr algn="ctr">
              <a:lnSpc>
                <a:spcPct val="100000"/>
              </a:lnSpc>
            </a:pPr>
            <a:r>
              <a:rPr lang="fr-FR" sz="2800" b="1" strike="noStrike" spc="-1">
                <a:solidFill>
                  <a:srgbClr val="FFCC99"/>
                </a:solidFill>
                <a:latin typeface="Times New Roman"/>
                <a:ea typeface="DejaVu Sans"/>
              </a:rPr>
              <a:t>3 milliards d'années plus tard elle fusionnera avec la galaxie Gaïa-Encelade et prendra sa forme actuelle.</a:t>
            </a:r>
            <a:endParaRPr lang="fr-FR" sz="2800" b="0" strike="noStrike" spc="-1">
              <a:solidFill>
                <a:srgbClr val="000000"/>
              </a:solidFill>
              <a:latin typeface="Arial"/>
            </a:endParaRPr>
          </a:p>
          <a:p>
            <a:pPr algn="ctr">
              <a:lnSpc>
                <a:spcPct val="100000"/>
              </a:lnSpc>
            </a:pPr>
            <a:endParaRPr lang="fr-FR" sz="2800" b="0" strike="noStrike" spc="-1">
              <a:solidFill>
                <a:srgbClr val="000000"/>
              </a:solidFill>
              <a:latin typeface="Arial"/>
            </a:endParaRPr>
          </a:p>
        </p:txBody>
      </p:sp>
      <p:sp>
        <p:nvSpPr>
          <p:cNvPr id="141" name="ZoneTexte 98"/>
          <p:cNvSpPr/>
          <p:nvPr/>
        </p:nvSpPr>
        <p:spPr>
          <a:xfrm>
            <a:off x="141120" y="7064640"/>
            <a:ext cx="974160" cy="25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1800" b="1" strike="noStrike" spc="-1">
                <a:solidFill>
                  <a:srgbClr val="FFFFFF"/>
                </a:solidFill>
                <a:latin typeface="Times New Roman"/>
                <a:ea typeface="DejaVu Sans"/>
              </a:rPr>
              <a:t>- 13 MA</a:t>
            </a:r>
            <a:endParaRPr lang="fr-FR" sz="1800" b="0" strike="noStrike" spc="-1">
              <a:solidFill>
                <a:srgbClr val="000000"/>
              </a:solidFill>
              <a:latin typeface="Arial"/>
            </a:endParaRPr>
          </a:p>
        </p:txBody>
      </p:sp>
      <p:sp>
        <p:nvSpPr>
          <p:cNvPr id="142" name="ZoneTexte 99"/>
          <p:cNvSpPr/>
          <p:nvPr/>
        </p:nvSpPr>
        <p:spPr>
          <a:xfrm>
            <a:off x="131760" y="154800"/>
            <a:ext cx="1551960" cy="4518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r>
              <a:rPr lang="fr-FR" sz="3200" b="1" strike="noStrike" spc="-1">
                <a:solidFill>
                  <a:srgbClr val="FFFF00"/>
                </a:solidFill>
                <a:latin typeface="Times New Roman"/>
                <a:ea typeface="DejaVu Sans"/>
              </a:rPr>
              <a:t>6 janvier</a:t>
            </a:r>
            <a:endParaRPr lang="fr-FR" sz="3200" b="0" strike="noStrike" spc="-1">
              <a:solidFill>
                <a:srgbClr val="000000"/>
              </a:solidFill>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14542</TotalTime>
  <Words>6812</Words>
  <Application>Microsoft Office PowerPoint</Application>
  <PresentationFormat>Personnalisé</PresentationFormat>
  <Paragraphs>603</Paragraphs>
  <Slides>81</Slides>
  <Notes>55</Notes>
  <HiddenSlides>0</HiddenSlides>
  <MMClips>2</MMClips>
  <ScaleCrop>false</ScaleCrop>
  <HeadingPairs>
    <vt:vector size="8" baseType="variant">
      <vt:variant>
        <vt:lpstr>Polices utilisées</vt:lpstr>
      </vt:variant>
      <vt:variant>
        <vt:i4>6</vt:i4>
      </vt:variant>
      <vt:variant>
        <vt:lpstr>Thème</vt:lpstr>
      </vt:variant>
      <vt:variant>
        <vt:i4>2</vt:i4>
      </vt:variant>
      <vt:variant>
        <vt:lpstr>Serveurs OLE incorporés</vt:lpstr>
      </vt:variant>
      <vt:variant>
        <vt:i4>0</vt:i4>
      </vt:variant>
      <vt:variant>
        <vt:lpstr>Titres des diapositives</vt:lpstr>
      </vt:variant>
      <vt:variant>
        <vt:i4>81</vt:i4>
      </vt:variant>
    </vt:vector>
  </HeadingPairs>
  <TitlesOfParts>
    <vt:vector size="89" baseType="lpstr">
      <vt:lpstr>Arial</vt:lpstr>
      <vt:lpstr>comic</vt:lpstr>
      <vt:lpstr>Monotype Corsiva</vt:lpstr>
      <vt:lpstr>Symbol</vt:lpstr>
      <vt:lpstr>Times New Roman</vt:lpstr>
      <vt:lpstr>Wingdings</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
  <dc:description/>
  <cp:lastModifiedBy>Conseil immobilier IMMOGES</cp:lastModifiedBy>
  <cp:revision>439</cp:revision>
  <dcterms:created xsi:type="dcterms:W3CDTF">2006-11-07T08:01:23Z</dcterms:created>
  <dcterms:modified xsi:type="dcterms:W3CDTF">2025-03-19T14:10:47Z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 1">
    <vt:lpwstr/>
  </property>
  <property fmtid="{D5CDD505-2E9C-101B-9397-08002B2CF9AE}" pid="3" name="Info 2">
    <vt:lpwstr/>
  </property>
  <property fmtid="{D5CDD505-2E9C-101B-9397-08002B2CF9AE}" pid="4" name="Info 3">
    <vt:lpwstr/>
  </property>
  <property fmtid="{D5CDD505-2E9C-101B-9397-08002B2CF9AE}" pid="5" name="Info 4">
    <vt:lpwstr/>
  </property>
  <property fmtid="{D5CDD505-2E9C-101B-9397-08002B2CF9AE}" pid="6" name="MMClips">
    <vt:i4>1</vt:i4>
  </property>
  <property fmtid="{D5CDD505-2E9C-101B-9397-08002B2CF9AE}" pid="7" name="Notes">
    <vt:i4>55</vt:i4>
  </property>
  <property fmtid="{D5CDD505-2E9C-101B-9397-08002B2CF9AE}" pid="8" name="PresentationFormat">
    <vt:lpwstr>Personnalisé</vt:lpwstr>
  </property>
  <property fmtid="{D5CDD505-2E9C-101B-9397-08002B2CF9AE}" pid="9" name="Slides">
    <vt:i4>81</vt:i4>
  </property>
</Properties>
</file>