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74"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4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FR" sz="1800" b="0" strike="noStrike" spc="-1">
                <a:solidFill>
                  <a:srgbClr val="000000"/>
                </a:solidFill>
                <a:latin typeface="Calibri"/>
              </a:rPr>
              <a:t>Cliquez pour déplacer la diapo</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fr-FR" sz="2000" b="0" strike="noStrike" spc="-1">
                <a:solidFill>
                  <a:srgbClr val="000000"/>
                </a:solidFill>
                <a:latin typeface="Arial"/>
              </a:rPr>
              <a:t>Cliquez pour modifier le format des notes</a:t>
            </a:r>
          </a:p>
        </p:txBody>
      </p:sp>
      <p:sp>
        <p:nvSpPr>
          <p:cNvPr id="4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44"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57A14DD9-F8A0-4226-85CC-B7A0B3138120}"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45991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utura-sciences.com/sciences/definitions/physique-resistance-electrique-364/"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futura-sciences.com/sciences/definitions/physique-champ-magnetique-3878/" TargetMode="External"/><Relationship Id="rId5" Type="http://schemas.openxmlformats.org/officeDocument/2006/relationships/hyperlink" Target="https://www.futura-sciences.com/maison/definitions/maison-courant-electrique-10622/" TargetMode="External"/><Relationship Id="rId4" Type="http://schemas.openxmlformats.org/officeDocument/2006/relationships/hyperlink" Target="https://www.futura-sciences.com/sciences/definitions/chimie-temperature-critique-1985/"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stronomes.com/le-soleil-et-les-etoiles/principe-dincertitu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fr.wikipedia.org/wiki/Photon" TargetMode="External"/><Relationship Id="rId3" Type="http://schemas.openxmlformats.org/officeDocument/2006/relationships/hyperlink" Target="https://fr.wikipedia.org/wiki/Rayonnement_&#233;lectromagn&#233;tique" TargetMode="External"/><Relationship Id="rId7" Type="http://schemas.openxmlformats.org/officeDocument/2006/relationships/hyperlink" Target="https://fr.wikipedia.org/wiki/Anneau_de_stockag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fr.wikipedia.org/wiki/&#201;lectron" TargetMode="External"/><Relationship Id="rId5" Type="http://schemas.openxmlformats.org/officeDocument/2006/relationships/hyperlink" Target="https://fr.wikipedia.org/wiki/Champ_magn&#233;tique" TargetMode="External"/><Relationship Id="rId4" Type="http://schemas.openxmlformats.org/officeDocument/2006/relationships/hyperlink" Target="https://fr.wikipedia.org/wiki/Physique_des_particules"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fr.wikipedia.org/wiki/Photon" TargetMode="External"/><Relationship Id="rId3" Type="http://schemas.openxmlformats.org/officeDocument/2006/relationships/hyperlink" Target="https://fr.wikipedia.org/wiki/Rayonnement_&#233;lectromagn&#233;tique" TargetMode="External"/><Relationship Id="rId7" Type="http://schemas.openxmlformats.org/officeDocument/2006/relationships/hyperlink" Target="https://fr.wikipedia.org/wiki/Anneau_de_stockag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fr.wikipedia.org/wiki/&#201;lectron" TargetMode="External"/><Relationship Id="rId5" Type="http://schemas.openxmlformats.org/officeDocument/2006/relationships/hyperlink" Target="https://fr.wikipedia.org/wiki/Champ_magn&#233;tique" TargetMode="External"/><Relationship Id="rId4" Type="http://schemas.openxmlformats.org/officeDocument/2006/relationships/hyperlink" Target="https://fr.wikipedia.org/wiki/Physique_des_particules"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fr.wikipedia.org/wiki/Ordres_de_grandeur_de_dur&#233;e" TargetMode="External"/><Relationship Id="rId3" Type="http://schemas.openxmlformats.org/officeDocument/2006/relationships/hyperlink" Target="https://fr.wikipedia.org/wiki/Anglais" TargetMode="External"/><Relationship Id="rId7" Type="http://schemas.openxmlformats.org/officeDocument/2006/relationships/hyperlink" Target="https://fr.wikipedia.org/wiki/P&#233;riode_de_rotation" TargetMode="External"/><Relationship Id="rId12" Type="http://schemas.openxmlformats.org/officeDocument/2006/relationships/hyperlink" Target="https://www.futura-sciences.com/sciences/definitions/physique-rayon-x-1002/"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fr.wikipedia.org/wiki/Pulsar" TargetMode="External"/><Relationship Id="rId11" Type="http://schemas.openxmlformats.org/officeDocument/2006/relationships/hyperlink" Target="https://www.futura-sciences.com/sciences/definitions/univers-pulsar-957/" TargetMode="External"/><Relationship Id="rId5" Type="http://schemas.openxmlformats.org/officeDocument/2006/relationships/hyperlink" Target="https://fr.wikipedia.org/wiki/Pulsar_milliseconde#cite_note-2" TargetMode="External"/><Relationship Id="rId10" Type="http://schemas.openxmlformats.org/officeDocument/2006/relationships/hyperlink" Target="https://www.futura-sciences.com/sciences/definitions/chimie-gaz-15336/" TargetMode="External"/><Relationship Id="rId4" Type="http://schemas.openxmlformats.org/officeDocument/2006/relationships/hyperlink" Target="https://fr.wikipedia.org/wiki/Pulsar_milliseconde#cite_note-Heydari-Malayeri_(2005)-1" TargetMode="External"/><Relationship Id="rId9" Type="http://schemas.openxmlformats.org/officeDocument/2006/relationships/hyperlink" Target="https://fr.wikipedia.org/wiki/Seconde_(temp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tronomia.fr/4eme_partie/EtoilesANeutrons.php#ProceURC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stronomia.fr/4eme_partie/EtoilesANeutrons.php#ProceURCA"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astronomia.fr/4eme_partie/EtoilesANeutrons.php#anatomi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smovisions.com/Soleil.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Fusion_nucl&#233;aire" TargetMode="External"/><Relationship Id="rId13" Type="http://schemas.openxmlformats.org/officeDocument/2006/relationships/hyperlink" Target="https://fr.wikipedia.org/wiki/Ann&#233;es_1990" TargetMode="External"/><Relationship Id="rId3" Type="http://schemas.openxmlformats.org/officeDocument/2006/relationships/hyperlink" Target="https://fr.wikipedia.org/wiki/2003_en_astronomie" TargetMode="External"/><Relationship Id="rId7" Type="http://schemas.openxmlformats.org/officeDocument/2006/relationships/hyperlink" Target="https://fr.wikipedia.org/wiki/Cha&#238;ne_proton-proton#Fusion_de_l'hydrog&#232;ne" TargetMode="External"/><Relationship Id="rId12" Type="http://schemas.openxmlformats.org/officeDocument/2006/relationships/hyperlink" Target="https://fr.wikipedia.org/wiki/Ann&#233;es_1960"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r.wikipedia.org/wiki/Vraie_masse" TargetMode="External"/><Relationship Id="rId11" Type="http://schemas.openxmlformats.org/officeDocument/2006/relationships/hyperlink" Target="https://fr.wikipedia.org/wiki/Masse_jovienne" TargetMode="External"/><Relationship Id="rId5" Type="http://schemas.openxmlformats.org/officeDocument/2006/relationships/hyperlink" Target="https://fr.wikipedia.org/wiki/Objet_substellaire" TargetMode="External"/><Relationship Id="rId10" Type="http://schemas.openxmlformats.org/officeDocument/2006/relationships/hyperlink" Target="https://fr.wikipedia.org/wiki/Naine_brune#cite_note-1" TargetMode="External"/><Relationship Id="rId4" Type="http://schemas.openxmlformats.org/officeDocument/2006/relationships/hyperlink" Target="https://fr.wikipedia.org/wiki/Union_astronomique_internationale" TargetMode="External"/><Relationship Id="rId9" Type="http://schemas.openxmlformats.org/officeDocument/2006/relationships/hyperlink" Target="https://fr.wikipedia.org/wiki/Deut&#233;rium"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fr.wikipedia.org/wiki/Particule_(physique)" TargetMode="External"/><Relationship Id="rId13" Type="http://schemas.openxmlformats.org/officeDocument/2006/relationships/hyperlink" Target="https://fr.wikipedia.org/wiki/Neutron" TargetMode="External"/><Relationship Id="rId3" Type="http://schemas.openxmlformats.org/officeDocument/2006/relationships/hyperlink" Target="https://fr.wikipedia.org/wiki/Principe_d'exclusion_de_Pauli#cite_note-1" TargetMode="External"/><Relationship Id="rId7" Type="http://schemas.openxmlformats.org/officeDocument/2006/relationships/hyperlink" Target="https://fr.wikipedia.org/wiki/Fermion" TargetMode="External"/><Relationship Id="rId12" Type="http://schemas.openxmlformats.org/officeDocument/2006/relationships/hyperlink" Target="https://fr.wikipedia.org/wiki/Proton" TargetMode="External"/><Relationship Id="rId17" Type="http://schemas.openxmlformats.org/officeDocument/2006/relationships/hyperlink" Target="https://fr.wikipedia.org/wiki/Atome" TargetMode="External"/><Relationship Id="rId2" Type="http://schemas.openxmlformats.org/officeDocument/2006/relationships/slide" Target="../slides/slide3.xml"/><Relationship Id="rId16" Type="http://schemas.openxmlformats.org/officeDocument/2006/relationships/hyperlink" Target="https://fr.wikipedia.org/wiki/Orbitale_atomique" TargetMode="External"/><Relationship Id="rId1" Type="http://schemas.openxmlformats.org/officeDocument/2006/relationships/notesMaster" Target="../notesMasters/notesMaster1.xml"/><Relationship Id="rId6" Type="http://schemas.openxmlformats.org/officeDocument/2006/relationships/hyperlink" Target="https://fr.wikipedia.org/wiki/&#201;tat_quantique" TargetMode="External"/><Relationship Id="rId11" Type="http://schemas.openxmlformats.org/officeDocument/2006/relationships/hyperlink" Target="https://fr.wikipedia.org/wiki/Quark" TargetMode="External"/><Relationship Id="rId5" Type="http://schemas.openxmlformats.org/officeDocument/2006/relationships/hyperlink" Target="https://fr.wikipedia.org/wiki/&#201;lectron" TargetMode="External"/><Relationship Id="rId15" Type="http://schemas.openxmlformats.org/officeDocument/2006/relationships/hyperlink" Target="https://fr.wikipedia.org/wiki/Principe_d'exclusion_de_Pauli" TargetMode="External"/><Relationship Id="rId10" Type="http://schemas.openxmlformats.org/officeDocument/2006/relationships/hyperlink" Target="https://fr.wikipedia.org/wiki/Neutrino" TargetMode="External"/><Relationship Id="rId4" Type="http://schemas.openxmlformats.org/officeDocument/2006/relationships/hyperlink" Target="https://fr.wikipedia.org/wiki/Wolfgang_Ernst_Pauli" TargetMode="External"/><Relationship Id="rId9" Type="http://schemas.openxmlformats.org/officeDocument/2006/relationships/hyperlink" Target="https://fr.wikipedia.org/wiki/Spin" TargetMode="External"/><Relationship Id="rId14" Type="http://schemas.openxmlformats.org/officeDocument/2006/relationships/hyperlink" Target="https://fr.wikipedia.org/wiki/Noyau_atomiqu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a.gov/feature/ames/Kepler/caught-for-the-first-time-the-early-flash-of-an-exploding-sta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osmovisions.com/Soleil.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type="sldNum" idx="7"/>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47D19448-6C2E-474C-BAA6-15D88EFB9738}" type="slidenum">
              <a:rPr lang="fr-FR" sz="1200" b="0" strike="noStrike" spc="-1">
                <a:solidFill>
                  <a:srgbClr val="000000"/>
                </a:solidFill>
                <a:latin typeface="+mn-lt"/>
                <a:ea typeface="+mn-ea"/>
              </a:rPr>
              <a:t>1</a:t>
            </a:fld>
            <a:endParaRPr lang="fr-FR" sz="1200" b="0" strike="noStrike" spc="-1">
              <a:solidFill>
                <a:srgbClr val="000000"/>
              </a:solidFill>
              <a:latin typeface="Times New Roman"/>
            </a:endParaRPr>
          </a:p>
        </p:txBody>
      </p:sp>
      <p:sp>
        <p:nvSpPr>
          <p:cNvPr id="315" name="PlaceHolder 2"/>
          <p:cNvSpPr>
            <a:spLocks noGrp="1" noRot="1" noChangeAspect="1"/>
          </p:cNvSpPr>
          <p:nvPr>
            <p:ph type="sldImg"/>
          </p:nvPr>
        </p:nvSpPr>
        <p:spPr>
          <a:xfrm>
            <a:off x="1371600" y="1143000"/>
            <a:ext cx="4114800" cy="3086100"/>
          </a:xfrm>
          <a:prstGeom prst="rect">
            <a:avLst/>
          </a:prstGeom>
          <a:ln w="0">
            <a:noFill/>
          </a:ln>
        </p:spPr>
      </p:sp>
      <p:sp>
        <p:nvSpPr>
          <p:cNvPr id="316"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Tree>
    <p:extLst>
      <p:ext uri="{BB962C8B-B14F-4D97-AF65-F5344CB8AC3E}">
        <p14:creationId xmlns:p14="http://schemas.microsoft.com/office/powerpoint/2010/main" val="1436281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849E4DCE-A803-4C66-969A-1F3996F58852}" type="slidenum">
              <a:rPr lang="fr-FR" sz="1200" b="0" strike="noStrike" spc="-1">
                <a:solidFill>
                  <a:srgbClr val="000000"/>
                </a:solidFill>
                <a:latin typeface="+mn-lt"/>
                <a:ea typeface="+mn-ea"/>
              </a:rPr>
              <a:t>10</a:t>
            </a:fld>
            <a:endParaRPr lang="fr-FR" sz="1200" b="0" strike="noStrike" spc="-1">
              <a:solidFill>
                <a:srgbClr val="000000"/>
              </a:solidFill>
              <a:latin typeface="Times New Roman"/>
            </a:endParaRPr>
          </a:p>
        </p:txBody>
      </p:sp>
      <p:sp>
        <p:nvSpPr>
          <p:cNvPr id="343" name="PlaceHolder 2"/>
          <p:cNvSpPr>
            <a:spLocks noGrp="1" noRot="1" noChangeAspect="1"/>
          </p:cNvSpPr>
          <p:nvPr>
            <p:ph type="sldImg"/>
          </p:nvPr>
        </p:nvSpPr>
        <p:spPr>
          <a:xfrm>
            <a:off x="1371600" y="1143000"/>
            <a:ext cx="4114800" cy="3086100"/>
          </a:xfrm>
          <a:prstGeom prst="rect">
            <a:avLst/>
          </a:prstGeom>
          <a:ln w="0">
            <a:noFill/>
          </a:ln>
        </p:spPr>
      </p:sp>
      <p:sp>
        <p:nvSpPr>
          <p:cNvPr id="344"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1600" b="0" strike="noStrike" spc="-1">
                <a:solidFill>
                  <a:srgbClr val="000000"/>
                </a:solidFill>
                <a:latin typeface="Arial"/>
              </a:rPr>
              <a:t>La supraconductivité nous est connue depuis que l'on a découvert les matériaux supraconducteurs au début du XX</a:t>
            </a:r>
            <a:r>
              <a:rPr lang="fr-FR" sz="1600" b="0" strike="noStrike" spc="-1" baseline="30000">
                <a:solidFill>
                  <a:srgbClr val="000000"/>
                </a:solidFill>
                <a:latin typeface="Arial"/>
              </a:rPr>
              <a:t>e</a:t>
            </a:r>
            <a:r>
              <a:rPr lang="fr-FR" sz="1600" b="0" strike="noStrike" spc="-1">
                <a:solidFill>
                  <a:srgbClr val="000000"/>
                </a:solidFill>
                <a:latin typeface="Arial"/>
              </a:rPr>
              <a:t> siècle. Ces matériaux ont une </a:t>
            </a:r>
            <a:r>
              <a:rPr lang="fr-FR" sz="1600" b="0" u="sng" strike="noStrike" spc="-1">
                <a:solidFill>
                  <a:srgbClr val="000000"/>
                </a:solidFill>
                <a:uFillTx/>
                <a:latin typeface="Arial"/>
                <a:hlinkClick r:id="rId3"/>
              </a:rPr>
              <a:t>résistance électrique</a:t>
            </a:r>
            <a:r>
              <a:rPr lang="fr-FR" sz="1600" b="0" strike="noStrike" spc="-1">
                <a:solidFill>
                  <a:srgbClr val="000000"/>
                </a:solidFill>
                <a:latin typeface="Arial"/>
              </a:rPr>
              <a:t> strictement nulle en dessous d'une température dite </a:t>
            </a:r>
            <a:r>
              <a:rPr lang="fr-FR" sz="1600" b="0" u="sng" strike="noStrike" spc="-1">
                <a:solidFill>
                  <a:srgbClr val="000000"/>
                </a:solidFill>
                <a:uFillTx/>
                <a:latin typeface="Arial"/>
                <a:hlinkClick r:id="rId4"/>
              </a:rPr>
              <a:t>température critique</a:t>
            </a:r>
            <a:r>
              <a:rPr lang="fr-FR" sz="1600" b="0" strike="noStrike" spc="-1">
                <a:solidFill>
                  <a:srgbClr val="000000"/>
                </a:solidFill>
                <a:latin typeface="Arial"/>
              </a:rPr>
              <a:t>. Ils transportent alors les </a:t>
            </a:r>
            <a:r>
              <a:rPr lang="fr-FR" sz="1600" b="0" u="sng" strike="noStrike" spc="-1">
                <a:solidFill>
                  <a:srgbClr val="000000"/>
                </a:solidFill>
                <a:uFillTx/>
                <a:latin typeface="Arial"/>
                <a:hlinkClick r:id="rId5"/>
              </a:rPr>
              <a:t>courants électriques</a:t>
            </a:r>
            <a:r>
              <a:rPr lang="fr-FR" sz="1600" b="0" strike="noStrike" spc="-1">
                <a:solidFill>
                  <a:srgbClr val="000000"/>
                </a:solidFill>
                <a:latin typeface="Arial"/>
              </a:rPr>
              <a:t> sans aucune perte et permettent aussi d'atteindre des </a:t>
            </a:r>
            <a:r>
              <a:rPr lang="fr-FR" sz="1600" b="0" u="sng" strike="noStrike" spc="-1">
                <a:solidFill>
                  <a:srgbClr val="000000"/>
                </a:solidFill>
                <a:uFillTx/>
                <a:latin typeface="Arial"/>
                <a:hlinkClick r:id="rId6"/>
              </a:rPr>
              <a:t>champs magnétiques</a:t>
            </a:r>
            <a:r>
              <a:rPr lang="fr-FR" sz="1600" b="0" strike="noStrike" spc="-1">
                <a:solidFill>
                  <a:srgbClr val="000000"/>
                </a:solidFill>
                <a:latin typeface="Arial"/>
              </a:rPr>
              <a:t> intenses.</a:t>
            </a:r>
          </a:p>
        </p:txBody>
      </p:sp>
    </p:spTree>
    <p:extLst>
      <p:ext uri="{BB962C8B-B14F-4D97-AF65-F5344CB8AC3E}">
        <p14:creationId xmlns:p14="http://schemas.microsoft.com/office/powerpoint/2010/main" val="3616348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122"/>
          <p:cNvSpPr>
            <a:spLocks noGrp="1" noRot="1" noChangeAspect="1" noChangeArrowheads="1" noTextEdit="1"/>
          </p:cNvSpPr>
          <p:nvPr>
            <p:ph type="sldImg"/>
          </p:nvPr>
        </p:nvSpPr>
        <p:spPr>
          <a:xfrm>
            <a:off x="1008063" y="1103313"/>
            <a:ext cx="3635375" cy="2725737"/>
          </a:xfrm>
          <a:solidFill>
            <a:srgbClr val="FFFFFF"/>
          </a:solidFill>
          <a:ln>
            <a:solidFill>
              <a:srgbClr val="000000"/>
            </a:solidFill>
            <a:miter lim="800000"/>
            <a:headEnd/>
            <a:tailEnd/>
          </a:ln>
        </p:spPr>
      </p:sp>
      <p:sp>
        <p:nvSpPr>
          <p:cNvPr id="2" name="Rectangle 1"/>
          <p:cNvSpPr/>
          <p:nvPr/>
        </p:nvSpPr>
        <p:spPr>
          <a:xfrm>
            <a:off x="-2470067" y="3814932"/>
            <a:ext cx="13024139" cy="5016758"/>
          </a:xfrm>
          <a:prstGeom prst="rect">
            <a:avLst/>
          </a:prstGeom>
        </p:spPr>
        <p:txBody>
          <a:bodyPr wrap="square">
            <a:spAutoFit/>
          </a:bodyPr>
          <a:lstStyle/>
          <a:p>
            <a:r>
              <a:rPr lang="fr-FR" sz="1600" dirty="0">
                <a:solidFill>
                  <a:srgbClr val="5A5A5A"/>
                </a:solidFill>
                <a:latin typeface="Fjalla One"/>
              </a:rPr>
              <a:t>Une nouvelle pression de dégénérescence</a:t>
            </a:r>
          </a:p>
          <a:p>
            <a:r>
              <a:rPr lang="fr-FR" sz="1600" dirty="0">
                <a:solidFill>
                  <a:srgbClr val="5A5A5A"/>
                </a:solidFill>
                <a:latin typeface="Cantarell"/>
              </a:rPr>
              <a:t>Le processus s’arrête lorsque la matière atteint une densité similaire à celle des noyaux atomiques. Apparaît alors une nouvelle force, la pression de dégénérescence des neutrons, qui est en mesure de stabiliser l’étoile.</a:t>
            </a:r>
          </a:p>
          <a:p>
            <a:r>
              <a:rPr lang="fr-FR" sz="1600" dirty="0">
                <a:solidFill>
                  <a:srgbClr val="5A5A5A"/>
                </a:solidFill>
                <a:latin typeface="Cantarell"/>
              </a:rPr>
              <a:t>Cette pression est de nature similaire à celle que produisent les électrons. Elle entre en jeu lorsque les neutrons sont comprimés les uns contre les autres et commencent à être fortement agités du fait du </a:t>
            </a:r>
            <a:r>
              <a:rPr lang="fr-FR" sz="1600" dirty="0">
                <a:solidFill>
                  <a:srgbClr val="27CDA5"/>
                </a:solidFill>
                <a:latin typeface="Cantarell"/>
                <a:hlinkClick r:id="rId3" tooltip="Le principe d’incertitude"/>
              </a:rPr>
              <a:t>principe </a:t>
            </a:r>
            <a:r>
              <a:rPr lang="fr-FR" sz="1600" dirty="0" smtClean="0">
                <a:solidFill>
                  <a:srgbClr val="27CDA5"/>
                </a:solidFill>
                <a:latin typeface="Cantarell"/>
                <a:hlinkClick r:id="rId3" tooltip="Le principe d’incertitude"/>
              </a:rPr>
              <a:t>d’incertitude</a:t>
            </a:r>
            <a:r>
              <a:rPr lang="fr-FR" sz="1600" dirty="0" smtClean="0">
                <a:solidFill>
                  <a:srgbClr val="27CDA5"/>
                </a:solidFill>
                <a:latin typeface="Cantarell"/>
              </a:rPr>
              <a:t> </a:t>
            </a:r>
            <a:r>
              <a:rPr lang="fr-FR" sz="1600" dirty="0" smtClean="0">
                <a:latin typeface="Cantarell"/>
              </a:rPr>
              <a:t>de Pauli</a:t>
            </a:r>
            <a:r>
              <a:rPr lang="fr-FR" sz="1600" dirty="0" smtClean="0">
                <a:solidFill>
                  <a:schemeClr val="tx1">
                    <a:lumMod val="50000"/>
                    <a:lumOff val="50000"/>
                  </a:schemeClr>
                </a:solidFill>
                <a:latin typeface="Cantarell"/>
              </a:rPr>
              <a:t>. </a:t>
            </a:r>
            <a:r>
              <a:rPr lang="fr-FR" sz="1600" dirty="0">
                <a:solidFill>
                  <a:srgbClr val="5A5A5A"/>
                </a:solidFill>
                <a:latin typeface="Cantarell"/>
              </a:rPr>
              <a:t>Elle est beaucoup plus puissante que sa cousine électronique, ce qui explique qu’elle peut résister à la gravité d’une étoile massive.</a:t>
            </a:r>
          </a:p>
          <a:p>
            <a:r>
              <a:rPr lang="fr-FR" sz="1600" dirty="0">
                <a:solidFill>
                  <a:srgbClr val="5A5A5A"/>
                </a:solidFill>
                <a:latin typeface="Cantarell"/>
              </a:rPr>
              <a:t>On obtient alors un nouveau type de corps, beaucoup plus petit et dense qu’une naine blanche : une étoile à neutrons. Alors que le diamètre typique d’une naine blanche est de 10 000 kilomètres, une étoile à neutrons a une taille de l’ordre de quelques dizaines de kilomètres.</a:t>
            </a:r>
          </a:p>
          <a:p>
            <a:r>
              <a:rPr lang="fr-FR" sz="1600" dirty="0">
                <a:solidFill>
                  <a:srgbClr val="5A5A5A"/>
                </a:solidFill>
                <a:latin typeface="Fjalla One"/>
              </a:rPr>
              <a:t>Une densité extraordinaire</a:t>
            </a:r>
          </a:p>
          <a:p>
            <a:r>
              <a:rPr lang="fr-FR" sz="1600" dirty="0">
                <a:solidFill>
                  <a:srgbClr val="5A5A5A"/>
                </a:solidFill>
                <a:latin typeface="Cantarell"/>
              </a:rPr>
              <a:t>Un diamètre 1000 fois plus petit signifie, à masse égale, une concentration de matière un milliard de fois plus forte. La densité moyenne d’une étoile à neutrons est ainsi d’un million de milliards de fois celle de l’eau. Un centimètre cube de sa matière aurait une masse de 1000 millions de tonnes.</a:t>
            </a:r>
          </a:p>
          <a:p>
            <a:r>
              <a:rPr lang="fr-FR" sz="1600" dirty="0">
                <a:solidFill>
                  <a:srgbClr val="5A5A5A"/>
                </a:solidFill>
                <a:latin typeface="Cantarell"/>
              </a:rPr>
              <a:t>A cette densité extraordinaire, la matière n’a plus grand rapport avec celle que nous pouvons observer sur Terre. Il est néanmoins possible de recourir à la physique théorique pour comprendre les étoiles à neutrons. Il a ainsi été possible de déterminer la structure interne d’un tel corps.</a:t>
            </a:r>
          </a:p>
          <a:p>
            <a:r>
              <a:rPr lang="fr-FR" sz="1600" dirty="0">
                <a:solidFill>
                  <a:srgbClr val="5A5A5A"/>
                </a:solidFill>
                <a:latin typeface="Cantarell"/>
              </a:rPr>
              <a:t>En plongeant vers l’intérieur, on rencontre d’abord une croûte cristalline formée de noyaux atomiques, en particulier des noyaux de fer. Ensuite viennent des neutrons et des protons à l’état libre, d’abord sous forme liquide puis, plus profondément, à l’état solide. Enfin apparaît le noyau, dans lequel protons et neutrons n’existent plus, mais sont dissociés en leurs constituants intimes, les quarks. Tout cela est évidemment très spéculatif et le restera pour longtemps.</a:t>
            </a:r>
          </a:p>
          <a:p>
            <a:r>
              <a:rPr lang="fr-FR" sz="1600" dirty="0"/>
              <a:t/>
            </a:r>
            <a:br>
              <a:rPr lang="fr-FR" sz="1600" dirty="0"/>
            </a:br>
            <a:endParaRPr lang="fr-FR" sz="1600" dirty="0"/>
          </a:p>
        </p:txBody>
      </p:sp>
      <p:graphicFrame>
        <p:nvGraphicFramePr>
          <p:cNvPr id="3" name="Tableau 2"/>
          <p:cNvGraphicFramePr>
            <a:graphicFrameLocks noGrp="1"/>
          </p:cNvGraphicFramePr>
          <p:nvPr>
            <p:extLst/>
          </p:nvPr>
        </p:nvGraphicFramePr>
        <p:xfrm>
          <a:off x="5195193" y="2999194"/>
          <a:ext cx="5919068" cy="822960"/>
        </p:xfrm>
        <a:graphic>
          <a:graphicData uri="http://schemas.openxmlformats.org/drawingml/2006/table">
            <a:tbl>
              <a:tblPr/>
              <a:tblGrid>
                <a:gridCol w="5919068"/>
              </a:tblGrid>
              <a:tr h="0">
                <a:tc>
                  <a:txBody>
                    <a:bodyPr/>
                    <a:lstStyle/>
                    <a:p>
                      <a:r>
                        <a:rPr lang="fr-FR" b="1" dirty="0"/>
                        <a:t>A quoi ressemble un atome </a:t>
                      </a:r>
                      <a:r>
                        <a:rPr lang="fr-FR" b="1" dirty="0" smtClean="0"/>
                        <a:t>?</a:t>
                      </a:r>
                      <a:r>
                        <a:rPr lang="fr-FR" sz="1800" b="0" i="0" kern="1200" dirty="0" smtClean="0">
                          <a:solidFill>
                            <a:schemeClr val="tx1"/>
                          </a:solidFill>
                          <a:effectLst/>
                          <a:latin typeface="+mn-lt"/>
                          <a:ea typeface="+mn-ea"/>
                          <a:cs typeface="+mn-cs"/>
                        </a:rPr>
                        <a:t> Si le noyau atomique avait les dimensions d'une balle de tennis, la distance moyenne qui le séparerait d'un électron serait de... trois kilomètres !</a:t>
                      </a:r>
                      <a:endParaRPr lang="fr-FR" b="1" dirty="0"/>
                    </a:p>
                  </a:txBody>
                  <a:tcPr marL="0" marR="0" marT="0" marB="0" anchor="ctr">
                    <a:lnL>
                      <a:noFill/>
                    </a:lnL>
                    <a:lnR>
                      <a:noFill/>
                    </a:lnR>
                    <a:lnT>
                      <a:noFill/>
                    </a:lnT>
                    <a:lnB>
                      <a:noFill/>
                    </a:lnB>
                  </a:tcPr>
                </a:tc>
              </a:tr>
            </a:tbl>
          </a:graphicData>
        </a:graphic>
      </p:graphicFrame>
      <p:sp>
        <p:nvSpPr>
          <p:cNvPr id="4" name="Rectangle 1"/>
          <p:cNvSpPr>
            <a:spLocks noChangeArrowheads="1"/>
          </p:cNvSpPr>
          <p:nvPr/>
        </p:nvSpPr>
        <p:spPr bwMode="auto">
          <a:xfrm>
            <a:off x="-3094264" y="240575"/>
            <a:ext cx="372291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Si on grossissait mille milliards de fois un atome d'hydrogène:</a:t>
            </a:r>
            <a:endParaRPr kumimoji="0" lang="fr-FR" altLang="fr-FR"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le noyau (constitué d'un seul proton) aurait une taille de </a:t>
            </a:r>
            <a:r>
              <a:rPr kumimoji="0" lang="fr-FR" altLang="fr-FR"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un millimètre</a:t>
            </a: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et aurait une masse de </a:t>
            </a:r>
            <a:r>
              <a:rPr kumimoji="0" lang="fr-FR" altLang="fr-FR"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1,7 millions de tonnes</a:t>
            </a: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l'unique électron aurait une taille </a:t>
            </a:r>
            <a:r>
              <a:rPr kumimoji="0" lang="fr-FR" altLang="fr-FR"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inférieure à un micron</a:t>
            </a: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(un millième de millimètre) et aurait une masse de </a:t>
            </a:r>
            <a:r>
              <a:rPr kumimoji="0" lang="fr-FR" altLang="fr-FR"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900 tonnes</a:t>
            </a: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cet électron "tournerait autour" du noyau dans un volume d'environ </a:t>
            </a:r>
            <a:r>
              <a:rPr kumimoji="0" lang="fr-FR" altLang="fr-FR"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100m de diamètre</a:t>
            </a:r>
            <a:r>
              <a:rPr kumimoji="0" lang="fr-FR" altLang="fr-FR" sz="1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(soit environ la longueur d'un terrain de football): ce serait la taille de cet atome d'hydrogène, tout le reste étant vide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5022665" y="-131915"/>
            <a:ext cx="4801082" cy="3288163"/>
          </a:xfrm>
          <a:prstGeom prst="rect">
            <a:avLst/>
          </a:prstGeom>
        </p:spPr>
        <p:txBody>
          <a:bodyPr wrap="square">
            <a:spAutoFit/>
          </a:bodyPr>
          <a:lstStyle/>
          <a:p>
            <a:pPr lvl="0" eaLnBrk="0" fontAlgn="base" hangingPunct="0">
              <a:spcBef>
                <a:spcPct val="0"/>
              </a:spcBef>
              <a:spcAft>
                <a:spcPct val="0"/>
              </a:spcAft>
            </a:pPr>
            <a:r>
              <a:rPr lang="fr-FR" altLang="fr-FR" b="1" dirty="0">
                <a:solidFill>
                  <a:srgbClr val="000000"/>
                </a:solidFill>
                <a:latin typeface="Times New Roman" panose="02020603050405020304" pitchFamily="18" charset="0"/>
                <a:cs typeface="Times New Roman" panose="02020603050405020304" pitchFamily="18" charset="0"/>
              </a:rPr>
              <a:t>Si on grossissait </a:t>
            </a:r>
            <a:r>
              <a:rPr lang="fr-FR" altLang="fr-FR" b="1" dirty="0" smtClean="0">
                <a:solidFill>
                  <a:srgbClr val="000000"/>
                </a:solidFill>
                <a:latin typeface="Times New Roman" panose="02020603050405020304" pitchFamily="18" charset="0"/>
                <a:cs typeface="Times New Roman" panose="02020603050405020304" pitchFamily="18" charset="0"/>
              </a:rPr>
              <a:t>200 milles </a:t>
            </a:r>
            <a:r>
              <a:rPr lang="fr-FR" altLang="fr-FR" b="1" dirty="0">
                <a:solidFill>
                  <a:srgbClr val="000000"/>
                </a:solidFill>
                <a:latin typeface="Times New Roman" panose="02020603050405020304" pitchFamily="18" charset="0"/>
                <a:cs typeface="Times New Roman" panose="02020603050405020304" pitchFamily="18" charset="0"/>
              </a:rPr>
              <a:t>milliards de fois un atome d'hydrogène:</a:t>
            </a:r>
            <a:endParaRPr lang="fr-FR" altLang="fr-FR" b="1" dirty="0"/>
          </a:p>
          <a:p>
            <a:pPr lvl="0" eaLnBrk="0" fontAlgn="base" hangingPunct="0">
              <a:spcBef>
                <a:spcPct val="0"/>
              </a:spcBef>
              <a:spcAft>
                <a:spcPct val="0"/>
              </a:spcAft>
              <a:buFontTx/>
              <a:buChar char="•"/>
            </a:pPr>
            <a:r>
              <a:rPr lang="fr-FR" altLang="fr-FR" b="1" dirty="0">
                <a:solidFill>
                  <a:srgbClr val="000000"/>
                </a:solidFill>
                <a:latin typeface="Times New Roman" panose="02020603050405020304" pitchFamily="18" charset="0"/>
                <a:cs typeface="Times New Roman" panose="02020603050405020304" pitchFamily="18" charset="0"/>
              </a:rPr>
              <a:t>le noyau (constitué d'un seul proton) aurait une taille de </a:t>
            </a:r>
            <a:r>
              <a:rPr lang="fr-FR" altLang="fr-FR" b="1" dirty="0" smtClean="0">
                <a:solidFill>
                  <a:srgbClr val="000000"/>
                </a:solidFill>
                <a:latin typeface="Times New Roman" panose="02020603050405020304" pitchFamily="18" charset="0"/>
                <a:cs typeface="Times New Roman" panose="02020603050405020304" pitchFamily="18" charset="0"/>
              </a:rPr>
              <a:t>22 cm (un ballon de foot)</a:t>
            </a:r>
            <a:r>
              <a:rPr lang="fr-FR" altLang="fr-FR" b="1" dirty="0">
                <a:solidFill>
                  <a:srgbClr val="000000"/>
                </a:solidFill>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buFontTx/>
              <a:buChar char="•"/>
            </a:pPr>
            <a:r>
              <a:rPr lang="fr-FR" altLang="fr-FR" b="1" dirty="0">
                <a:solidFill>
                  <a:srgbClr val="000000"/>
                </a:solidFill>
                <a:latin typeface="Times New Roman" panose="02020603050405020304" pitchFamily="18" charset="0"/>
                <a:cs typeface="Times New Roman" panose="02020603050405020304" pitchFamily="18" charset="0"/>
              </a:rPr>
              <a:t>l'unique électron aurait une taille inférieure à </a:t>
            </a:r>
            <a:r>
              <a:rPr lang="fr-FR" altLang="fr-FR" b="1" dirty="0" smtClean="0">
                <a:solidFill>
                  <a:srgbClr val="000000"/>
                </a:solidFill>
                <a:latin typeface="Times New Roman" panose="02020603050405020304" pitchFamily="18" charset="0"/>
                <a:cs typeface="Times New Roman" panose="02020603050405020304" pitchFamily="18" charset="0"/>
              </a:rPr>
              <a:t>une bille d’une masse 1835 fois moins massive</a:t>
            </a:r>
            <a:r>
              <a:rPr lang="fr-FR" altLang="fr-FR" b="1" dirty="0">
                <a:solidFill>
                  <a:srgbClr val="000000"/>
                </a:solidFill>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buFontTx/>
              <a:buChar char="•"/>
            </a:pPr>
            <a:r>
              <a:rPr lang="fr-FR" altLang="fr-FR" b="1" dirty="0" smtClean="0">
                <a:solidFill>
                  <a:srgbClr val="000000"/>
                </a:solidFill>
                <a:latin typeface="Times New Roman" panose="02020603050405020304" pitchFamily="18" charset="0"/>
                <a:cs typeface="Times New Roman" panose="02020603050405020304" pitchFamily="18" charset="0"/>
              </a:rPr>
              <a:t>Cet </a:t>
            </a:r>
            <a:r>
              <a:rPr lang="fr-FR" altLang="fr-FR" b="1" dirty="0">
                <a:solidFill>
                  <a:srgbClr val="000000"/>
                </a:solidFill>
                <a:latin typeface="Times New Roman" panose="02020603050405020304" pitchFamily="18" charset="0"/>
                <a:cs typeface="Times New Roman" panose="02020603050405020304" pitchFamily="18" charset="0"/>
              </a:rPr>
              <a:t>électron "tournerait autour" du noyau </a:t>
            </a:r>
            <a:r>
              <a:rPr lang="fr-FR" altLang="fr-FR" b="1" dirty="0" smtClean="0">
                <a:solidFill>
                  <a:srgbClr val="000000"/>
                </a:solidFill>
                <a:latin typeface="Times New Roman" panose="02020603050405020304" pitchFamily="18" charset="0"/>
                <a:cs typeface="Times New Roman" panose="02020603050405020304" pitchFamily="18" charset="0"/>
              </a:rPr>
              <a:t>sur une sphère </a:t>
            </a:r>
            <a:r>
              <a:rPr lang="fr-FR" altLang="fr-FR" b="1" dirty="0">
                <a:solidFill>
                  <a:srgbClr val="000000"/>
                </a:solidFill>
                <a:latin typeface="Times New Roman" panose="02020603050405020304" pitchFamily="18" charset="0"/>
                <a:cs typeface="Times New Roman" panose="02020603050405020304" pitchFamily="18" charset="0"/>
              </a:rPr>
              <a:t>d'environ </a:t>
            </a:r>
            <a:r>
              <a:rPr lang="fr-FR" altLang="fr-FR" b="1" dirty="0" smtClean="0">
                <a:solidFill>
                  <a:srgbClr val="000000"/>
                </a:solidFill>
                <a:latin typeface="Times New Roman" panose="02020603050405020304" pitchFamily="18" charset="0"/>
                <a:cs typeface="Times New Roman" panose="02020603050405020304" pitchFamily="18" charset="0"/>
              </a:rPr>
              <a:t>10 km  </a:t>
            </a:r>
            <a:r>
              <a:rPr lang="fr-FR" altLang="fr-FR" b="1" dirty="0">
                <a:solidFill>
                  <a:srgbClr val="000000"/>
                </a:solidFill>
                <a:latin typeface="Times New Roman" panose="02020603050405020304" pitchFamily="18" charset="0"/>
                <a:cs typeface="Times New Roman" panose="02020603050405020304" pitchFamily="18" charset="0"/>
              </a:rPr>
              <a:t>de </a:t>
            </a:r>
            <a:r>
              <a:rPr lang="fr-FR" altLang="fr-FR" b="1" dirty="0" smtClean="0">
                <a:solidFill>
                  <a:srgbClr val="000000"/>
                </a:solidFill>
                <a:latin typeface="Times New Roman" panose="02020603050405020304" pitchFamily="18" charset="0"/>
                <a:cs typeface="Times New Roman" panose="02020603050405020304" pitchFamily="18" charset="0"/>
              </a:rPr>
              <a:t>rayon ( nuage électronique): </a:t>
            </a:r>
            <a:r>
              <a:rPr lang="fr-FR" altLang="fr-FR" b="1" dirty="0">
                <a:solidFill>
                  <a:srgbClr val="000000"/>
                </a:solidFill>
                <a:latin typeface="Times New Roman" panose="02020603050405020304" pitchFamily="18" charset="0"/>
                <a:cs typeface="Times New Roman" panose="02020603050405020304" pitchFamily="18" charset="0"/>
              </a:rPr>
              <a:t>ce serait la taille de cet atome d'hydrogène, tout le reste étant vide !</a:t>
            </a:r>
          </a:p>
          <a:p>
            <a:pPr lvl="0" eaLnBrk="0" fontAlgn="base" hangingPunct="0">
              <a:spcBef>
                <a:spcPct val="0"/>
              </a:spcBef>
              <a:spcAft>
                <a:spcPct val="0"/>
              </a:spcAft>
            </a:pPr>
            <a:endParaRPr lang="fr-FR" altLang="fr-FR" sz="2400" dirty="0">
              <a:latin typeface="Arial" panose="020B0604020202020204" pitchFamily="34" charset="0"/>
            </a:endParaRPr>
          </a:p>
        </p:txBody>
      </p:sp>
      <p:sp>
        <p:nvSpPr>
          <p:cNvPr id="5" name="ZoneTexte 4"/>
          <p:cNvSpPr txBox="1"/>
          <p:nvPr/>
        </p:nvSpPr>
        <p:spPr>
          <a:xfrm>
            <a:off x="-3853750" y="3156248"/>
            <a:ext cx="4991607" cy="707886"/>
          </a:xfrm>
          <a:prstGeom prst="rect">
            <a:avLst/>
          </a:prstGeom>
          <a:noFill/>
        </p:spPr>
        <p:txBody>
          <a:bodyPr wrap="square" rtlCol="0">
            <a:spAutoFit/>
          </a:bodyPr>
          <a:lstStyle/>
          <a:p>
            <a:r>
              <a:rPr lang="fr-FR" sz="2000" b="1" dirty="0" smtClean="0"/>
              <a:t>Conservation du moment cinétique ou angulaire c’est pareil</a:t>
            </a:r>
            <a:endParaRPr lang="fr-FR" sz="2000" b="1" dirty="0"/>
          </a:p>
        </p:txBody>
      </p:sp>
      <p:sp>
        <p:nvSpPr>
          <p:cNvPr id="7" name="Rectangle 6"/>
          <p:cNvSpPr/>
          <p:nvPr/>
        </p:nvSpPr>
        <p:spPr>
          <a:xfrm>
            <a:off x="391144" y="8195547"/>
            <a:ext cx="8243221" cy="636143"/>
          </a:xfrm>
          <a:prstGeom prst="rect">
            <a:avLst/>
          </a:prstGeom>
        </p:spPr>
        <p:txBody>
          <a:bodyPr wrap="square">
            <a:spAutoFit/>
          </a:bodyPr>
          <a:lstStyle/>
          <a:p>
            <a:r>
              <a:rPr lang="fr-FR" sz="1600" b="1" dirty="0">
                <a:solidFill>
                  <a:srgbClr val="5A5A5A"/>
                </a:solidFill>
                <a:latin typeface="Source Sans Pro"/>
              </a:rPr>
              <a:t>Un centimètre cube de sa matière aurait une masse de </a:t>
            </a:r>
            <a:r>
              <a:rPr lang="fr-FR" sz="1600" b="1" dirty="0" smtClean="0">
                <a:solidFill>
                  <a:srgbClr val="5A5A5A"/>
                </a:solidFill>
                <a:latin typeface="Source Sans Pro"/>
              </a:rPr>
              <a:t>1 milliard </a:t>
            </a:r>
            <a:r>
              <a:rPr lang="fr-FR" sz="1600" b="1" dirty="0">
                <a:solidFill>
                  <a:srgbClr val="5A5A5A"/>
                </a:solidFill>
                <a:latin typeface="Source Sans Pro"/>
              </a:rPr>
              <a:t>de </a:t>
            </a:r>
            <a:r>
              <a:rPr lang="fr-FR" sz="1600" b="1" dirty="0" smtClean="0">
                <a:solidFill>
                  <a:srgbClr val="5A5A5A"/>
                </a:solidFill>
                <a:latin typeface="Source Sans Pro"/>
              </a:rPr>
              <a:t>tonnes Avec un volume de 5570 cm3 ce ballon aurait une masse de 5570 milliards de tonnes</a:t>
            </a:r>
            <a:r>
              <a:rPr lang="fr-FR" dirty="0" smtClean="0">
                <a:solidFill>
                  <a:srgbClr val="5A5A5A"/>
                </a:solidFill>
                <a:latin typeface="Source Sans Pro"/>
              </a:rPr>
              <a:t>.</a:t>
            </a:r>
            <a:endParaRPr lang="fr-FR" dirty="0"/>
          </a:p>
        </p:txBody>
      </p:sp>
      <p:sp>
        <p:nvSpPr>
          <p:cNvPr id="8" name="Rectangle 7"/>
          <p:cNvSpPr/>
          <p:nvPr/>
        </p:nvSpPr>
        <p:spPr>
          <a:xfrm>
            <a:off x="11114261" y="1512166"/>
            <a:ext cx="3429000" cy="4247317"/>
          </a:xfrm>
          <a:prstGeom prst="rect">
            <a:avLst/>
          </a:prstGeom>
        </p:spPr>
        <p:txBody>
          <a:bodyPr>
            <a:spAutoFit/>
          </a:bodyPr>
          <a:lstStyle/>
          <a:p>
            <a:r>
              <a:rPr lang="fr-FR" b="1" dirty="0"/>
              <a:t>l’étoile possédait déjà un champ magnétique. Lorsque son noyau s’est contracté, le champ magnétique a été confiné dans un volume de plus en plus petit (son rayon divisé par 100.000), et s’est renforcé (comme le carré du rayon, donc par un facteur 100.000</a:t>
            </a:r>
            <a:r>
              <a:rPr lang="fr-FR" b="1" baseline="30000" dirty="0"/>
              <a:t>2</a:t>
            </a:r>
            <a:r>
              <a:rPr lang="fr-FR" b="1" dirty="0"/>
              <a:t> = 10.000.000.000, proportionnel à la surface par laquelle il sort de l’astre)). </a:t>
            </a:r>
            <a:r>
              <a:rPr lang="fr-FR" dirty="0"/>
              <a:t>Par conséquent, partant d’un champ magnétique standard pour une étoile, on s’attend à observer un champ extrêmement puissant</a:t>
            </a:r>
          </a:p>
        </p:txBody>
      </p:sp>
      <p:sp>
        <p:nvSpPr>
          <p:cNvPr id="9" name="Rectangle 8"/>
          <p:cNvSpPr/>
          <p:nvPr/>
        </p:nvSpPr>
        <p:spPr>
          <a:xfrm>
            <a:off x="-7023100" y="5383509"/>
            <a:ext cx="4178300" cy="369332"/>
          </a:xfrm>
          <a:prstGeom prst="rect">
            <a:avLst/>
          </a:prstGeom>
        </p:spPr>
        <p:txBody>
          <a:bodyPr wrap="square">
            <a:spAutoFit/>
          </a:bodyPr>
          <a:lstStyle/>
          <a:p>
            <a:r>
              <a:rPr lang="fr-FR" b="1" dirty="0"/>
              <a:t>Vitesse rotation </a:t>
            </a:r>
            <a:r>
              <a:rPr lang="fr-FR" b="1" dirty="0" err="1" smtClean="0"/>
              <a:t>bételgeuse</a:t>
            </a:r>
            <a:r>
              <a:rPr lang="fr-FR" b="1" dirty="0" smtClean="0"/>
              <a:t> </a:t>
            </a:r>
            <a:r>
              <a:rPr lang="fr-FR" b="1" dirty="0"/>
              <a:t>1 tour =30 ans</a:t>
            </a:r>
          </a:p>
        </p:txBody>
      </p:sp>
    </p:spTree>
    <p:extLst>
      <p:ext uri="{BB962C8B-B14F-4D97-AF65-F5344CB8AC3E}">
        <p14:creationId xmlns:p14="http://schemas.microsoft.com/office/powerpoint/2010/main" val="2909963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684610C2-A982-4290-9FA2-ECC585403913}" type="slidenum">
              <a:rPr lang="fr-FR" sz="1200" b="0" strike="noStrike" spc="-1">
                <a:solidFill>
                  <a:srgbClr val="000000"/>
                </a:solidFill>
                <a:latin typeface="+mn-lt"/>
                <a:ea typeface="+mn-ea"/>
              </a:rPr>
              <a:t>12</a:t>
            </a:fld>
            <a:endParaRPr lang="fr-FR" sz="1200" b="0" strike="noStrike" spc="-1">
              <a:solidFill>
                <a:srgbClr val="000000"/>
              </a:solidFill>
              <a:latin typeface="Times New Roman"/>
            </a:endParaRPr>
          </a:p>
        </p:txBody>
      </p:sp>
      <p:sp>
        <p:nvSpPr>
          <p:cNvPr id="355" name="PlaceHolder 2"/>
          <p:cNvSpPr>
            <a:spLocks noGrp="1" noRot="1" noChangeAspect="1"/>
          </p:cNvSpPr>
          <p:nvPr>
            <p:ph type="sldImg"/>
          </p:nvPr>
        </p:nvSpPr>
        <p:spPr>
          <a:xfrm>
            <a:off x="1371600" y="1143000"/>
            <a:ext cx="4114800" cy="3086100"/>
          </a:xfrm>
          <a:prstGeom prst="rect">
            <a:avLst/>
          </a:prstGeom>
          <a:ln w="0">
            <a:noFill/>
          </a:ln>
        </p:spPr>
      </p:sp>
      <p:sp>
        <p:nvSpPr>
          <p:cNvPr id="356"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1800" b="0" strike="noStrike" spc="-1">
                <a:solidFill>
                  <a:srgbClr val="000000"/>
                </a:solidFill>
                <a:latin typeface="Arial"/>
              </a:rPr>
              <a:t>Dans le système international d'unités, la densité de flux magnétique est mesurée en </a:t>
            </a:r>
            <a:r>
              <a:rPr lang="fr-FR" sz="1800" b="1" strike="noStrike" spc="-1">
                <a:solidFill>
                  <a:srgbClr val="000000"/>
                </a:solidFill>
                <a:latin typeface="Arial"/>
              </a:rPr>
              <a:t>teslas</a:t>
            </a:r>
            <a:r>
              <a:rPr lang="fr-FR" sz="1800" b="0" strike="noStrike" spc="-1">
                <a:solidFill>
                  <a:srgbClr val="000000"/>
                </a:solidFill>
                <a:latin typeface="Arial"/>
              </a:rPr>
              <a:t> (T) et le flux magnétique correspondant est mesuré en weber (Wb), de sorte qu'une densité de flux d'un Wb/m² correspond à un </a:t>
            </a:r>
            <a:r>
              <a:rPr lang="fr-FR" sz="1800" b="1" strike="noStrike" spc="-1">
                <a:solidFill>
                  <a:srgbClr val="000000"/>
                </a:solidFill>
                <a:latin typeface="Arial"/>
              </a:rPr>
              <a:t>tesla</a:t>
            </a:r>
            <a:r>
              <a:rPr lang="fr-FR" sz="1800" b="0" strike="noStrike" spc="-1">
                <a:solidFill>
                  <a:srgbClr val="000000"/>
                </a:solidFill>
                <a:latin typeface="Arial"/>
              </a:rPr>
              <a:t>. Dans le système d'unités CGS de </a:t>
            </a:r>
            <a:r>
              <a:rPr lang="fr-FR" sz="1800" b="1" strike="noStrike" spc="-1">
                <a:solidFill>
                  <a:srgbClr val="000000"/>
                </a:solidFill>
                <a:latin typeface="Arial"/>
              </a:rPr>
              <a:t>Gauss</a:t>
            </a:r>
            <a:r>
              <a:rPr lang="fr-FR" sz="1800" b="0" strike="noStrike" spc="-1">
                <a:solidFill>
                  <a:srgbClr val="000000"/>
                </a:solidFill>
                <a:latin typeface="Arial"/>
              </a:rPr>
              <a:t>, la densité de flux magnétique est mesurée en </a:t>
            </a:r>
            <a:r>
              <a:rPr lang="fr-FR" sz="1800" b="1" strike="noStrike" spc="-1">
                <a:solidFill>
                  <a:srgbClr val="000000"/>
                </a:solidFill>
                <a:latin typeface="Arial"/>
              </a:rPr>
              <a:t>gauss</a:t>
            </a:r>
            <a:r>
              <a:rPr lang="fr-FR" sz="1800" b="0" strike="noStrike" spc="-1">
                <a:solidFill>
                  <a:srgbClr val="000000"/>
                </a:solidFill>
                <a:latin typeface="Arial"/>
              </a:rPr>
              <a:t> (G).</a:t>
            </a:r>
          </a:p>
        </p:txBody>
      </p:sp>
      <p:sp>
        <p:nvSpPr>
          <p:cNvPr id="357" name="Rectangle 2"/>
          <p:cNvSpPr/>
          <p:nvPr/>
        </p:nvSpPr>
        <p:spPr>
          <a:xfrm>
            <a:off x="780120" y="6291720"/>
            <a:ext cx="342864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fr-FR" sz="1800" b="0" strike="noStrike" spc="-1">
                <a:solidFill>
                  <a:srgbClr val="222222"/>
                </a:solidFill>
                <a:latin typeface="Arial"/>
                <a:ea typeface="+mn-ea"/>
              </a:rPr>
              <a:t>Le </a:t>
            </a:r>
            <a:r>
              <a:rPr lang="fr-FR" sz="1800" b="1" strike="noStrike" spc="-1">
                <a:solidFill>
                  <a:srgbClr val="222222"/>
                </a:solidFill>
                <a:latin typeface="Arial"/>
                <a:ea typeface="+mn-ea"/>
              </a:rPr>
              <a:t>système CGS</a:t>
            </a:r>
            <a:r>
              <a:rPr lang="fr-FR" sz="1800" b="0" strike="noStrike" spc="-1">
                <a:solidFill>
                  <a:srgbClr val="222222"/>
                </a:solidFill>
                <a:latin typeface="Arial"/>
                <a:ea typeface="+mn-ea"/>
              </a:rPr>
              <a:t> est un système d'unités de mesures physiques où les unités de base sont</a:t>
            </a:r>
            <a:endParaRPr lang="fr-FR" sz="1800" b="0" strike="noStrike" spc="-1">
              <a:solidFill>
                <a:srgbClr val="000000"/>
              </a:solidFill>
              <a:latin typeface="Arial"/>
            </a:endParaRPr>
          </a:p>
          <a:p>
            <a:pPr indent="-216000" algn="just">
              <a:lnSpc>
                <a:spcPct val="100000"/>
              </a:lnSpc>
              <a:buClr>
                <a:srgbClr val="222222"/>
              </a:buClr>
              <a:buFont typeface="Arial"/>
              <a:buChar char="•"/>
            </a:pPr>
            <a:r>
              <a:rPr lang="fr-FR" sz="1800" b="0" strike="noStrike" spc="-1">
                <a:solidFill>
                  <a:srgbClr val="222222"/>
                </a:solidFill>
                <a:latin typeface="Arial"/>
                <a:ea typeface="+mn-ea"/>
              </a:rPr>
              <a:t>le </a:t>
            </a:r>
            <a:r>
              <a:rPr lang="fr-FR" sz="1800" b="1" strike="noStrike" spc="-1">
                <a:solidFill>
                  <a:srgbClr val="222222"/>
                </a:solidFill>
                <a:latin typeface="Arial"/>
                <a:ea typeface="+mn-ea"/>
              </a:rPr>
              <a:t>centimètre</a:t>
            </a:r>
            <a:r>
              <a:rPr lang="fr-FR" sz="1800" b="0" strike="noStrike" spc="-1">
                <a:solidFill>
                  <a:srgbClr val="222222"/>
                </a:solidFill>
                <a:latin typeface="Arial"/>
                <a:ea typeface="+mn-ea"/>
              </a:rPr>
              <a:t> pour les longueurs,</a:t>
            </a:r>
            <a:endParaRPr lang="fr-FR" sz="1800" b="0" strike="noStrike" spc="-1">
              <a:solidFill>
                <a:srgbClr val="000000"/>
              </a:solidFill>
              <a:latin typeface="Arial"/>
            </a:endParaRPr>
          </a:p>
          <a:p>
            <a:pPr indent="-216000" algn="just">
              <a:lnSpc>
                <a:spcPct val="100000"/>
              </a:lnSpc>
              <a:buClr>
                <a:srgbClr val="222222"/>
              </a:buClr>
              <a:buFont typeface="Arial"/>
              <a:buChar char="•"/>
            </a:pPr>
            <a:r>
              <a:rPr lang="fr-FR" sz="1800" b="0" strike="noStrike" spc="-1">
                <a:solidFill>
                  <a:srgbClr val="222222"/>
                </a:solidFill>
                <a:latin typeface="Arial"/>
                <a:ea typeface="+mn-ea"/>
              </a:rPr>
              <a:t>le </a:t>
            </a:r>
            <a:r>
              <a:rPr lang="fr-FR" sz="1800" b="1" strike="noStrike" spc="-1">
                <a:solidFill>
                  <a:srgbClr val="222222"/>
                </a:solidFill>
                <a:latin typeface="Arial"/>
                <a:ea typeface="+mn-ea"/>
              </a:rPr>
              <a:t>gramme</a:t>
            </a:r>
            <a:r>
              <a:rPr lang="fr-FR" sz="1800" b="0" strike="noStrike" spc="-1">
                <a:solidFill>
                  <a:srgbClr val="222222"/>
                </a:solidFill>
                <a:latin typeface="Arial"/>
                <a:ea typeface="+mn-ea"/>
              </a:rPr>
              <a:t> pour les masses et</a:t>
            </a:r>
            <a:endParaRPr lang="fr-FR" sz="1800" b="0" strike="noStrike" spc="-1">
              <a:solidFill>
                <a:srgbClr val="000000"/>
              </a:solidFill>
              <a:latin typeface="Arial"/>
            </a:endParaRPr>
          </a:p>
          <a:p>
            <a:pPr indent="-216000" algn="just">
              <a:lnSpc>
                <a:spcPct val="100000"/>
              </a:lnSpc>
              <a:buClr>
                <a:srgbClr val="222222"/>
              </a:buClr>
              <a:buFont typeface="Arial"/>
              <a:buChar char="•"/>
            </a:pPr>
            <a:r>
              <a:rPr lang="fr-FR" sz="1800" b="0" strike="noStrike" spc="-1">
                <a:solidFill>
                  <a:srgbClr val="222222"/>
                </a:solidFill>
                <a:latin typeface="Arial"/>
                <a:ea typeface="+mn-ea"/>
              </a:rPr>
              <a:t>la </a:t>
            </a:r>
            <a:r>
              <a:rPr lang="fr-FR" sz="1800" b="1" strike="noStrike" spc="-1">
                <a:solidFill>
                  <a:srgbClr val="222222"/>
                </a:solidFill>
                <a:latin typeface="Arial"/>
                <a:ea typeface="+mn-ea"/>
              </a:rPr>
              <a:t>seconde</a:t>
            </a:r>
            <a:r>
              <a:rPr lang="fr-FR" sz="1800" b="0" strike="noStrike" spc="-1">
                <a:solidFill>
                  <a:srgbClr val="222222"/>
                </a:solidFill>
                <a:latin typeface="Arial"/>
                <a:ea typeface="+mn-ea"/>
              </a:rPr>
              <a:t> pour le temps.</a:t>
            </a:r>
            <a:endParaRPr lang="fr-FR" sz="1800" b="0" strike="noStrike" spc="-1">
              <a:solidFill>
                <a:srgbClr val="000000"/>
              </a:solidFill>
              <a:latin typeface="Arial"/>
            </a:endParaRPr>
          </a:p>
        </p:txBody>
      </p:sp>
      <p:sp>
        <p:nvSpPr>
          <p:cNvPr id="358" name="Rectangle 3"/>
          <p:cNvSpPr/>
          <p:nvPr/>
        </p:nvSpPr>
        <p:spPr>
          <a:xfrm>
            <a:off x="-4612320" y="1705680"/>
            <a:ext cx="342864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202122"/>
                </a:solidFill>
                <a:latin typeface="Arial"/>
                <a:ea typeface="+mn-ea"/>
              </a:rPr>
              <a:t>Le </a:t>
            </a:r>
            <a:r>
              <a:rPr lang="fr-FR" sz="1800" b="1" strike="noStrike" spc="-1">
                <a:solidFill>
                  <a:srgbClr val="202122"/>
                </a:solidFill>
                <a:latin typeface="Arial"/>
                <a:ea typeface="+mn-ea"/>
              </a:rPr>
              <a:t>rayonnement synchrotron</a:t>
            </a:r>
            <a:r>
              <a:rPr lang="fr-FR" sz="1800" b="0" strike="noStrike" spc="-1">
                <a:solidFill>
                  <a:srgbClr val="202122"/>
                </a:solidFill>
                <a:latin typeface="Arial"/>
                <a:ea typeface="+mn-ea"/>
              </a:rPr>
              <a:t>, ou </a:t>
            </a:r>
            <a:r>
              <a:rPr lang="fr-FR" sz="1800" b="1" strike="noStrike" spc="-1">
                <a:solidFill>
                  <a:srgbClr val="202122"/>
                </a:solidFill>
                <a:latin typeface="Arial"/>
                <a:ea typeface="+mn-ea"/>
              </a:rPr>
              <a:t>rayonnement de courbure</a:t>
            </a:r>
            <a:r>
              <a:rPr lang="fr-FR" sz="1800" b="0" strike="noStrike" spc="-1">
                <a:solidFill>
                  <a:srgbClr val="202122"/>
                </a:solidFill>
                <a:latin typeface="Arial"/>
                <a:ea typeface="+mn-ea"/>
              </a:rPr>
              <a:t>, est un </a:t>
            </a:r>
            <a:r>
              <a:rPr lang="fr-FR" sz="1800" b="0" u="sng" strike="noStrike" spc="-1">
                <a:solidFill>
                  <a:srgbClr val="000000"/>
                </a:solidFill>
                <a:uFillTx/>
                <a:latin typeface="Arial"/>
                <a:ea typeface="+mn-ea"/>
                <a:hlinkClick r:id="rId3"/>
              </a:rPr>
              <a:t>rayonnement électromagnétique</a:t>
            </a:r>
            <a:r>
              <a:rPr lang="fr-FR" sz="1800" b="0" strike="noStrike" spc="-1">
                <a:solidFill>
                  <a:srgbClr val="202122"/>
                </a:solidFill>
                <a:latin typeface="Arial"/>
                <a:ea typeface="+mn-ea"/>
              </a:rPr>
              <a:t> émis par une </a:t>
            </a:r>
            <a:r>
              <a:rPr lang="fr-FR" sz="1800" b="0" u="sng" strike="noStrike" spc="-1">
                <a:solidFill>
                  <a:srgbClr val="000000"/>
                </a:solidFill>
                <a:uFillTx/>
                <a:latin typeface="Arial"/>
                <a:ea typeface="+mn-ea"/>
                <a:hlinkClick r:id="rId4"/>
              </a:rPr>
              <a:t>particule</a:t>
            </a:r>
            <a:r>
              <a:rPr lang="fr-FR" sz="1800" b="0" strike="noStrike" spc="-1">
                <a:solidFill>
                  <a:srgbClr val="202122"/>
                </a:solidFill>
                <a:latin typeface="Arial"/>
                <a:ea typeface="+mn-ea"/>
              </a:rPr>
              <a:t> chargée qui se déplace dans un </a:t>
            </a:r>
            <a:r>
              <a:rPr lang="fr-FR" sz="1800" b="0" u="sng" strike="noStrike" spc="-1">
                <a:solidFill>
                  <a:srgbClr val="000000"/>
                </a:solidFill>
                <a:uFillTx/>
                <a:latin typeface="Arial"/>
                <a:ea typeface="+mn-ea"/>
                <a:hlinkClick r:id="rId5"/>
              </a:rPr>
              <a:t>champ magnétique</a:t>
            </a:r>
            <a:r>
              <a:rPr lang="fr-FR" sz="1800" b="0" strike="noStrike" spc="-1">
                <a:solidFill>
                  <a:srgbClr val="202122"/>
                </a:solidFill>
                <a:latin typeface="Arial"/>
                <a:ea typeface="+mn-ea"/>
              </a:rPr>
              <a:t> et dont la trajectoire est déviée par ce champ magnétique. Ce rayonnement est émis en particulier par des </a:t>
            </a:r>
            <a:r>
              <a:rPr lang="fr-FR" sz="1800" b="0" u="sng" strike="noStrike" spc="-1">
                <a:solidFill>
                  <a:srgbClr val="000000"/>
                </a:solidFill>
                <a:uFillTx/>
                <a:latin typeface="Arial"/>
                <a:ea typeface="+mn-ea"/>
                <a:hlinkClick r:id="rId6"/>
              </a:rPr>
              <a:t>électrons</a:t>
            </a:r>
            <a:r>
              <a:rPr lang="fr-FR" sz="1800" b="0" strike="noStrike" spc="-1">
                <a:solidFill>
                  <a:srgbClr val="202122"/>
                </a:solidFill>
                <a:latin typeface="Arial"/>
                <a:ea typeface="+mn-ea"/>
              </a:rPr>
              <a:t> qui tournent dans un </a:t>
            </a:r>
            <a:r>
              <a:rPr lang="fr-FR" sz="1800" b="0" u="sng" strike="noStrike" spc="-1">
                <a:solidFill>
                  <a:srgbClr val="000000"/>
                </a:solidFill>
                <a:uFillTx/>
                <a:latin typeface="Arial"/>
                <a:ea typeface="+mn-ea"/>
                <a:hlinkClick r:id="rId7"/>
              </a:rPr>
              <a:t>anneau de stockage</a:t>
            </a:r>
            <a:r>
              <a:rPr lang="fr-FR" sz="1800" b="0" strike="noStrike" spc="-1">
                <a:solidFill>
                  <a:srgbClr val="202122"/>
                </a:solidFill>
                <a:latin typeface="Arial"/>
                <a:ea typeface="+mn-ea"/>
              </a:rPr>
              <a:t>. Puisque ces particules modifient régulièrement leur course, leur vitesse change régulièrement, elles émettent alors de l'énergie (sous forme de </a:t>
            </a:r>
            <a:r>
              <a:rPr lang="fr-FR" sz="1800" b="0" u="sng" strike="noStrike" spc="-1">
                <a:solidFill>
                  <a:srgbClr val="000000"/>
                </a:solidFill>
                <a:uFillTx/>
                <a:latin typeface="Arial"/>
                <a:ea typeface="+mn-ea"/>
                <a:hlinkClick r:id="rId8"/>
              </a:rPr>
              <a:t>photons</a:t>
            </a:r>
            <a:r>
              <a:rPr lang="fr-FR" sz="1800" b="0" strike="noStrike" spc="-1">
                <a:solidFill>
                  <a:srgbClr val="202122"/>
                </a:solidFill>
                <a:latin typeface="Arial"/>
                <a:ea typeface="+mn-ea"/>
              </a:rPr>
              <a:t>) qui correspond à l’accélération subie.</a:t>
            </a:r>
            <a:endParaRPr lang="fr-FR" sz="1800" b="0" strike="noStrike" spc="-1">
              <a:solidFill>
                <a:srgbClr val="000000"/>
              </a:solidFill>
              <a:latin typeface="Arial"/>
            </a:endParaRPr>
          </a:p>
        </p:txBody>
      </p:sp>
      <p:sp>
        <p:nvSpPr>
          <p:cNvPr id="359" name="ZoneTexte 4"/>
          <p:cNvSpPr/>
          <p:nvPr/>
        </p:nvSpPr>
        <p:spPr>
          <a:xfrm>
            <a:off x="-5416200" y="7490160"/>
            <a:ext cx="33958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000000"/>
                </a:solidFill>
                <a:latin typeface="+mn-lt"/>
                <a:ea typeface="+mn-ea"/>
              </a:rPr>
              <a:t>La surface d’une sphère = 4 Pi R </a:t>
            </a:r>
            <a:r>
              <a:rPr lang="fr-FR" sz="1100" b="0" strike="noStrike" spc="-1">
                <a:solidFill>
                  <a:srgbClr val="000000"/>
                </a:solidFill>
                <a:latin typeface="+mn-lt"/>
                <a:ea typeface="+mn-ea"/>
              </a:rPr>
              <a:t>2</a:t>
            </a:r>
            <a:endParaRPr lang="fr-FR" sz="1100" b="0" strike="noStrike" spc="-1">
              <a:solidFill>
                <a:srgbClr val="000000"/>
              </a:solidFill>
              <a:latin typeface="Arial"/>
            </a:endParaRPr>
          </a:p>
        </p:txBody>
      </p:sp>
      <p:sp>
        <p:nvSpPr>
          <p:cNvPr id="360" name="Rectangle 5"/>
          <p:cNvSpPr/>
          <p:nvPr/>
        </p:nvSpPr>
        <p:spPr>
          <a:xfrm>
            <a:off x="7163280" y="1705680"/>
            <a:ext cx="342864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1" strike="noStrike" spc="-1">
                <a:solidFill>
                  <a:srgbClr val="000000"/>
                </a:solidFill>
                <a:latin typeface="+mn-lt"/>
                <a:ea typeface="+mn-ea"/>
              </a:rPr>
              <a:t>l’étoile possédait déjà un champ magnétique. Lorsque son noyau s’est contracté, le champ magnétique a été confiné dans un volume de plus en plus petit (son rayon divisé par 100.000), et s’est renforcé (comme le carré du rayon, donc par un facteur 100.000</a:t>
            </a:r>
            <a:r>
              <a:rPr lang="fr-FR" sz="1800" b="1" strike="noStrike" spc="-1" baseline="30000">
                <a:solidFill>
                  <a:srgbClr val="000000"/>
                </a:solidFill>
                <a:latin typeface="+mn-lt"/>
                <a:ea typeface="+mn-ea"/>
              </a:rPr>
              <a:t>2</a:t>
            </a:r>
            <a:r>
              <a:rPr lang="fr-FR" sz="1800" b="1" strike="noStrike" spc="-1">
                <a:solidFill>
                  <a:srgbClr val="000000"/>
                </a:solidFill>
                <a:latin typeface="+mn-lt"/>
                <a:ea typeface="+mn-ea"/>
              </a:rPr>
              <a:t> = 10.000.000.000, proportionnel à la surface par laquelle il sort de l’astre)). </a:t>
            </a:r>
            <a:r>
              <a:rPr lang="fr-FR" sz="1800" b="0" strike="noStrike" spc="-1">
                <a:solidFill>
                  <a:srgbClr val="000000"/>
                </a:solidFill>
                <a:latin typeface="+mn-lt"/>
                <a:ea typeface="+mn-ea"/>
              </a:rPr>
              <a:t>Par conséquent, partant d’un champ magnétique standard pour une étoile, on s’attend à observer un champ extrêmement puissant</a:t>
            </a:r>
            <a:endParaRPr lang="fr-FR" sz="1800" b="0" strike="noStrike" spc="-1">
              <a:solidFill>
                <a:srgbClr val="000000"/>
              </a:solidFill>
              <a:latin typeface="Arial"/>
            </a:endParaRPr>
          </a:p>
        </p:txBody>
      </p:sp>
    </p:spTree>
    <p:extLst>
      <p:ext uri="{BB962C8B-B14F-4D97-AF65-F5344CB8AC3E}">
        <p14:creationId xmlns:p14="http://schemas.microsoft.com/office/powerpoint/2010/main" val="353526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81096AE7-255C-4CC5-8B3C-91D093D991B4}" type="slidenum">
              <a:rPr lang="fr-FR" sz="1200" b="0" strike="noStrike" spc="-1">
                <a:solidFill>
                  <a:srgbClr val="000000"/>
                </a:solidFill>
                <a:latin typeface="+mn-lt"/>
                <a:ea typeface="+mn-ea"/>
              </a:rPr>
              <a:t>13</a:t>
            </a:fld>
            <a:endParaRPr lang="fr-FR" sz="1200" b="0" strike="noStrike" spc="-1">
              <a:solidFill>
                <a:srgbClr val="000000"/>
              </a:solidFill>
              <a:latin typeface="Times New Roman"/>
            </a:endParaRPr>
          </a:p>
        </p:txBody>
      </p:sp>
      <p:sp>
        <p:nvSpPr>
          <p:cNvPr id="362" name="PlaceHolder 2"/>
          <p:cNvSpPr>
            <a:spLocks noGrp="1" noRot="1" noChangeAspect="1"/>
          </p:cNvSpPr>
          <p:nvPr>
            <p:ph type="sldImg"/>
          </p:nvPr>
        </p:nvSpPr>
        <p:spPr>
          <a:xfrm>
            <a:off x="1371600" y="1143000"/>
            <a:ext cx="4114800" cy="3086100"/>
          </a:xfrm>
          <a:prstGeom prst="rect">
            <a:avLst/>
          </a:prstGeom>
          <a:ln w="0">
            <a:noFill/>
          </a:ln>
        </p:spPr>
      </p:sp>
      <p:sp>
        <p:nvSpPr>
          <p:cNvPr id="363"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1600" b="0" strike="noStrike" spc="-1">
                <a:solidFill>
                  <a:srgbClr val="000000"/>
                </a:solidFill>
                <a:latin typeface="Arial"/>
              </a:rPr>
              <a:t>Le </a:t>
            </a:r>
            <a:r>
              <a:rPr lang="fr-FR" sz="1600" b="1" strike="noStrike" spc="-1">
                <a:solidFill>
                  <a:srgbClr val="000000"/>
                </a:solidFill>
                <a:latin typeface="Arial"/>
              </a:rPr>
              <a:t>rayonnement synchrotron</a:t>
            </a:r>
            <a:r>
              <a:rPr lang="fr-FR" sz="1600" b="0" strike="noStrike" spc="-1">
                <a:solidFill>
                  <a:srgbClr val="000000"/>
                </a:solidFill>
                <a:latin typeface="Arial"/>
              </a:rPr>
              <a:t>, ou </a:t>
            </a:r>
            <a:r>
              <a:rPr lang="fr-FR" sz="1600" b="1" strike="noStrike" spc="-1">
                <a:solidFill>
                  <a:srgbClr val="000000"/>
                </a:solidFill>
                <a:latin typeface="Arial"/>
              </a:rPr>
              <a:t>rayonnement de courbure</a:t>
            </a:r>
            <a:r>
              <a:rPr lang="fr-FR" sz="1600" b="0" strike="noStrike" spc="-1">
                <a:solidFill>
                  <a:srgbClr val="000000"/>
                </a:solidFill>
                <a:latin typeface="Arial"/>
              </a:rPr>
              <a:t>, est un </a:t>
            </a:r>
            <a:r>
              <a:rPr lang="fr-FR" sz="1600" b="0" u="sng" strike="noStrike" spc="-1">
                <a:solidFill>
                  <a:srgbClr val="000000"/>
                </a:solidFill>
                <a:uFillTx/>
                <a:latin typeface="Arial"/>
                <a:hlinkClick r:id="rId3"/>
              </a:rPr>
              <a:t>rayonnement électromagnétique</a:t>
            </a:r>
            <a:r>
              <a:rPr lang="fr-FR" sz="1600" b="0" strike="noStrike" spc="-1">
                <a:solidFill>
                  <a:srgbClr val="000000"/>
                </a:solidFill>
                <a:latin typeface="Arial"/>
              </a:rPr>
              <a:t> émis par une </a:t>
            </a:r>
            <a:r>
              <a:rPr lang="fr-FR" sz="1600" b="0" u="sng" strike="noStrike" spc="-1">
                <a:solidFill>
                  <a:srgbClr val="000000"/>
                </a:solidFill>
                <a:uFillTx/>
                <a:latin typeface="Arial"/>
                <a:hlinkClick r:id="rId4"/>
              </a:rPr>
              <a:t>particule</a:t>
            </a:r>
            <a:r>
              <a:rPr lang="fr-FR" sz="1600" b="0" strike="noStrike" spc="-1">
                <a:solidFill>
                  <a:srgbClr val="000000"/>
                </a:solidFill>
                <a:latin typeface="Arial"/>
              </a:rPr>
              <a:t> chargée qui se déplace dans un </a:t>
            </a:r>
            <a:r>
              <a:rPr lang="fr-FR" sz="1600" b="0" u="sng" strike="noStrike" spc="-1">
                <a:solidFill>
                  <a:srgbClr val="000000"/>
                </a:solidFill>
                <a:uFillTx/>
                <a:latin typeface="Arial"/>
                <a:hlinkClick r:id="rId5"/>
              </a:rPr>
              <a:t>champ magnétique</a:t>
            </a:r>
            <a:r>
              <a:rPr lang="fr-FR" sz="1600" b="0" strike="noStrike" spc="-1">
                <a:solidFill>
                  <a:srgbClr val="000000"/>
                </a:solidFill>
                <a:latin typeface="Arial"/>
              </a:rPr>
              <a:t> et dont la trajectoire est déviée par ce champ magnétique. Ce rayonnement est émis en particulier par des </a:t>
            </a:r>
            <a:r>
              <a:rPr lang="fr-FR" sz="1600" b="0" u="sng" strike="noStrike" spc="-1">
                <a:solidFill>
                  <a:srgbClr val="000000"/>
                </a:solidFill>
                <a:uFillTx/>
                <a:latin typeface="Arial"/>
                <a:hlinkClick r:id="rId6"/>
              </a:rPr>
              <a:t>électrons</a:t>
            </a:r>
            <a:r>
              <a:rPr lang="fr-FR" sz="1600" b="0" strike="noStrike" spc="-1">
                <a:solidFill>
                  <a:srgbClr val="000000"/>
                </a:solidFill>
                <a:latin typeface="Arial"/>
              </a:rPr>
              <a:t> qui tournent dans un </a:t>
            </a:r>
            <a:r>
              <a:rPr lang="fr-FR" sz="1600" b="0" u="sng" strike="noStrike" spc="-1">
                <a:solidFill>
                  <a:srgbClr val="000000"/>
                </a:solidFill>
                <a:uFillTx/>
                <a:latin typeface="Arial"/>
                <a:hlinkClick r:id="rId7"/>
              </a:rPr>
              <a:t>anneau de stockage</a:t>
            </a:r>
            <a:r>
              <a:rPr lang="fr-FR" sz="1600" b="0" strike="noStrike" spc="-1">
                <a:solidFill>
                  <a:srgbClr val="000000"/>
                </a:solidFill>
                <a:latin typeface="Arial"/>
              </a:rPr>
              <a:t>. Puisque ces particules modifient régulièrement leur course, leur vitesse change régulièrement, elles émettent alors de l'énergie (sous forme de </a:t>
            </a:r>
            <a:r>
              <a:rPr lang="fr-FR" sz="1600" b="0" u="sng" strike="noStrike" spc="-1">
                <a:solidFill>
                  <a:srgbClr val="000000"/>
                </a:solidFill>
                <a:uFillTx/>
                <a:latin typeface="Arial"/>
                <a:hlinkClick r:id="rId8"/>
              </a:rPr>
              <a:t>photons</a:t>
            </a:r>
            <a:r>
              <a:rPr lang="fr-FR" sz="1600" b="0" strike="noStrike" spc="-1">
                <a:solidFill>
                  <a:srgbClr val="000000"/>
                </a:solidFill>
                <a:latin typeface="Arial"/>
              </a:rPr>
              <a:t>) qui correspond à l’accélération subie.</a:t>
            </a:r>
          </a:p>
        </p:txBody>
      </p:sp>
      <p:sp>
        <p:nvSpPr>
          <p:cNvPr id="364" name="Rectangle 2"/>
          <p:cNvSpPr/>
          <p:nvPr/>
        </p:nvSpPr>
        <p:spPr>
          <a:xfrm>
            <a:off x="-3647520" y="2685960"/>
            <a:ext cx="3428640" cy="447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000000"/>
                </a:solidFill>
                <a:latin typeface="Times New Roman"/>
                <a:ea typeface="+mn-ea"/>
              </a:rPr>
              <a:t>Un rayonnement aussi intense et orienté ne peut guère s’expliquer que par l’émission de particules chargées, électrons surtout, accélérés dans un champ magnétique. Autour du pulsar se trouve une atmosphère portée à haute température, donc ionisée. Si les électrons libres sont pris dans un champ magnétique, ils peuvent être accélérés à des vitesses relativistes. En se déplaçant dans le champ magnétique, ils spiralent et produisent un rayonnement synchrotron radio orienté le long des lignes de champ.</a:t>
            </a:r>
            <a:endParaRPr lang="fr-FR" sz="1800" b="0" strike="noStrike" spc="-1">
              <a:solidFill>
                <a:srgbClr val="000000"/>
              </a:solidFill>
              <a:latin typeface="Arial"/>
            </a:endParaRPr>
          </a:p>
        </p:txBody>
      </p:sp>
    </p:spTree>
    <p:extLst>
      <p:ext uri="{BB962C8B-B14F-4D97-AF65-F5344CB8AC3E}">
        <p14:creationId xmlns:p14="http://schemas.microsoft.com/office/powerpoint/2010/main" val="3627689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1"/>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E13BA780-1509-436A-9A97-6060523FC18B}" type="slidenum">
              <a:rPr lang="fr-FR" sz="1200" b="0" strike="noStrike" spc="-1">
                <a:solidFill>
                  <a:srgbClr val="000000"/>
                </a:solidFill>
                <a:latin typeface="+mn-lt"/>
                <a:ea typeface="+mn-ea"/>
              </a:rPr>
              <a:t>14</a:t>
            </a:fld>
            <a:endParaRPr lang="fr-FR" sz="1200" b="0" strike="noStrike" spc="-1">
              <a:solidFill>
                <a:srgbClr val="000000"/>
              </a:solidFill>
              <a:latin typeface="Times New Roman"/>
            </a:endParaRPr>
          </a:p>
        </p:txBody>
      </p:sp>
      <p:sp>
        <p:nvSpPr>
          <p:cNvPr id="366" name="PlaceHolder 2"/>
          <p:cNvSpPr>
            <a:spLocks noGrp="1" noRot="1" noChangeAspect="1"/>
          </p:cNvSpPr>
          <p:nvPr>
            <p:ph type="sldImg"/>
          </p:nvPr>
        </p:nvSpPr>
        <p:spPr>
          <a:xfrm>
            <a:off x="1371600" y="1143000"/>
            <a:ext cx="4114800" cy="3086100"/>
          </a:xfrm>
          <a:prstGeom prst="rect">
            <a:avLst/>
          </a:prstGeom>
          <a:ln w="0">
            <a:noFill/>
          </a:ln>
        </p:spPr>
      </p:sp>
      <p:sp>
        <p:nvSpPr>
          <p:cNvPr id="367"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2000" b="0" strike="noStrike" spc="-1">
                <a:solidFill>
                  <a:srgbClr val="000000"/>
                </a:solidFill>
                <a:latin typeface="Arial"/>
              </a:rPr>
              <a:t>Un </a:t>
            </a:r>
            <a:r>
              <a:rPr lang="fr-FR" sz="2000" b="1" strike="noStrike" spc="-1">
                <a:solidFill>
                  <a:srgbClr val="000000"/>
                </a:solidFill>
                <a:latin typeface="Arial"/>
              </a:rPr>
              <a:t>pulsar milliseconde</a:t>
            </a:r>
            <a:r>
              <a:rPr lang="fr-FR" sz="2000" b="0" strike="noStrike" spc="-1">
                <a:solidFill>
                  <a:srgbClr val="000000"/>
                </a:solidFill>
                <a:latin typeface="Arial"/>
              </a:rPr>
              <a:t> (de l'</a:t>
            </a:r>
            <a:r>
              <a:rPr lang="fr-FR" sz="2000" b="0" u="sng" strike="noStrike" spc="-1">
                <a:solidFill>
                  <a:srgbClr val="000000"/>
                </a:solidFill>
                <a:uFillTx/>
                <a:latin typeface="Arial"/>
                <a:hlinkClick r:id="rId3"/>
              </a:rPr>
              <a:t>anglais</a:t>
            </a:r>
            <a:r>
              <a:rPr lang="fr-FR" sz="2000" b="0" strike="noStrike" spc="-1">
                <a:solidFill>
                  <a:srgbClr val="000000"/>
                </a:solidFill>
                <a:latin typeface="Arial"/>
              </a:rPr>
              <a:t> </a:t>
            </a:r>
            <a:r>
              <a:rPr lang="fr-FR" sz="2000" b="0" i="1" strike="noStrike" spc="-1">
                <a:solidFill>
                  <a:srgbClr val="000000"/>
                </a:solidFill>
                <a:latin typeface="Arial"/>
              </a:rPr>
              <a:t>millisecond pulsar</a:t>
            </a:r>
            <a:r>
              <a:rPr lang="fr-FR" sz="2000" b="0" u="sng" strike="noStrike" spc="-1" baseline="30000">
                <a:solidFill>
                  <a:srgbClr val="000000"/>
                </a:solidFill>
                <a:uFillTx/>
                <a:latin typeface="Arial"/>
                <a:hlinkClick r:id="rId4"/>
              </a:rPr>
              <a:t>1</a:t>
            </a:r>
            <a:r>
              <a:rPr lang="fr-FR" sz="2000" b="0" strike="noStrike" spc="-1">
                <a:solidFill>
                  <a:srgbClr val="000000"/>
                </a:solidFill>
                <a:latin typeface="Arial"/>
              </a:rPr>
              <a:t>), parfois nommé </a:t>
            </a:r>
            <a:r>
              <a:rPr lang="fr-FR" sz="2000" b="1" strike="noStrike" spc="-1">
                <a:solidFill>
                  <a:srgbClr val="000000"/>
                </a:solidFill>
                <a:latin typeface="Arial"/>
              </a:rPr>
              <a:t>pulsar recyclé</a:t>
            </a:r>
            <a:r>
              <a:rPr lang="fr-FR" sz="2000" b="0" strike="noStrike" spc="-1">
                <a:solidFill>
                  <a:srgbClr val="000000"/>
                </a:solidFill>
                <a:latin typeface="Arial"/>
              </a:rPr>
              <a:t> </a:t>
            </a:r>
            <a:r>
              <a:rPr lang="fr-FR" sz="2000" b="0" u="sng" strike="noStrike" spc="-1" baseline="30000">
                <a:solidFill>
                  <a:srgbClr val="000000"/>
                </a:solidFill>
                <a:uFillTx/>
                <a:latin typeface="Arial"/>
                <a:hlinkClick r:id="rId5"/>
              </a:rPr>
              <a:t>2</a:t>
            </a:r>
            <a:r>
              <a:rPr lang="fr-FR" sz="2000" b="0" strike="noStrike" spc="-1">
                <a:solidFill>
                  <a:srgbClr val="000000"/>
                </a:solidFill>
                <a:latin typeface="Arial"/>
              </a:rPr>
              <a:t>, est un </a:t>
            </a:r>
            <a:r>
              <a:rPr lang="fr-FR" sz="2000" b="0" u="sng" strike="noStrike" spc="-1">
                <a:solidFill>
                  <a:srgbClr val="000000"/>
                </a:solidFill>
                <a:uFillTx/>
                <a:latin typeface="Arial"/>
                <a:hlinkClick r:id="rId6"/>
              </a:rPr>
              <a:t>pulsar</a:t>
            </a:r>
            <a:r>
              <a:rPr lang="fr-FR" sz="2000" b="0" strike="noStrike" spc="-1">
                <a:solidFill>
                  <a:srgbClr val="000000"/>
                </a:solidFill>
                <a:latin typeface="Arial"/>
              </a:rPr>
              <a:t> dont la </a:t>
            </a:r>
            <a:r>
              <a:rPr lang="fr-FR" sz="2000" b="0" u="sng" strike="noStrike" spc="-1">
                <a:solidFill>
                  <a:srgbClr val="000000"/>
                </a:solidFill>
                <a:uFillTx/>
                <a:latin typeface="Arial"/>
                <a:hlinkClick r:id="rId7"/>
              </a:rPr>
              <a:t>période de rotation</a:t>
            </a:r>
            <a:r>
              <a:rPr lang="fr-FR" sz="2000" b="0" strike="noStrike" spc="-1">
                <a:solidFill>
                  <a:srgbClr val="000000"/>
                </a:solidFill>
                <a:latin typeface="Arial"/>
              </a:rPr>
              <a:t> est de l'</a:t>
            </a:r>
            <a:r>
              <a:rPr lang="fr-FR" sz="2000" b="0" u="sng" strike="noStrike" spc="-1">
                <a:solidFill>
                  <a:srgbClr val="000000"/>
                </a:solidFill>
                <a:uFillTx/>
                <a:latin typeface="Arial"/>
                <a:hlinkClick r:id="rId8"/>
              </a:rPr>
              <a:t>ordre</a:t>
            </a:r>
            <a:r>
              <a:rPr lang="fr-FR" sz="2000" b="0" strike="noStrike" spc="-1">
                <a:solidFill>
                  <a:srgbClr val="000000"/>
                </a:solidFill>
                <a:latin typeface="Arial"/>
              </a:rPr>
              <a:t> d'une à dix </a:t>
            </a:r>
            <a:r>
              <a:rPr lang="fr-FR" sz="2000" b="0" u="sng" strike="noStrike" spc="-1">
                <a:solidFill>
                  <a:srgbClr val="000000"/>
                </a:solidFill>
                <a:uFillTx/>
                <a:latin typeface="Arial"/>
                <a:hlinkClick r:id="rId9"/>
              </a:rPr>
              <a:t>millisecondes</a:t>
            </a:r>
            <a:r>
              <a:rPr lang="fr-FR" sz="2000" b="0" strike="noStrike" spc="-1">
                <a:solidFill>
                  <a:srgbClr val="000000"/>
                </a:solidFill>
                <a:latin typeface="Arial"/>
              </a:rPr>
              <a:t>.</a:t>
            </a:r>
          </a:p>
        </p:txBody>
      </p:sp>
      <p:sp>
        <p:nvSpPr>
          <p:cNvPr id="368" name="Rectangle 2"/>
          <p:cNvSpPr/>
          <p:nvPr/>
        </p:nvSpPr>
        <p:spPr>
          <a:xfrm>
            <a:off x="7361640" y="1752840"/>
            <a:ext cx="3428640" cy="447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000000"/>
                </a:solidFill>
                <a:latin typeface="Proxima Nova"/>
                <a:ea typeface="+mn-ea"/>
              </a:rPr>
              <a:t>Le </a:t>
            </a:r>
            <a:r>
              <a:rPr lang="fr-FR" sz="1800" b="0" u="sng" strike="noStrike" spc="-1">
                <a:solidFill>
                  <a:srgbClr val="000000"/>
                </a:solidFill>
                <a:uFillTx/>
                <a:latin typeface="Proxima Nova"/>
                <a:ea typeface="+mn-ea"/>
                <a:hlinkClick r:id="rId10"/>
              </a:rPr>
              <a:t>gaz</a:t>
            </a:r>
            <a:r>
              <a:rPr lang="fr-FR" sz="1800" b="0" strike="noStrike" spc="-1">
                <a:solidFill>
                  <a:srgbClr val="000000"/>
                </a:solidFill>
                <a:latin typeface="Proxima Nova"/>
                <a:ea typeface="+mn-ea"/>
              </a:rPr>
              <a:t> arraché à son compagnon alimente l'accélération du </a:t>
            </a:r>
            <a:r>
              <a:rPr lang="fr-FR" sz="1800" b="0" u="sng" strike="noStrike" spc="-1">
                <a:solidFill>
                  <a:srgbClr val="000000"/>
                </a:solidFill>
                <a:uFillTx/>
                <a:latin typeface="Proxima Nova"/>
                <a:ea typeface="+mn-ea"/>
                <a:hlinkClick r:id="rId11"/>
              </a:rPr>
              <a:t>pulsar</a:t>
            </a:r>
            <a:r>
              <a:rPr lang="fr-FR" sz="1800" b="0" strike="noStrike" spc="-1">
                <a:solidFill>
                  <a:srgbClr val="000000"/>
                </a:solidFill>
                <a:latin typeface="Proxima Nova"/>
                <a:ea typeface="+mn-ea"/>
              </a:rPr>
              <a:t>. Les chercheurs dépeignent ce phénomène comme un stade évolutionnaire situé entre la vie majestueuse de pulsar binaire, tournant une à deux fois sur lui-même en une seconde, et celle impétueuse de pulsar milliseconde à </a:t>
            </a:r>
            <a:r>
              <a:rPr lang="fr-FR" sz="1800" b="0" u="sng" strike="noStrike" spc="-1">
                <a:solidFill>
                  <a:srgbClr val="000000"/>
                </a:solidFill>
                <a:uFillTx/>
                <a:latin typeface="Proxima Nova"/>
                <a:ea typeface="+mn-ea"/>
                <a:hlinkClick r:id="rId12"/>
              </a:rPr>
              <a:t>rayons X</a:t>
            </a:r>
            <a:r>
              <a:rPr lang="fr-FR" sz="1800" b="0" strike="noStrike" spc="-1">
                <a:solidFill>
                  <a:srgbClr val="000000"/>
                </a:solidFill>
                <a:latin typeface="Proxima Nova"/>
                <a:ea typeface="+mn-ea"/>
              </a:rPr>
              <a:t>. Il s'agit du premier système où l'on a pu prendre le pulsar en flagrant délit d'auto-accélération.</a:t>
            </a:r>
            <a:endParaRPr lang="fr-FR" sz="1800" b="0" strike="noStrike" spc="-1">
              <a:solidFill>
                <a:srgbClr val="000000"/>
              </a:solidFill>
              <a:latin typeface="Arial"/>
            </a:endParaRPr>
          </a:p>
        </p:txBody>
      </p:sp>
    </p:spTree>
    <p:extLst>
      <p:ext uri="{BB962C8B-B14F-4D97-AF65-F5344CB8AC3E}">
        <p14:creationId xmlns:p14="http://schemas.microsoft.com/office/powerpoint/2010/main" val="288369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84609B28-62FA-44FC-A6EF-DC74FAED62F7}" type="slidenum">
              <a:rPr lang="fr-FR" sz="1200" b="0" strike="noStrike" spc="-1">
                <a:solidFill>
                  <a:srgbClr val="000000"/>
                </a:solidFill>
                <a:latin typeface="+mn-lt"/>
                <a:ea typeface="+mn-ea"/>
              </a:rPr>
              <a:t>15</a:t>
            </a:fld>
            <a:endParaRPr lang="fr-FR" sz="1200" b="0" strike="noStrike" spc="-1">
              <a:solidFill>
                <a:srgbClr val="000000"/>
              </a:solidFill>
              <a:latin typeface="Times New Roman"/>
            </a:endParaRPr>
          </a:p>
        </p:txBody>
      </p:sp>
      <p:sp>
        <p:nvSpPr>
          <p:cNvPr id="370" name="PlaceHolder 2"/>
          <p:cNvSpPr>
            <a:spLocks noGrp="1" noRot="1" noChangeAspect="1"/>
          </p:cNvSpPr>
          <p:nvPr>
            <p:ph type="sldImg"/>
          </p:nvPr>
        </p:nvSpPr>
        <p:spPr>
          <a:xfrm>
            <a:off x="1371600" y="1143000"/>
            <a:ext cx="4114800" cy="3086100"/>
          </a:xfrm>
          <a:prstGeom prst="rect">
            <a:avLst/>
          </a:prstGeom>
          <a:ln w="0">
            <a:noFill/>
          </a:ln>
        </p:spPr>
      </p:sp>
      <p:sp>
        <p:nvSpPr>
          <p:cNvPr id="371" name="PlaceHolder 3"/>
          <p:cNvSpPr>
            <a:spLocks noGrp="1"/>
          </p:cNvSpPr>
          <p:nvPr>
            <p:ph type="body"/>
          </p:nvPr>
        </p:nvSpPr>
        <p:spPr>
          <a:xfrm>
            <a:off x="-7484400" y="803160"/>
            <a:ext cx="8551080" cy="3600000"/>
          </a:xfrm>
          <a:prstGeom prst="rect">
            <a:avLst/>
          </a:prstGeom>
          <a:noFill/>
          <a:ln w="0">
            <a:noFill/>
          </a:ln>
        </p:spPr>
        <p:txBody>
          <a:bodyPr anchor="t">
            <a:noAutofit/>
          </a:bodyPr>
          <a:lstStyle/>
          <a:p>
            <a:pPr marL="216000" indent="0">
              <a:lnSpc>
                <a:spcPct val="100000"/>
              </a:lnSpc>
              <a:buNone/>
            </a:pPr>
            <a:r>
              <a:rPr lang="fr-FR" sz="2000" b="1" strike="noStrike" spc="-1">
                <a:solidFill>
                  <a:srgbClr val="000000"/>
                </a:solidFill>
                <a:latin typeface="Arial"/>
              </a:rPr>
              <a:t>5.6 Magnétar</a:t>
            </a:r>
            <a:endParaRPr lang="fr-FR" sz="2000" b="0" strike="noStrike" spc="-1">
              <a:solidFill>
                <a:srgbClr val="000000"/>
              </a:solidFill>
              <a:latin typeface="Arial"/>
            </a:endParaRPr>
          </a:p>
          <a:p>
            <a:pPr marL="216000" indent="0">
              <a:lnSpc>
                <a:spcPct val="100000"/>
              </a:lnSpc>
              <a:buNone/>
            </a:pPr>
            <a:r>
              <a:rPr lang="fr-FR" sz="1600" b="0" strike="noStrike" spc="-1">
                <a:solidFill>
                  <a:srgbClr val="000000"/>
                </a:solidFill>
                <a:latin typeface="Arial"/>
              </a:rPr>
              <a:t>Le problème de la rotation lente est plus difficile. Il faut évacuer beaucoup d’énergie pour ralentir l’étoile, et donc trouver un mécanisme plausible pour l’expliquer.</a:t>
            </a:r>
          </a:p>
          <a:p>
            <a:pPr marL="216000" indent="0">
              <a:lnSpc>
                <a:spcPct val="100000"/>
              </a:lnSpc>
              <a:buNone/>
            </a:pPr>
            <a:r>
              <a:rPr lang="fr-FR" sz="1600" b="0" strike="noStrike" spc="-1">
                <a:solidFill>
                  <a:srgbClr val="000000"/>
                </a:solidFill>
                <a:latin typeface="Arial"/>
              </a:rPr>
              <a:t>Lorsqu’une supernova explose, elle laisse pour résidu une étoile à neutrons. Lors de la contraction, le moment angulaire de rotation se conserve, et il entraîne l’étoile à neutrons dans un ballet infernal, lui faisant faire parfois 1.000 tours par seconde…</a:t>
            </a:r>
          </a:p>
          <a:p>
            <a:pPr marL="216000" indent="0">
              <a:lnSpc>
                <a:spcPct val="100000"/>
              </a:lnSpc>
              <a:buNone/>
            </a:pPr>
            <a:r>
              <a:rPr lang="fr-FR" sz="1600" b="0" strike="noStrike" spc="-1">
                <a:solidFill>
                  <a:srgbClr val="000000"/>
                </a:solidFill>
                <a:latin typeface="Arial"/>
              </a:rPr>
              <a:t>Juste avant l’explosion, l’étoile possédait déjà un champ magnétique. Lorsque son noyau s’est contracté, le champ magnétique a été confiné dans un volume de plus en plus petit (son rayon divisé par 100.000), et s’est renforcé (comme le carré du rayon, donc par un facteur 100.000</a:t>
            </a:r>
            <a:r>
              <a:rPr lang="fr-FR" sz="1600" b="0" strike="noStrike" spc="-1" baseline="30000">
                <a:solidFill>
                  <a:srgbClr val="000000"/>
                </a:solidFill>
                <a:latin typeface="Arial"/>
              </a:rPr>
              <a:t>2</a:t>
            </a:r>
            <a:r>
              <a:rPr lang="fr-FR" sz="1600" b="0" strike="noStrike" spc="-1">
                <a:solidFill>
                  <a:srgbClr val="000000"/>
                </a:solidFill>
                <a:latin typeface="Arial"/>
              </a:rPr>
              <a:t> = 10.000.000.000, proportionnel à la surface par laquelle il sort de l’astre)). Par conséquent, partant d’un champ magnétique standard pour une étoile, on s’attend à observer un champ extrêmement puissant. Mais pourtant, si énorme soit-il, il n’est pas suffisant pour expliquer le débordement d’énergie des sursauts gamma. Alors ?</a:t>
            </a:r>
          </a:p>
          <a:p>
            <a:pPr marL="216000" indent="0">
              <a:lnSpc>
                <a:spcPct val="100000"/>
              </a:lnSpc>
              <a:buNone/>
            </a:pPr>
            <a:r>
              <a:rPr lang="fr-FR" sz="1600" b="0" strike="noStrike" spc="-1">
                <a:solidFill>
                  <a:srgbClr val="000000"/>
                </a:solidFill>
                <a:latin typeface="Arial"/>
              </a:rPr>
              <a:t>L’explication se trouve dans la physique de l’effondrement d’une étoile en étoile à neutrons. Lorsque la contraction commence, les simulations sur ordinateur montrent qu’une convection importante se produit dans l’enveloppe de l’étoile, convection n’ayant rien à voir avec celle des étoiles de la Séquence Principale. Elle sert à évacuer de la chaleur de l’étoile. La période de convection (temps de cycle d’un élément de matière), est de 10 millisecondes ! La densité du milieu est de 10</a:t>
            </a:r>
            <a:r>
              <a:rPr lang="fr-FR" sz="1600" b="0" strike="noStrike" spc="-1" baseline="30000">
                <a:solidFill>
                  <a:srgbClr val="000000"/>
                </a:solidFill>
                <a:latin typeface="Arial"/>
              </a:rPr>
              <a:t>14</a:t>
            </a:r>
            <a:r>
              <a:rPr lang="fr-FR" sz="1600" b="0" strike="noStrike" spc="-1">
                <a:solidFill>
                  <a:srgbClr val="000000"/>
                </a:solidFill>
                <a:latin typeface="Arial"/>
              </a:rPr>
              <a:t> g cm</a:t>
            </a:r>
            <a:r>
              <a:rPr lang="fr-FR" sz="1600" b="0" strike="noStrike" spc="-1" baseline="30000">
                <a:solidFill>
                  <a:srgbClr val="000000"/>
                </a:solidFill>
                <a:latin typeface="Arial"/>
              </a:rPr>
              <a:t>-3</a:t>
            </a:r>
            <a:r>
              <a:rPr lang="fr-FR" sz="1600" b="0" strike="noStrike" spc="-1">
                <a:solidFill>
                  <a:srgbClr val="000000"/>
                </a:solidFill>
                <a:latin typeface="Arial"/>
              </a:rPr>
              <a:t>. Bien que la matière en mouvement soit essentiellement neutronique (sans charge électrique), une </a:t>
            </a:r>
            <a:r>
              <a:rPr lang="fr-FR" sz="1600" b="0" u="sng" strike="noStrike" spc="-1">
                <a:solidFill>
                  <a:srgbClr val="000000"/>
                </a:solidFill>
                <a:uFillTx/>
                <a:latin typeface="Arial"/>
                <a:hlinkClick r:id="rId3"/>
              </a:rPr>
              <a:t>petite fraction</a:t>
            </a:r>
            <a:r>
              <a:rPr lang="fr-FR" sz="1600" b="0" strike="noStrike" spc="-1">
                <a:solidFill>
                  <a:srgbClr val="000000"/>
                </a:solidFill>
                <a:latin typeface="Arial"/>
              </a:rPr>
              <a:t>, de quelques pour cent, est encore constituée de protons et d’électrons. Elle suffit à produire un champ magnétique par effet dynamo, en considérant le même rendement de 10 % que dans le Soleil : 10 % de l’énergie des particules sont prélevés pour produire le champ magnétique. Ce champ s’ajoute au champ contracté de l’étoile. Mais la convection ne dure qu’une dizaine de secondes, car l’astre se refroidit très vite par perte de neutrinos. Lorsqu’elle cesse, elle ne produit donc plus de champ magnétique, mais celui qu’elle a engendré juste avant reste figé dans la matière maintenant stabilisée. Il s’ajoute donc au champ initial. Les simulations montrent que la convection peut produire un champ 1.000 fois plus intense qu’en son absence. Et là, le compte est bon. Ce champ exacerbé est suffisant pour expliquer les jets de matière et la production de rayons gamma.</a:t>
            </a:r>
          </a:p>
          <a:p>
            <a:pPr marL="216000" indent="0">
              <a:lnSpc>
                <a:spcPct val="100000"/>
              </a:lnSpc>
              <a:buNone/>
            </a:pPr>
            <a:r>
              <a:rPr lang="fr-FR" sz="1600" b="0" strike="noStrike" spc="-1">
                <a:solidFill>
                  <a:srgbClr val="000000"/>
                </a:solidFill>
                <a:latin typeface="Arial"/>
              </a:rPr>
              <a:t>Une étoile à neutrons qui a subi ce phénomène a donc un champ magnétique quelques 1.000 fois plus intense qu’une normale. On la nomme </a:t>
            </a:r>
            <a:r>
              <a:rPr lang="fr-FR" sz="1600" b="0" i="1" strike="noStrike" spc="-1">
                <a:solidFill>
                  <a:srgbClr val="000000"/>
                </a:solidFill>
                <a:latin typeface="Arial"/>
              </a:rPr>
              <a:t>magnétar</a:t>
            </a:r>
            <a:r>
              <a:rPr lang="fr-FR" sz="1600" b="0" strike="noStrike" spc="-1">
                <a:solidFill>
                  <a:srgbClr val="000000"/>
                </a:solidFill>
                <a:latin typeface="Arial"/>
              </a:rPr>
              <a:t>, sur le modèle de </a:t>
            </a:r>
            <a:r>
              <a:rPr lang="fr-FR" sz="1600" b="0" i="1" strike="noStrike" spc="-1">
                <a:solidFill>
                  <a:srgbClr val="000000"/>
                </a:solidFill>
                <a:latin typeface="Arial"/>
              </a:rPr>
              <a:t>pulsar</a:t>
            </a:r>
            <a:r>
              <a:rPr lang="fr-FR" sz="1600" b="0" strike="noStrike" spc="-1">
                <a:solidFill>
                  <a:srgbClr val="000000"/>
                </a:solidFill>
                <a:latin typeface="Arial"/>
              </a:rPr>
              <a:t>, </a:t>
            </a:r>
            <a:r>
              <a:rPr lang="fr-FR" sz="1600" b="0" i="1" strike="noStrike" spc="-1">
                <a:solidFill>
                  <a:srgbClr val="000000"/>
                </a:solidFill>
                <a:latin typeface="Arial"/>
              </a:rPr>
              <a:t>quasar</a:t>
            </a:r>
            <a:r>
              <a:rPr lang="fr-FR" sz="1600" b="0" strike="noStrike" spc="-1">
                <a:solidFill>
                  <a:srgbClr val="000000"/>
                </a:solidFill>
                <a:latin typeface="Arial"/>
              </a:rPr>
              <a:t>… La signification est évidemment </a:t>
            </a:r>
            <a:r>
              <a:rPr lang="fr-FR" sz="1600" b="0" i="1" strike="noStrike" spc="-1">
                <a:solidFill>
                  <a:srgbClr val="000000"/>
                </a:solidFill>
                <a:latin typeface="Arial"/>
              </a:rPr>
              <a:t>magnetic star</a:t>
            </a:r>
            <a:r>
              <a:rPr lang="fr-FR" sz="1600" b="0" strike="noStrike" spc="-1">
                <a:solidFill>
                  <a:srgbClr val="000000"/>
                </a:solidFill>
                <a:latin typeface="Arial"/>
              </a:rPr>
              <a:t>.</a:t>
            </a:r>
          </a:p>
          <a:p>
            <a:pPr marL="216000" indent="0">
              <a:lnSpc>
                <a:spcPct val="100000"/>
              </a:lnSpc>
              <a:buNone/>
            </a:pPr>
            <a:r>
              <a:rPr lang="fr-FR" sz="1600" b="0" strike="noStrike" spc="-1">
                <a:solidFill>
                  <a:srgbClr val="000000"/>
                </a:solidFill>
                <a:latin typeface="Arial"/>
              </a:rPr>
              <a:t>Une attraction magnétique se produit entre l’étoile et le milieu environnant ionisé, par lequel l’étoile lui communique de l’énergie. L’étoile entraîne le gaz dans sa rotation, elle ralentit donc, et le gaz accélère.</a:t>
            </a:r>
          </a:p>
        </p:txBody>
      </p:sp>
    </p:spTree>
    <p:extLst>
      <p:ext uri="{BB962C8B-B14F-4D97-AF65-F5344CB8AC3E}">
        <p14:creationId xmlns:p14="http://schemas.microsoft.com/office/powerpoint/2010/main" val="159841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CD9E28CE-4521-43F6-8E96-32C9F9B539DB}" type="slidenum">
              <a:rPr lang="fr-FR" sz="1200" b="0" strike="noStrike" spc="-1">
                <a:solidFill>
                  <a:srgbClr val="000000"/>
                </a:solidFill>
                <a:latin typeface="+mn-lt"/>
                <a:ea typeface="+mn-ea"/>
              </a:rPr>
              <a:t>16</a:t>
            </a:fld>
            <a:endParaRPr lang="fr-FR" sz="1200" b="0" strike="noStrike" spc="-1">
              <a:solidFill>
                <a:srgbClr val="000000"/>
              </a:solidFill>
              <a:latin typeface="Times New Roman"/>
            </a:endParaRPr>
          </a:p>
        </p:txBody>
      </p:sp>
      <p:sp>
        <p:nvSpPr>
          <p:cNvPr id="373" name="PlaceHolder 2"/>
          <p:cNvSpPr>
            <a:spLocks noGrp="1" noRot="1" noChangeAspect="1"/>
          </p:cNvSpPr>
          <p:nvPr>
            <p:ph type="sldImg"/>
          </p:nvPr>
        </p:nvSpPr>
        <p:spPr>
          <a:xfrm>
            <a:off x="3070225" y="1530350"/>
            <a:ext cx="2513013" cy="1884363"/>
          </a:xfrm>
          <a:prstGeom prst="rect">
            <a:avLst/>
          </a:prstGeom>
          <a:ln w="0">
            <a:noFill/>
          </a:ln>
        </p:spPr>
      </p:sp>
      <p:sp>
        <p:nvSpPr>
          <p:cNvPr id="374" name="PlaceHolder 3"/>
          <p:cNvSpPr>
            <a:spLocks noGrp="1"/>
          </p:cNvSpPr>
          <p:nvPr>
            <p:ph type="body"/>
          </p:nvPr>
        </p:nvSpPr>
        <p:spPr>
          <a:xfrm>
            <a:off x="-5724720" y="74160"/>
            <a:ext cx="8639280" cy="3600000"/>
          </a:xfrm>
          <a:prstGeom prst="rect">
            <a:avLst/>
          </a:prstGeom>
          <a:noFill/>
          <a:ln w="0">
            <a:noFill/>
          </a:ln>
        </p:spPr>
        <p:txBody>
          <a:bodyPr anchor="t">
            <a:noAutofit/>
          </a:bodyPr>
          <a:lstStyle/>
          <a:p>
            <a:pPr marL="216000" indent="0">
              <a:lnSpc>
                <a:spcPct val="100000"/>
              </a:lnSpc>
              <a:buNone/>
            </a:pPr>
            <a:r>
              <a:rPr lang="fr-FR" sz="2000" b="1" strike="noStrike" spc="-1">
                <a:solidFill>
                  <a:srgbClr val="000000"/>
                </a:solidFill>
                <a:latin typeface="Arial"/>
              </a:rPr>
              <a:t>5.6 Magnétar</a:t>
            </a:r>
            <a:endParaRPr lang="fr-FR" sz="2000" b="0" strike="noStrike" spc="-1">
              <a:solidFill>
                <a:srgbClr val="000000"/>
              </a:solidFill>
              <a:latin typeface="Arial"/>
            </a:endParaRPr>
          </a:p>
          <a:p>
            <a:pPr marL="216000" indent="0">
              <a:lnSpc>
                <a:spcPct val="100000"/>
              </a:lnSpc>
              <a:buNone/>
            </a:pPr>
            <a:r>
              <a:rPr lang="fr-FR" sz="2000" b="0" strike="noStrike" spc="-1">
                <a:solidFill>
                  <a:srgbClr val="000000"/>
                </a:solidFill>
                <a:latin typeface="Arial"/>
              </a:rPr>
              <a:t>Le problème de la rotation lente est plus difficile. Il faut évacuer beaucoup d’énergie pour ralentir l’étoile, et donc trouver un mécanisme plausible pour l’expliquer.</a:t>
            </a:r>
          </a:p>
          <a:p>
            <a:pPr marL="216000" indent="0">
              <a:lnSpc>
                <a:spcPct val="100000"/>
              </a:lnSpc>
              <a:buNone/>
            </a:pPr>
            <a:r>
              <a:rPr lang="fr-FR" sz="2000" b="0" strike="noStrike" spc="-1">
                <a:solidFill>
                  <a:srgbClr val="000000"/>
                </a:solidFill>
                <a:latin typeface="Arial"/>
              </a:rPr>
              <a:t>Lorsqu’une supernova explose, elle laisse pour résidu une étoile à neutrons. Lors de la contraction, le moment angulaire de rotation se conserve, et il entraîne l’étoile à neutrons dans un ballet infernal, lui faisant faire parfois 1.000 tours par seconde…</a:t>
            </a:r>
          </a:p>
          <a:p>
            <a:pPr marL="216000" indent="0">
              <a:lnSpc>
                <a:spcPct val="100000"/>
              </a:lnSpc>
              <a:buNone/>
            </a:pPr>
            <a:r>
              <a:rPr lang="fr-FR" sz="2000" b="1" strike="noStrike" spc="-1">
                <a:solidFill>
                  <a:srgbClr val="000000"/>
                </a:solidFill>
                <a:latin typeface="Arial"/>
              </a:rPr>
              <a:t>Juste avant l’explosion, l’étoile possédait déjà un champ magnétique. Lorsque son noyau s’est contracté, le champ magnétique a été confiné dans un volume de plus en plus petit (son rayon divisé par 100.000), et s’est renforcé (comme le carré du rayon, donc par un facteur 100.000</a:t>
            </a:r>
            <a:r>
              <a:rPr lang="fr-FR" sz="2000" b="1" strike="noStrike" spc="-1" baseline="30000">
                <a:solidFill>
                  <a:srgbClr val="000000"/>
                </a:solidFill>
                <a:latin typeface="Arial"/>
              </a:rPr>
              <a:t>2</a:t>
            </a:r>
            <a:r>
              <a:rPr lang="fr-FR" sz="2000" b="1" strike="noStrike" spc="-1">
                <a:solidFill>
                  <a:srgbClr val="000000"/>
                </a:solidFill>
                <a:latin typeface="Arial"/>
              </a:rPr>
              <a:t> = 10.000.000.000, proportionnel à la surface par laquelle il sort de l’astre)). </a:t>
            </a:r>
            <a:r>
              <a:rPr lang="fr-FR" sz="2000" b="0" strike="noStrike" spc="-1">
                <a:solidFill>
                  <a:srgbClr val="000000"/>
                </a:solidFill>
                <a:latin typeface="Arial"/>
              </a:rPr>
              <a:t>Par conséquent, partant d’un champ magnétique standard pour une étoile, on s’attend à observer un champ extrêmement puissant. Mais pourtant, si énorme soit-il, il n’est pas suffisant pour expliquer le débordement d’énergie des sursauts gamma. Alors ?</a:t>
            </a:r>
          </a:p>
          <a:p>
            <a:pPr marL="216000" indent="0">
              <a:lnSpc>
                <a:spcPct val="100000"/>
              </a:lnSpc>
              <a:buNone/>
            </a:pPr>
            <a:r>
              <a:rPr lang="fr-FR" sz="2000" b="0" strike="noStrike" spc="-1">
                <a:solidFill>
                  <a:srgbClr val="000000"/>
                </a:solidFill>
                <a:latin typeface="Arial"/>
              </a:rPr>
              <a:t>L’explication se trouve dans la physique de l’effondrement d’une étoile en étoile à neutrons. Lorsque la contraction commence, les simulations sur ordinateur montrent qu’une convection importante se produit dans l’enveloppe de l’étoile, convection n’ayant rien à voir avec celle des étoiles de la Séquence Principale. Elle sert à évacuer de la chaleur de l’étoile. La période de convection (temps de cycle d’un élément de matière), est de 10 millisecondes ! La densité du milieu est de 10</a:t>
            </a:r>
            <a:r>
              <a:rPr lang="fr-FR" sz="2000" b="0" strike="noStrike" spc="-1" baseline="30000">
                <a:solidFill>
                  <a:srgbClr val="000000"/>
                </a:solidFill>
                <a:latin typeface="Arial"/>
              </a:rPr>
              <a:t>14</a:t>
            </a:r>
            <a:r>
              <a:rPr lang="fr-FR" sz="2000" b="0" strike="noStrike" spc="-1">
                <a:solidFill>
                  <a:srgbClr val="000000"/>
                </a:solidFill>
                <a:latin typeface="Arial"/>
              </a:rPr>
              <a:t> g cm</a:t>
            </a:r>
            <a:r>
              <a:rPr lang="fr-FR" sz="2000" b="0" strike="noStrike" spc="-1" baseline="30000">
                <a:solidFill>
                  <a:srgbClr val="000000"/>
                </a:solidFill>
                <a:latin typeface="Arial"/>
              </a:rPr>
              <a:t>-3</a:t>
            </a:r>
            <a:r>
              <a:rPr lang="fr-FR" sz="2000" b="0" strike="noStrike" spc="-1">
                <a:solidFill>
                  <a:srgbClr val="000000"/>
                </a:solidFill>
                <a:latin typeface="Arial"/>
              </a:rPr>
              <a:t>. Bien que la matière en mouvement soit essentiellement neutronique (sans charge électrique), une </a:t>
            </a:r>
            <a:r>
              <a:rPr lang="fr-FR" sz="2000" b="0" u="sng" strike="noStrike" spc="-1">
                <a:solidFill>
                  <a:srgbClr val="000000"/>
                </a:solidFill>
                <a:uFillTx/>
                <a:latin typeface="Arial"/>
                <a:hlinkClick r:id="rId3"/>
              </a:rPr>
              <a:t>petite fraction</a:t>
            </a:r>
            <a:r>
              <a:rPr lang="fr-FR" sz="2000" b="0" strike="noStrike" spc="-1">
                <a:solidFill>
                  <a:srgbClr val="000000"/>
                </a:solidFill>
                <a:latin typeface="Arial"/>
              </a:rPr>
              <a:t>, de quelques pour cent, est encore constituée de protons et d’électrons. Elle suffit à produire un champ magnétique par effet dynamo, en considérant le même rendement de 10 % que dans le Soleil : 10 % de l’énergie des particules sont prélevés pour produire le champ magnétique. Ce champ s’ajoute au champ contracté de l’étoile. Mais la convection ne dure qu’une dizaine de secondes, car l’astre se refroidit très vite par perte de neutrinos. Lorsqu’elle cesse, elle ne produit donc plus de champ magnétique, mais celui qu’elle a engendré juste avant reste figé dans la matière maintenant stabilisée. Il s’ajoute donc au champ initial. Les simulations montrent que la convection peut produire un champ 1.000 fois plus intense qu’en son absence. Et là, le compte est bon. Ce champ exacerbé est suffisant pour expliquer les jets de matière et la production de rayons gamma.</a:t>
            </a:r>
          </a:p>
          <a:p>
            <a:pPr marL="216000" indent="0">
              <a:lnSpc>
                <a:spcPct val="100000"/>
              </a:lnSpc>
              <a:buNone/>
            </a:pPr>
            <a:r>
              <a:rPr lang="fr-FR" sz="2000" b="0" strike="noStrike" spc="-1">
                <a:solidFill>
                  <a:srgbClr val="000000"/>
                </a:solidFill>
                <a:latin typeface="Arial"/>
              </a:rPr>
              <a:t>Une étoile à neutrons qui a subi ce phénomène a donc un champ magnétique quelques 1.000 fois plus intense qu’une normale. On la nomme </a:t>
            </a:r>
            <a:r>
              <a:rPr lang="fr-FR" sz="2000" b="0" i="1" strike="noStrike" spc="-1">
                <a:solidFill>
                  <a:srgbClr val="000000"/>
                </a:solidFill>
                <a:latin typeface="Arial"/>
              </a:rPr>
              <a:t>magnétar</a:t>
            </a:r>
            <a:r>
              <a:rPr lang="fr-FR" sz="2000" b="0" strike="noStrike" spc="-1">
                <a:solidFill>
                  <a:srgbClr val="000000"/>
                </a:solidFill>
                <a:latin typeface="Arial"/>
              </a:rPr>
              <a:t>, sur le modèle de </a:t>
            </a:r>
            <a:r>
              <a:rPr lang="fr-FR" sz="2000" b="0" i="1" strike="noStrike" spc="-1">
                <a:solidFill>
                  <a:srgbClr val="000000"/>
                </a:solidFill>
                <a:latin typeface="Arial"/>
              </a:rPr>
              <a:t>pulsar</a:t>
            </a:r>
            <a:r>
              <a:rPr lang="fr-FR" sz="2000" b="0" strike="noStrike" spc="-1">
                <a:solidFill>
                  <a:srgbClr val="000000"/>
                </a:solidFill>
                <a:latin typeface="Arial"/>
              </a:rPr>
              <a:t>, </a:t>
            </a:r>
            <a:r>
              <a:rPr lang="fr-FR" sz="2000" b="0" i="1" strike="noStrike" spc="-1">
                <a:solidFill>
                  <a:srgbClr val="000000"/>
                </a:solidFill>
                <a:latin typeface="Arial"/>
              </a:rPr>
              <a:t>quasar</a:t>
            </a:r>
            <a:r>
              <a:rPr lang="fr-FR" sz="2000" b="0" strike="noStrike" spc="-1">
                <a:solidFill>
                  <a:srgbClr val="000000"/>
                </a:solidFill>
                <a:latin typeface="Arial"/>
              </a:rPr>
              <a:t>… La signification est évidemment </a:t>
            </a:r>
            <a:r>
              <a:rPr lang="fr-FR" sz="2000" b="0" i="1" strike="noStrike" spc="-1">
                <a:solidFill>
                  <a:srgbClr val="000000"/>
                </a:solidFill>
                <a:latin typeface="Arial"/>
              </a:rPr>
              <a:t>magnetic star</a:t>
            </a:r>
            <a:r>
              <a:rPr lang="fr-FR" sz="2000" b="0" strike="noStrike" spc="-1">
                <a:solidFill>
                  <a:srgbClr val="000000"/>
                </a:solidFill>
                <a:latin typeface="Arial"/>
              </a:rPr>
              <a:t>.</a:t>
            </a:r>
          </a:p>
          <a:p>
            <a:pPr marL="216000" indent="0">
              <a:lnSpc>
                <a:spcPct val="100000"/>
              </a:lnSpc>
              <a:buNone/>
            </a:pPr>
            <a:r>
              <a:rPr lang="fr-FR" sz="2000" b="0" strike="noStrike" spc="-1">
                <a:solidFill>
                  <a:srgbClr val="000000"/>
                </a:solidFill>
                <a:latin typeface="Arial"/>
              </a:rPr>
              <a:t>Une attraction magnétique se produit entre l’étoile et le milieu environnant ionisé, par lequel l’étoile lui communique de l’énergie. L’étoile entraîne le gaz dans sa rotation, elle ralentit donc, et le gaz accélère.</a:t>
            </a:r>
          </a:p>
        </p:txBody>
      </p:sp>
      <p:sp>
        <p:nvSpPr>
          <p:cNvPr id="375" name="Rectangle 2"/>
          <p:cNvSpPr/>
          <p:nvPr/>
        </p:nvSpPr>
        <p:spPr>
          <a:xfrm>
            <a:off x="5737680" y="74160"/>
            <a:ext cx="6340320" cy="52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BB2222"/>
                </a:solidFill>
                <a:latin typeface="Times New Roman"/>
                <a:ea typeface="+mn-ea"/>
              </a:rPr>
              <a:t>5.7 Magnétar ou pas ?</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Les pulsars </a:t>
            </a:r>
            <a:r>
              <a:rPr lang="fr-FR" sz="1200" b="0" i="1" strike="noStrike" spc="-1">
                <a:solidFill>
                  <a:srgbClr val="000000"/>
                </a:solidFill>
                <a:latin typeface="Times New Roman"/>
                <a:ea typeface="+mn-ea"/>
              </a:rPr>
              <a:t>ordinaires</a:t>
            </a:r>
            <a:r>
              <a:rPr lang="fr-FR" sz="1200" b="0" strike="noStrike" spc="-1">
                <a:solidFill>
                  <a:srgbClr val="000000"/>
                </a:solidFill>
                <a:latin typeface="Times New Roman"/>
                <a:ea typeface="+mn-ea"/>
              </a:rPr>
              <a:t> n’ont pas un champ magnétique si violent. D’où vient que deux étoiles fort semblables avant l’effondrement puissent donner deux astres aux propriétés si éloignées ? Une réponse est donnée par une théorie qui prend en compte la période R de rotation de l’étoile (après effondrement, mais liée à la période de rotation avant l’effondrement), et celle C des mouvements convectifs dans l’étoile à neutrons naissante. Si R est inférieure à C, l’étoile tourne très vite, la convection est entraînée et se développe globalement dans l’étoile, en bloc en quelque sorte. La rotation joue le rôle de chef d’orchestre pour synchroniser tous les mouvements. Les mouvements de convection produisent un effet dynamo, fort amplifié par la synchronisation.</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Dans le cas contraire, la convection se développe localement seulement, chaque région indépendamment des autres ; chaque cellule de convection produit donc son propre champ magnétique, les différents champs locaux ne partagent pas la même orientation, et s’annulent les uns les autres.</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La période de la convection étant de l’ordre de 10 ms, une étoile à neutrons en formation dont la période de rotation est plus petite (plus de 100 tours par seconde donc), deviendra une magnétar. Dans le cas contraire, ce sera un simple pulsar. Le pulsar du Crabe tourne actuellement en 33 ms. D’après le ralentissement mesuré, on estime à 20 ms sa période au moment de sa formation (en 1054). Elle était donc bien supérieure aux 10 ms de la période de convection, ce qui justifie que le Crabe ne soit pas une magnétar.</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Cette théorie explique donc la rotation lente de l’étoile à neutrons. Lorsqu’elle s’est formée, elle était rapide, et tournait plus de 100 fois par seconde. La convection y a développé un champ magnétique 1.000 fois plus intense que dans un pulsar, c’est devenu une magnétar. Le champ magnétique, en interagissant avec le milieu dans lequel baigne l’étoile, l’a ralentie suffisamment en transférant son moment de rotation à la nébuleuse environnante. Ce mécanisme est efficace, et justifie qu’une étoile à neutrons de moins de 5.000 ans puisse tourner en plus de 8 secondes.</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Le tableau ci-dessous, pour fixer les idées, donne l’intensité du champ magnétique produit par six sources différentes. L’aimant et l’électro-aimant sont artificiels ; l’électro-aimant, qui équipe l’instrument Atlas à Genève au LHC, est ce qu’on sait faire de plus puissant aujourd’hui.</a:t>
            </a:r>
            <a:endParaRPr lang="fr-FR" sz="1200" b="0" strike="noStrike" spc="-1">
              <a:solidFill>
                <a:srgbClr val="000000"/>
              </a:solidFill>
              <a:latin typeface="Arial"/>
            </a:endParaRPr>
          </a:p>
        </p:txBody>
      </p:sp>
      <p:graphicFrame>
        <p:nvGraphicFramePr>
          <p:cNvPr id="376" name="Tableau 3"/>
          <p:cNvGraphicFramePr/>
          <p:nvPr/>
        </p:nvGraphicFramePr>
        <p:xfrm>
          <a:off x="-4551840" y="4951080"/>
          <a:ext cx="5753880" cy="3992760"/>
        </p:xfrm>
        <a:graphic>
          <a:graphicData uri="http://schemas.openxmlformats.org/drawingml/2006/table">
            <a:tbl>
              <a:tblPr/>
              <a:tblGrid>
                <a:gridCol w="1917720"/>
                <a:gridCol w="1917720"/>
                <a:gridCol w="1917720"/>
              </a:tblGrid>
              <a:tr h="417240">
                <a:tc>
                  <a:txBody>
                    <a:bodyPr/>
                    <a:lstStyle/>
                    <a:p>
                      <a:pPr algn="ctr">
                        <a:lnSpc>
                          <a:spcPct val="100000"/>
                        </a:lnSpc>
                      </a:pPr>
                      <a:r>
                        <a:rPr lang="fr-FR" sz="1800" b="1" i="1" strike="noStrike" spc="-1">
                          <a:solidFill>
                            <a:srgbClr val="000000"/>
                          </a:solidFill>
                          <a:latin typeface="Arial"/>
                        </a:rPr>
                        <a:t>source</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66FFFF"/>
                    </a:solidFill>
                  </a:tcPr>
                </a:tc>
                <a:tc>
                  <a:txBody>
                    <a:bodyPr/>
                    <a:lstStyle/>
                    <a:p>
                      <a:pPr algn="ctr">
                        <a:lnSpc>
                          <a:spcPct val="100000"/>
                        </a:lnSpc>
                      </a:pPr>
                      <a:r>
                        <a:rPr lang="fr-FR" sz="1800" b="1" i="1" strike="noStrike" spc="-1">
                          <a:solidFill>
                            <a:srgbClr val="000000"/>
                          </a:solidFill>
                          <a:latin typeface="Arial"/>
                        </a:rPr>
                        <a:t>intensité</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66FFFF"/>
                    </a:solidFill>
                  </a:tcPr>
                </a:tc>
                <a:tc>
                  <a:txBody>
                    <a:bodyPr/>
                    <a:lstStyle/>
                    <a:p>
                      <a:pPr algn="ctr">
                        <a:lnSpc>
                          <a:spcPct val="100000"/>
                        </a:lnSpc>
                      </a:pPr>
                      <a:r>
                        <a:rPr lang="fr-FR" sz="1800" b="1" i="1" strike="noStrike" spc="-1">
                          <a:solidFill>
                            <a:srgbClr val="000000"/>
                          </a:solidFill>
                          <a:latin typeface="Arial"/>
                        </a:rPr>
                        <a:t>rapport/Terre</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66FFFF"/>
                    </a:solidFill>
                  </a:tcPr>
                </a:tc>
              </a:tr>
              <a:tr h="379080">
                <a:tc>
                  <a:txBody>
                    <a:bodyPr/>
                    <a:lstStyle/>
                    <a:p>
                      <a:pPr>
                        <a:lnSpc>
                          <a:spcPct val="100000"/>
                        </a:lnSpc>
                      </a:pPr>
                      <a:r>
                        <a:rPr lang="fr-FR" sz="1800" b="0" strike="noStrike" spc="-1">
                          <a:solidFill>
                            <a:srgbClr val="000000"/>
                          </a:solidFill>
                          <a:latin typeface="Arial"/>
                        </a:rPr>
                        <a:t>Terre</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c>
                  <a:txBody>
                    <a:bodyPr/>
                    <a:lstStyle/>
                    <a:p>
                      <a:pPr>
                        <a:lnSpc>
                          <a:spcPct val="100000"/>
                        </a:lnSpc>
                      </a:pPr>
                      <a:r>
                        <a:rPr lang="fr-FR" sz="1800" b="0" strike="noStrike" spc="-1">
                          <a:solidFill>
                            <a:srgbClr val="000000"/>
                          </a:solidFill>
                          <a:latin typeface="Arial"/>
                        </a:rPr>
                        <a:t>4,7 10</a:t>
                      </a:r>
                      <a:r>
                        <a:rPr lang="fr-FR" sz="1800" b="0" strike="noStrike" spc="-1" baseline="30000">
                          <a:solidFill>
                            <a:srgbClr val="000000"/>
                          </a:solidFill>
                          <a:latin typeface="Arial"/>
                        </a:rPr>
                        <a:t>-5</a:t>
                      </a:r>
                      <a:r>
                        <a:rPr lang="fr-FR" sz="1800" b="0" strike="noStrike" spc="-1">
                          <a:solidFill>
                            <a:srgbClr val="000000"/>
                          </a:solidFill>
                          <a:latin typeface="Arial"/>
                        </a:rPr>
                        <a:t> 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c>
                  <a:txBody>
                    <a:bodyPr/>
                    <a:lstStyle/>
                    <a:p>
                      <a:pPr>
                        <a:lnSpc>
                          <a:spcPct val="100000"/>
                        </a:lnSpc>
                      </a:pPr>
                      <a:r>
                        <a:rPr lang="fr-FR" sz="1800" b="0" strike="noStrike" spc="-1">
                          <a:solidFill>
                            <a:srgbClr val="000000"/>
                          </a:solidFill>
                          <a:latin typeface="Arial"/>
                        </a:rPr>
                        <a: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r>
              <a:tr h="379080">
                <a:tc>
                  <a:txBody>
                    <a:bodyPr/>
                    <a:lstStyle/>
                    <a:p>
                      <a:pPr>
                        <a:lnSpc>
                          <a:spcPct val="100000"/>
                        </a:lnSpc>
                      </a:pPr>
                      <a:r>
                        <a:rPr lang="fr-FR" sz="1800" b="0" strike="noStrike" spc="-1">
                          <a:solidFill>
                            <a:srgbClr val="000000"/>
                          </a:solidFill>
                          <a:latin typeface="Arial"/>
                        </a:rPr>
                        <a:t>Aimant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c>
                  <a:txBody>
                    <a:bodyPr/>
                    <a:lstStyle/>
                    <a:p>
                      <a:pPr>
                        <a:lnSpc>
                          <a:spcPct val="100000"/>
                        </a:lnSpc>
                      </a:pPr>
                      <a:r>
                        <a:rPr lang="fr-FR" sz="1800" b="0" strike="noStrike" spc="-1">
                          <a:solidFill>
                            <a:srgbClr val="000000"/>
                          </a:solidFill>
                          <a:latin typeface="Arial"/>
                        </a:rPr>
                        <a:t>0,1 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c>
                  <a:txBody>
                    <a:bodyPr/>
                    <a:lstStyle/>
                    <a:p>
                      <a:pPr>
                        <a:lnSpc>
                          <a:spcPct val="100000"/>
                        </a:lnSpc>
                      </a:pPr>
                      <a:r>
                        <a:rPr lang="fr-FR" sz="1800" b="0" strike="noStrike" spc="-1">
                          <a:solidFill>
                            <a:srgbClr val="000000"/>
                          </a:solidFill>
                          <a:latin typeface="Arial"/>
                        </a:rPr>
                        <a:t>2.000</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r>
              <a:tr h="945000">
                <a:tc>
                  <a:txBody>
                    <a:bodyPr/>
                    <a:lstStyle/>
                    <a:p>
                      <a:pPr>
                        <a:lnSpc>
                          <a:spcPct val="100000"/>
                        </a:lnSpc>
                      </a:pPr>
                      <a:r>
                        <a:rPr lang="fr-FR" sz="1800" b="0" strike="noStrike" spc="-1">
                          <a:solidFill>
                            <a:srgbClr val="000000"/>
                          </a:solidFill>
                          <a:latin typeface="Arial"/>
                        </a:rPr>
                        <a:t>Electro-aimant supraconducteur (LHC)</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c>
                  <a:txBody>
                    <a:bodyPr/>
                    <a:lstStyle/>
                    <a:p>
                      <a:pPr>
                        <a:lnSpc>
                          <a:spcPct val="100000"/>
                        </a:lnSpc>
                      </a:pPr>
                      <a:r>
                        <a:rPr lang="fr-FR" sz="1800" b="0" strike="noStrike" spc="-1">
                          <a:solidFill>
                            <a:srgbClr val="000000"/>
                          </a:solidFill>
                          <a:latin typeface="Arial"/>
                        </a:rPr>
                        <a:t>10 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5</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r>
              <a:tr h="764280">
                <a:tc>
                  <a:txBody>
                    <a:bodyPr/>
                    <a:lstStyle/>
                    <a:p>
                      <a:pPr>
                        <a:lnSpc>
                          <a:spcPct val="100000"/>
                        </a:lnSpc>
                      </a:pPr>
                      <a:r>
                        <a:rPr lang="fr-FR" sz="1800" b="0" strike="noStrike" spc="-1">
                          <a:solidFill>
                            <a:srgbClr val="000000"/>
                          </a:solidFill>
                          <a:latin typeface="Arial"/>
                        </a:rPr>
                        <a:t>Etoile normale (Séquence Principale)</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2</a:t>
                      </a:r>
                      <a:r>
                        <a:rPr lang="fr-FR" sz="1800" b="0" strike="noStrike" spc="-1">
                          <a:solidFill>
                            <a:srgbClr val="000000"/>
                          </a:solidFill>
                          <a:latin typeface="Arial"/>
                        </a:rPr>
                        <a:t> 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6</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r>
              <a:tr h="583200">
                <a:tc>
                  <a:txBody>
                    <a:bodyPr/>
                    <a:lstStyle/>
                    <a:p>
                      <a:pPr>
                        <a:lnSpc>
                          <a:spcPct val="100000"/>
                        </a:lnSpc>
                      </a:pPr>
                      <a:r>
                        <a:rPr lang="fr-FR" sz="1800" b="0" strike="noStrike" spc="-1">
                          <a:solidFill>
                            <a:srgbClr val="000000"/>
                          </a:solidFill>
                          <a:latin typeface="Arial"/>
                        </a:rPr>
                        <a:t>Etoile à neutrons normale</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8</a:t>
                      </a:r>
                      <a:r>
                        <a:rPr lang="fr-FR" sz="1800" b="0" strike="noStrike" spc="-1">
                          <a:solidFill>
                            <a:srgbClr val="000000"/>
                          </a:solidFill>
                          <a:latin typeface="Arial"/>
                        </a:rPr>
                        <a:t> 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13</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FFF99"/>
                    </a:solidFill>
                  </a:tcPr>
                </a:tc>
              </a:tr>
              <a:tr h="379080">
                <a:tc>
                  <a:txBody>
                    <a:bodyPr/>
                    <a:lstStyle/>
                    <a:p>
                      <a:pPr>
                        <a:lnSpc>
                          <a:spcPct val="100000"/>
                        </a:lnSpc>
                      </a:pPr>
                      <a:r>
                        <a:rPr lang="fr-FR" sz="1800" b="0" strike="noStrike" spc="-1">
                          <a:solidFill>
                            <a:srgbClr val="000000"/>
                          </a:solidFill>
                          <a:latin typeface="Arial"/>
                        </a:rPr>
                        <a:t>Magnétar</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11</a:t>
                      </a:r>
                      <a:r>
                        <a:rPr lang="fr-FR" sz="1800" b="0" strike="noStrike" spc="-1">
                          <a:solidFill>
                            <a:srgbClr val="000000"/>
                          </a:solidFill>
                          <a:latin typeface="Arial"/>
                        </a:rPr>
                        <a:t> T</a:t>
                      </a: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c>
                  <a:txBody>
                    <a:bodyPr/>
                    <a:lstStyle/>
                    <a:p>
                      <a:pPr>
                        <a:lnSpc>
                          <a:spcPct val="100000"/>
                        </a:lnSpc>
                      </a:pPr>
                      <a:r>
                        <a:rPr lang="fr-FR" sz="1800" b="0" strike="noStrike" spc="-1">
                          <a:solidFill>
                            <a:srgbClr val="000000"/>
                          </a:solidFill>
                          <a:latin typeface="Arial"/>
                        </a:rPr>
                        <a:t>10</a:t>
                      </a:r>
                      <a:r>
                        <a:rPr lang="fr-FR" sz="1800" b="0" strike="noStrike" spc="-1" baseline="30000">
                          <a:solidFill>
                            <a:srgbClr val="000000"/>
                          </a:solidFill>
                          <a:latin typeface="Arial"/>
                        </a:rPr>
                        <a:t>16</a:t>
                      </a:r>
                      <a:endParaRPr lang="fr-FR" sz="1800" b="0" strike="noStrike" spc="-1">
                        <a:solidFill>
                          <a:srgbClr val="000000"/>
                        </a:solidFill>
                        <a:latin typeface="Arial"/>
                      </a:endParaRPr>
                    </a:p>
                  </a:txBody>
                  <a:tcPr marL="30240" marR="30240" anchor="ctr">
                    <a:lnL w="7200">
                      <a:solidFill>
                        <a:srgbClr val="AAAAFF"/>
                      </a:solidFill>
                      <a:prstDash val="solid"/>
                    </a:lnL>
                    <a:lnR w="7200">
                      <a:solidFill>
                        <a:srgbClr val="AAAAFF"/>
                      </a:solidFill>
                      <a:prstDash val="solid"/>
                    </a:lnR>
                    <a:lnT w="7200">
                      <a:solidFill>
                        <a:srgbClr val="AAAAFF"/>
                      </a:solidFill>
                      <a:prstDash val="solid"/>
                    </a:lnT>
                    <a:lnB w="7200">
                      <a:solidFill>
                        <a:srgbClr val="AAAAFF"/>
                      </a:solidFill>
                      <a:prstDash val="solid"/>
                    </a:lnB>
                    <a:solidFill>
                      <a:srgbClr val="FCE5F9"/>
                    </a:solidFill>
                  </a:tcPr>
                </a:tc>
              </a:tr>
            </a:tbl>
          </a:graphicData>
        </a:graphic>
      </p:graphicFrame>
      <p:sp>
        <p:nvSpPr>
          <p:cNvPr id="377" name="Rectangle 5"/>
          <p:cNvSpPr/>
          <p:nvPr/>
        </p:nvSpPr>
        <p:spPr>
          <a:xfrm>
            <a:off x="3955320" y="5268960"/>
            <a:ext cx="7851240" cy="337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BB2222"/>
                </a:solidFill>
                <a:latin typeface="Times New Roman"/>
                <a:ea typeface="+mn-ea"/>
              </a:rPr>
              <a:t>5.8 Energie dissipée</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Le champ magnétique d’une magnétar explique aussi l’énergie dégagée par le sursaut gamma qui est à l’origine de cette étude. Il faut se remettre en mémoire la structure d’une </a:t>
            </a:r>
            <a:r>
              <a:rPr lang="fr-FR" sz="1200" b="0" u="sng" strike="noStrike" spc="-1">
                <a:solidFill>
                  <a:srgbClr val="000000"/>
                </a:solidFill>
                <a:uFillTx/>
                <a:latin typeface="Times New Roman"/>
                <a:ea typeface="+mn-ea"/>
                <a:hlinkClick r:id="rId4"/>
              </a:rPr>
              <a:t>étoile à neutrons</a:t>
            </a:r>
            <a:r>
              <a:rPr lang="fr-FR" sz="1200" b="0" strike="noStrike" spc="-1">
                <a:solidFill>
                  <a:srgbClr val="000000"/>
                </a:solidFill>
                <a:latin typeface="Times New Roman"/>
                <a:ea typeface="+mn-ea"/>
              </a:rPr>
              <a:t>. Elle comprend une croûte solide de fer, qui surmonte un océan de neutrons. Cette croûte de fer est naturellement sensible au champ magnétique, qui la déforme et l’étire. Sous ces tensions, à la mesure du champ qui les produit, la croûte de fer arrive à casser à certains endroits. Il se produit les mêmes phénomènes que dans un tremblement de Terre, bien que ceux-ci trouvent leur énergie dans la tectonique des plaques et non dans le magnétisme.</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Le mouvement brusque de la croûte de fer entraîne une variation du champ magnétique, et une brusque libération d’énergie. Cette énergie très concentrée et très élevée, produit une abondance de paires électron-positon (il suffit pour cela que l’énergie soit supérieure à 2 × l’énergie de masse de l’électron, soit 2 × 511 keV). Les positons se désintègrent immédiatement avec des électrons, libérant l’énergie sous forme de 2 photons gamma d’énergie 511 keV. L’énergie dégagée en un temps extrêmement bref (de l’ordre de la milliseconde) sature l’espace entourant l’étoile. Il y a formation de paires électron-positron en abondance, et émission de rayons gamma doux.</a:t>
            </a:r>
            <a:endParaRPr lang="fr-FR" sz="1200" b="0" strike="noStrike" spc="-1">
              <a:solidFill>
                <a:srgbClr val="000000"/>
              </a:solidFill>
              <a:latin typeface="Arial"/>
            </a:endParaRPr>
          </a:p>
          <a:p>
            <a:pPr algn="just">
              <a:lnSpc>
                <a:spcPct val="100000"/>
              </a:lnSpc>
            </a:pPr>
            <a:r>
              <a:rPr lang="fr-FR" sz="1200" b="0" strike="noStrike" spc="-1">
                <a:solidFill>
                  <a:srgbClr val="000000"/>
                </a:solidFill>
                <a:latin typeface="Times New Roman"/>
                <a:ea typeface="+mn-ea"/>
              </a:rPr>
              <a:t>L’analyse des sursauts a montré qu’ils présentent le même comportement statistique que les tremblements de Terre ! Les plus intenses sont très rares, les plus fréquents sont de faible énergie. C’est ce qui a mis sur la piste de l’explication. De plus, l’évolution de l’énergie ressemble beaucoup à celle de nombreux systèmes proches d’un point de rupture, comme la neige avant une avalanche (ou la croûte terrestre avant un tremblement de Terre). La moindre perturbation provoque une transition brusque.</a:t>
            </a:r>
            <a:endParaRPr lang="fr-FR" sz="1200" b="0" strike="noStrike" spc="-1">
              <a:solidFill>
                <a:srgbClr val="000000"/>
              </a:solidFill>
              <a:latin typeface="Arial"/>
            </a:endParaRPr>
          </a:p>
        </p:txBody>
      </p:sp>
    </p:spTree>
    <p:extLst>
      <p:ext uri="{BB962C8B-B14F-4D97-AF65-F5344CB8AC3E}">
        <p14:creationId xmlns:p14="http://schemas.microsoft.com/office/powerpoint/2010/main" val="212157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A28ED585-0B66-479B-97A0-2C2CD89D2BFA}" type="slidenum">
              <a:rPr lang="fr-FR" sz="1200" b="0" strike="noStrike" spc="-1">
                <a:solidFill>
                  <a:srgbClr val="000000"/>
                </a:solidFill>
                <a:latin typeface="+mn-lt"/>
                <a:ea typeface="+mn-ea"/>
              </a:rPr>
              <a:t>17</a:t>
            </a:fld>
            <a:endParaRPr lang="fr-FR" sz="1200" b="0" strike="noStrike" spc="-1">
              <a:solidFill>
                <a:srgbClr val="000000"/>
              </a:solidFill>
              <a:latin typeface="Times New Roman"/>
            </a:endParaRPr>
          </a:p>
        </p:txBody>
      </p:sp>
      <p:sp>
        <p:nvSpPr>
          <p:cNvPr id="379" name="PlaceHolder 2"/>
          <p:cNvSpPr>
            <a:spLocks noGrp="1" noRot="1" noChangeAspect="1"/>
          </p:cNvSpPr>
          <p:nvPr>
            <p:ph type="sldImg"/>
          </p:nvPr>
        </p:nvSpPr>
        <p:spPr>
          <a:xfrm>
            <a:off x="1371600" y="1143000"/>
            <a:ext cx="4114800" cy="3086100"/>
          </a:xfrm>
          <a:prstGeom prst="rect">
            <a:avLst/>
          </a:prstGeom>
          <a:ln w="0">
            <a:noFill/>
          </a:ln>
        </p:spPr>
      </p:sp>
      <p:sp>
        <p:nvSpPr>
          <p:cNvPr id="380"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2000" b="0" strike="noStrike" spc="-1">
                <a:solidFill>
                  <a:srgbClr val="000000"/>
                </a:solidFill>
                <a:latin typeface="Arial"/>
              </a:rPr>
              <a:t>L'effondrement a deux autres conséquences importantes : grande vitesse de rotation et champ magnétique intense.L'accélération de la rotation s'explique par la conservation du moment angulaire (le produit de la vitesse angulaire par le carré du rayon doit rester constant). Un astre prend de la vitesse en diminuant de diamètre, de la même façon qu'une patineuse, par exemple, lorsqu'elle replie les bras. La période de rotation peut ainsi être comprise entre quelques millisecondes et une poignée de secondes.</a:t>
            </a:r>
          </a:p>
          <a:p>
            <a:pPr marL="216000" indent="0">
              <a:lnSpc>
                <a:spcPct val="100000"/>
              </a:lnSpc>
              <a:buNone/>
            </a:pPr>
            <a:r>
              <a:rPr lang="fr-FR" sz="2000" b="0" strike="noStrike" spc="-1">
                <a:solidFill>
                  <a:srgbClr val="000000"/>
                </a:solidFill>
                <a:latin typeface="Arial"/>
              </a:rPr>
              <a:t>L'intensification du champ magnétique provient pour sa part de la conservation du flux magnétique : le produit du champ magnétique par la surface de l'étoile doit rester constant. Si donc la surface diminue, le champ augmentera en proportion. Le champ magnétique d'une étoile à neutrons jeune est ainsi de mille milliards de gauss, contre, disons, 1 gauss pour une étoile ordinaire comme le </a:t>
            </a:r>
            <a:r>
              <a:rPr lang="fr-FR" sz="2000" b="0" u="sng" strike="noStrike" spc="-1">
                <a:solidFill>
                  <a:srgbClr val="000000"/>
                </a:solidFill>
                <a:uFillTx/>
                <a:latin typeface="Arial"/>
                <a:hlinkClick r:id="rId3"/>
              </a:rPr>
              <a:t>Soleil</a:t>
            </a:r>
            <a:r>
              <a:rPr lang="fr-FR" sz="2000" b="0" strike="noStrike" spc="-1">
                <a:solidFill>
                  <a:srgbClr val="000000"/>
                </a:solidFill>
                <a:latin typeface="Arial"/>
              </a:rPr>
              <a:t>, et quelques milliers de gauss pour une étoile magnétique.</a:t>
            </a:r>
          </a:p>
        </p:txBody>
      </p:sp>
    </p:spTree>
    <p:extLst>
      <p:ext uri="{BB962C8B-B14F-4D97-AF65-F5344CB8AC3E}">
        <p14:creationId xmlns:p14="http://schemas.microsoft.com/office/powerpoint/2010/main" val="329509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307AA299-26CF-40C0-A825-B6D7E8496002}" type="slidenum">
              <a:rPr lang="fr-FR" sz="1200" b="0" strike="noStrike" spc="-1">
                <a:solidFill>
                  <a:srgbClr val="000000"/>
                </a:solidFill>
                <a:latin typeface="+mn-lt"/>
                <a:ea typeface="+mn-ea"/>
              </a:rPr>
              <a:t>18</a:t>
            </a:fld>
            <a:endParaRPr lang="fr-FR" sz="1200" b="0" strike="noStrike" spc="-1">
              <a:solidFill>
                <a:srgbClr val="000000"/>
              </a:solidFill>
              <a:latin typeface="Times New Roman"/>
            </a:endParaRPr>
          </a:p>
        </p:txBody>
      </p:sp>
      <p:sp>
        <p:nvSpPr>
          <p:cNvPr id="382" name="PlaceHolder 2"/>
          <p:cNvSpPr>
            <a:spLocks noGrp="1" noRot="1" noChangeAspect="1"/>
          </p:cNvSpPr>
          <p:nvPr>
            <p:ph type="sldImg"/>
          </p:nvPr>
        </p:nvSpPr>
        <p:spPr>
          <a:xfrm>
            <a:off x="1371600" y="1143000"/>
            <a:ext cx="4114800" cy="3086100"/>
          </a:xfrm>
          <a:prstGeom prst="rect">
            <a:avLst/>
          </a:prstGeom>
          <a:ln w="0">
            <a:noFill/>
          </a:ln>
        </p:spPr>
      </p:sp>
      <p:sp>
        <p:nvSpPr>
          <p:cNvPr id="383"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Tree>
    <p:extLst>
      <p:ext uri="{BB962C8B-B14F-4D97-AF65-F5344CB8AC3E}">
        <p14:creationId xmlns:p14="http://schemas.microsoft.com/office/powerpoint/2010/main" val="177999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p:cNvSpPr>
          <p:nvPr>
            <p:ph type="sldNum" idx="8"/>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A829EB1D-689B-4F6D-A5D3-0D4C36543607}" type="slidenum">
              <a:rPr lang="fr-FR" sz="1200" b="0" strike="noStrike" spc="-1">
                <a:solidFill>
                  <a:srgbClr val="000000"/>
                </a:solidFill>
                <a:latin typeface="+mn-lt"/>
                <a:ea typeface="+mn-ea"/>
              </a:rPr>
              <a:t>2</a:t>
            </a:fld>
            <a:endParaRPr lang="fr-FR" sz="1200" b="0" strike="noStrike" spc="-1">
              <a:solidFill>
                <a:srgbClr val="000000"/>
              </a:solidFill>
              <a:latin typeface="Times New Roman"/>
            </a:endParaRPr>
          </a:p>
        </p:txBody>
      </p:sp>
      <p:sp>
        <p:nvSpPr>
          <p:cNvPr id="318" name="PlaceHolder 2"/>
          <p:cNvSpPr>
            <a:spLocks noGrp="1" noRot="1" noChangeAspect="1"/>
          </p:cNvSpPr>
          <p:nvPr>
            <p:ph type="sldImg"/>
          </p:nvPr>
        </p:nvSpPr>
        <p:spPr>
          <a:xfrm>
            <a:off x="1371600" y="1143000"/>
            <a:ext cx="4114800" cy="3086100"/>
          </a:xfrm>
          <a:prstGeom prst="rect">
            <a:avLst/>
          </a:prstGeom>
          <a:ln w="0">
            <a:noFill/>
          </a:ln>
        </p:spPr>
      </p:sp>
      <p:sp>
        <p:nvSpPr>
          <p:cNvPr id="319" name="PlaceHolder 3"/>
          <p:cNvSpPr>
            <a:spLocks noGrp="1"/>
          </p:cNvSpPr>
          <p:nvPr>
            <p:ph type="body"/>
          </p:nvPr>
        </p:nvSpPr>
        <p:spPr>
          <a:xfrm>
            <a:off x="-2891880" y="4423320"/>
            <a:ext cx="13132800" cy="3600000"/>
          </a:xfrm>
          <a:prstGeom prst="rect">
            <a:avLst/>
          </a:prstGeom>
          <a:noFill/>
          <a:ln w="0">
            <a:noFill/>
          </a:ln>
        </p:spPr>
        <p:txBody>
          <a:bodyPr anchor="t">
            <a:noAutofit/>
          </a:bodyPr>
          <a:lstStyle/>
          <a:p>
            <a:pPr marL="216000" indent="0">
              <a:lnSpc>
                <a:spcPct val="100000"/>
              </a:lnSpc>
              <a:buNone/>
            </a:pPr>
            <a:r>
              <a:rPr lang="fr-FR" sz="2000" b="0" strike="noStrike" spc="-1">
                <a:solidFill>
                  <a:srgbClr val="000000"/>
                </a:solidFill>
                <a:latin typeface="Arial"/>
              </a:rPr>
              <a:t>Naine brune</a:t>
            </a:r>
          </a:p>
          <a:p>
            <a:pPr marL="216000" indent="0">
              <a:lnSpc>
                <a:spcPct val="100000"/>
              </a:lnSpc>
              <a:buNone/>
            </a:pPr>
            <a:r>
              <a:rPr lang="fr-FR" sz="2000" b="0" strike="noStrike" spc="-1">
                <a:solidFill>
                  <a:srgbClr val="000000"/>
                </a:solidFill>
                <a:latin typeface="Arial"/>
              </a:rPr>
              <a:t>Une </a:t>
            </a:r>
            <a:r>
              <a:rPr lang="fr-FR" sz="2000" b="1" strike="noStrike" spc="-1">
                <a:solidFill>
                  <a:srgbClr val="000000"/>
                </a:solidFill>
                <a:latin typeface="Arial"/>
              </a:rPr>
              <a:t>naine brune</a:t>
            </a:r>
            <a:r>
              <a:rPr lang="fr-FR" sz="2000" b="0" strike="noStrike" spc="-1">
                <a:solidFill>
                  <a:srgbClr val="000000"/>
                </a:solidFill>
                <a:latin typeface="Arial"/>
              </a:rPr>
              <a:t> est, d'après la définition provisoire adoptée, en </a:t>
            </a:r>
            <a:r>
              <a:rPr lang="fr-FR" sz="2000" b="0" u="sng" strike="noStrike" spc="-1">
                <a:solidFill>
                  <a:srgbClr val="000000"/>
                </a:solidFill>
                <a:uFillTx/>
                <a:latin typeface="Arial"/>
                <a:hlinkClick r:id="rId3"/>
              </a:rPr>
              <a:t>2003</a:t>
            </a:r>
            <a:r>
              <a:rPr lang="fr-FR" sz="2000" b="0" strike="noStrike" spc="-1">
                <a:solidFill>
                  <a:srgbClr val="000000"/>
                </a:solidFill>
                <a:latin typeface="Arial"/>
              </a:rPr>
              <a:t>, par l'</a:t>
            </a:r>
            <a:r>
              <a:rPr lang="fr-FR" sz="2000" b="0" u="sng" strike="noStrike" spc="-1">
                <a:solidFill>
                  <a:srgbClr val="000000"/>
                </a:solidFill>
                <a:uFillTx/>
                <a:latin typeface="Arial"/>
                <a:hlinkClick r:id="rId4"/>
              </a:rPr>
              <a:t>Union astronomique internationale</a:t>
            </a:r>
            <a:r>
              <a:rPr lang="fr-FR" sz="2000" b="0" strike="noStrike" spc="-1">
                <a:solidFill>
                  <a:srgbClr val="000000"/>
                </a:solidFill>
                <a:latin typeface="Arial"/>
              </a:rPr>
              <a:t>, un </a:t>
            </a:r>
            <a:r>
              <a:rPr lang="fr-FR" sz="2000" b="0" u="sng" strike="noStrike" spc="-1">
                <a:solidFill>
                  <a:srgbClr val="000000"/>
                </a:solidFill>
                <a:uFillTx/>
                <a:latin typeface="Arial"/>
                <a:hlinkClick r:id="rId5"/>
              </a:rPr>
              <a:t>objet substellaire</a:t>
            </a:r>
            <a:r>
              <a:rPr lang="fr-FR" sz="2000" b="0" strike="noStrike" spc="-1">
                <a:solidFill>
                  <a:srgbClr val="000000"/>
                </a:solidFill>
                <a:latin typeface="Arial"/>
              </a:rPr>
              <a:t>dont la </a:t>
            </a:r>
            <a:r>
              <a:rPr lang="fr-FR" sz="2000" b="0" u="sng" strike="noStrike" spc="-1">
                <a:solidFill>
                  <a:srgbClr val="000000"/>
                </a:solidFill>
                <a:uFillTx/>
                <a:latin typeface="Arial"/>
                <a:hlinkClick r:id="rId6"/>
              </a:rPr>
              <a:t>vraie masse</a:t>
            </a:r>
            <a:r>
              <a:rPr lang="fr-FR" sz="2000" b="0" strike="noStrike" spc="-1">
                <a:solidFill>
                  <a:srgbClr val="000000"/>
                </a:solidFill>
                <a:latin typeface="Arial"/>
              </a:rPr>
              <a:t> est inférieure à la masse minimale nécessaire à la </a:t>
            </a:r>
            <a:r>
              <a:rPr lang="fr-FR" sz="2000" b="0" u="sng" strike="noStrike" spc="-1">
                <a:solidFill>
                  <a:srgbClr val="000000"/>
                </a:solidFill>
                <a:uFillTx/>
                <a:latin typeface="Arial"/>
                <a:hlinkClick r:id="rId7"/>
              </a:rPr>
              <a:t>fusion thermonucléaire de l'hydrogène</a:t>
            </a:r>
            <a:r>
              <a:rPr lang="fr-FR" sz="2000" b="0" strike="noStrike" spc="-1">
                <a:solidFill>
                  <a:srgbClr val="000000"/>
                </a:solidFill>
                <a:latin typeface="Arial"/>
              </a:rPr>
              <a:t> mais supérieure à celle nécessaire à la </a:t>
            </a:r>
            <a:r>
              <a:rPr lang="fr-FR" sz="2000" b="0" u="sng" strike="noStrike" spc="-1">
                <a:solidFill>
                  <a:srgbClr val="000000"/>
                </a:solidFill>
                <a:uFillTx/>
                <a:latin typeface="Arial"/>
                <a:hlinkClick r:id="rId8"/>
              </a:rPr>
              <a:t>fusion thermonucléaire</a:t>
            </a:r>
            <a:r>
              <a:rPr lang="fr-FR" sz="2000" b="0" strike="noStrike" spc="-1">
                <a:solidFill>
                  <a:srgbClr val="000000"/>
                </a:solidFill>
                <a:latin typeface="Arial"/>
              </a:rPr>
              <a:t> du </a:t>
            </a:r>
            <a:r>
              <a:rPr lang="fr-FR" sz="2000" b="0" u="sng" strike="noStrike" spc="-1">
                <a:solidFill>
                  <a:srgbClr val="000000"/>
                </a:solidFill>
                <a:uFillTx/>
                <a:latin typeface="Arial"/>
                <a:hlinkClick r:id="rId9"/>
              </a:rPr>
              <a:t>deutérium</a:t>
            </a:r>
            <a:r>
              <a:rPr lang="fr-FR" sz="2000" b="0" u="sng" strike="noStrike" spc="-1" baseline="30000">
                <a:solidFill>
                  <a:srgbClr val="000000"/>
                </a:solidFill>
                <a:uFillTx/>
                <a:latin typeface="Arial"/>
                <a:hlinkClick r:id="rId10"/>
              </a:rPr>
              <a:t>1</a:t>
            </a:r>
            <a:r>
              <a:rPr lang="fr-FR" sz="2000" b="0" strike="noStrike" spc="-1">
                <a:solidFill>
                  <a:srgbClr val="000000"/>
                </a:solidFill>
                <a:latin typeface="Arial"/>
              </a:rPr>
              <a:t>, correspondant à une masse située entre 13 </a:t>
            </a:r>
            <a:r>
              <a:rPr lang="fr-FR" sz="2000" b="0" i="1" u="sng" strike="noStrike" spc="-1">
                <a:solidFill>
                  <a:srgbClr val="000000"/>
                </a:solidFill>
                <a:uFillTx/>
                <a:latin typeface="Arial"/>
                <a:hlinkClick r:id="rId11"/>
              </a:rPr>
              <a:t>M</a:t>
            </a:r>
            <a:r>
              <a:rPr lang="fr-FR" sz="2000" b="0" u="sng" strike="noStrike" spc="-1" baseline="-25000">
                <a:solidFill>
                  <a:srgbClr val="000000"/>
                </a:solidFill>
                <a:uFillTx/>
                <a:latin typeface="Arial"/>
                <a:hlinkClick r:id="rId11"/>
              </a:rPr>
              <a:t>J</a:t>
            </a:r>
            <a:r>
              <a:rPr lang="fr-FR" sz="2000" b="0" strike="noStrike" spc="-1">
                <a:solidFill>
                  <a:srgbClr val="000000"/>
                </a:solidFill>
                <a:latin typeface="Arial"/>
              </a:rPr>
              <a:t> et 75 </a:t>
            </a:r>
            <a:r>
              <a:rPr lang="fr-FR" sz="2000" b="0" i="1" strike="noStrike" spc="-1">
                <a:solidFill>
                  <a:srgbClr val="000000"/>
                </a:solidFill>
                <a:latin typeface="Arial"/>
              </a:rPr>
              <a:t>M</a:t>
            </a:r>
            <a:r>
              <a:rPr lang="fr-FR" sz="2000" b="0" strike="noStrike" spc="-1" baseline="-25000">
                <a:solidFill>
                  <a:srgbClr val="000000"/>
                </a:solidFill>
                <a:latin typeface="Arial"/>
              </a:rPr>
              <a:t>J</a:t>
            </a:r>
            <a:r>
              <a:rPr lang="fr-FR" sz="2000" b="0" strike="noStrike" spc="-1" baseline="30000">
                <a:solidFill>
                  <a:srgbClr val="000000"/>
                </a:solidFill>
                <a:latin typeface="Arial"/>
              </a:rPr>
              <a:t> ,</a:t>
            </a:r>
            <a:r>
              <a:rPr lang="fr-FR" sz="2000" b="0" strike="noStrike" spc="-1">
                <a:solidFill>
                  <a:srgbClr val="000000"/>
                </a:solidFill>
                <a:latin typeface="Arial"/>
              </a:rPr>
              <a:t>. Soit 0,8 Masse du Soleil</a:t>
            </a:r>
          </a:p>
          <a:p>
            <a:pPr marL="216000" indent="0">
              <a:lnSpc>
                <a:spcPct val="100000"/>
              </a:lnSpc>
              <a:buNone/>
            </a:pPr>
            <a:r>
              <a:rPr lang="fr-FR" sz="2000" b="0" strike="noStrike" spc="-1">
                <a:solidFill>
                  <a:srgbClr val="000000"/>
                </a:solidFill>
                <a:latin typeface="Arial"/>
              </a:rPr>
              <a:t>Bien que leur existence fût postulée dès les </a:t>
            </a:r>
            <a:r>
              <a:rPr lang="fr-FR" sz="2000" b="0" u="sng" strike="noStrike" spc="-1">
                <a:solidFill>
                  <a:srgbClr val="000000"/>
                </a:solidFill>
                <a:uFillTx/>
                <a:latin typeface="Arial"/>
                <a:hlinkClick r:id="rId12"/>
              </a:rPr>
              <a:t>années 1960</a:t>
            </a:r>
            <a:r>
              <a:rPr lang="fr-FR" sz="2000" b="0" strike="noStrike" spc="-1">
                <a:solidFill>
                  <a:srgbClr val="000000"/>
                </a:solidFill>
                <a:latin typeface="Arial"/>
              </a:rPr>
              <a:t>, c'est seulement depuis le milieu des </a:t>
            </a:r>
            <a:r>
              <a:rPr lang="fr-FR" sz="2000" b="0" u="sng" strike="noStrike" spc="-1">
                <a:solidFill>
                  <a:srgbClr val="000000"/>
                </a:solidFill>
                <a:uFillTx/>
                <a:latin typeface="Arial"/>
                <a:hlinkClick r:id="rId13"/>
              </a:rPr>
              <a:t>années 1990</a:t>
            </a:r>
            <a:r>
              <a:rPr lang="fr-FR" sz="2000" b="0" strike="noStrike" spc="-1">
                <a:solidFill>
                  <a:srgbClr val="000000"/>
                </a:solidFill>
                <a:latin typeface="Arial"/>
              </a:rPr>
              <a:t> qu'on a pu établir leur existence.</a:t>
            </a:r>
          </a:p>
        </p:txBody>
      </p:sp>
    </p:spTree>
    <p:extLst>
      <p:ext uri="{BB962C8B-B14F-4D97-AF65-F5344CB8AC3E}">
        <p14:creationId xmlns:p14="http://schemas.microsoft.com/office/powerpoint/2010/main" val="364678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3214688" y="0"/>
            <a:ext cx="3341687" cy="2505075"/>
          </a:xfrm>
          <a:prstGeom prst="rect">
            <a:avLst/>
          </a:prstGeom>
          <a:ln w="0">
            <a:noFill/>
          </a:ln>
        </p:spPr>
      </p:sp>
      <p:sp>
        <p:nvSpPr>
          <p:cNvPr id="321" name="PlaceHolder 2"/>
          <p:cNvSpPr>
            <a:spLocks noGrp="1"/>
          </p:cNvSpPr>
          <p:nvPr>
            <p:ph type="body"/>
          </p:nvPr>
        </p:nvSpPr>
        <p:spPr>
          <a:xfrm>
            <a:off x="-3633120" y="3218040"/>
            <a:ext cx="10490760" cy="6139800"/>
          </a:xfrm>
          <a:prstGeom prst="rect">
            <a:avLst/>
          </a:prstGeom>
          <a:noFill/>
          <a:ln w="0">
            <a:noFill/>
          </a:ln>
        </p:spPr>
        <p:txBody>
          <a:bodyPr anchor="t">
            <a:noAutofit/>
          </a:bodyPr>
          <a:lstStyle/>
          <a:p>
            <a:pPr marL="216000" indent="0">
              <a:lnSpc>
                <a:spcPct val="100000"/>
              </a:lnSpc>
              <a:buNone/>
            </a:pPr>
            <a:r>
              <a:rPr lang="fr-FR" sz="1600" b="1" strike="noStrike" spc="-1">
                <a:solidFill>
                  <a:srgbClr val="000000"/>
                </a:solidFill>
                <a:latin typeface="Arial"/>
              </a:rPr>
              <a:t>Si la MASSE du coeur est INFÉRIEURE À 1.44 Mo = limite de Chandrasekhar (Mo pour "masse solaire"):</a:t>
            </a:r>
            <a:endParaRPr lang="fr-FR" sz="1600" b="0" strike="noStrike" spc="-1">
              <a:solidFill>
                <a:srgbClr val="000000"/>
              </a:solidFill>
              <a:latin typeface="Arial"/>
            </a:endParaRPr>
          </a:p>
          <a:p>
            <a:pPr marL="216000" indent="0">
              <a:lnSpc>
                <a:spcPct val="100000"/>
              </a:lnSpc>
              <a:buNone/>
            </a:pPr>
            <a:r>
              <a:rPr lang="fr-FR" sz="1600" b="0" strike="noStrike" spc="-1">
                <a:solidFill>
                  <a:srgbClr val="000000"/>
                </a:solidFill>
                <a:latin typeface="Arial"/>
              </a:rPr>
              <a:t>La </a:t>
            </a:r>
            <a:r>
              <a:rPr lang="fr-FR" sz="1600" b="1" strike="noStrike" spc="-1">
                <a:solidFill>
                  <a:srgbClr val="000000"/>
                </a:solidFill>
                <a:latin typeface="Arial"/>
              </a:rPr>
              <a:t>pression de dégénérescence des électrons est suffisante</a:t>
            </a:r>
            <a:r>
              <a:rPr lang="fr-FR" sz="1600" b="0" strike="noStrike" spc="-1">
                <a:solidFill>
                  <a:srgbClr val="000000"/>
                </a:solidFill>
                <a:latin typeface="Arial"/>
              </a:rPr>
              <a:t> pour s'opposer à la gravité et l'effondrement est bel et bien stoppé. Le cœur effondré stable est appelé </a:t>
            </a:r>
            <a:r>
              <a:rPr lang="fr-FR" sz="1600" b="1" strike="noStrike" spc="-1">
                <a:solidFill>
                  <a:srgbClr val="000000"/>
                </a:solidFill>
                <a:latin typeface="Arial"/>
              </a:rPr>
              <a:t>naine blanche</a:t>
            </a:r>
            <a:r>
              <a:rPr lang="fr-FR" sz="1600" b="0" strike="noStrike" spc="-1">
                <a:solidFill>
                  <a:srgbClr val="000000"/>
                </a:solidFill>
                <a:latin typeface="Arial"/>
              </a:rPr>
              <a:t>.</a:t>
            </a:r>
          </a:p>
          <a:p>
            <a:pPr marL="216000" indent="0">
              <a:lnSpc>
                <a:spcPct val="100000"/>
              </a:lnSpc>
              <a:buNone/>
            </a:pPr>
            <a:r>
              <a:rPr lang="fr-FR" sz="1600" b="0" strike="noStrike" spc="-1">
                <a:solidFill>
                  <a:srgbClr val="000000"/>
                </a:solidFill>
                <a:latin typeface="Arial"/>
              </a:rPr>
              <a:t>Cependant, si le cœur de l'étoile a une masse supérieure à la limite de Chandrasekhar (1.44 Mo), la gravité devient supérieure à la pression de dégénérescence des électrons. L'étoile continue donc de s'effondrer. Là, </a:t>
            </a:r>
            <a:r>
              <a:rPr lang="fr-FR" sz="1600" b="1" strike="noStrike" spc="-1">
                <a:solidFill>
                  <a:srgbClr val="000000"/>
                </a:solidFill>
                <a:latin typeface="Arial"/>
              </a:rPr>
              <a:t>deux cas de figure</a:t>
            </a:r>
            <a:r>
              <a:rPr lang="fr-FR" sz="1600" b="0" strike="noStrike" spc="-1">
                <a:solidFill>
                  <a:srgbClr val="000000"/>
                </a:solidFill>
                <a:latin typeface="Arial"/>
              </a:rPr>
              <a:t> sont possibles:</a:t>
            </a:r>
          </a:p>
          <a:p>
            <a:pPr marL="216000" indent="0">
              <a:lnSpc>
                <a:spcPct val="100000"/>
              </a:lnSpc>
              <a:buNone/>
            </a:pPr>
            <a:r>
              <a:rPr lang="fr-FR" sz="1600" b="0" strike="noStrike" spc="-1">
                <a:solidFill>
                  <a:srgbClr val="000000"/>
                </a:solidFill>
                <a:latin typeface="Arial"/>
              </a:rPr>
              <a:t>La masse du coeur est </a:t>
            </a:r>
            <a:r>
              <a:rPr lang="fr-FR" sz="1600" b="1" strike="noStrike" spc="-1">
                <a:solidFill>
                  <a:srgbClr val="000000"/>
                </a:solidFill>
                <a:latin typeface="Arial"/>
              </a:rPr>
              <a:t>supérieure à 1.44 Mo, mais reste inférieure à 3 Mo</a:t>
            </a:r>
            <a:r>
              <a:rPr lang="fr-FR" sz="1600" b="0" strike="noStrike" spc="-1">
                <a:solidFill>
                  <a:srgbClr val="000000"/>
                </a:solidFill>
                <a:latin typeface="Arial"/>
              </a:rPr>
              <a:t>.</a:t>
            </a:r>
          </a:p>
          <a:p>
            <a:pPr marL="216000" indent="0">
              <a:lnSpc>
                <a:spcPct val="100000"/>
              </a:lnSpc>
              <a:buNone/>
            </a:pPr>
            <a:r>
              <a:rPr lang="fr-FR" sz="1600" b="0" strike="noStrike" spc="-1">
                <a:solidFill>
                  <a:srgbClr val="000000"/>
                </a:solidFill>
                <a:latin typeface="Arial"/>
              </a:rPr>
              <a:t>La masse du coeur est </a:t>
            </a:r>
            <a:r>
              <a:rPr lang="fr-FR" sz="1600" b="1" strike="noStrike" spc="-1">
                <a:solidFill>
                  <a:srgbClr val="000000"/>
                </a:solidFill>
                <a:latin typeface="Arial"/>
              </a:rPr>
              <a:t>supérieure à 3 Mo</a:t>
            </a:r>
            <a:r>
              <a:rPr lang="fr-FR" sz="1600" b="0" strike="noStrike" spc="-1">
                <a:solidFill>
                  <a:srgbClr val="000000"/>
                </a:solidFill>
                <a:latin typeface="Arial"/>
              </a:rPr>
              <a:t>.</a:t>
            </a:r>
          </a:p>
          <a:p>
            <a:pPr marL="216000" indent="0">
              <a:lnSpc>
                <a:spcPct val="100000"/>
              </a:lnSpc>
              <a:buNone/>
            </a:pPr>
            <a:r>
              <a:rPr lang="fr-FR" sz="1600" b="1" strike="noStrike" spc="-1">
                <a:solidFill>
                  <a:srgbClr val="000000"/>
                </a:solidFill>
                <a:latin typeface="Arial"/>
              </a:rPr>
              <a:t>Masse du coeur entre 1.44 et 3 Mo:</a:t>
            </a:r>
            <a:endParaRPr lang="fr-FR" sz="1600" b="0" strike="noStrike" spc="-1">
              <a:solidFill>
                <a:srgbClr val="000000"/>
              </a:solidFill>
              <a:latin typeface="Arial"/>
            </a:endParaRPr>
          </a:p>
          <a:p>
            <a:pPr marL="216000" indent="0">
              <a:lnSpc>
                <a:spcPct val="100000"/>
              </a:lnSpc>
              <a:buNone/>
            </a:pPr>
            <a:r>
              <a:rPr lang="fr-FR" sz="1600" b="0" i="1" strike="noStrike" spc="-1">
                <a:solidFill>
                  <a:srgbClr val="000000"/>
                </a:solidFill>
                <a:latin typeface="Arial"/>
              </a:rPr>
              <a:t>Le </a:t>
            </a:r>
            <a:r>
              <a:rPr lang="fr-FR" sz="1600" b="1" i="1" strike="noStrike" spc="-1">
                <a:solidFill>
                  <a:srgbClr val="000000"/>
                </a:solidFill>
                <a:latin typeface="Arial"/>
              </a:rPr>
              <a:t>principe d'exclusion de Pauli</a:t>
            </a:r>
            <a:r>
              <a:rPr lang="fr-FR" sz="1600" b="0" i="1" strike="noStrike" spc="-1">
                <a:solidFill>
                  <a:srgbClr val="000000"/>
                </a:solidFill>
                <a:latin typeface="Arial"/>
              </a:rPr>
              <a:t> (une des bases de la physique quantique): deux particules ne peuvent se trouver en même temps exactement au même endroit.</a:t>
            </a:r>
            <a:endParaRPr lang="fr-FR" sz="1600" b="0" strike="noStrike" spc="-1">
              <a:solidFill>
                <a:srgbClr val="000000"/>
              </a:solidFill>
              <a:latin typeface="Arial"/>
            </a:endParaRPr>
          </a:p>
          <a:p>
            <a:pPr marL="216000" indent="0">
              <a:lnSpc>
                <a:spcPct val="100000"/>
              </a:lnSpc>
              <a:buNone/>
            </a:pPr>
            <a:r>
              <a:rPr lang="fr-FR" sz="1600" b="0" strike="noStrike" spc="-1">
                <a:solidFill>
                  <a:srgbClr val="000000"/>
                </a:solidFill>
                <a:latin typeface="Arial"/>
              </a:rPr>
              <a:t>Si on essaie de rapprocher encore plus les électrons, comme le fait la force de gravitation, leur seule issue sera donc de prendre de la vitesse pour s'échapper. Mais là, les calculs montrent qu'ils devraient acquérir une vitesse supérieure à celle de la lumière pour répondre au principe de Pauli. Ils donc sont forcés de pénétrer dans les noyaux atomiques, pour fusionner avec les protons pour les transformer en neutrons, plus des neutrinos (*).</a:t>
            </a:r>
          </a:p>
          <a:p>
            <a:pPr marL="216000" indent="0">
              <a:lnSpc>
                <a:spcPct val="100000"/>
              </a:lnSpc>
              <a:buNone/>
            </a:pPr>
            <a:r>
              <a:rPr lang="fr-FR" sz="1600" b="0" i="1" strike="noStrike" spc="-1">
                <a:solidFill>
                  <a:srgbClr val="000000"/>
                </a:solidFill>
                <a:latin typeface="Arial"/>
              </a:rPr>
              <a:t>(*)</a:t>
            </a:r>
            <a:r>
              <a:rPr lang="fr-FR" sz="1600" b="1" i="1" strike="noStrike" spc="-1">
                <a:solidFill>
                  <a:srgbClr val="000000"/>
                </a:solidFill>
                <a:latin typeface="Arial"/>
              </a:rPr>
              <a:t>Neutrinos</a:t>
            </a:r>
            <a:r>
              <a:rPr lang="fr-FR" sz="1600" b="0" i="1" strike="noStrike" spc="-1">
                <a:solidFill>
                  <a:srgbClr val="000000"/>
                </a:solidFill>
                <a:latin typeface="Arial"/>
              </a:rPr>
              <a:t>: "petits neutrons" à la masse quasi nulle. Ils n'ont pas de charge et quasiment aucune interaction avec la matière : ils peuvent traverser la Terre de part en part sans être stoppés.</a:t>
            </a:r>
            <a:endParaRPr lang="fr-FR" sz="1600" b="0" strike="noStrike" spc="-1">
              <a:solidFill>
                <a:srgbClr val="000000"/>
              </a:solidFill>
              <a:latin typeface="Arial"/>
            </a:endParaRPr>
          </a:p>
          <a:p>
            <a:pPr marL="216000" indent="0">
              <a:lnSpc>
                <a:spcPct val="100000"/>
              </a:lnSpc>
              <a:buNone/>
            </a:pPr>
            <a:r>
              <a:rPr lang="fr-FR" sz="1600" b="0" strike="noStrike" spc="-1">
                <a:solidFill>
                  <a:srgbClr val="000000"/>
                </a:solidFill>
                <a:latin typeface="Arial"/>
              </a:rPr>
              <a:t>A partir du moment où le coeur stellaire n'est quasiment plus composé que de neutrons, ceux-ci doivent aussi répondre au principe d'exclusion de Pauli: si la gravitation essaie de les rapprocher trop, ils prennent de la vitesse pour s'échapper. Cette agitation neutronique sera alors la responsable d'une pression capable de contrecarrer la gravitation. C'est la </a:t>
            </a:r>
            <a:r>
              <a:rPr lang="fr-FR" sz="1600" b="1" strike="noStrike" spc="-1">
                <a:solidFill>
                  <a:srgbClr val="000000"/>
                </a:solidFill>
                <a:latin typeface="Arial"/>
              </a:rPr>
              <a:t>pression de dégénérescence des neutrons</a:t>
            </a:r>
            <a:r>
              <a:rPr lang="fr-FR" sz="1600" b="0" strike="noStrike" spc="-1">
                <a:solidFill>
                  <a:srgbClr val="000000"/>
                </a:solidFill>
                <a:latin typeface="Arial"/>
              </a:rPr>
              <a:t>. Dans le cas qui nous occupe (cœur entre 1.44 et 3 Mo), la pression de dégénérescence des neutrons sera suffisante pour contrebalancer la gravitation. Le cœur stellaire se stabilise et devient une </a:t>
            </a:r>
            <a:r>
              <a:rPr lang="fr-FR" sz="1600" b="1" strike="noStrike" spc="-1">
                <a:solidFill>
                  <a:srgbClr val="000000"/>
                </a:solidFill>
                <a:latin typeface="Arial"/>
              </a:rPr>
              <a:t>étoile à neutrons</a:t>
            </a:r>
            <a:r>
              <a:rPr lang="fr-FR" sz="1600" b="0" strike="noStrike" spc="-1">
                <a:solidFill>
                  <a:srgbClr val="000000"/>
                </a:solidFill>
                <a:latin typeface="Arial"/>
              </a:rPr>
              <a:t> stable.</a:t>
            </a:r>
          </a:p>
        </p:txBody>
      </p:sp>
      <p:sp>
        <p:nvSpPr>
          <p:cNvPr id="322" name="Rectangle 6"/>
          <p:cNvSpPr/>
          <p:nvPr/>
        </p:nvSpPr>
        <p:spPr>
          <a:xfrm>
            <a:off x="7160400" y="0"/>
            <a:ext cx="6538320" cy="520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fr-FR" sz="1400" b="0" strike="noStrike" spc="-1">
                <a:solidFill>
                  <a:srgbClr val="000000"/>
                </a:solidFill>
                <a:latin typeface="Verdana"/>
                <a:ea typeface="+mn-ea"/>
              </a:rPr>
              <a:t>Au cours de sa vie sur la Séquence Principale, une étoile présente un état d'équilibre: sa taille ne change pas (ou peu). Cet équilibre provient de 2 forces opposées qui se contrebalancent:</a:t>
            </a:r>
            <a:endParaRPr lang="fr-FR" sz="1400" b="0" strike="noStrike" spc="-1">
              <a:solidFill>
                <a:srgbClr val="000000"/>
              </a:solidFill>
              <a:latin typeface="Arial"/>
            </a:endParaRPr>
          </a:p>
          <a:p>
            <a:pPr indent="-216000">
              <a:lnSpc>
                <a:spcPct val="100000"/>
              </a:lnSpc>
              <a:buClr>
                <a:srgbClr val="000000"/>
              </a:buClr>
              <a:buFont typeface="Arial"/>
              <a:buChar char="•"/>
            </a:pPr>
            <a:r>
              <a:rPr lang="fr-FR" sz="1400" b="0" strike="noStrike" spc="-1">
                <a:solidFill>
                  <a:srgbClr val="000000"/>
                </a:solidFill>
                <a:latin typeface="Verdana"/>
                <a:ea typeface="+mn-ea"/>
              </a:rPr>
              <a:t>La </a:t>
            </a:r>
            <a:r>
              <a:rPr lang="fr-FR" sz="1400" b="1" strike="noStrike" spc="-1">
                <a:solidFill>
                  <a:srgbClr val="000000"/>
                </a:solidFill>
                <a:latin typeface="Verdana"/>
                <a:ea typeface="+mn-ea"/>
              </a:rPr>
              <a:t>GRAVITATION</a:t>
            </a:r>
            <a:r>
              <a:rPr lang="fr-FR" sz="1400" b="0" strike="noStrike" spc="-1">
                <a:solidFill>
                  <a:srgbClr val="000000"/>
                </a:solidFill>
                <a:latin typeface="Verdana"/>
                <a:ea typeface="+mn-ea"/>
              </a:rPr>
              <a:t> qui tend à faire s'effondrer l'étoile sur elle-même, sous son propre poids.</a:t>
            </a:r>
            <a:endParaRPr lang="fr-FR" sz="1400" b="0" strike="noStrike" spc="-1">
              <a:solidFill>
                <a:srgbClr val="000000"/>
              </a:solidFill>
              <a:latin typeface="Arial"/>
            </a:endParaRPr>
          </a:p>
          <a:p>
            <a:pPr indent="-216000">
              <a:lnSpc>
                <a:spcPct val="100000"/>
              </a:lnSpc>
              <a:buClr>
                <a:srgbClr val="000000"/>
              </a:buClr>
              <a:buFont typeface="Arial"/>
              <a:buChar char="•"/>
            </a:pPr>
            <a:r>
              <a:rPr lang="fr-FR" sz="1400" b="1" strike="noStrike" spc="-1">
                <a:solidFill>
                  <a:srgbClr val="000000"/>
                </a:solidFill>
                <a:latin typeface="Verdana"/>
                <a:ea typeface="+mn-ea"/>
              </a:rPr>
              <a:t>L'ÉNERGIE DES FUSIONS NUCLÉAIRES</a:t>
            </a:r>
            <a:r>
              <a:rPr lang="fr-FR" sz="1400" b="0" strike="noStrike" spc="-1">
                <a:solidFill>
                  <a:srgbClr val="000000"/>
                </a:solidFill>
                <a:latin typeface="Verdana"/>
                <a:ea typeface="+mn-ea"/>
              </a:rPr>
              <a:t> qui se déroulent dans son coeur et qui tendent à la faire "gonfler".</a:t>
            </a:r>
            <a:endParaRPr lang="fr-FR" sz="1400" b="0" strike="noStrike" spc="-1">
              <a:solidFill>
                <a:srgbClr val="000000"/>
              </a:solidFill>
              <a:latin typeface="Arial"/>
            </a:endParaRPr>
          </a:p>
          <a:p>
            <a:pPr algn="just">
              <a:lnSpc>
                <a:spcPct val="100000"/>
              </a:lnSpc>
            </a:pPr>
            <a:r>
              <a:rPr lang="fr-FR" sz="1400" b="0" strike="noStrike" spc="-1">
                <a:solidFill>
                  <a:srgbClr val="000000"/>
                </a:solidFill>
                <a:latin typeface="Verdana"/>
                <a:ea typeface="+mn-ea"/>
              </a:rPr>
              <a:t>Lorsque le cœur d'une étoile a épuisé son combustible nucléaire, l'énergie provenant des fusions disparaît. Le coeur se contracte, la force de gravitation étant, désormais, la seule à agir. En se contractant, le coeur se réchauffe fortement, communiquant cette élévation thermique aux couches superficielles de l'étoile qui se mettent à gonfler. Donc, l</a:t>
            </a:r>
            <a:r>
              <a:rPr lang="fr-FR" sz="1400" b="1" strike="noStrike" spc="-1">
                <a:solidFill>
                  <a:srgbClr val="000000"/>
                </a:solidFill>
                <a:latin typeface="Verdana"/>
                <a:ea typeface="+mn-ea"/>
              </a:rPr>
              <a:t>e coeur de l'étoile se contracte pendant que son "atmosphère" se dilate</a:t>
            </a:r>
            <a:r>
              <a:rPr lang="fr-FR" sz="1400" b="0" strike="noStrike" spc="-1">
                <a:solidFill>
                  <a:srgbClr val="000000"/>
                </a:solidFill>
                <a:latin typeface="Verdana"/>
                <a:ea typeface="+mn-ea"/>
              </a:rPr>
              <a:t>. </a:t>
            </a:r>
            <a:r>
              <a:rPr sz="1400"/>
              <a:t/>
            </a:r>
            <a:br>
              <a:rPr sz="1400"/>
            </a:br>
            <a:r>
              <a:rPr sz="1400"/>
              <a:t/>
            </a:r>
            <a:br>
              <a:rPr sz="1400"/>
            </a:br>
            <a:r>
              <a:rPr lang="fr-FR" sz="1400" b="0" strike="noStrike" spc="-1">
                <a:solidFill>
                  <a:srgbClr val="000000"/>
                </a:solidFill>
                <a:latin typeface="Verdana"/>
                <a:ea typeface="+mn-ea"/>
              </a:rPr>
              <a:t>Cette contraction ne saurait être infinie: il doit exister un moment où la matière du coeur stellaire n'est plus compressible. Lorsque les atomes et les électrons du coeur stellaire se retrouvent comme plaqués les uns contre les autres, un peu comme s'ils se touchaient, ils exercent une "pression vers l'extérieur", luttant contre toute force qui vise à les rapprocher. On a affaire à ce que les physiciens appellent de la matière dégénérée et cette "pression vers l'extérieur", c'est la </a:t>
            </a:r>
            <a:r>
              <a:rPr lang="fr-FR" sz="1400" b="1" strike="noStrike" spc="-1">
                <a:solidFill>
                  <a:srgbClr val="000000"/>
                </a:solidFill>
                <a:latin typeface="Verdana"/>
                <a:ea typeface="+mn-ea"/>
              </a:rPr>
              <a:t>pression de dégénérescence des électrons</a:t>
            </a:r>
            <a:r>
              <a:rPr lang="fr-FR" sz="1400" b="0" strike="noStrike" spc="-1">
                <a:solidFill>
                  <a:srgbClr val="000000"/>
                </a:solidFill>
                <a:latin typeface="Verdana"/>
                <a:ea typeface="+mn-ea"/>
              </a:rPr>
              <a:t>. (voir le dessin ci-dessous, la partie centrale "matière électronique dégénérée").</a:t>
            </a:r>
            <a:endParaRPr lang="fr-FR" sz="1400" b="0" strike="noStrike" spc="-1">
              <a:solidFill>
                <a:srgbClr val="000000"/>
              </a:solidFill>
              <a:latin typeface="Arial"/>
            </a:endParaRPr>
          </a:p>
        </p:txBody>
      </p:sp>
      <p:sp>
        <p:nvSpPr>
          <p:cNvPr id="323" name="Rectangle 1"/>
          <p:cNvSpPr/>
          <p:nvPr/>
        </p:nvSpPr>
        <p:spPr>
          <a:xfrm>
            <a:off x="-4936320" y="372600"/>
            <a:ext cx="654876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202122"/>
                </a:solidFill>
                <a:latin typeface="Arial"/>
                <a:ea typeface="+mn-ea"/>
              </a:rPr>
              <a:t>En 1925</a:t>
            </a:r>
            <a:r>
              <a:rPr lang="fr-FR" sz="1800" b="0" u="sng" strike="noStrike" spc="-1" baseline="30000">
                <a:solidFill>
                  <a:srgbClr val="000000"/>
                </a:solidFill>
                <a:uFillTx/>
                <a:latin typeface="Arial"/>
                <a:ea typeface="+mn-ea"/>
                <a:hlinkClick r:id="rId3"/>
              </a:rPr>
              <a:t>1</a:t>
            </a:r>
            <a:r>
              <a:rPr lang="fr-FR" sz="1800" b="0" strike="noStrike" spc="-1">
                <a:solidFill>
                  <a:srgbClr val="202122"/>
                </a:solidFill>
                <a:latin typeface="Arial"/>
                <a:ea typeface="+mn-ea"/>
              </a:rPr>
              <a:t>, </a:t>
            </a:r>
            <a:r>
              <a:rPr lang="fr-FR" sz="1800" b="0" u="sng" strike="noStrike" spc="-1">
                <a:solidFill>
                  <a:srgbClr val="000000"/>
                </a:solidFill>
                <a:uFillTx/>
                <a:latin typeface="Arial"/>
                <a:ea typeface="+mn-ea"/>
                <a:hlinkClick r:id="rId4"/>
              </a:rPr>
              <a:t>Wolfgang Pauli</a:t>
            </a:r>
            <a:r>
              <a:rPr lang="fr-FR" sz="1800" b="0" strike="noStrike" spc="-1">
                <a:solidFill>
                  <a:srgbClr val="202122"/>
                </a:solidFill>
                <a:latin typeface="Arial"/>
                <a:ea typeface="+mn-ea"/>
              </a:rPr>
              <a:t> proposa un principe selon lequel les </a:t>
            </a:r>
            <a:r>
              <a:rPr lang="fr-FR" sz="1800" b="0" u="sng" strike="noStrike" spc="-1">
                <a:solidFill>
                  <a:srgbClr val="000000"/>
                </a:solidFill>
                <a:uFillTx/>
                <a:latin typeface="Arial"/>
                <a:ea typeface="+mn-ea"/>
                <a:hlinkClick r:id="rId5"/>
              </a:rPr>
              <a:t>électrons</a:t>
            </a:r>
            <a:r>
              <a:rPr lang="fr-FR" sz="1800" b="0" strike="noStrike" spc="-1">
                <a:solidFill>
                  <a:srgbClr val="202122"/>
                </a:solidFill>
                <a:latin typeface="Arial"/>
                <a:ea typeface="+mn-ea"/>
              </a:rPr>
              <a:t> appartenant à un même système ne peuvent pas se trouver simultanément dans le même </a:t>
            </a:r>
            <a:r>
              <a:rPr lang="fr-FR" sz="1800" b="0" u="sng" strike="noStrike" spc="-1">
                <a:solidFill>
                  <a:srgbClr val="000000"/>
                </a:solidFill>
                <a:uFillTx/>
                <a:latin typeface="Arial"/>
                <a:ea typeface="+mn-ea"/>
                <a:hlinkClick r:id="rId6"/>
              </a:rPr>
              <a:t>état quantique</a:t>
            </a:r>
            <a:r>
              <a:rPr lang="fr-FR" sz="1800" b="0" strike="noStrike" spc="-1">
                <a:solidFill>
                  <a:srgbClr val="202122"/>
                </a:solidFill>
                <a:latin typeface="Arial"/>
                <a:ea typeface="+mn-ea"/>
              </a:rPr>
              <a:t>. Par la suite, ce principe est généralisé à tout </a:t>
            </a:r>
            <a:r>
              <a:rPr lang="fr-FR" sz="1800" b="0" u="sng" strike="noStrike" spc="-1">
                <a:solidFill>
                  <a:srgbClr val="000000"/>
                </a:solidFill>
                <a:uFillTx/>
                <a:latin typeface="Arial"/>
                <a:ea typeface="+mn-ea"/>
                <a:hlinkClick r:id="rId7"/>
              </a:rPr>
              <a:t>fermion</a:t>
            </a:r>
            <a:r>
              <a:rPr lang="fr-FR" sz="1800" b="0" strike="noStrike" spc="-1">
                <a:solidFill>
                  <a:srgbClr val="202122"/>
                </a:solidFill>
                <a:latin typeface="Arial"/>
                <a:ea typeface="+mn-ea"/>
              </a:rPr>
              <a:t> ou </a:t>
            </a:r>
            <a:r>
              <a:rPr lang="fr-FR" sz="1800" b="0" u="sng" strike="noStrike" spc="-1">
                <a:solidFill>
                  <a:srgbClr val="000000"/>
                </a:solidFill>
                <a:uFillTx/>
                <a:latin typeface="Arial"/>
                <a:ea typeface="+mn-ea"/>
                <a:hlinkClick r:id="rId8"/>
              </a:rPr>
              <a:t>particule</a:t>
            </a:r>
            <a:r>
              <a:rPr lang="fr-FR" sz="1800" b="0" strike="noStrike" spc="-1">
                <a:solidFill>
                  <a:srgbClr val="202122"/>
                </a:solidFill>
                <a:latin typeface="Arial"/>
                <a:ea typeface="+mn-ea"/>
              </a:rPr>
              <a:t> de </a:t>
            </a:r>
            <a:r>
              <a:rPr lang="fr-FR" sz="1800" b="0" u="sng" strike="noStrike" spc="-1">
                <a:solidFill>
                  <a:srgbClr val="000000"/>
                </a:solidFill>
                <a:uFillTx/>
                <a:latin typeface="Arial"/>
                <a:ea typeface="+mn-ea"/>
                <a:hlinkClick r:id="rId9"/>
              </a:rPr>
              <a:t>spin</a:t>
            </a:r>
            <a:r>
              <a:rPr lang="fr-FR" sz="1800" b="0" strike="noStrike" spc="-1">
                <a:solidFill>
                  <a:srgbClr val="202122"/>
                </a:solidFill>
                <a:latin typeface="Arial"/>
                <a:ea typeface="+mn-ea"/>
              </a:rPr>
              <a:t> demi-entier. Les fermions comprennent des particules élémentaires telles que l'électron, le </a:t>
            </a:r>
            <a:r>
              <a:rPr lang="fr-FR" sz="1800" b="0" u="sng" strike="noStrike" spc="-1">
                <a:solidFill>
                  <a:srgbClr val="000000"/>
                </a:solidFill>
                <a:uFillTx/>
                <a:latin typeface="Arial"/>
                <a:ea typeface="+mn-ea"/>
                <a:hlinkClick r:id="rId10"/>
              </a:rPr>
              <a:t>neutrino</a:t>
            </a:r>
            <a:r>
              <a:rPr lang="fr-FR" sz="1800" b="0" strike="noStrike" spc="-1">
                <a:solidFill>
                  <a:srgbClr val="202122"/>
                </a:solidFill>
                <a:latin typeface="Arial"/>
                <a:ea typeface="+mn-ea"/>
              </a:rPr>
              <a:t> et les </a:t>
            </a:r>
            <a:r>
              <a:rPr lang="fr-FR" sz="1800" b="0" u="sng" strike="noStrike" spc="-1">
                <a:solidFill>
                  <a:srgbClr val="000000"/>
                </a:solidFill>
                <a:uFillTx/>
                <a:latin typeface="Arial"/>
                <a:ea typeface="+mn-ea"/>
                <a:hlinkClick r:id="rId11"/>
              </a:rPr>
              <a:t>quarks</a:t>
            </a:r>
            <a:r>
              <a:rPr lang="fr-FR" sz="1800" b="0" strike="noStrike" spc="-1">
                <a:solidFill>
                  <a:srgbClr val="202122"/>
                </a:solidFill>
                <a:latin typeface="Arial"/>
                <a:ea typeface="+mn-ea"/>
              </a:rPr>
              <a:t>, ainsi que des particules composées telles que les </a:t>
            </a:r>
            <a:r>
              <a:rPr lang="fr-FR" sz="1800" b="0" u="sng" strike="noStrike" spc="-1">
                <a:solidFill>
                  <a:srgbClr val="000000"/>
                </a:solidFill>
                <a:uFillTx/>
                <a:latin typeface="Arial"/>
                <a:ea typeface="+mn-ea"/>
                <a:hlinkClick r:id="rId12"/>
              </a:rPr>
              <a:t>protons</a:t>
            </a:r>
            <a:r>
              <a:rPr lang="fr-FR" sz="1800" b="0" strike="noStrike" spc="-1">
                <a:solidFill>
                  <a:srgbClr val="202122"/>
                </a:solidFill>
                <a:latin typeface="Arial"/>
                <a:ea typeface="+mn-ea"/>
              </a:rPr>
              <a:t>, les </a:t>
            </a:r>
            <a:r>
              <a:rPr lang="fr-FR" sz="1800" b="0" u="sng" strike="noStrike" spc="-1">
                <a:solidFill>
                  <a:srgbClr val="000000"/>
                </a:solidFill>
                <a:uFillTx/>
                <a:latin typeface="Arial"/>
                <a:ea typeface="+mn-ea"/>
                <a:hlinkClick r:id="rId13"/>
              </a:rPr>
              <a:t>neutrons</a:t>
            </a:r>
            <a:r>
              <a:rPr lang="fr-FR" sz="1800" b="0" strike="noStrike" spc="-1">
                <a:solidFill>
                  <a:srgbClr val="202122"/>
                </a:solidFill>
                <a:latin typeface="Arial"/>
                <a:ea typeface="+mn-ea"/>
              </a:rPr>
              <a:t> et les </a:t>
            </a:r>
            <a:r>
              <a:rPr lang="fr-FR" sz="1800" b="0" u="sng" strike="noStrike" spc="-1">
                <a:solidFill>
                  <a:srgbClr val="000000"/>
                </a:solidFill>
                <a:uFillTx/>
                <a:latin typeface="Arial"/>
                <a:ea typeface="+mn-ea"/>
                <a:hlinkClick r:id="rId14"/>
              </a:rPr>
              <a:t>noyaux</a:t>
            </a:r>
            <a:r>
              <a:rPr lang="fr-FR" sz="1800" b="0" strike="noStrike" spc="-1">
                <a:solidFill>
                  <a:srgbClr val="202122"/>
                </a:solidFill>
                <a:latin typeface="Arial"/>
                <a:ea typeface="+mn-ea"/>
              </a:rPr>
              <a:t> </a:t>
            </a:r>
            <a:r>
              <a:rPr lang="fr-FR" sz="1800" b="0" strike="noStrike" spc="-1" baseline="30000">
                <a:solidFill>
                  <a:srgbClr val="202122"/>
                </a:solidFill>
                <a:latin typeface="Arial"/>
                <a:ea typeface="+mn-ea"/>
              </a:rPr>
              <a:t>13</a:t>
            </a:r>
            <a:r>
              <a:rPr lang="fr-FR" sz="1800" b="0" strike="noStrike" spc="-1">
                <a:solidFill>
                  <a:srgbClr val="202122"/>
                </a:solidFill>
                <a:latin typeface="Arial"/>
                <a:ea typeface="+mn-ea"/>
              </a:rPr>
              <a:t>C.</a:t>
            </a:r>
            <a:endParaRPr lang="fr-FR" sz="1800" b="0" strike="noStrike" spc="-1">
              <a:solidFill>
                <a:srgbClr val="000000"/>
              </a:solidFill>
              <a:latin typeface="Arial"/>
            </a:endParaRPr>
          </a:p>
        </p:txBody>
      </p:sp>
      <p:sp>
        <p:nvSpPr>
          <p:cNvPr id="324" name="Rectangle 2"/>
          <p:cNvSpPr/>
          <p:nvPr/>
        </p:nvSpPr>
        <p:spPr>
          <a:xfrm>
            <a:off x="7336440" y="5262840"/>
            <a:ext cx="612540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202122"/>
                </a:solidFill>
                <a:latin typeface="Arial"/>
                <a:ea typeface="+mn-ea"/>
              </a:rPr>
              <a:t>Le </a:t>
            </a:r>
            <a:r>
              <a:rPr lang="fr-FR" sz="1800" b="0" u="sng" strike="noStrike" spc="-1">
                <a:solidFill>
                  <a:srgbClr val="000000"/>
                </a:solidFill>
                <a:uFillTx/>
                <a:latin typeface="Arial"/>
                <a:ea typeface="+mn-ea"/>
                <a:hlinkClick r:id="rId15"/>
              </a:rPr>
              <a:t>principe d'exclusion de Pauli</a:t>
            </a:r>
            <a:r>
              <a:rPr lang="fr-FR" sz="1800" b="0" strike="noStrike" spc="-1">
                <a:solidFill>
                  <a:srgbClr val="202122"/>
                </a:solidFill>
                <a:latin typeface="Arial"/>
                <a:ea typeface="+mn-ea"/>
              </a:rPr>
              <a:t> interdit à deux électrons d'être dans le même </a:t>
            </a:r>
            <a:r>
              <a:rPr lang="fr-FR" sz="1800" b="0" u="sng" strike="noStrike" spc="-1">
                <a:solidFill>
                  <a:srgbClr val="000000"/>
                </a:solidFill>
                <a:uFillTx/>
                <a:latin typeface="Arial"/>
                <a:ea typeface="+mn-ea"/>
                <a:hlinkClick r:id="rId6"/>
              </a:rPr>
              <a:t>état quantique</a:t>
            </a:r>
            <a:r>
              <a:rPr lang="fr-FR" sz="1800" b="0" strike="noStrike" spc="-1">
                <a:solidFill>
                  <a:srgbClr val="202122"/>
                </a:solidFill>
                <a:latin typeface="Arial"/>
                <a:ea typeface="+mn-ea"/>
              </a:rPr>
              <a:t>, dont les deux variables sont : le </a:t>
            </a:r>
            <a:r>
              <a:rPr lang="fr-FR" sz="1800" b="0" u="sng" strike="noStrike" spc="-1">
                <a:solidFill>
                  <a:srgbClr val="000000"/>
                </a:solidFill>
                <a:uFillTx/>
                <a:latin typeface="Arial"/>
                <a:ea typeface="+mn-ea"/>
                <a:hlinkClick r:id="rId9"/>
              </a:rPr>
              <a:t>spin</a:t>
            </a:r>
            <a:r>
              <a:rPr lang="fr-FR" sz="1800" b="0" strike="noStrike" spc="-1">
                <a:solidFill>
                  <a:srgbClr val="202122"/>
                </a:solidFill>
                <a:latin typeface="Arial"/>
                <a:ea typeface="+mn-ea"/>
              </a:rPr>
              <a:t>, de valeur +½ ou -½, et le niveau d'énergie qui correspond à une </a:t>
            </a:r>
            <a:r>
              <a:rPr lang="fr-FR" sz="1800" b="0" u="sng" strike="noStrike" spc="-1">
                <a:solidFill>
                  <a:srgbClr val="000000"/>
                </a:solidFill>
                <a:uFillTx/>
                <a:latin typeface="Arial"/>
                <a:ea typeface="+mn-ea"/>
                <a:hlinkClick r:id="rId16"/>
              </a:rPr>
              <a:t>orbitale</a:t>
            </a:r>
            <a:r>
              <a:rPr lang="fr-FR" sz="1800" b="0" strike="noStrike" spc="-1">
                <a:solidFill>
                  <a:srgbClr val="202122"/>
                </a:solidFill>
                <a:latin typeface="Arial"/>
                <a:ea typeface="+mn-ea"/>
              </a:rPr>
              <a:t> autour du noyau atomique. Or, lorsque la densité de la matière augmente, certaines orbitales finissent par se juxtaposer avec celles d'</a:t>
            </a:r>
            <a:r>
              <a:rPr lang="fr-FR" sz="1800" b="0" u="sng" strike="noStrike" spc="-1">
                <a:solidFill>
                  <a:srgbClr val="000000"/>
                </a:solidFill>
                <a:uFillTx/>
                <a:latin typeface="Arial"/>
                <a:ea typeface="+mn-ea"/>
                <a:hlinkClick r:id="rId17"/>
              </a:rPr>
              <a:t>atomes</a:t>
            </a:r>
            <a:r>
              <a:rPr lang="fr-FR" sz="1800" b="0" strike="noStrike" spc="-1">
                <a:solidFill>
                  <a:srgbClr val="202122"/>
                </a:solidFill>
                <a:latin typeface="Arial"/>
                <a:ea typeface="+mn-ea"/>
              </a:rPr>
              <a:t> voisins. La pression de dégénérescence s'exerce lorsque les orbites concernées sont effectivement occupées par des électrons : les atomes ne peuvent plus se rapprocher davantage sans violer le principe d'exclusion</a:t>
            </a:r>
            <a:endParaRPr lang="fr-FR" sz="1800" b="0" strike="noStrike" spc="-1">
              <a:solidFill>
                <a:srgbClr val="000000"/>
              </a:solidFill>
              <a:latin typeface="Arial"/>
            </a:endParaRPr>
          </a:p>
        </p:txBody>
      </p:sp>
    </p:spTree>
    <p:extLst>
      <p:ext uri="{BB962C8B-B14F-4D97-AF65-F5344CB8AC3E}">
        <p14:creationId xmlns:p14="http://schemas.microsoft.com/office/powerpoint/2010/main" val="345629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p:cNvSpPr>
          <p:nvPr>
            <p:ph type="sldNum" idx="9"/>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B1D7E344-FBFC-464F-848D-75A6E50D50B0}" type="slidenum">
              <a:rPr lang="fr-FR" sz="1200" b="0" strike="noStrike" spc="-1">
                <a:solidFill>
                  <a:srgbClr val="000000"/>
                </a:solidFill>
                <a:latin typeface="+mn-lt"/>
                <a:ea typeface="+mn-ea"/>
              </a:rPr>
              <a:t>4</a:t>
            </a:fld>
            <a:endParaRPr lang="fr-FR" sz="1200" b="0" strike="noStrike" spc="-1">
              <a:solidFill>
                <a:srgbClr val="000000"/>
              </a:solidFill>
              <a:latin typeface="Times New Roman"/>
            </a:endParaRPr>
          </a:p>
        </p:txBody>
      </p:sp>
      <p:sp>
        <p:nvSpPr>
          <p:cNvPr id="326" name="PlaceHolder 2"/>
          <p:cNvSpPr>
            <a:spLocks noGrp="1" noRot="1" noChangeAspect="1"/>
          </p:cNvSpPr>
          <p:nvPr>
            <p:ph type="sldImg"/>
          </p:nvPr>
        </p:nvSpPr>
        <p:spPr>
          <a:xfrm>
            <a:off x="1371600" y="1143000"/>
            <a:ext cx="4114800" cy="3086100"/>
          </a:xfrm>
          <a:prstGeom prst="rect">
            <a:avLst/>
          </a:prstGeom>
          <a:ln w="0">
            <a:noFill/>
          </a:ln>
        </p:spPr>
      </p:sp>
      <p:sp>
        <p:nvSpPr>
          <p:cNvPr id="327"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Tree>
    <p:extLst>
      <p:ext uri="{BB962C8B-B14F-4D97-AF65-F5344CB8AC3E}">
        <p14:creationId xmlns:p14="http://schemas.microsoft.com/office/powerpoint/2010/main" val="3126961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2B5EF497-7BC8-439F-B5ED-6380800143F3}" type="slidenum">
              <a:rPr lang="fr-FR" sz="1200" b="0" strike="noStrike" spc="-1">
                <a:solidFill>
                  <a:srgbClr val="000000"/>
                </a:solidFill>
                <a:latin typeface="+mn-lt"/>
                <a:ea typeface="+mn-ea"/>
              </a:rPr>
              <a:t>5</a:t>
            </a:fld>
            <a:endParaRPr lang="fr-FR" sz="1200" b="0" strike="noStrike" spc="-1">
              <a:solidFill>
                <a:srgbClr val="000000"/>
              </a:solidFill>
              <a:latin typeface="Times New Roman"/>
            </a:endParaRPr>
          </a:p>
        </p:txBody>
      </p:sp>
      <p:sp>
        <p:nvSpPr>
          <p:cNvPr id="329" name="PlaceHolder 2"/>
          <p:cNvSpPr>
            <a:spLocks noGrp="1" noRot="1" noChangeAspect="1"/>
          </p:cNvSpPr>
          <p:nvPr>
            <p:ph type="sldImg"/>
          </p:nvPr>
        </p:nvSpPr>
        <p:spPr>
          <a:xfrm>
            <a:off x="1371600" y="1143000"/>
            <a:ext cx="4114800" cy="3086100"/>
          </a:xfrm>
          <a:prstGeom prst="rect">
            <a:avLst/>
          </a:prstGeom>
          <a:ln w="0">
            <a:noFill/>
          </a:ln>
        </p:spPr>
      </p:sp>
      <p:sp>
        <p:nvSpPr>
          <p:cNvPr id="330"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Tree>
    <p:extLst>
      <p:ext uri="{BB962C8B-B14F-4D97-AF65-F5344CB8AC3E}">
        <p14:creationId xmlns:p14="http://schemas.microsoft.com/office/powerpoint/2010/main" val="84204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6B4AD39D-5082-4C35-B1EC-B626A1C93921}" type="slidenum">
              <a:rPr lang="fr-FR" sz="1200" b="0" strike="noStrike" spc="-1">
                <a:solidFill>
                  <a:srgbClr val="000000"/>
                </a:solidFill>
                <a:latin typeface="+mn-lt"/>
                <a:ea typeface="+mn-ea"/>
              </a:rPr>
              <a:t>6</a:t>
            </a:fld>
            <a:endParaRPr lang="fr-FR" sz="1200" b="0" strike="noStrike" spc="-1">
              <a:solidFill>
                <a:srgbClr val="000000"/>
              </a:solidFill>
              <a:latin typeface="Times New Roman"/>
            </a:endParaRPr>
          </a:p>
        </p:txBody>
      </p:sp>
      <p:sp>
        <p:nvSpPr>
          <p:cNvPr id="332" name="PlaceHolder 2"/>
          <p:cNvSpPr>
            <a:spLocks noGrp="1" noRot="1" noChangeAspect="1"/>
          </p:cNvSpPr>
          <p:nvPr>
            <p:ph type="sldImg"/>
          </p:nvPr>
        </p:nvSpPr>
        <p:spPr>
          <a:xfrm>
            <a:off x="1371600" y="1143000"/>
            <a:ext cx="4114800" cy="3086100"/>
          </a:xfrm>
          <a:prstGeom prst="rect">
            <a:avLst/>
          </a:prstGeom>
          <a:ln w="0">
            <a:noFill/>
          </a:ln>
        </p:spPr>
      </p:sp>
      <p:sp>
        <p:nvSpPr>
          <p:cNvPr id="333"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Tree>
    <p:extLst>
      <p:ext uri="{BB962C8B-B14F-4D97-AF65-F5344CB8AC3E}">
        <p14:creationId xmlns:p14="http://schemas.microsoft.com/office/powerpoint/2010/main" val="185565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855663" y="180975"/>
            <a:ext cx="5343525" cy="4006850"/>
          </a:xfrm>
          <a:prstGeom prst="rect">
            <a:avLst/>
          </a:prstGeom>
          <a:ln w="0">
            <a:noFill/>
          </a:ln>
        </p:spPr>
      </p:sp>
      <p:sp>
        <p:nvSpPr>
          <p:cNvPr id="335" name="PlaceHolder 2"/>
          <p:cNvSpPr>
            <a:spLocks noGrp="1"/>
          </p:cNvSpPr>
          <p:nvPr>
            <p:ph type="body"/>
          </p:nvPr>
        </p:nvSpPr>
        <p:spPr>
          <a:xfrm>
            <a:off x="-3396600" y="296280"/>
            <a:ext cx="3777120" cy="7782840"/>
          </a:xfrm>
          <a:prstGeom prst="rect">
            <a:avLst/>
          </a:prstGeom>
          <a:noFill/>
          <a:ln w="0">
            <a:noFill/>
          </a:ln>
        </p:spPr>
        <p:txBody>
          <a:bodyPr anchor="t">
            <a:noAutofit/>
          </a:bodyPr>
          <a:lstStyle/>
          <a:p>
            <a:pPr marL="216000" indent="0">
              <a:lnSpc>
                <a:spcPct val="100000"/>
              </a:lnSpc>
              <a:buNone/>
            </a:pPr>
            <a:r>
              <a:rPr lang="fr-FR" sz="1600" b="1" strike="noStrike" spc="-1">
                <a:solidFill>
                  <a:srgbClr val="000000"/>
                </a:solidFill>
                <a:latin typeface="Arial"/>
              </a:rPr>
              <a:t>Explosion d’une étoile 500 fois plus grande que le Soleil</a:t>
            </a:r>
            <a:endParaRPr lang="fr-FR" sz="1600" b="0" strike="noStrike" spc="-1">
              <a:solidFill>
                <a:srgbClr val="000000"/>
              </a:solidFill>
              <a:latin typeface="Arial"/>
            </a:endParaRPr>
          </a:p>
          <a:p>
            <a:pPr marL="216000" indent="0">
              <a:lnSpc>
                <a:spcPct val="100000"/>
              </a:lnSpc>
              <a:buNone/>
            </a:pPr>
            <a:r>
              <a:rPr lang="fr-FR" sz="1600" b="0" strike="noStrike" spc="-1">
                <a:solidFill>
                  <a:srgbClr val="000000"/>
                </a:solidFill>
                <a:latin typeface="Arial"/>
              </a:rPr>
              <a:t>«Afin de voir quelque chose qui se passe à des échelles de temps en minute, comme une onde de choc, il faudrait avoir une caméra de surveillance en continu du ciel», </a:t>
            </a:r>
            <a:r>
              <a:rPr lang="fr-FR" sz="1600" b="0" u="sng" strike="noStrike" spc="-1">
                <a:solidFill>
                  <a:srgbClr val="000000"/>
                </a:solidFill>
                <a:uFillTx/>
                <a:latin typeface="Arial"/>
                <a:hlinkClick r:id="rId3"/>
              </a:rPr>
              <a:t>a déclaré le scientifique dans un communiqué de presse</a:t>
            </a:r>
            <a:r>
              <a:rPr lang="fr-FR" sz="1600" b="0" strike="noStrike" spc="-1">
                <a:solidFill>
                  <a:srgbClr val="000000"/>
                </a:solidFill>
                <a:latin typeface="Arial"/>
              </a:rPr>
              <a:t>, avant d’ajouter : «Vous ne savez pas quand une supernova va retentir, et la vigilance de Kepler nous a permis d’être témoin du début de l’explosion». Ce genre d’observation est en effet très rare. Kepler a capté l’onde de choc de l’explosion de KNS 2011d, une étoile géante 500 fois plus grande et 20 000 fois plus lumineuse que notre Soleil. La durée de son explosion (environ 20 minutes) et le fait qu’elle se situe à 1,2 milliard d’années-lumière du télescope expliquent la difficulté qu’ont eu les chercheurs à immortaliser l’évènement.</a:t>
            </a:r>
          </a:p>
        </p:txBody>
      </p:sp>
      <p:sp>
        <p:nvSpPr>
          <p:cNvPr id="336" name="Rectangle 2"/>
          <p:cNvSpPr/>
          <p:nvPr/>
        </p:nvSpPr>
        <p:spPr>
          <a:xfrm>
            <a:off x="-2075400" y="5556240"/>
            <a:ext cx="12234600" cy="30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rgbClr val="072433"/>
                </a:solidFill>
                <a:latin typeface="Georgia"/>
                <a:ea typeface="+mn-ea"/>
              </a:rPr>
              <a:t>Le télescope spatial Kepler est parvenu à saisir l'explosion de supergéantes rouges en supernova, phénomène ô combien important dans l'univers et qui n'a jamais été aussi bien documenté.</a:t>
            </a:r>
            <a:r>
              <a:rPr sz="1400"/>
              <a:t/>
            </a:r>
            <a:br>
              <a:rPr sz="1400"/>
            </a:br>
            <a:r>
              <a:rPr sz="1400"/>
              <a:t/>
            </a:r>
            <a:br>
              <a:rPr sz="1400"/>
            </a:br>
            <a:r>
              <a:rPr lang="fr-FR" sz="1400" b="0" strike="noStrike" spc="-1">
                <a:solidFill>
                  <a:srgbClr val="072433"/>
                </a:solidFill>
                <a:latin typeface="Georgia"/>
                <a:ea typeface="+mn-ea"/>
              </a:rPr>
              <a:t>Une étoile naît, vit et meurt. Et cette dernière phase peut prendre une tournure extraordinaire. Parfois, une naine blanche (via une explosion thermonucléaire) ou une étoile très massive (via une implosion) disparaît en générant une supernova. Un phénomène particulièrement spectaculaire et riche d'enseignements, mais difficile à observer.</a:t>
            </a:r>
            <a:r>
              <a:rPr sz="1400"/>
              <a:t/>
            </a:r>
            <a:br>
              <a:rPr sz="1400"/>
            </a:br>
            <a:r>
              <a:rPr sz="1400"/>
              <a:t/>
            </a:r>
            <a:br>
              <a:rPr sz="1400"/>
            </a:br>
            <a:r>
              <a:rPr lang="fr-FR" sz="1400" b="0" strike="noStrike" spc="-1">
                <a:solidFill>
                  <a:srgbClr val="072433"/>
                </a:solidFill>
                <a:latin typeface="Georgia"/>
                <a:ea typeface="+mn-ea"/>
              </a:rPr>
              <a:t>C'est pourtant ce qu'est parvenu à faire le télescope spatial Kepler, d'habitude occupé à dénicher des exoplanètes. En réalité, le mérite revient davantage aux chercheurs, qui ont épluché les mesures de luminosité réalisées toutes les 30 minutes durant près de 3 ans sur environ 500 galaxies pour tenter de trouver une singularité. Et ils y sont parvenus.</a:t>
            </a:r>
            <a:r>
              <a:rPr sz="1400"/>
              <a:t/>
            </a:r>
            <a:br>
              <a:rPr sz="1400"/>
            </a:br>
            <a:r>
              <a:rPr sz="1400"/>
              <a:t/>
            </a:r>
            <a:br>
              <a:rPr sz="1400"/>
            </a:br>
            <a:r>
              <a:rPr lang="fr-FR" sz="1400" b="0" strike="noStrike" spc="-1">
                <a:solidFill>
                  <a:srgbClr val="072433"/>
                </a:solidFill>
                <a:latin typeface="Georgia"/>
                <a:ea typeface="+mn-ea"/>
              </a:rPr>
              <a:t>En 2011, Kepler a en effet observé l'explosion de deux supergéantes rouges, et plus particulièrement l'onde de choc qu'a généré l'une d'entre elles, KSN 2011d. Avant sa désintégration, cette dernière était 500 fois plus grosse que notre Soleil. La vidéo qui suit, publiée par la Nasa, reprend les chiffres de Kepler pour simuler le phénomène observé, résumé ici en une trentaine de secondes alors qu'il a duré une vingtaine de minutes.</a:t>
            </a:r>
            <a:endParaRPr lang="fr-FR" sz="1400" b="0" strike="noStrike" spc="-1">
              <a:solidFill>
                <a:srgbClr val="000000"/>
              </a:solidFill>
              <a:latin typeface="Arial"/>
            </a:endParaRPr>
          </a:p>
        </p:txBody>
      </p:sp>
    </p:spTree>
    <p:extLst>
      <p:ext uri="{BB962C8B-B14F-4D97-AF65-F5344CB8AC3E}">
        <p14:creationId xmlns:p14="http://schemas.microsoft.com/office/powerpoint/2010/main" val="207325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1106488" y="812800"/>
            <a:ext cx="5343525" cy="4006850"/>
          </a:xfrm>
          <a:prstGeom prst="rect">
            <a:avLst/>
          </a:prstGeom>
          <a:ln w="0">
            <a:noFill/>
          </a:ln>
        </p:spPr>
      </p:sp>
      <p:sp>
        <p:nvSpPr>
          <p:cNvPr id="338" name="PlaceHolder 2"/>
          <p:cNvSpPr>
            <a:spLocks noGrp="1"/>
          </p:cNvSpPr>
          <p:nvPr>
            <p:ph type="body"/>
          </p:nvPr>
        </p:nvSpPr>
        <p:spPr>
          <a:xfrm>
            <a:off x="719640" y="5145480"/>
            <a:ext cx="5486040" cy="3600000"/>
          </a:xfrm>
          <a:prstGeom prst="rect">
            <a:avLst/>
          </a:prstGeom>
          <a:noFill/>
          <a:ln w="0">
            <a:noFill/>
          </a:ln>
        </p:spPr>
        <p:txBody>
          <a:bodyPr anchor="t">
            <a:noAutofit/>
          </a:bodyPr>
          <a:lstStyle/>
          <a:p>
            <a:pPr marL="216000" indent="0">
              <a:lnSpc>
                <a:spcPct val="100000"/>
              </a:lnSpc>
              <a:buNone/>
            </a:pPr>
            <a:r>
              <a:rPr lang="fr-FR" sz="1800" b="0" strike="noStrike" spc="-1">
                <a:solidFill>
                  <a:srgbClr val="000000"/>
                </a:solidFill>
                <a:latin typeface="Arial"/>
              </a:rPr>
              <a:t>Luminosité ( fois plus grande que le soleil)</a:t>
            </a:r>
          </a:p>
          <a:p>
            <a:pPr marL="216000" indent="0">
              <a:lnSpc>
                <a:spcPct val="100000"/>
              </a:lnSpc>
              <a:buNone/>
            </a:pPr>
            <a:endParaRPr lang="fr-FR" sz="1800" b="0" strike="noStrike" spc="-1">
              <a:solidFill>
                <a:srgbClr val="000000"/>
              </a:solidFill>
              <a:latin typeface="Arial"/>
            </a:endParaRPr>
          </a:p>
          <a:p>
            <a:pPr marL="216000" indent="0">
              <a:lnSpc>
                <a:spcPct val="100000"/>
              </a:lnSpc>
              <a:buNone/>
            </a:pPr>
            <a:r>
              <a:rPr lang="fr-FR" sz="1800" b="0" strike="noStrike" spc="-1">
                <a:solidFill>
                  <a:srgbClr val="000000"/>
                </a:solidFill>
                <a:latin typeface="Arial"/>
              </a:rPr>
              <a:t>Shock breakout  évasion de choc</a:t>
            </a:r>
          </a:p>
        </p:txBody>
      </p:sp>
    </p:spTree>
    <p:extLst>
      <p:ext uri="{BB962C8B-B14F-4D97-AF65-F5344CB8AC3E}">
        <p14:creationId xmlns:p14="http://schemas.microsoft.com/office/powerpoint/2010/main" val="28694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mn-lt"/>
                <a:ea typeface="+mn-ea"/>
              </a:defRPr>
            </a:lvl1pPr>
          </a:lstStyle>
          <a:p>
            <a:pPr indent="0" algn="r">
              <a:lnSpc>
                <a:spcPct val="100000"/>
              </a:lnSpc>
              <a:buNone/>
            </a:pPr>
            <a:fld id="{53A2CC33-AA45-4BD7-A7E4-DD8485DEE3D1}" type="slidenum">
              <a:rPr lang="fr-FR" sz="1200" b="0" strike="noStrike" spc="-1">
                <a:solidFill>
                  <a:srgbClr val="000000"/>
                </a:solidFill>
                <a:latin typeface="+mn-lt"/>
                <a:ea typeface="+mn-ea"/>
              </a:rPr>
              <a:t>9</a:t>
            </a:fld>
            <a:endParaRPr lang="fr-FR" sz="1200" b="0" strike="noStrike" spc="-1">
              <a:solidFill>
                <a:srgbClr val="000000"/>
              </a:solidFill>
              <a:latin typeface="Times New Roman"/>
            </a:endParaRPr>
          </a:p>
        </p:txBody>
      </p:sp>
      <p:sp>
        <p:nvSpPr>
          <p:cNvPr id="340" name="PlaceHolder 2"/>
          <p:cNvSpPr>
            <a:spLocks noGrp="1" noRot="1" noChangeAspect="1"/>
          </p:cNvSpPr>
          <p:nvPr>
            <p:ph type="sldImg"/>
          </p:nvPr>
        </p:nvSpPr>
        <p:spPr>
          <a:xfrm>
            <a:off x="1371600" y="1143000"/>
            <a:ext cx="4114800" cy="3086100"/>
          </a:xfrm>
          <a:prstGeom prst="rect">
            <a:avLst/>
          </a:prstGeom>
          <a:ln w="0">
            <a:noFill/>
          </a:ln>
        </p:spPr>
      </p:sp>
      <p:sp>
        <p:nvSpPr>
          <p:cNvPr id="341" name="PlaceHolder 3"/>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1400" b="0" strike="noStrike" spc="-1">
                <a:solidFill>
                  <a:srgbClr val="000000"/>
                </a:solidFill>
                <a:latin typeface="Arial"/>
              </a:rPr>
              <a:t>L'effondrement a deux autres conséquences importantes : grande vitesse de rotation et champ magnétique intense.L'accélération de la rotation s'explique par la conservation du moment angulaire (le produit de la vitesse angulaire par le carré du rayon doit rester constant). Un astre prend de la vitesse en diminuant de diamètre, de la même façon qu'une patineuse, par exemple, lorsqu'elle replie les bras. La période de rotation peut ainsi être comprise entre quelques millisecondes et une poignée de secondes.</a:t>
            </a:r>
          </a:p>
          <a:p>
            <a:pPr marL="216000" indent="0">
              <a:lnSpc>
                <a:spcPct val="100000"/>
              </a:lnSpc>
              <a:buNone/>
            </a:pPr>
            <a:r>
              <a:rPr lang="fr-FR" sz="1400" b="0" strike="noStrike" spc="-1">
                <a:solidFill>
                  <a:srgbClr val="000000"/>
                </a:solidFill>
                <a:latin typeface="Arial"/>
              </a:rPr>
              <a:t>L'intensification du champ magnétique provient pour sa part de la conservation du flux magnétique : le produit du champ magnétique par la surface de l'étoile doit rester constant. Si donc la surface diminue, le champ augmentera en proportion. Le champ magnétique d'une étoile à neutrons jeune est ainsi de mille milliards de gauss, contre, disons, 1 gauss pour une étoile ordinaire comme le </a:t>
            </a:r>
            <a:r>
              <a:rPr lang="fr-FR" sz="1400" b="0" u="sng" strike="noStrike" spc="-1">
                <a:solidFill>
                  <a:srgbClr val="000000"/>
                </a:solidFill>
                <a:uFillTx/>
                <a:latin typeface="Arial"/>
                <a:hlinkClick r:id="rId3"/>
              </a:rPr>
              <a:t>Soleil</a:t>
            </a:r>
            <a:r>
              <a:rPr lang="fr-FR" sz="1400" b="0" strike="noStrike" spc="-1">
                <a:solidFill>
                  <a:srgbClr val="000000"/>
                </a:solidFill>
                <a:latin typeface="Arial"/>
              </a:rPr>
              <a:t>, et quelques milliers de gauss pour une étoile magnétique.</a:t>
            </a:r>
          </a:p>
        </p:txBody>
      </p:sp>
    </p:spTree>
    <p:extLst>
      <p:ext uri="{BB962C8B-B14F-4D97-AF65-F5344CB8AC3E}">
        <p14:creationId xmlns:p14="http://schemas.microsoft.com/office/powerpoint/2010/main" val="2261619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CC06C1A5-8207-4361-8B8A-20D084FF84F7}" type="slidenum">
              <a:t>‹N°›</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669D0115-DF62-4174-A551-84F8142275BC}"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C2DC16CF-7F9A-4303-9C6A-7EAA3A775137}" type="slidenum">
              <a:t>‹N°›</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9E7A3336-A511-47D4-875E-1DDBE3053BBC}" type="slidenum">
              <a:t>‹N°›</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74603E65-56FF-4494-8A04-B55DAEBC35F6}"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DC945D1-46EB-4686-B431-F48A7668259C}"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41487561-6EEA-4806-90FB-61485222B356}"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A77A1B3-D398-4B94-9397-EDA19F0E84CD}"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5B4CC1D7-B1C1-4799-9E88-02819C733DA8}"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41634AD2-1F5F-4E4A-A683-363A267F87FF}"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D54C9F54-084D-4C3C-AFC8-A61D405750C6}"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Calibri"/>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8A16850-FD12-4337-83B7-A43D240E382E}"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idx="1"/>
          </p:nvPr>
        </p:nvSpPr>
        <p:spPr>
          <a:xfrm>
            <a:off x="628560" y="6356520"/>
            <a:ext cx="2057040" cy="364680"/>
          </a:xfrm>
          <a:prstGeom prst="rect">
            <a:avLst/>
          </a:prstGeom>
          <a:noFill/>
          <a:ln w="0">
            <a:noFill/>
          </a:ln>
        </p:spPr>
        <p:txBody>
          <a:bodyPr anchor="ctr">
            <a:noAutofit/>
          </a:bodyPr>
          <a:lstStyle>
            <a:lvl1pPr indent="0">
              <a:lnSpc>
                <a:spcPct val="100000"/>
              </a:lnSpc>
              <a:buNone/>
              <a:defRPr lang="fr-FR" sz="1200" b="0" strike="noStrike" spc="-1">
                <a:solidFill>
                  <a:srgbClr val="8B8B8B"/>
                </a:solidFill>
                <a:latin typeface="Calibri"/>
              </a:defRPr>
            </a:lvl1pPr>
          </a:lstStyle>
          <a:p>
            <a:pPr indent="0">
              <a:lnSpc>
                <a:spcPct val="100000"/>
              </a:lnSpc>
              <a:buNone/>
            </a:pPr>
            <a:r>
              <a:rPr lang="fr-FR" sz="1200" b="0" strike="noStrike" spc="-1">
                <a:solidFill>
                  <a:srgbClr val="8B8B8B"/>
                </a:solidFill>
                <a:latin typeface="Calibri"/>
              </a:rPr>
              <a:t>&lt;date/heure&gt;</a:t>
            </a:r>
            <a:endParaRPr lang="fr-FR" sz="1200" b="0" strike="noStrike" spc="-1">
              <a:solidFill>
                <a:srgbClr val="000000"/>
              </a:solidFill>
              <a:latin typeface="Times New Roman"/>
            </a:endParaRPr>
          </a:p>
        </p:txBody>
      </p:sp>
      <p:sp>
        <p:nvSpPr>
          <p:cNvPr id="6" name="PlaceHolder 2"/>
          <p:cNvSpPr>
            <a:spLocks noGrp="1"/>
          </p:cNvSpPr>
          <p:nvPr>
            <p:ph type="ftr" idx="2"/>
          </p:nvPr>
        </p:nvSpPr>
        <p:spPr>
          <a:xfrm>
            <a:off x="3029040" y="6356520"/>
            <a:ext cx="3085920" cy="364680"/>
          </a:xfrm>
          <a:prstGeom prst="rect">
            <a:avLst/>
          </a:prstGeom>
          <a:noFill/>
          <a:ln w="0">
            <a:noFill/>
          </a:ln>
        </p:spPr>
        <p:txBody>
          <a:bodyPr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2" name="PlaceHolder 3"/>
          <p:cNvSpPr>
            <a:spLocks noGrp="1"/>
          </p:cNvSpPr>
          <p:nvPr>
            <p:ph type="sldNum" idx="3"/>
          </p:nvPr>
        </p:nvSpPr>
        <p:spPr>
          <a:xfrm>
            <a:off x="6458040" y="6356520"/>
            <a:ext cx="2057040" cy="364680"/>
          </a:xfrm>
          <a:prstGeom prst="rect">
            <a:avLst/>
          </a:prstGeom>
          <a:noFill/>
          <a:ln w="0">
            <a:noFill/>
          </a:ln>
        </p:spPr>
        <p:txBody>
          <a:bodyPr anchor="ctr">
            <a:noAutofit/>
          </a:bodyPr>
          <a:lstStyle>
            <a:lvl1pPr indent="0" algn="r">
              <a:lnSpc>
                <a:spcPct val="100000"/>
              </a:lnSpc>
              <a:buNone/>
              <a:defRPr lang="fr-FR" sz="1200" b="0" strike="noStrike" spc="-1">
                <a:solidFill>
                  <a:srgbClr val="8B8B8B"/>
                </a:solidFill>
                <a:latin typeface="Calibri"/>
              </a:defRPr>
            </a:lvl1pPr>
          </a:lstStyle>
          <a:p>
            <a:pPr indent="0" algn="r">
              <a:lnSpc>
                <a:spcPct val="100000"/>
              </a:lnSpc>
              <a:buNone/>
            </a:pPr>
            <a:fld id="{E55C0B80-D420-4F94-9CBF-2207DC24D3ED}" type="slidenum">
              <a:rPr lang="fr-FR" sz="1200" b="0" strike="noStrike" spc="-1">
                <a:solidFill>
                  <a:srgbClr val="8B8B8B"/>
                </a:solidFill>
                <a:latin typeface="Calibri"/>
              </a:rPr>
              <a:t>‹N°›</a:t>
            </a:fld>
            <a:endParaRPr lang="fr-FR" sz="1200" b="0" strike="noStrike" spc="-1">
              <a:solidFill>
                <a:srgbClr val="000000"/>
              </a:solidFill>
              <a:latin typeface="Times New Roman"/>
            </a:endParaRPr>
          </a:p>
        </p:txBody>
      </p:sp>
      <p:sp>
        <p:nvSpPr>
          <p:cNvPr id="3"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fr-FR" sz="1800" b="0" strike="noStrike" spc="-1">
                <a:solidFill>
                  <a:srgbClr val="000000"/>
                </a:solidFill>
                <a:latin typeface="Calibri"/>
              </a:rPr>
              <a:t>Cliquez pour éditer le format du texte-titre</a:t>
            </a: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FR" sz="280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fr-FR" sz="200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fr-FR" sz="18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fr-FR" sz="18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jpeg"/><Relationship Id="rId5" Type="http://schemas.openxmlformats.org/officeDocument/2006/relationships/image" Target="../media/image1.png"/><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2.mp4"/><Relationship Id="rId7" Type="http://schemas.openxmlformats.org/officeDocument/2006/relationships/image" Target="../media/image1.png"/><Relationship Id="rId2" Type="http://schemas.microsoft.com/office/2007/relationships/media" Target="../media/media2.mp4"/><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4.jpeg"/><Relationship Id="rId5" Type="http://schemas.openxmlformats.org/officeDocument/2006/relationships/image" Target="../media/image1.png"/><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6.xml"/><Relationship Id="rId7"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18.jpeg"/><Relationship Id="rId5" Type="http://schemas.openxmlformats.org/officeDocument/2006/relationships/image" Target="../media/image1.png"/><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21.jpeg"/><Relationship Id="rId5" Type="http://schemas.openxmlformats.org/officeDocument/2006/relationships/image" Target="../media/image1.png"/><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22.jpeg"/><Relationship Id="rId5" Type="http://schemas.openxmlformats.org/officeDocument/2006/relationships/image" Target="../media/image1.png"/><Relationship Id="rId4"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hyperlink" Target="https://fr-academic.com/dic.nsf/frwiki/1719488" TargetMode="External"/><Relationship Id="rId13" Type="http://schemas.openxmlformats.org/officeDocument/2006/relationships/hyperlink" Target="https://fr-academic.com/dic.nsf/frwiki/1217626" TargetMode="External"/><Relationship Id="rId3" Type="http://schemas.openxmlformats.org/officeDocument/2006/relationships/notesSlide" Target="../notesSlides/notesSlide3.xml"/><Relationship Id="rId7" Type="http://schemas.openxmlformats.org/officeDocument/2006/relationships/hyperlink" Target="https://fr-academic.com/dic.nsf/frwiki/1265685" TargetMode="External"/><Relationship Id="rId12" Type="http://schemas.openxmlformats.org/officeDocument/2006/relationships/hyperlink" Target="https://fr-academic.com/dic.nsf/frwiki/1028980"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gif"/><Relationship Id="rId11" Type="http://schemas.openxmlformats.org/officeDocument/2006/relationships/hyperlink" Target="https://fr-academic.com/dic.nsf/frwiki/1133127" TargetMode="External"/><Relationship Id="rId5" Type="http://schemas.openxmlformats.org/officeDocument/2006/relationships/image" Target="../media/image1.png"/><Relationship Id="rId10" Type="http://schemas.openxmlformats.org/officeDocument/2006/relationships/hyperlink" Target="https://fr-academic.com/dic.nsf/frwiki/1664294" TargetMode="External"/><Relationship Id="rId4" Type="http://schemas.openxmlformats.org/officeDocument/2006/relationships/oleObject" Target="../embeddings/oleObject3.bin"/><Relationship Id="rId9" Type="http://schemas.openxmlformats.org/officeDocument/2006/relationships/hyperlink" Target="https://fr-academic.com/dic.nsf/frwiki/599275"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jpeg"/><Relationship Id="rId5" Type="http://schemas.openxmlformats.org/officeDocument/2006/relationships/image" Target="../media/image1.png"/><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1.mp4"/><Relationship Id="rId7" Type="http://schemas.openxmlformats.org/officeDocument/2006/relationships/image" Target="../media/image1.png"/><Relationship Id="rId2" Type="http://schemas.microsoft.com/office/2007/relationships/media" Target="../media/media1.mp4"/><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1.jpeg"/><Relationship Id="rId5" Type="http://schemas.openxmlformats.org/officeDocument/2006/relationships/image" Target="../media/image1.png"/><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1036" r:id="rId4" imgW="0" imgH="0" progId="CorelPhotoPaint.Image.7">
                  <p:embed/>
                </p:oleObj>
              </mc:Choice>
              <mc:Fallback>
                <p:oleObj r:id="rId4" imgW="0" imgH="0" progId="CorelPhotoPaint.Image.7">
                  <p:embed/>
                  <p:pic>
                    <p:nvPicPr>
                      <p:cNvPr id="48"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49" name="Rectangle 1"/>
          <p:cNvSpPr/>
          <p:nvPr/>
        </p:nvSpPr>
        <p:spPr>
          <a:xfrm>
            <a:off x="1429920" y="810000"/>
            <a:ext cx="184320" cy="923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5400" b="0" strike="noStrike" spc="-1">
              <a:solidFill>
                <a:schemeClr val="accent2">
                  <a:lumMod val="20000"/>
                  <a:lumOff val="80000"/>
                </a:schemeClr>
              </a:solidFill>
              <a:latin typeface="comic"/>
            </a:endParaRPr>
          </a:p>
        </p:txBody>
      </p:sp>
      <p:sp>
        <p:nvSpPr>
          <p:cNvPr id="50"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51"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52"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53"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pic>
        <p:nvPicPr>
          <p:cNvPr id="54" name="Image 6"/>
          <p:cNvPicPr/>
          <p:nvPr/>
        </p:nvPicPr>
        <p:blipFill>
          <a:blip r:embed="rId6"/>
          <a:stretch/>
        </p:blipFill>
        <p:spPr>
          <a:xfrm>
            <a:off x="0" y="1566000"/>
            <a:ext cx="9143640" cy="5143320"/>
          </a:xfrm>
          <a:prstGeom prst="rect">
            <a:avLst/>
          </a:prstGeom>
          <a:ln w="0">
            <a:noFill/>
          </a:ln>
        </p:spPr>
      </p:pic>
      <p:sp>
        <p:nvSpPr>
          <p:cNvPr id="55" name="Rectangle 7"/>
          <p:cNvSpPr/>
          <p:nvPr/>
        </p:nvSpPr>
        <p:spPr>
          <a:xfrm>
            <a:off x="865800" y="130680"/>
            <a:ext cx="7635530" cy="126043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4400" b="0" strike="noStrike" spc="-1" dirty="0" smtClean="0">
                <a:solidFill>
                  <a:schemeClr val="accent2">
                    <a:lumMod val="20000"/>
                    <a:lumOff val="80000"/>
                  </a:schemeClr>
                </a:solidFill>
                <a:latin typeface="comic"/>
              </a:rPr>
              <a:t>LES </a:t>
            </a:r>
            <a:r>
              <a:rPr lang="fr-FR" sz="4400" b="0" strike="noStrike" spc="-1" dirty="0">
                <a:solidFill>
                  <a:schemeClr val="accent2">
                    <a:lumMod val="20000"/>
                    <a:lumOff val="80000"/>
                  </a:schemeClr>
                </a:solidFill>
                <a:latin typeface="comic"/>
              </a:rPr>
              <a:t>ÉTOILES À NEUTRONS</a:t>
            </a:r>
            <a:endParaRPr lang="fr-FR" sz="4400" b="0" strike="noStrike" spc="-1" dirty="0">
              <a:solidFill>
                <a:srgbClr val="000000"/>
              </a:solidFill>
              <a:latin typeface="Arial"/>
            </a:endParaRPr>
          </a:p>
          <a:p>
            <a:pPr>
              <a:lnSpc>
                <a:spcPct val="100000"/>
              </a:lnSpc>
            </a:pPr>
            <a:r>
              <a:rPr lang="fr-FR" sz="3200" b="0" strike="noStrike" spc="-1" dirty="0">
                <a:solidFill>
                  <a:schemeClr val="accent2">
                    <a:lumMod val="20000"/>
                    <a:lumOff val="80000"/>
                  </a:schemeClr>
                </a:solidFill>
                <a:latin typeface="comic"/>
              </a:rPr>
              <a:t>          </a:t>
            </a:r>
            <a:r>
              <a:rPr lang="fr-FR" sz="3200" b="0" strike="noStrike" spc="-1" dirty="0" smtClean="0">
                <a:solidFill>
                  <a:schemeClr val="accent2">
                    <a:lumMod val="20000"/>
                    <a:lumOff val="80000"/>
                  </a:schemeClr>
                </a:solidFill>
                <a:latin typeface="comic"/>
              </a:rPr>
              <a:t>PULSARS </a:t>
            </a:r>
            <a:r>
              <a:rPr lang="fr-FR" sz="3200" b="0" strike="noStrike" spc="-1" dirty="0">
                <a:solidFill>
                  <a:schemeClr val="accent2">
                    <a:lumMod val="20000"/>
                    <a:lumOff val="80000"/>
                  </a:schemeClr>
                </a:solidFill>
                <a:latin typeface="comic"/>
              </a:rPr>
              <a:t>ET MAGNÉTARS</a:t>
            </a:r>
            <a:endParaRPr lang="fr-FR" sz="3200" b="0" strike="noStrike" spc="-1" dirty="0">
              <a:solidFill>
                <a:srgbClr val="000000"/>
              </a:solidFill>
              <a:latin typeface="Arial"/>
            </a:endParaRPr>
          </a:p>
        </p:txBody>
      </p:sp>
      <p:sp>
        <p:nvSpPr>
          <p:cNvPr id="56" name="ZoneTexte 8"/>
          <p:cNvSpPr/>
          <p:nvPr/>
        </p:nvSpPr>
        <p:spPr>
          <a:xfrm>
            <a:off x="7068600" y="6312600"/>
            <a:ext cx="2887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9D9D9"/>
                </a:solidFill>
                <a:latin typeface="Calibri"/>
              </a:rPr>
              <a:t>André BORDES</a:t>
            </a:r>
            <a:endParaRPr lang="fr-FR" sz="1400" b="0" strike="noStrike" spc="-1">
              <a:solidFill>
                <a:srgbClr val="000000"/>
              </a:solidFill>
              <a:latin typeface="Arial"/>
            </a:endParaRPr>
          </a:p>
        </p:txBody>
      </p:sp>
      <p:sp>
        <p:nvSpPr>
          <p:cNvPr id="57" name="Rectangle 9"/>
          <p:cNvSpPr/>
          <p:nvPr/>
        </p:nvSpPr>
        <p:spPr>
          <a:xfrm>
            <a:off x="8284320" y="6554520"/>
            <a:ext cx="859320" cy="11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pic>
        <p:nvPicPr>
          <p:cNvPr id="58" name="Image 10"/>
          <p:cNvPicPr/>
          <p:nvPr/>
        </p:nvPicPr>
        <p:blipFill>
          <a:blip r:embed="rId7"/>
          <a:stretch/>
        </p:blipFill>
        <p:spPr>
          <a:xfrm>
            <a:off x="361800" y="5464800"/>
            <a:ext cx="756720" cy="1034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10252" r:id="rId4" imgW="0" imgH="0" progId="CorelPhotoPaint.Image.7">
                  <p:embed/>
                </p:oleObj>
              </mc:Choice>
              <mc:Fallback>
                <p:oleObj r:id="rId4" imgW="0" imgH="0" progId="CorelPhotoPaint.Image.7">
                  <p:embed/>
                  <p:pic>
                    <p:nvPicPr>
                      <p:cNvPr id="181"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182"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183"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184"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85"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pic>
        <p:nvPicPr>
          <p:cNvPr id="186" name="Image 6"/>
          <p:cNvPicPr/>
          <p:nvPr/>
        </p:nvPicPr>
        <p:blipFill>
          <a:blip r:embed="rId6"/>
          <a:stretch/>
        </p:blipFill>
        <p:spPr>
          <a:xfrm>
            <a:off x="308520" y="1170360"/>
            <a:ext cx="8450640" cy="5709600"/>
          </a:xfrm>
          <a:prstGeom prst="rect">
            <a:avLst/>
          </a:prstGeom>
          <a:ln w="0">
            <a:noFill/>
          </a:ln>
        </p:spPr>
      </p:pic>
      <p:sp>
        <p:nvSpPr>
          <p:cNvPr id="187" name="Rectangle 1"/>
          <p:cNvSpPr/>
          <p:nvPr/>
        </p:nvSpPr>
        <p:spPr>
          <a:xfrm>
            <a:off x="5631840" y="1473480"/>
            <a:ext cx="3338640" cy="92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88" name="Rectangle 9"/>
          <p:cNvSpPr/>
          <p:nvPr/>
        </p:nvSpPr>
        <p:spPr>
          <a:xfrm>
            <a:off x="6265440" y="2745720"/>
            <a:ext cx="2599200" cy="47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89" name="Rectangle 10"/>
          <p:cNvSpPr/>
          <p:nvPr/>
        </p:nvSpPr>
        <p:spPr>
          <a:xfrm>
            <a:off x="6458040" y="3651840"/>
            <a:ext cx="2243880" cy="537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90" name="Rectangle 11"/>
          <p:cNvSpPr/>
          <p:nvPr/>
        </p:nvSpPr>
        <p:spPr>
          <a:xfrm>
            <a:off x="6276240" y="4739040"/>
            <a:ext cx="2588400" cy="607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91" name="ZoneTexte 8"/>
          <p:cNvSpPr/>
          <p:nvPr/>
        </p:nvSpPr>
        <p:spPr>
          <a:xfrm>
            <a:off x="5649480" y="1502640"/>
            <a:ext cx="3165120" cy="63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D9D9D9"/>
                </a:solidFill>
                <a:latin typeface="Calibri"/>
              </a:rPr>
              <a:t>Croûte solide, épaisseur 1 km, composée de </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neutrons libres et de gaz d’électrons dégénérés </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Masse volumique 100 millions Tonnes/cm3</a:t>
            </a:r>
            <a:endParaRPr lang="fr-FR" sz="1200" b="0" strike="noStrike" spc="-1">
              <a:solidFill>
                <a:srgbClr val="000000"/>
              </a:solidFill>
              <a:latin typeface="Arial"/>
            </a:endParaRPr>
          </a:p>
        </p:txBody>
      </p:sp>
      <p:sp>
        <p:nvSpPr>
          <p:cNvPr id="192" name="ZoneTexte 13"/>
          <p:cNvSpPr/>
          <p:nvPr/>
        </p:nvSpPr>
        <p:spPr>
          <a:xfrm>
            <a:off x="5988600" y="2662560"/>
            <a:ext cx="4175280" cy="63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D9D9D9"/>
                </a:solidFill>
                <a:latin typeface="Calibri"/>
              </a:rPr>
              <a:t>Epaisseur 3 km </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Composé de neutrons et protons.</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 Masse volumique 100 millions de Tonnes/cm3</a:t>
            </a:r>
            <a:endParaRPr lang="fr-FR" sz="1200" b="0" strike="noStrike" spc="-1">
              <a:solidFill>
                <a:srgbClr val="000000"/>
              </a:solidFill>
              <a:latin typeface="Arial"/>
            </a:endParaRPr>
          </a:p>
        </p:txBody>
      </p:sp>
      <p:sp>
        <p:nvSpPr>
          <p:cNvPr id="193" name="ZoneTexte 15"/>
          <p:cNvSpPr/>
          <p:nvPr/>
        </p:nvSpPr>
        <p:spPr>
          <a:xfrm>
            <a:off x="6135840" y="3614040"/>
            <a:ext cx="432036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D9D9D9"/>
                </a:solidFill>
                <a:latin typeface="Calibri"/>
              </a:rPr>
              <a:t>Epaisseur 6 km</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Composé de neutrons </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et de protons superfluides.</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Masse volumique 1 milliard de Tonnes/cm3</a:t>
            </a:r>
            <a:endParaRPr lang="fr-FR" sz="1200" b="0" strike="noStrike" spc="-1">
              <a:solidFill>
                <a:srgbClr val="000000"/>
              </a:solidFill>
              <a:latin typeface="Arial"/>
            </a:endParaRPr>
          </a:p>
        </p:txBody>
      </p:sp>
      <p:sp>
        <p:nvSpPr>
          <p:cNvPr id="194" name="ZoneTexte 16"/>
          <p:cNvSpPr/>
          <p:nvPr/>
        </p:nvSpPr>
        <p:spPr>
          <a:xfrm>
            <a:off x="6274800" y="4690800"/>
            <a:ext cx="4198320" cy="100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D9D9D9"/>
                </a:solidFill>
                <a:latin typeface="Calibri"/>
              </a:rPr>
              <a:t>diamètre 1 km environ</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Matière inconnue (plasma de quarks ?)</a:t>
            </a:r>
            <a:endParaRPr lang="fr-FR" sz="1200" b="0" strike="noStrike" spc="-1">
              <a:solidFill>
                <a:srgbClr val="000000"/>
              </a:solidFill>
              <a:latin typeface="Arial"/>
            </a:endParaRPr>
          </a:p>
          <a:p>
            <a:pPr>
              <a:lnSpc>
                <a:spcPct val="100000"/>
              </a:lnSpc>
            </a:pPr>
            <a:r>
              <a:rPr lang="fr-FR" sz="1200" b="0" strike="noStrike" spc="-1">
                <a:solidFill>
                  <a:srgbClr val="D9D9D9"/>
                </a:solidFill>
                <a:latin typeface="Calibri"/>
              </a:rPr>
              <a:t>Masse volumique 1 milliard de Tonnes/cm3</a:t>
            </a:r>
            <a:endParaRPr lang="fr-FR" sz="1200" b="0" strike="noStrike" spc="-1">
              <a:solidFill>
                <a:srgbClr val="000000"/>
              </a:solidFill>
              <a:latin typeface="Arial"/>
            </a:endParaRPr>
          </a:p>
          <a:p>
            <a:pPr>
              <a:lnSpc>
                <a:spcPct val="100000"/>
              </a:lnSpc>
            </a:pPr>
            <a:endParaRPr lang="fr-FR" sz="1200" b="0" strike="noStrike" spc="-1">
              <a:solidFill>
                <a:srgbClr val="000000"/>
              </a:solidFill>
              <a:latin typeface="Arial"/>
            </a:endParaRPr>
          </a:p>
          <a:p>
            <a:pPr>
              <a:lnSpc>
                <a:spcPct val="100000"/>
              </a:lnSpc>
            </a:pPr>
            <a:endParaRPr lang="fr-FR" sz="1200" b="0" strike="noStrike" spc="-1">
              <a:solidFill>
                <a:srgbClr val="000000"/>
              </a:solidFill>
              <a:latin typeface="Arial"/>
            </a:endParaRPr>
          </a:p>
        </p:txBody>
      </p:sp>
      <p:sp>
        <p:nvSpPr>
          <p:cNvPr id="195" name="Rectangle à coins arrondis 18"/>
          <p:cNvSpPr/>
          <p:nvPr/>
        </p:nvSpPr>
        <p:spPr>
          <a:xfrm>
            <a:off x="1964160" y="289440"/>
            <a:ext cx="562320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96" name="ZoneTexte 17"/>
          <p:cNvSpPr/>
          <p:nvPr/>
        </p:nvSpPr>
        <p:spPr>
          <a:xfrm>
            <a:off x="2344320" y="308520"/>
            <a:ext cx="5257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5">
                    <a:lumMod val="75000"/>
                  </a:schemeClr>
                </a:solidFill>
                <a:latin typeface="Calibri"/>
              </a:rPr>
              <a:t>Structure interne théorique d’une étoile à neutrons.</a:t>
            </a:r>
            <a:endParaRPr lang="fr-FR" sz="1800" b="0" strike="noStrike" spc="-1">
              <a:solidFill>
                <a:srgbClr val="000000"/>
              </a:solidFill>
              <a:latin typeface="Arial"/>
            </a:endParaRPr>
          </a:p>
        </p:txBody>
      </p:sp>
      <p:sp>
        <p:nvSpPr>
          <p:cNvPr id="197" name="Rectangle 7"/>
          <p:cNvSpPr/>
          <p:nvPr/>
        </p:nvSpPr>
        <p:spPr>
          <a:xfrm>
            <a:off x="6047280" y="2851560"/>
            <a:ext cx="172800" cy="7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32760" rIns="90000" bIns="32760" anchor="ctr">
            <a:noAutofit/>
          </a:bodyPr>
          <a:lstStyle/>
          <a:p>
            <a:pPr algn="ctr">
              <a:lnSpc>
                <a:spcPct val="100000"/>
              </a:lnSpc>
            </a:pPr>
            <a:endParaRPr lang="fr-FR" sz="1800" b="0" strike="noStrike" spc="-1">
              <a:solidFill>
                <a:schemeClr val="lt1"/>
              </a:solidFill>
              <a:latin typeface="Calibri"/>
            </a:endParaRPr>
          </a:p>
        </p:txBody>
      </p:sp>
      <p:sp>
        <p:nvSpPr>
          <p:cNvPr id="198" name="Rectangle 12"/>
          <p:cNvSpPr/>
          <p:nvPr/>
        </p:nvSpPr>
        <p:spPr>
          <a:xfrm>
            <a:off x="6228360" y="3821040"/>
            <a:ext cx="229320" cy="45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720" rIns="90000" bIns="720" anchor="ctr">
            <a:noAutofit/>
          </a:bodyPr>
          <a:lstStyle/>
          <a:p>
            <a:pPr algn="ctr">
              <a:lnSpc>
                <a:spcPct val="100000"/>
              </a:lnSpc>
            </a:pPr>
            <a:endParaRPr lang="fr-FR" sz="1800" b="0" strike="noStrike" spc="-1">
              <a:solidFill>
                <a:schemeClr val="lt1"/>
              </a:solidFill>
              <a:latin typeface="Calibri"/>
            </a:endParaRPr>
          </a:p>
        </p:txBody>
      </p:sp>
      <p:sp>
        <p:nvSpPr>
          <p:cNvPr id="199" name="Rectangle 20"/>
          <p:cNvSpPr/>
          <p:nvPr/>
        </p:nvSpPr>
        <p:spPr>
          <a:xfrm>
            <a:off x="5852160" y="5546880"/>
            <a:ext cx="3116880" cy="1308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00" name="ZoneTexte 21"/>
          <p:cNvSpPr/>
          <p:nvPr/>
        </p:nvSpPr>
        <p:spPr>
          <a:xfrm>
            <a:off x="5906160" y="5558040"/>
            <a:ext cx="2971080" cy="92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100" b="0" strike="noStrike" spc="-1">
                <a:solidFill>
                  <a:srgbClr val="F2F2F2"/>
                </a:solidFill>
                <a:latin typeface="Calibri"/>
              </a:rPr>
              <a:t>Matière ordinaire sur 100 m d’épaisseur</a:t>
            </a:r>
            <a:endParaRPr lang="fr-FR" sz="1100" b="0" strike="noStrike" spc="-1">
              <a:solidFill>
                <a:srgbClr val="000000"/>
              </a:solidFill>
              <a:latin typeface="Arial"/>
            </a:endParaRPr>
          </a:p>
          <a:p>
            <a:pPr>
              <a:lnSpc>
                <a:spcPct val="100000"/>
              </a:lnSpc>
            </a:pPr>
            <a:r>
              <a:rPr lang="fr-FR" sz="1100" b="0" strike="noStrike" spc="-1">
                <a:solidFill>
                  <a:srgbClr val="F2F2F2"/>
                </a:solidFill>
                <a:latin typeface="Calibri"/>
              </a:rPr>
              <a:t>Température de surface 10 millions de degrés.</a:t>
            </a:r>
            <a:endParaRPr lang="fr-FR" sz="1100" b="0" strike="noStrike" spc="-1">
              <a:solidFill>
                <a:srgbClr val="000000"/>
              </a:solidFill>
              <a:latin typeface="Arial"/>
            </a:endParaRPr>
          </a:p>
          <a:p>
            <a:pPr>
              <a:lnSpc>
                <a:spcPct val="100000"/>
              </a:lnSpc>
            </a:pPr>
            <a:r>
              <a:rPr lang="fr-FR" sz="1100" b="0" strike="noStrike" spc="-1">
                <a:solidFill>
                  <a:srgbClr val="F2F2F2"/>
                </a:solidFill>
                <a:latin typeface="Calibri"/>
              </a:rPr>
              <a:t>Gravité en surface 200 milliards de fois celle de la Terre  ce qui réduit les reliefs de surface à moins d’un millimètre d’altitude.</a:t>
            </a:r>
            <a:endParaRPr lang="fr-FR" sz="11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2"/>
          <p:cNvGraphicFramePr>
            <a:graphicFrameLocks noChangeAspect="1"/>
          </p:cNvGraphicFramePr>
          <p:nvPr>
            <p:extLst>
              <p:ext uri="{D42A27DB-BD31-4B8C-83A1-F6EECF244321}">
                <p14:modId xmlns:p14="http://schemas.microsoft.com/office/powerpoint/2010/main" val="3113967291"/>
              </p:ext>
            </p:extLst>
          </p:nvPr>
        </p:nvGraphicFramePr>
        <p:xfrm>
          <a:off x="-101600" y="0"/>
          <a:ext cx="9306826" cy="7296728"/>
        </p:xfrm>
        <a:graphic>
          <a:graphicData uri="http://schemas.openxmlformats.org/presentationml/2006/ole">
            <mc:AlternateContent xmlns:mc="http://schemas.openxmlformats.org/markup-compatibility/2006">
              <mc:Choice xmlns:v="urn:schemas-microsoft-com:vml" Requires="v">
                <p:oleObj spid="_x0000_s11276" name="CorelPhotoPaint.Image.7" r:id="rId6" imgW="13003175" imgH="9752381" progId="CorelPhotoPaint.Image.7">
                  <p:embed/>
                </p:oleObj>
              </mc:Choice>
              <mc:Fallback>
                <p:oleObj name="CorelPhotoPaint.Image.7" r:id="rId6" imgW="13003175" imgH="9752381" progId="CorelPhotoPaint.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0"/>
                        <a:ext cx="9306826" cy="7296728"/>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2" name="Rectangle à coins arrondis 1"/>
          <p:cNvSpPr/>
          <p:nvPr/>
        </p:nvSpPr>
        <p:spPr>
          <a:xfrm>
            <a:off x="1754277" y="305003"/>
            <a:ext cx="5562723" cy="423521"/>
          </a:xfrm>
          <a:prstGeom prst="roundRect">
            <a:avLst/>
          </a:prstGeom>
          <a:solidFill>
            <a:schemeClr val="accent2">
              <a:lumMod val="60000"/>
              <a:lumOff val="4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ZoneTexte 3"/>
          <p:cNvSpPr txBox="1"/>
          <p:nvPr/>
        </p:nvSpPr>
        <p:spPr>
          <a:xfrm>
            <a:off x="6655398" y="1623888"/>
            <a:ext cx="167710" cy="207749"/>
          </a:xfrm>
          <a:prstGeom prst="rect">
            <a:avLst/>
          </a:prstGeom>
          <a:noFill/>
        </p:spPr>
        <p:txBody>
          <a:bodyPr wrap="square" rtlCol="0">
            <a:spAutoFit/>
          </a:bodyPr>
          <a:lstStyle/>
          <a:p>
            <a:r>
              <a:rPr lang="fr-FR" sz="750" b="1" dirty="0">
                <a:solidFill>
                  <a:schemeClr val="accent1">
                    <a:lumMod val="75000"/>
                  </a:schemeClr>
                </a:solidFill>
              </a:rPr>
              <a:t>3</a:t>
            </a:r>
          </a:p>
        </p:txBody>
      </p:sp>
      <p:pic>
        <p:nvPicPr>
          <p:cNvPr id="12" name="Conservation du moment cinétique avec tabouret et altère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487361" y="2634916"/>
            <a:ext cx="6334138" cy="3562953"/>
          </a:xfrm>
          <a:prstGeom prst="rect">
            <a:avLst/>
          </a:prstGeom>
        </p:spPr>
      </p:pic>
      <p:sp>
        <p:nvSpPr>
          <p:cNvPr id="20" name="Rectangle à coins arrondis 19"/>
          <p:cNvSpPr/>
          <p:nvPr/>
        </p:nvSpPr>
        <p:spPr>
          <a:xfrm>
            <a:off x="969818" y="996093"/>
            <a:ext cx="7333674" cy="1368893"/>
          </a:xfrm>
          <a:prstGeom prst="roundRect">
            <a:avLst/>
          </a:prstGeom>
          <a:solidFill>
            <a:schemeClr val="accent1">
              <a:lumMod val="60000"/>
              <a:lumOff val="40000"/>
            </a:schemeClr>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Rectangle 15"/>
          <p:cNvSpPr/>
          <p:nvPr/>
        </p:nvSpPr>
        <p:spPr>
          <a:xfrm>
            <a:off x="2130445" y="316708"/>
            <a:ext cx="5078826" cy="400110"/>
          </a:xfrm>
          <a:prstGeom prst="rect">
            <a:avLst/>
          </a:prstGeom>
        </p:spPr>
        <p:txBody>
          <a:bodyPr wrap="none">
            <a:spAutoFit/>
          </a:bodyPr>
          <a:lstStyle/>
          <a:p>
            <a:r>
              <a:rPr lang="fr-FR" sz="2000" dirty="0">
                <a:solidFill>
                  <a:schemeClr val="accent1">
                    <a:lumMod val="50000"/>
                  </a:schemeClr>
                </a:solidFill>
              </a:rPr>
              <a:t>Vitesses de rotation des étoiles à neutrons.</a:t>
            </a:r>
          </a:p>
        </p:txBody>
      </p:sp>
      <p:sp>
        <p:nvSpPr>
          <p:cNvPr id="17" name="Rectangle 16"/>
          <p:cNvSpPr/>
          <p:nvPr/>
        </p:nvSpPr>
        <p:spPr>
          <a:xfrm>
            <a:off x="201486" y="987090"/>
            <a:ext cx="8700654" cy="1569660"/>
          </a:xfrm>
          <a:prstGeom prst="rect">
            <a:avLst/>
          </a:prstGeom>
        </p:spPr>
        <p:txBody>
          <a:bodyPr wrap="square">
            <a:spAutoFit/>
          </a:bodyPr>
          <a:lstStyle/>
          <a:p>
            <a:pPr algn="ctr"/>
            <a:r>
              <a:rPr lang="fr-FR" sz="1200" b="1" dirty="0">
                <a:solidFill>
                  <a:schemeClr val="accent1">
                    <a:lumMod val="50000"/>
                  </a:schemeClr>
                </a:solidFill>
              </a:rPr>
              <a:t>Conservation du moment cinétique d’une étoile.</a:t>
            </a:r>
          </a:p>
          <a:p>
            <a:pPr algn="ctr"/>
            <a:r>
              <a:rPr lang="fr-FR" sz="1200" b="1" dirty="0">
                <a:solidFill>
                  <a:schemeClr val="accent1">
                    <a:lumMod val="50000"/>
                  </a:schemeClr>
                </a:solidFill>
              </a:rPr>
              <a:t>Le produit de la vitesse angulaire d’une étoile par le carré de son rayon est une  constante. </a:t>
            </a:r>
          </a:p>
          <a:p>
            <a:pPr algn="ctr"/>
            <a:r>
              <a:rPr lang="fr-FR" sz="1200" dirty="0">
                <a:solidFill>
                  <a:schemeClr val="accent1">
                    <a:lumMod val="50000"/>
                  </a:schemeClr>
                </a:solidFill>
              </a:rPr>
              <a:t>Une étoile à neutrons a un rayon de 10 km soit  100 000 fois plus petit que le rayon de l’étoile mère.</a:t>
            </a:r>
          </a:p>
          <a:p>
            <a:pPr algn="ctr"/>
            <a:r>
              <a:rPr lang="fr-FR" sz="1200" dirty="0">
                <a:solidFill>
                  <a:schemeClr val="accent1">
                    <a:lumMod val="50000"/>
                  </a:schemeClr>
                </a:solidFill>
              </a:rPr>
              <a:t>La vitesse de rotation de l’étoile à neutron sera de l’ordre 100 000 </a:t>
            </a:r>
            <a:r>
              <a:rPr lang="fr-FR" sz="1200" dirty="0" smtClean="0">
                <a:solidFill>
                  <a:schemeClr val="accent1">
                    <a:lumMod val="50000"/>
                  </a:schemeClr>
                </a:solidFill>
              </a:rPr>
              <a:t> </a:t>
            </a:r>
          </a:p>
          <a:p>
            <a:pPr algn="ctr"/>
            <a:r>
              <a:rPr lang="fr-FR" sz="1200" dirty="0" smtClean="0">
                <a:solidFill>
                  <a:schemeClr val="accent1">
                    <a:lumMod val="50000"/>
                  </a:schemeClr>
                </a:solidFill>
              </a:rPr>
              <a:t>soit </a:t>
            </a:r>
            <a:r>
              <a:rPr lang="fr-FR" sz="1200" dirty="0">
                <a:solidFill>
                  <a:schemeClr val="accent1">
                    <a:lumMod val="50000"/>
                  </a:schemeClr>
                </a:solidFill>
              </a:rPr>
              <a:t>10 milliards de fois la vitesse de rotation de l’étoile.</a:t>
            </a:r>
          </a:p>
          <a:p>
            <a:pPr algn="ctr"/>
            <a:r>
              <a:rPr lang="fr-FR" sz="1200" dirty="0">
                <a:solidFill>
                  <a:schemeClr val="accent1">
                    <a:lumMod val="50000"/>
                  </a:schemeClr>
                </a:solidFill>
              </a:rPr>
              <a:t>La rotation de l’étoile à neutrons la plus rapide a été mesurée à 716 tours/seconde. </a:t>
            </a:r>
          </a:p>
          <a:p>
            <a:pPr algn="ctr"/>
            <a:r>
              <a:rPr lang="fr-FR" sz="1200" dirty="0">
                <a:solidFill>
                  <a:schemeClr val="accent1">
                    <a:lumMod val="50000"/>
                  </a:schemeClr>
                </a:solidFill>
              </a:rPr>
              <a:t>Sa vitesse en surface est de 47000 km/seconde soit 15% de la vitesse de la lumière.</a:t>
            </a:r>
          </a:p>
          <a:p>
            <a:pPr algn="ctr"/>
            <a:endParaRPr lang="fr-FR" sz="1200" dirty="0">
              <a:solidFill>
                <a:schemeClr val="accent1">
                  <a:lumMod val="50000"/>
                </a:schemeClr>
              </a:solidFill>
            </a:endParaRPr>
          </a:p>
        </p:txBody>
      </p:sp>
      <p:sp>
        <p:nvSpPr>
          <p:cNvPr id="11" name="ZoneTexte 10"/>
          <p:cNvSpPr txBox="1"/>
          <p:nvPr/>
        </p:nvSpPr>
        <p:spPr>
          <a:xfrm>
            <a:off x="3804179" y="6294507"/>
            <a:ext cx="3760223" cy="276999"/>
          </a:xfrm>
          <a:prstGeom prst="rect">
            <a:avLst/>
          </a:prstGeom>
          <a:noFill/>
        </p:spPr>
        <p:txBody>
          <a:bodyPr wrap="square" rtlCol="0">
            <a:spAutoFit/>
          </a:bodyPr>
          <a:lstStyle/>
          <a:p>
            <a:r>
              <a:rPr lang="fr-FR" sz="1200" dirty="0">
                <a:solidFill>
                  <a:schemeClr val="bg1">
                    <a:lumMod val="85000"/>
                  </a:schemeClr>
                </a:solidFill>
              </a:rPr>
              <a:t>Cliquer sur l’image.</a:t>
            </a:r>
          </a:p>
        </p:txBody>
      </p:sp>
      <p:sp>
        <p:nvSpPr>
          <p:cNvPr id="3" name="ZoneTexte 2"/>
          <p:cNvSpPr txBox="1"/>
          <p:nvPr/>
        </p:nvSpPr>
        <p:spPr>
          <a:xfrm>
            <a:off x="6684907" y="1516166"/>
            <a:ext cx="198293" cy="215444"/>
          </a:xfrm>
          <a:prstGeom prst="rect">
            <a:avLst/>
          </a:prstGeom>
          <a:noFill/>
        </p:spPr>
        <p:txBody>
          <a:bodyPr wrap="square" rtlCol="0">
            <a:spAutoFit/>
          </a:bodyPr>
          <a:lstStyle/>
          <a:p>
            <a:r>
              <a:rPr lang="fr-FR" sz="800" dirty="0" smtClean="0"/>
              <a:t>2</a:t>
            </a:r>
            <a:endParaRPr lang="fr-FR" sz="800" dirty="0"/>
          </a:p>
        </p:txBody>
      </p:sp>
    </p:spTree>
    <p:extLst>
      <p:ext uri="{BB962C8B-B14F-4D97-AF65-F5344CB8AC3E}">
        <p14:creationId xmlns:p14="http://schemas.microsoft.com/office/powerpoint/2010/main" val="3968435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 name="Object 2"/>
          <p:cNvGraphicFramePr/>
          <p:nvPr/>
        </p:nvGraphicFramePr>
        <p:xfrm>
          <a:off x="-38160" y="360"/>
          <a:ext cx="9210240" cy="6856920"/>
        </p:xfrm>
        <a:graphic>
          <a:graphicData uri="http://schemas.openxmlformats.org/presentationml/2006/ole">
            <mc:AlternateContent xmlns:mc="http://schemas.openxmlformats.org/markup-compatibility/2006">
              <mc:Choice xmlns:v="urn:schemas-microsoft-com:vml" Requires="v">
                <p:oleObj spid="_x0000_s12300" r:id="rId4" imgW="0" imgH="0" progId="CorelPhotoPaint.Image.7">
                  <p:embed/>
                </p:oleObj>
              </mc:Choice>
              <mc:Fallback>
                <p:oleObj r:id="rId4" imgW="0" imgH="0" progId="CorelPhotoPaint.Image.7">
                  <p:embed/>
                  <p:pic>
                    <p:nvPicPr>
                      <p:cNvPr id="223" name="Object 2"/>
                      <p:cNvPicPr/>
                      <p:nvPr/>
                    </p:nvPicPr>
                    <p:blipFill>
                      <a:blip r:embed="rId5"/>
                      <a:stretch/>
                    </p:blipFill>
                    <p:spPr>
                      <a:xfrm>
                        <a:off x="-38160" y="360"/>
                        <a:ext cx="9210240" cy="6856920"/>
                      </a:xfrm>
                      <a:prstGeom prst="rect">
                        <a:avLst/>
                      </a:prstGeom>
                      <a:ln w="0">
                        <a:noFill/>
                      </a:ln>
                    </p:spPr>
                  </p:pic>
                </p:oleObj>
              </mc:Fallback>
            </mc:AlternateContent>
          </a:graphicData>
        </a:graphic>
      </p:graphicFrame>
      <p:sp>
        <p:nvSpPr>
          <p:cNvPr id="224"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225"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226"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27"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228" name="Rectangle à coins arrondis 6"/>
          <p:cNvSpPr/>
          <p:nvPr/>
        </p:nvSpPr>
        <p:spPr>
          <a:xfrm>
            <a:off x="1875240" y="186120"/>
            <a:ext cx="525708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29" name="ZoneTexte 8"/>
          <p:cNvSpPr/>
          <p:nvPr/>
        </p:nvSpPr>
        <p:spPr>
          <a:xfrm>
            <a:off x="2049840" y="186120"/>
            <a:ext cx="6671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5">
                    <a:lumMod val="75000"/>
                  </a:schemeClr>
                </a:solidFill>
                <a:latin typeface="Calibri"/>
              </a:rPr>
              <a:t>Intensités magnétiques des étoiles à neutrons.</a:t>
            </a:r>
            <a:endParaRPr lang="fr-FR" sz="2000" b="0" strike="noStrike" spc="-1">
              <a:solidFill>
                <a:srgbClr val="000000"/>
              </a:solidFill>
              <a:latin typeface="Arial"/>
            </a:endParaRPr>
          </a:p>
        </p:txBody>
      </p:sp>
      <p:sp>
        <p:nvSpPr>
          <p:cNvPr id="230" name="ZoneTexte 9"/>
          <p:cNvSpPr/>
          <p:nvPr/>
        </p:nvSpPr>
        <p:spPr>
          <a:xfrm>
            <a:off x="-538560" y="4359240"/>
            <a:ext cx="10085400" cy="52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fr-FR" sz="1400" b="0" strike="noStrike" spc="-1">
              <a:solidFill>
                <a:srgbClr val="000000"/>
              </a:solidFill>
              <a:latin typeface="Arial"/>
            </a:endParaRPr>
          </a:p>
          <a:p>
            <a:pPr>
              <a:lnSpc>
                <a:spcPct val="100000"/>
              </a:lnSpc>
            </a:pPr>
            <a:endParaRPr lang="fr-FR" sz="1400" b="0" strike="noStrike" spc="-1">
              <a:solidFill>
                <a:srgbClr val="000000"/>
              </a:solidFill>
              <a:latin typeface="Arial"/>
            </a:endParaRPr>
          </a:p>
        </p:txBody>
      </p:sp>
      <p:pic>
        <p:nvPicPr>
          <p:cNvPr id="231" name="Image 11"/>
          <p:cNvPicPr/>
          <p:nvPr/>
        </p:nvPicPr>
        <p:blipFill>
          <a:blip r:embed="rId6"/>
          <a:stretch/>
        </p:blipFill>
        <p:spPr>
          <a:xfrm>
            <a:off x="622080" y="2427480"/>
            <a:ext cx="7674480" cy="4358880"/>
          </a:xfrm>
          <a:prstGeom prst="rect">
            <a:avLst/>
          </a:prstGeom>
          <a:ln w="0">
            <a:noFill/>
          </a:ln>
        </p:spPr>
      </p:pic>
      <p:sp>
        <p:nvSpPr>
          <p:cNvPr id="232" name="Rectangle à coins arrondis 13"/>
          <p:cNvSpPr/>
          <p:nvPr/>
        </p:nvSpPr>
        <p:spPr>
          <a:xfrm>
            <a:off x="1572840" y="805680"/>
            <a:ext cx="5921640" cy="116748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33" name="Rectangle 1"/>
          <p:cNvSpPr/>
          <p:nvPr/>
        </p:nvSpPr>
        <p:spPr>
          <a:xfrm>
            <a:off x="1426320" y="817920"/>
            <a:ext cx="6319800" cy="118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1" strike="noStrike" spc="-1">
                <a:solidFill>
                  <a:schemeClr val="accent1">
                    <a:lumMod val="50000"/>
                  </a:schemeClr>
                </a:solidFill>
                <a:latin typeface="Calibri"/>
              </a:rPr>
              <a:t>Conservation du champ magnétique d’une étoile.</a:t>
            </a:r>
            <a:endParaRPr lang="fr-FR" sz="1600" b="0" strike="noStrike" spc="-1">
              <a:solidFill>
                <a:srgbClr val="000000"/>
              </a:solidFill>
              <a:latin typeface="Arial"/>
            </a:endParaRPr>
          </a:p>
          <a:p>
            <a:pPr algn="ctr">
              <a:lnSpc>
                <a:spcPct val="100000"/>
              </a:lnSpc>
            </a:pPr>
            <a:r>
              <a:rPr lang="fr-FR" sz="1400" b="1" strike="noStrike" spc="-1">
                <a:solidFill>
                  <a:schemeClr val="accent1">
                    <a:lumMod val="50000"/>
                  </a:schemeClr>
                </a:solidFill>
                <a:latin typeface="Calibri"/>
              </a:rPr>
              <a:t>Le produit du champ magnétique d’une étoile par sa surface est constant.</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Les étoiles qui s’effondrent en étoiles à neutrons (très faibles surfaces) vont </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provoquer sur celles-ci les intensités magnétiques qui peuvent atteindre </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1000 milliards de fois celle de la Terre.</a:t>
            </a: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 name="Object 2"/>
          <p:cNvGraphicFramePr/>
          <p:nvPr/>
        </p:nvGraphicFramePr>
        <p:xfrm>
          <a:off x="-83880" y="0"/>
          <a:ext cx="9255600" cy="6856920"/>
        </p:xfrm>
        <a:graphic>
          <a:graphicData uri="http://schemas.openxmlformats.org/presentationml/2006/ole">
            <mc:AlternateContent xmlns:mc="http://schemas.openxmlformats.org/markup-compatibility/2006">
              <mc:Choice xmlns:v="urn:schemas-microsoft-com:vml" Requires="v">
                <p:oleObj spid="_x0000_s13324" r:id="rId4" imgW="0" imgH="0" progId="CorelPhotoPaint.Image.7">
                  <p:embed/>
                </p:oleObj>
              </mc:Choice>
              <mc:Fallback>
                <p:oleObj r:id="rId4" imgW="0" imgH="0" progId="CorelPhotoPaint.Image.7">
                  <p:embed/>
                  <p:pic>
                    <p:nvPicPr>
                      <p:cNvPr id="235" name="Object 2"/>
                      <p:cNvPicPr/>
                      <p:nvPr/>
                    </p:nvPicPr>
                    <p:blipFill>
                      <a:blip r:embed="rId5"/>
                      <a:stretch/>
                    </p:blipFill>
                    <p:spPr>
                      <a:xfrm>
                        <a:off x="-83880" y="0"/>
                        <a:ext cx="9255600" cy="6856920"/>
                      </a:xfrm>
                      <a:prstGeom prst="rect">
                        <a:avLst/>
                      </a:prstGeom>
                      <a:ln w="0">
                        <a:noFill/>
                      </a:ln>
                    </p:spPr>
                  </p:pic>
                </p:oleObj>
              </mc:Fallback>
            </mc:AlternateContent>
          </a:graphicData>
        </a:graphic>
      </p:graphicFrame>
      <p:sp>
        <p:nvSpPr>
          <p:cNvPr id="236"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237"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238"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39"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pic>
        <p:nvPicPr>
          <p:cNvPr id="240" name="Image 1"/>
          <p:cNvPicPr/>
          <p:nvPr/>
        </p:nvPicPr>
        <p:blipFill>
          <a:blip r:embed="rId6"/>
          <a:stretch/>
        </p:blipFill>
        <p:spPr>
          <a:xfrm>
            <a:off x="1371600" y="2199960"/>
            <a:ext cx="6173280" cy="4629960"/>
          </a:xfrm>
          <a:prstGeom prst="rect">
            <a:avLst/>
          </a:prstGeom>
          <a:ln w="0">
            <a:noFill/>
          </a:ln>
        </p:spPr>
      </p:pic>
      <p:sp>
        <p:nvSpPr>
          <p:cNvPr id="241" name="Rectangle à coins arrondis 7"/>
          <p:cNvSpPr/>
          <p:nvPr/>
        </p:nvSpPr>
        <p:spPr>
          <a:xfrm>
            <a:off x="2514600" y="186120"/>
            <a:ext cx="352764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42" name="ZoneTexte 6"/>
          <p:cNvSpPr/>
          <p:nvPr/>
        </p:nvSpPr>
        <p:spPr>
          <a:xfrm>
            <a:off x="2514600" y="203760"/>
            <a:ext cx="59997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5">
                    <a:lumMod val="75000"/>
                  </a:schemeClr>
                </a:solidFill>
                <a:latin typeface="Calibri"/>
              </a:rPr>
              <a:t>Les pulsars : les phares de l’Univers.</a:t>
            </a:r>
            <a:endParaRPr lang="fr-FR" sz="1800" b="0" strike="noStrike" spc="-1">
              <a:solidFill>
                <a:srgbClr val="000000"/>
              </a:solidFill>
              <a:latin typeface="Arial"/>
            </a:endParaRPr>
          </a:p>
        </p:txBody>
      </p:sp>
      <p:sp>
        <p:nvSpPr>
          <p:cNvPr id="243" name="Rectangle à coins arrondis 11"/>
          <p:cNvSpPr/>
          <p:nvPr/>
        </p:nvSpPr>
        <p:spPr>
          <a:xfrm>
            <a:off x="167760" y="693720"/>
            <a:ext cx="8943120" cy="139176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44" name="Rectangle 8"/>
          <p:cNvSpPr/>
          <p:nvPr/>
        </p:nvSpPr>
        <p:spPr>
          <a:xfrm>
            <a:off x="84960" y="693000"/>
            <a:ext cx="908712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chemeClr val="accent1">
                    <a:lumMod val="50000"/>
                  </a:schemeClr>
                </a:solidFill>
                <a:latin typeface="Calibri"/>
              </a:rPr>
              <a:t>L’axe magnétique des étoiles à neutrons est pratiquement toujours incliné par rapport à son axe de rotation.</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Les électrons proches des pôles sont capturés par l’intense champ magnétique et sont accélérés à des vitesses très élevées.</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Ils se déplacent le long des lignes magnétiques en spirales provoquées par la rotation du pulsar. </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 Ils émettent alors un rayonnement synchrotron (longueurs d’ondes radio)</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 Orienté vers les pôles magnétiques ce rayonnement forme 2 faisceaux d’une ouverture de 10°environ.</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Sur les 3000 étoiles à neutrons détectées, 2700 sont des pulsars.</a:t>
            </a: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14348" r:id="rId4" imgW="0" imgH="0" progId="CorelPhotoPaint.Image.7">
                  <p:embed/>
                </p:oleObj>
              </mc:Choice>
              <mc:Fallback>
                <p:oleObj r:id="rId4" imgW="0" imgH="0" progId="CorelPhotoPaint.Image.7">
                  <p:embed/>
                  <p:pic>
                    <p:nvPicPr>
                      <p:cNvPr id="246"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247"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248"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249"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50"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pic>
        <p:nvPicPr>
          <p:cNvPr id="251" name="Image 6"/>
          <p:cNvPicPr/>
          <p:nvPr/>
        </p:nvPicPr>
        <p:blipFill>
          <a:blip r:embed="rId6"/>
          <a:stretch/>
        </p:blipFill>
        <p:spPr>
          <a:xfrm>
            <a:off x="1461240" y="2930760"/>
            <a:ext cx="6766200" cy="3261240"/>
          </a:xfrm>
          <a:prstGeom prst="rect">
            <a:avLst/>
          </a:prstGeom>
          <a:ln w="0">
            <a:noFill/>
          </a:ln>
        </p:spPr>
      </p:pic>
      <p:sp>
        <p:nvSpPr>
          <p:cNvPr id="252" name="Rectangle à coins arrondis 8"/>
          <p:cNvSpPr/>
          <p:nvPr/>
        </p:nvSpPr>
        <p:spPr>
          <a:xfrm>
            <a:off x="2664000" y="331560"/>
            <a:ext cx="358020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53" name="ZoneTexte 10"/>
          <p:cNvSpPr/>
          <p:nvPr/>
        </p:nvSpPr>
        <p:spPr>
          <a:xfrm>
            <a:off x="2709360" y="352440"/>
            <a:ext cx="8779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5">
                    <a:lumMod val="75000"/>
                  </a:schemeClr>
                </a:solidFill>
                <a:latin typeface="Calibri"/>
              </a:rPr>
              <a:t>Les étoiles à neutrons millisecondes.</a:t>
            </a:r>
            <a:endParaRPr lang="fr-FR" sz="1800" b="0" strike="noStrike" spc="-1">
              <a:solidFill>
                <a:srgbClr val="000000"/>
              </a:solidFill>
              <a:latin typeface="Arial"/>
            </a:endParaRPr>
          </a:p>
        </p:txBody>
      </p:sp>
      <p:sp>
        <p:nvSpPr>
          <p:cNvPr id="254" name="Rectangle à coins arrondis 11"/>
          <p:cNvSpPr/>
          <p:nvPr/>
        </p:nvSpPr>
        <p:spPr>
          <a:xfrm>
            <a:off x="663120" y="923400"/>
            <a:ext cx="7874640" cy="135252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55" name="ZoneTexte 12"/>
          <p:cNvSpPr/>
          <p:nvPr/>
        </p:nvSpPr>
        <p:spPr>
          <a:xfrm>
            <a:off x="420120" y="959400"/>
            <a:ext cx="8361000" cy="154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0" strike="noStrike" spc="-1">
                <a:solidFill>
                  <a:schemeClr val="accent1">
                    <a:lumMod val="50000"/>
                  </a:schemeClr>
                </a:solidFill>
                <a:latin typeface="Calibri"/>
              </a:rPr>
              <a:t>Une étoile à neutrons millisecondes (période de rotation entre 1 et 10 millisecondes) </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fait partie d’un système binaire qui arrache du plasma à son compagnon.</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Ce plasma transmet une partie de l’énergie cinétique de l’étoile multipliant dans </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de très grandes proportions la vitesse de rotation de l’étoile à neutrons.</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(Ce phénomène transmet également de l’énergie magnétique) </a:t>
            </a:r>
            <a:endParaRPr lang="fr-FR" sz="1600" b="0" strike="noStrike" spc="-1">
              <a:solidFill>
                <a:srgbClr val="000000"/>
              </a:solidFill>
              <a:latin typeface="Arial"/>
            </a:endParaRPr>
          </a:p>
          <a:p>
            <a:pPr algn="ctr">
              <a:lnSpc>
                <a:spcPct val="100000"/>
              </a:lnSpc>
            </a:pPr>
            <a:endParaRPr lang="fr-FR" sz="1600" b="0" strike="noStrike" spc="-1">
              <a:solidFill>
                <a:srgbClr val="000000"/>
              </a:solidFill>
              <a:latin typeface="Arial"/>
            </a:endParaRPr>
          </a:p>
        </p:txBody>
      </p:sp>
      <p:sp>
        <p:nvSpPr>
          <p:cNvPr id="256" name="Rectangle 1"/>
          <p:cNvSpPr/>
          <p:nvPr/>
        </p:nvSpPr>
        <p:spPr>
          <a:xfrm>
            <a:off x="1964160" y="2453400"/>
            <a:ext cx="4571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chemeClr val="accent5">
                    <a:lumMod val="75000"/>
                  </a:schemeClr>
                </a:solidFill>
                <a:latin typeface="Calibri"/>
              </a:rPr>
              <a:t> </a:t>
            </a: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 name="Object 2"/>
          <p:cNvGraphicFramePr/>
          <p:nvPr/>
        </p:nvGraphicFramePr>
        <p:xfrm>
          <a:off x="-60840" y="720"/>
          <a:ext cx="9233280" cy="6856920"/>
        </p:xfrm>
        <a:graphic>
          <a:graphicData uri="http://schemas.openxmlformats.org/presentationml/2006/ole">
            <mc:AlternateContent xmlns:mc="http://schemas.openxmlformats.org/markup-compatibility/2006">
              <mc:Choice xmlns:v="urn:schemas-microsoft-com:vml" Requires="v">
                <p:oleObj spid="_x0000_s15372" r:id="rId4" imgW="0" imgH="0" progId="CorelPhotoPaint.Image.7">
                  <p:embed/>
                </p:oleObj>
              </mc:Choice>
              <mc:Fallback>
                <p:oleObj r:id="rId4" imgW="0" imgH="0" progId="CorelPhotoPaint.Image.7">
                  <p:embed/>
                  <p:pic>
                    <p:nvPicPr>
                      <p:cNvPr id="258" name="Object 2"/>
                      <p:cNvPicPr/>
                      <p:nvPr/>
                    </p:nvPicPr>
                    <p:blipFill>
                      <a:blip r:embed="rId5"/>
                      <a:stretch/>
                    </p:blipFill>
                    <p:spPr>
                      <a:xfrm>
                        <a:off x="-60840" y="720"/>
                        <a:ext cx="9233280" cy="6856920"/>
                      </a:xfrm>
                      <a:prstGeom prst="rect">
                        <a:avLst/>
                      </a:prstGeom>
                      <a:ln w="0">
                        <a:noFill/>
                      </a:ln>
                    </p:spPr>
                  </p:pic>
                </p:oleObj>
              </mc:Fallback>
            </mc:AlternateContent>
          </a:graphicData>
        </a:graphic>
      </p:graphicFrame>
      <p:sp>
        <p:nvSpPr>
          <p:cNvPr id="259"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260"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261"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62"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263" name="Rectangle à coins arrondis 8"/>
          <p:cNvSpPr/>
          <p:nvPr/>
        </p:nvSpPr>
        <p:spPr>
          <a:xfrm>
            <a:off x="2170440" y="387720"/>
            <a:ext cx="510192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64" name="ZoneTexte 10"/>
          <p:cNvSpPr/>
          <p:nvPr/>
        </p:nvSpPr>
        <p:spPr>
          <a:xfrm>
            <a:off x="2793600" y="408600"/>
            <a:ext cx="8779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5">
                    <a:lumMod val="75000"/>
                  </a:schemeClr>
                </a:solidFill>
                <a:latin typeface="Calibri"/>
              </a:rPr>
              <a:t>Les étoiles à neutrons à rayonnements X.</a:t>
            </a:r>
            <a:endParaRPr lang="fr-FR" sz="1800" b="0" strike="noStrike" spc="-1">
              <a:solidFill>
                <a:srgbClr val="000000"/>
              </a:solidFill>
              <a:latin typeface="Arial"/>
            </a:endParaRPr>
          </a:p>
        </p:txBody>
      </p:sp>
      <p:sp>
        <p:nvSpPr>
          <p:cNvPr id="265" name="Rectangle à coins arrondis 11"/>
          <p:cNvSpPr/>
          <p:nvPr/>
        </p:nvSpPr>
        <p:spPr>
          <a:xfrm>
            <a:off x="522720" y="918720"/>
            <a:ext cx="8323200" cy="102384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66" name="ZoneTexte 12"/>
          <p:cNvSpPr/>
          <p:nvPr/>
        </p:nvSpPr>
        <p:spPr>
          <a:xfrm>
            <a:off x="168480" y="974520"/>
            <a:ext cx="893772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chemeClr val="accent1">
                    <a:lumMod val="50000"/>
                  </a:schemeClr>
                </a:solidFill>
                <a:latin typeface="Calibri"/>
              </a:rPr>
              <a:t>Le disque d’accrétion de ces étoiles à neutrons millisecondes sont alimentés par le plasma de leurs compagnons.</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Ce plasma est capturé et accéléré par les lignes magnétiques puis projeté sur  l’étoile à neutrons dont </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la surface atteint une température 10 millions de degrés.</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Ce processus émet un rayonnement X discontinu ainsi que de très rares rayons gamma.</a:t>
            </a:r>
            <a:endParaRPr lang="fr-FR" sz="1400" b="0" strike="noStrike" spc="-1">
              <a:solidFill>
                <a:srgbClr val="000000"/>
              </a:solidFill>
              <a:latin typeface="Arial"/>
            </a:endParaRPr>
          </a:p>
        </p:txBody>
      </p:sp>
      <p:sp>
        <p:nvSpPr>
          <p:cNvPr id="267" name="Rectangle 1"/>
          <p:cNvSpPr/>
          <p:nvPr/>
        </p:nvSpPr>
        <p:spPr>
          <a:xfrm>
            <a:off x="1964160" y="2453400"/>
            <a:ext cx="4571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chemeClr val="accent5">
                    <a:lumMod val="75000"/>
                  </a:schemeClr>
                </a:solidFill>
                <a:latin typeface="Calibri"/>
              </a:rPr>
              <a:t> </a:t>
            </a:r>
            <a:endParaRPr lang="fr-FR" sz="1400" b="0" strike="noStrike" spc="-1">
              <a:solidFill>
                <a:srgbClr val="000000"/>
              </a:solidFill>
              <a:latin typeface="Arial"/>
            </a:endParaRPr>
          </a:p>
        </p:txBody>
      </p:sp>
      <p:pic>
        <p:nvPicPr>
          <p:cNvPr id="268" name="Image 6"/>
          <p:cNvPicPr/>
          <p:nvPr/>
        </p:nvPicPr>
        <p:blipFill>
          <a:blip r:embed="rId6"/>
          <a:stretch/>
        </p:blipFill>
        <p:spPr>
          <a:xfrm>
            <a:off x="2017800" y="2643480"/>
            <a:ext cx="5165280" cy="3879720"/>
          </a:xfrm>
          <a:prstGeom prst="rect">
            <a:avLst/>
          </a:prstGeom>
          <a:ln w="0">
            <a:noFill/>
          </a:ln>
        </p:spPr>
      </p:pic>
      <p:cxnSp>
        <p:nvCxnSpPr>
          <p:cNvPr id="269" name="Connecteur droit avec flèche 9"/>
          <p:cNvCxnSpPr/>
          <p:nvPr/>
        </p:nvCxnSpPr>
        <p:spPr>
          <a:xfrm flipV="1">
            <a:off x="2848680" y="4099320"/>
            <a:ext cx="321480" cy="84240"/>
          </a:xfrm>
          <a:prstGeom prst="straightConnector1">
            <a:avLst/>
          </a:prstGeom>
          <a:ln>
            <a:solidFill>
              <a:srgbClr val="5B9BD5">
                <a:lumMod val="20000"/>
                <a:lumOff val="80000"/>
              </a:srgbClr>
            </a:solidFill>
            <a:tailEnd type="triangle" w="med" len="med"/>
          </a:ln>
        </p:spPr>
      </p:cxnSp>
      <p:cxnSp>
        <p:nvCxnSpPr>
          <p:cNvPr id="270" name="Connecteur droit avec flèche 14"/>
          <p:cNvCxnSpPr/>
          <p:nvPr/>
        </p:nvCxnSpPr>
        <p:spPr>
          <a:xfrm flipV="1">
            <a:off x="5882400" y="5285520"/>
            <a:ext cx="175680" cy="267840"/>
          </a:xfrm>
          <a:prstGeom prst="straightConnector1">
            <a:avLst/>
          </a:prstGeom>
          <a:ln>
            <a:solidFill>
              <a:srgbClr val="5B9BD5">
                <a:lumMod val="20000"/>
                <a:lumOff val="80000"/>
              </a:srgbClr>
            </a:solidFill>
            <a:tailEnd type="triangle" w="med" len="med"/>
          </a:ln>
        </p:spPr>
      </p:cxnSp>
      <p:cxnSp>
        <p:nvCxnSpPr>
          <p:cNvPr id="271" name="Connecteur droit avec flèche 16"/>
          <p:cNvCxnSpPr/>
          <p:nvPr/>
        </p:nvCxnSpPr>
        <p:spPr>
          <a:xfrm flipH="1" flipV="1">
            <a:off x="5394960" y="3931560"/>
            <a:ext cx="381240" cy="112320"/>
          </a:xfrm>
          <a:prstGeom prst="straightConnector1">
            <a:avLst/>
          </a:prstGeom>
          <a:ln>
            <a:solidFill>
              <a:srgbClr val="5B9BD5">
                <a:lumMod val="20000"/>
                <a:lumOff val="80000"/>
              </a:srgbClr>
            </a:solidFill>
            <a:tailEnd type="triangle" w="med" len="med"/>
          </a:ln>
        </p:spPr>
      </p:cxnSp>
      <p:cxnSp>
        <p:nvCxnSpPr>
          <p:cNvPr id="272" name="Connecteur droit avec flèche 17"/>
          <p:cNvCxnSpPr/>
          <p:nvPr/>
        </p:nvCxnSpPr>
        <p:spPr>
          <a:xfrm>
            <a:off x="2948760" y="3720600"/>
            <a:ext cx="320400" cy="7920"/>
          </a:xfrm>
          <a:prstGeom prst="straightConnector1">
            <a:avLst/>
          </a:prstGeom>
          <a:ln>
            <a:solidFill>
              <a:srgbClr val="5B9BD5">
                <a:lumMod val="20000"/>
                <a:lumOff val="80000"/>
              </a:srgbClr>
            </a:solidFill>
            <a:tailEnd type="triangle" w="med" len="med"/>
          </a:ln>
        </p:spPr>
      </p:cxnSp>
      <p:cxnSp>
        <p:nvCxnSpPr>
          <p:cNvPr id="273" name="Connecteur droit avec flèche 18"/>
          <p:cNvCxnSpPr/>
          <p:nvPr/>
        </p:nvCxnSpPr>
        <p:spPr>
          <a:xfrm flipV="1">
            <a:off x="3849840" y="4965840"/>
            <a:ext cx="242280" cy="202320"/>
          </a:xfrm>
          <a:prstGeom prst="straightConnector1">
            <a:avLst/>
          </a:prstGeom>
          <a:ln>
            <a:solidFill>
              <a:srgbClr val="5B9BD5">
                <a:lumMod val="20000"/>
                <a:lumOff val="80000"/>
              </a:srgbClr>
            </a:solidFill>
            <a:tailEnd type="triangle" w="med" len="med"/>
          </a:ln>
        </p:spPr>
      </p:cxnSp>
      <p:cxnSp>
        <p:nvCxnSpPr>
          <p:cNvPr id="274" name="Connecteur droit avec flèche 19"/>
          <p:cNvCxnSpPr/>
          <p:nvPr/>
        </p:nvCxnSpPr>
        <p:spPr>
          <a:xfrm>
            <a:off x="4409640" y="3680280"/>
            <a:ext cx="34920" cy="285840"/>
          </a:xfrm>
          <a:prstGeom prst="straightConnector1">
            <a:avLst/>
          </a:prstGeom>
          <a:ln>
            <a:solidFill>
              <a:srgbClr val="5B9BD5">
                <a:lumMod val="20000"/>
                <a:lumOff val="80000"/>
              </a:srgbClr>
            </a:solidFill>
            <a:tailEnd type="triangle" w="med" len="med"/>
          </a:ln>
        </p:spPr>
      </p:cxnSp>
      <p:cxnSp>
        <p:nvCxnSpPr>
          <p:cNvPr id="275" name="Connecteur droit avec flèche 20"/>
          <p:cNvCxnSpPr/>
          <p:nvPr/>
        </p:nvCxnSpPr>
        <p:spPr>
          <a:xfrm flipH="1" flipV="1">
            <a:off x="6941520" y="5114160"/>
            <a:ext cx="15840" cy="357480"/>
          </a:xfrm>
          <a:prstGeom prst="straightConnector1">
            <a:avLst/>
          </a:prstGeom>
          <a:ln>
            <a:solidFill>
              <a:srgbClr val="5B9BD5">
                <a:lumMod val="20000"/>
                <a:lumOff val="80000"/>
              </a:srgbClr>
            </a:solidFill>
            <a:tailEnd type="triangle" w="med" len="med"/>
          </a:ln>
        </p:spPr>
      </p:cxnSp>
      <p:cxnSp>
        <p:nvCxnSpPr>
          <p:cNvPr id="276" name="Connecteur droit avec flèche 21"/>
          <p:cNvCxnSpPr/>
          <p:nvPr/>
        </p:nvCxnSpPr>
        <p:spPr>
          <a:xfrm flipV="1">
            <a:off x="3849840" y="4275720"/>
            <a:ext cx="324360" cy="104760"/>
          </a:xfrm>
          <a:prstGeom prst="straightConnector1">
            <a:avLst/>
          </a:prstGeom>
          <a:ln>
            <a:solidFill>
              <a:srgbClr val="5B9BD5">
                <a:lumMod val="20000"/>
                <a:lumOff val="80000"/>
              </a:srgbClr>
            </a:solidFill>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 name="Object 2"/>
          <p:cNvGraphicFramePr/>
          <p:nvPr/>
        </p:nvGraphicFramePr>
        <p:xfrm>
          <a:off x="0" y="-76320"/>
          <a:ext cx="9143640" cy="6947640"/>
        </p:xfrm>
        <a:graphic>
          <a:graphicData uri="http://schemas.openxmlformats.org/presentationml/2006/ole">
            <mc:AlternateContent xmlns:mc="http://schemas.openxmlformats.org/markup-compatibility/2006">
              <mc:Choice xmlns:v="urn:schemas-microsoft-com:vml" Requires="v">
                <p:oleObj spid="_x0000_s16396" r:id="rId4" imgW="0" imgH="0" progId="CorelPhotoPaint.Image.7">
                  <p:embed/>
                </p:oleObj>
              </mc:Choice>
              <mc:Fallback>
                <p:oleObj r:id="rId4" imgW="0" imgH="0" progId="CorelPhotoPaint.Image.7">
                  <p:embed/>
                  <p:pic>
                    <p:nvPicPr>
                      <p:cNvPr id="278" name="Object 2"/>
                      <p:cNvPicPr/>
                      <p:nvPr/>
                    </p:nvPicPr>
                    <p:blipFill>
                      <a:blip r:embed="rId5"/>
                      <a:stretch/>
                    </p:blipFill>
                    <p:spPr>
                      <a:xfrm>
                        <a:off x="0" y="-76320"/>
                        <a:ext cx="9143640" cy="6947640"/>
                      </a:xfrm>
                      <a:prstGeom prst="rect">
                        <a:avLst/>
                      </a:prstGeom>
                      <a:ln w="0">
                        <a:noFill/>
                      </a:ln>
                    </p:spPr>
                  </p:pic>
                </p:oleObj>
              </mc:Fallback>
            </mc:AlternateContent>
          </a:graphicData>
        </a:graphic>
      </p:graphicFrame>
      <p:sp>
        <p:nvSpPr>
          <p:cNvPr id="279"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280"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281"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82"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283" name="Rectangle à coins arrondis 6"/>
          <p:cNvSpPr/>
          <p:nvPr/>
        </p:nvSpPr>
        <p:spPr>
          <a:xfrm>
            <a:off x="1424880" y="159120"/>
            <a:ext cx="633204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84" name="ZoneTexte 8"/>
          <p:cNvSpPr/>
          <p:nvPr/>
        </p:nvSpPr>
        <p:spPr>
          <a:xfrm>
            <a:off x="2159640" y="176040"/>
            <a:ext cx="6671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5">
                    <a:lumMod val="75000"/>
                  </a:schemeClr>
                </a:solidFill>
                <a:latin typeface="Calibri"/>
              </a:rPr>
              <a:t>Les magnétars : intensités ultimes du magnétisme.  </a:t>
            </a:r>
            <a:endParaRPr lang="fr-FR" sz="2000" b="0" strike="noStrike" spc="-1">
              <a:solidFill>
                <a:srgbClr val="000000"/>
              </a:solidFill>
              <a:latin typeface="Arial"/>
            </a:endParaRPr>
          </a:p>
        </p:txBody>
      </p:sp>
      <p:pic>
        <p:nvPicPr>
          <p:cNvPr id="285" name="Image 11"/>
          <p:cNvPicPr/>
          <p:nvPr/>
        </p:nvPicPr>
        <p:blipFill>
          <a:blip r:embed="rId6"/>
          <a:stretch/>
        </p:blipFill>
        <p:spPr>
          <a:xfrm>
            <a:off x="654840" y="4656600"/>
            <a:ext cx="3151080" cy="2097720"/>
          </a:xfrm>
          <a:prstGeom prst="rect">
            <a:avLst/>
          </a:prstGeom>
          <a:ln w="0">
            <a:noFill/>
          </a:ln>
        </p:spPr>
      </p:pic>
      <p:pic>
        <p:nvPicPr>
          <p:cNvPr id="286" name="Image 12"/>
          <p:cNvPicPr/>
          <p:nvPr/>
        </p:nvPicPr>
        <p:blipFill>
          <a:blip r:embed="rId7"/>
          <a:stretch/>
        </p:blipFill>
        <p:spPr>
          <a:xfrm>
            <a:off x="1017000" y="2433600"/>
            <a:ext cx="2049480" cy="1536840"/>
          </a:xfrm>
          <a:prstGeom prst="rect">
            <a:avLst/>
          </a:prstGeom>
          <a:ln w="0">
            <a:noFill/>
          </a:ln>
        </p:spPr>
      </p:pic>
      <p:sp>
        <p:nvSpPr>
          <p:cNvPr id="287" name="ZoneTexte 14"/>
          <p:cNvSpPr/>
          <p:nvPr/>
        </p:nvSpPr>
        <p:spPr>
          <a:xfrm>
            <a:off x="886680" y="2610360"/>
            <a:ext cx="1933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F2F2F2"/>
                </a:solidFill>
                <a:latin typeface="Calibri"/>
              </a:rPr>
              <a:t>Pulsar</a:t>
            </a:r>
            <a:endParaRPr lang="fr-FR" sz="1200" b="0" strike="noStrike" spc="-1">
              <a:solidFill>
                <a:srgbClr val="000000"/>
              </a:solidFill>
              <a:latin typeface="Arial"/>
            </a:endParaRPr>
          </a:p>
        </p:txBody>
      </p:sp>
      <p:cxnSp>
        <p:nvCxnSpPr>
          <p:cNvPr id="288" name="Connecteur droit avec flèche 18"/>
          <p:cNvCxnSpPr/>
          <p:nvPr/>
        </p:nvCxnSpPr>
        <p:spPr>
          <a:xfrm>
            <a:off x="3281760" y="3519360"/>
            <a:ext cx="1599840" cy="342000"/>
          </a:xfrm>
          <a:prstGeom prst="straightConnector1">
            <a:avLst/>
          </a:prstGeom>
          <a:ln w="19050">
            <a:solidFill>
              <a:srgbClr val="4472C4">
                <a:lumMod val="60000"/>
                <a:lumOff val="40000"/>
              </a:srgbClr>
            </a:solidFill>
            <a:tailEnd type="triangle" w="med" len="med"/>
          </a:ln>
        </p:spPr>
      </p:cxnSp>
      <p:cxnSp>
        <p:nvCxnSpPr>
          <p:cNvPr id="289" name="Connecteur droit avec flèche 20"/>
          <p:cNvCxnSpPr/>
          <p:nvPr/>
        </p:nvCxnSpPr>
        <p:spPr>
          <a:xfrm flipH="1">
            <a:off x="3434760" y="5006520"/>
            <a:ext cx="2186280" cy="731160"/>
          </a:xfrm>
          <a:prstGeom prst="straightConnector1">
            <a:avLst/>
          </a:prstGeom>
          <a:ln w="19050">
            <a:solidFill>
              <a:srgbClr val="4472C4">
                <a:lumMod val="60000"/>
                <a:lumOff val="40000"/>
              </a:srgbClr>
            </a:solidFill>
            <a:tailEnd type="triangle" w="med" len="med"/>
          </a:ln>
        </p:spPr>
      </p:cxnSp>
      <p:sp>
        <p:nvSpPr>
          <p:cNvPr id="290" name="ZoneTexte 1"/>
          <p:cNvSpPr/>
          <p:nvPr/>
        </p:nvSpPr>
        <p:spPr>
          <a:xfrm>
            <a:off x="5746680" y="2887920"/>
            <a:ext cx="3012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F2F2F2"/>
                </a:solidFill>
                <a:latin typeface="Calibri"/>
              </a:rPr>
              <a:t>1</a:t>
            </a:r>
            <a:r>
              <a:rPr lang="fr-FR" sz="1200" b="0" strike="noStrike" spc="-1" baseline="30000">
                <a:solidFill>
                  <a:srgbClr val="F2F2F2"/>
                </a:solidFill>
                <a:latin typeface="Calibri"/>
              </a:rPr>
              <a:t>ère</a:t>
            </a:r>
            <a:r>
              <a:rPr lang="fr-FR" sz="1200" b="0" strike="noStrike" spc="-1">
                <a:solidFill>
                  <a:srgbClr val="F2F2F2"/>
                </a:solidFill>
                <a:latin typeface="Calibri"/>
              </a:rPr>
              <a:t> étape la croûte se fissure</a:t>
            </a:r>
            <a:endParaRPr lang="fr-FR" sz="1200" b="0" strike="noStrike" spc="-1">
              <a:solidFill>
                <a:srgbClr val="000000"/>
              </a:solidFill>
              <a:latin typeface="Arial"/>
            </a:endParaRPr>
          </a:p>
        </p:txBody>
      </p:sp>
      <p:sp>
        <p:nvSpPr>
          <p:cNvPr id="291" name="Rectangle 7"/>
          <p:cNvSpPr/>
          <p:nvPr/>
        </p:nvSpPr>
        <p:spPr>
          <a:xfrm>
            <a:off x="604080" y="4245480"/>
            <a:ext cx="3348000" cy="45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fr-FR" sz="1200" b="0" strike="noStrike" spc="-1">
                <a:solidFill>
                  <a:srgbClr val="F2F2F2"/>
                </a:solidFill>
                <a:latin typeface="Calibri"/>
              </a:rPr>
              <a:t>2ème étape éjections de « bouffées magnétiques »</a:t>
            </a:r>
            <a:endParaRPr lang="fr-FR" sz="1200" b="0" strike="noStrike" spc="-1">
              <a:solidFill>
                <a:srgbClr val="000000"/>
              </a:solidFill>
              <a:latin typeface="Arial"/>
            </a:endParaRPr>
          </a:p>
          <a:p>
            <a:pPr algn="ctr">
              <a:lnSpc>
                <a:spcPct val="100000"/>
              </a:lnSpc>
            </a:pPr>
            <a:r>
              <a:rPr lang="fr-FR" sz="1200" b="0" strike="noStrike" spc="-1">
                <a:solidFill>
                  <a:srgbClr val="F2F2F2"/>
                </a:solidFill>
                <a:latin typeface="Calibri"/>
              </a:rPr>
              <a:t>Emission de rayonnements gamma</a:t>
            </a:r>
            <a:endParaRPr lang="fr-FR" sz="1200" b="0" strike="noStrike" spc="-1">
              <a:solidFill>
                <a:srgbClr val="000000"/>
              </a:solidFill>
              <a:latin typeface="Arial"/>
            </a:endParaRPr>
          </a:p>
        </p:txBody>
      </p:sp>
      <p:pic>
        <p:nvPicPr>
          <p:cNvPr id="292" name="Image 15"/>
          <p:cNvPicPr/>
          <p:nvPr/>
        </p:nvPicPr>
        <p:blipFill>
          <a:blip r:embed="rId8"/>
          <a:stretch/>
        </p:blipFill>
        <p:spPr>
          <a:xfrm rot="14465400">
            <a:off x="5754960" y="3681360"/>
            <a:ext cx="2388960" cy="1791720"/>
          </a:xfrm>
          <a:prstGeom prst="rect">
            <a:avLst/>
          </a:prstGeom>
          <a:ln w="0">
            <a:noFill/>
          </a:ln>
        </p:spPr>
      </p:pic>
      <p:sp>
        <p:nvSpPr>
          <p:cNvPr id="293" name="Rectangle à coins arrondis 19"/>
          <p:cNvSpPr/>
          <p:nvPr/>
        </p:nvSpPr>
        <p:spPr>
          <a:xfrm>
            <a:off x="231840" y="710280"/>
            <a:ext cx="8598600" cy="132408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94" name="Rectangle 13"/>
          <p:cNvSpPr/>
          <p:nvPr/>
        </p:nvSpPr>
        <p:spPr>
          <a:xfrm>
            <a:off x="-601560" y="686520"/>
            <a:ext cx="9773640" cy="179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chemeClr val="accent1">
                    <a:lumMod val="50000"/>
                  </a:schemeClr>
                </a:solidFill>
                <a:latin typeface="Calibri"/>
              </a:rPr>
              <a:t>Les magnétars sont des pulsars millisecondes dont la croûte se déforme</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 et se fissure sous d’intenses pressions électromagnétiques.</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        Ces phénomènes très brefs et répétitifs libèrent des «bouffées magnétiques» gigantesques,</a:t>
            </a:r>
            <a:endParaRPr lang="fr-FR" sz="1400" b="0" strike="noStrike" spc="-1">
              <a:solidFill>
                <a:srgbClr val="000000"/>
              </a:solidFill>
              <a:latin typeface="Arial"/>
            </a:endParaRPr>
          </a:p>
          <a:p>
            <a:pPr marL="343080" indent="-343080" algn="ctr">
              <a:lnSpc>
                <a:spcPct val="100000"/>
              </a:lnSpc>
              <a:buClr>
                <a:srgbClr val="1F4E79"/>
              </a:buClr>
              <a:buFont typeface="OpenSymbol"/>
              <a:buAutoNum type="arabicPlain" startAt="1000"/>
            </a:pPr>
            <a:r>
              <a:rPr lang="fr-FR" sz="1400" b="0" strike="noStrike" spc="-1">
                <a:solidFill>
                  <a:schemeClr val="accent1">
                    <a:lumMod val="50000"/>
                  </a:schemeClr>
                </a:solidFill>
                <a:latin typeface="Calibri"/>
              </a:rPr>
              <a:t> fois plus intenses que les étoiles à neutrons classiques et 1 million de milliards de fois celle de la Terre.</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Le disque d’accrétion du magnétar, traversé par ces «bouffées magnétiques», va émettre des </a:t>
            </a:r>
            <a:endParaRPr lang="fr-FR" sz="1400" b="0" strike="noStrike" spc="-1">
              <a:solidFill>
                <a:srgbClr val="000000"/>
              </a:solidFill>
              <a:latin typeface="Arial"/>
            </a:endParaRPr>
          </a:p>
          <a:p>
            <a:pPr algn="ctr">
              <a:lnSpc>
                <a:spcPct val="100000"/>
              </a:lnSpc>
            </a:pPr>
            <a:r>
              <a:rPr lang="fr-FR" sz="1400" b="0" strike="noStrike" spc="-1">
                <a:solidFill>
                  <a:schemeClr val="accent1">
                    <a:lumMod val="50000"/>
                  </a:schemeClr>
                </a:solidFill>
                <a:latin typeface="Calibri"/>
              </a:rPr>
              <a:t>sursauts de rayonnements gamma les plus puissants de l’univers.</a:t>
            </a:r>
            <a:endParaRPr lang="fr-FR" sz="1400" b="0" strike="noStrike" spc="-1">
              <a:solidFill>
                <a:srgbClr val="000000"/>
              </a:solidFill>
              <a:latin typeface="Arial"/>
            </a:endParaRPr>
          </a:p>
          <a:p>
            <a:pPr algn="ctr">
              <a:lnSpc>
                <a:spcPct val="100000"/>
              </a:lnSpc>
            </a:pPr>
            <a:endParaRPr lang="fr-FR" sz="1400" b="0" strike="noStrike" spc="-1">
              <a:solidFill>
                <a:srgbClr val="000000"/>
              </a:solidFill>
              <a:latin typeface="Arial"/>
            </a:endParaRPr>
          </a:p>
          <a:p>
            <a:pPr algn="ctr">
              <a:lnSpc>
                <a:spcPct val="100000"/>
              </a:lnSpc>
            </a:pP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17420" r:id="rId4" imgW="0" imgH="0" progId="CorelPhotoPaint.Image.7">
                  <p:embed/>
                </p:oleObj>
              </mc:Choice>
              <mc:Fallback>
                <p:oleObj r:id="rId4" imgW="0" imgH="0" progId="CorelPhotoPaint.Image.7">
                  <p:embed/>
                  <p:pic>
                    <p:nvPicPr>
                      <p:cNvPr id="296"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297"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298"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299"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300"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301" name="Rectangle à coins arrondis 6"/>
          <p:cNvSpPr/>
          <p:nvPr/>
        </p:nvSpPr>
        <p:spPr>
          <a:xfrm>
            <a:off x="2848680" y="186120"/>
            <a:ext cx="344520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pic>
        <p:nvPicPr>
          <p:cNvPr id="302" name="Image 8"/>
          <p:cNvPicPr/>
          <p:nvPr/>
        </p:nvPicPr>
        <p:blipFill>
          <a:blip r:embed="rId6"/>
          <a:stretch/>
        </p:blipFill>
        <p:spPr>
          <a:xfrm>
            <a:off x="1721160" y="1562040"/>
            <a:ext cx="5501160" cy="5274360"/>
          </a:xfrm>
          <a:prstGeom prst="rect">
            <a:avLst/>
          </a:prstGeom>
          <a:ln w="0">
            <a:noFill/>
          </a:ln>
        </p:spPr>
      </p:pic>
      <p:sp>
        <p:nvSpPr>
          <p:cNvPr id="303" name="ZoneTexte 1"/>
          <p:cNvSpPr/>
          <p:nvPr/>
        </p:nvSpPr>
        <p:spPr>
          <a:xfrm>
            <a:off x="2918160" y="203400"/>
            <a:ext cx="5112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5">
                    <a:lumMod val="75000"/>
                  </a:schemeClr>
                </a:solidFill>
                <a:latin typeface="Calibri"/>
              </a:rPr>
              <a:t>La mort des étoiles à neutrons.</a:t>
            </a:r>
            <a:endParaRPr lang="fr-FR" sz="2000" b="0" strike="noStrike" spc="-1">
              <a:solidFill>
                <a:srgbClr val="000000"/>
              </a:solidFill>
              <a:latin typeface="Arial"/>
            </a:endParaRPr>
          </a:p>
        </p:txBody>
      </p:sp>
      <p:sp>
        <p:nvSpPr>
          <p:cNvPr id="304" name="Rectangle à coins arrondis 11"/>
          <p:cNvSpPr/>
          <p:nvPr/>
        </p:nvSpPr>
        <p:spPr>
          <a:xfrm>
            <a:off x="1057320" y="833040"/>
            <a:ext cx="6948360" cy="117972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305" name="Rectangle 10"/>
          <p:cNvSpPr/>
          <p:nvPr/>
        </p:nvSpPr>
        <p:spPr>
          <a:xfrm>
            <a:off x="320040" y="879480"/>
            <a:ext cx="8403480" cy="127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0" strike="noStrike" spc="-1">
                <a:solidFill>
                  <a:schemeClr val="accent1">
                    <a:lumMod val="50000"/>
                  </a:schemeClr>
                </a:solidFill>
                <a:latin typeface="Calibri"/>
              </a:rPr>
              <a:t>Une étoile à neutrons a une durée de vie virtuellement infinie.</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Le phénomène d'émissions caractéristiques d'une étoile à neutrons </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se produit pendant quelques centaines millions d'années.</a:t>
            </a:r>
            <a:endParaRPr lang="fr-FR" sz="1600" b="0" strike="noStrike" spc="-1">
              <a:solidFill>
                <a:srgbClr val="000000"/>
              </a:solidFill>
              <a:latin typeface="Arial"/>
            </a:endParaRPr>
          </a:p>
          <a:p>
            <a:pPr algn="ctr">
              <a:lnSpc>
                <a:spcPct val="100000"/>
              </a:lnSpc>
            </a:pPr>
            <a:r>
              <a:rPr lang="fr-FR" sz="1600" b="0" strike="noStrike" spc="-1">
                <a:solidFill>
                  <a:schemeClr val="accent1">
                    <a:lumMod val="50000"/>
                  </a:schemeClr>
                </a:solidFill>
                <a:latin typeface="Calibri"/>
              </a:rPr>
              <a:t> Par la suite il deviendra un objet de plus en plus sombre et ne sera plus détectable. </a:t>
            </a:r>
            <a:endParaRPr lang="fr-FR" sz="1600" b="0" strike="noStrike" spc="-1">
              <a:solidFill>
                <a:srgbClr val="000000"/>
              </a:solidFill>
              <a:latin typeface="Arial"/>
            </a:endParaRPr>
          </a:p>
          <a:p>
            <a:pPr algn="ctr">
              <a:lnSpc>
                <a:spcPct val="100000"/>
              </a:lnSpc>
            </a:pP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6"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18444" r:id="rId4" imgW="0" imgH="0" progId="CorelPhotoPaint.Image.7">
                  <p:embed/>
                </p:oleObj>
              </mc:Choice>
              <mc:Fallback>
                <p:oleObj r:id="rId4" imgW="0" imgH="0" progId="CorelPhotoPaint.Image.7">
                  <p:embed/>
                  <p:pic>
                    <p:nvPicPr>
                      <p:cNvPr id="307"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pic>
        <p:nvPicPr>
          <p:cNvPr id="308" name="Picture 2" descr="http://media.topito.com/wp-content/uploads/2015/09/acacia.jpg"/>
          <p:cNvPicPr/>
          <p:nvPr/>
        </p:nvPicPr>
        <p:blipFill>
          <a:blip r:embed="rId6"/>
          <a:stretch/>
        </p:blipFill>
        <p:spPr>
          <a:xfrm>
            <a:off x="42840" y="373320"/>
            <a:ext cx="9115200" cy="6069240"/>
          </a:xfrm>
          <a:prstGeom prst="rect">
            <a:avLst/>
          </a:prstGeom>
          <a:ln w="0">
            <a:noFill/>
          </a:ln>
        </p:spPr>
      </p:pic>
      <p:sp>
        <p:nvSpPr>
          <p:cNvPr id="309" name="Rectangle 1"/>
          <p:cNvSpPr/>
          <p:nvPr/>
        </p:nvSpPr>
        <p:spPr>
          <a:xfrm>
            <a:off x="3219092" y="600781"/>
            <a:ext cx="2762336" cy="64487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3600" b="0" strike="noStrike" spc="-1" dirty="0">
                <a:solidFill>
                  <a:schemeClr val="accent2">
                    <a:lumMod val="20000"/>
                    <a:lumOff val="80000"/>
                  </a:schemeClr>
                </a:solidFill>
                <a:latin typeface="comic"/>
              </a:rPr>
              <a:t>C’EST FINI !</a:t>
            </a:r>
            <a:endParaRPr lang="fr-FR" sz="3600" b="0" strike="noStrike" spc="-1" dirty="0">
              <a:solidFill>
                <a:srgbClr val="000000"/>
              </a:solidFill>
              <a:latin typeface="Arial"/>
            </a:endParaRPr>
          </a:p>
        </p:txBody>
      </p:sp>
      <p:sp>
        <p:nvSpPr>
          <p:cNvPr id="310"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311"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312"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313"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2"/>
          <p:cNvGraphicFramePr/>
          <p:nvPr/>
        </p:nvGraphicFramePr>
        <p:xfrm>
          <a:off x="-95400" y="0"/>
          <a:ext cx="9239040" cy="7030800"/>
        </p:xfrm>
        <a:graphic>
          <a:graphicData uri="http://schemas.openxmlformats.org/presentationml/2006/ole">
            <mc:AlternateContent xmlns:mc="http://schemas.openxmlformats.org/markup-compatibility/2006">
              <mc:Choice xmlns:v="urn:schemas-microsoft-com:vml" Requires="v">
                <p:oleObj spid="_x0000_s2060" r:id="rId4" imgW="0" imgH="0" progId="CorelPhotoPaint.Image.7">
                  <p:embed/>
                </p:oleObj>
              </mc:Choice>
              <mc:Fallback>
                <p:oleObj r:id="rId4" imgW="0" imgH="0" progId="CorelPhotoPaint.Image.7">
                  <p:embed/>
                  <p:pic>
                    <p:nvPicPr>
                      <p:cNvPr id="60" name="Object 2"/>
                      <p:cNvPicPr/>
                      <p:nvPr/>
                    </p:nvPicPr>
                    <p:blipFill>
                      <a:blip r:embed="rId5"/>
                      <a:stretch/>
                    </p:blipFill>
                    <p:spPr>
                      <a:xfrm>
                        <a:off x="-95400" y="0"/>
                        <a:ext cx="9239040" cy="7030800"/>
                      </a:xfrm>
                      <a:prstGeom prst="rect">
                        <a:avLst/>
                      </a:prstGeom>
                      <a:ln w="0">
                        <a:noFill/>
                      </a:ln>
                    </p:spPr>
                  </p:pic>
                </p:oleObj>
              </mc:Fallback>
            </mc:AlternateContent>
          </a:graphicData>
        </a:graphic>
      </p:graphicFrame>
      <p:pic>
        <p:nvPicPr>
          <p:cNvPr id="61" name="Picture 7" descr="LA TAILLE DES ÉTOILES: Cette vue d'artiste représente les tailles relatives d'une naine rouge (0,1 masse solaire), d'une naine jaune similaire à notre Soleil, et d'une géante bleue (8 fois la masse du Soleil). En 2010, une équipe internationale a découvert une étoile 300 fois plus massive que le Soleil, une « supergéante bleue ». C'est elle dont on voit une infime partie à l'arrière.Elle va obliger les astronomes à revoir leurs modèles théoriques selon lesquels une étoile de plus de 150 masses solaires ne peut pas exister car elle devrait exploser. Cette étoile – R136a1 –, âgée d'environ un million d'années, se trouve dans une galaxie voisine, le Grand Nuage de Magellan."/>
          <p:cNvPicPr/>
          <p:nvPr/>
        </p:nvPicPr>
        <p:blipFill>
          <a:blip r:embed="rId6"/>
          <a:stretch/>
        </p:blipFill>
        <p:spPr>
          <a:xfrm>
            <a:off x="665280" y="892440"/>
            <a:ext cx="8003520" cy="4500000"/>
          </a:xfrm>
          <a:prstGeom prst="rect">
            <a:avLst/>
          </a:prstGeom>
          <a:ln w="0">
            <a:noFill/>
          </a:ln>
        </p:spPr>
      </p:pic>
      <p:sp>
        <p:nvSpPr>
          <p:cNvPr id="62" name="Rectangle 9"/>
          <p:cNvSpPr/>
          <p:nvPr/>
        </p:nvSpPr>
        <p:spPr>
          <a:xfrm>
            <a:off x="130680" y="5638320"/>
            <a:ext cx="2058120" cy="1036440"/>
          </a:xfrm>
          <a:prstGeom prst="rect">
            <a:avLst/>
          </a:prstGeom>
          <a:solidFill>
            <a:srgbClr val="C00000"/>
          </a:solidFill>
          <a:ln>
            <a:solidFill>
              <a:srgbClr val="ED7D31">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63" name="ZoneTexte 12"/>
          <p:cNvSpPr/>
          <p:nvPr/>
        </p:nvSpPr>
        <p:spPr>
          <a:xfrm>
            <a:off x="-1215000" y="5682600"/>
            <a:ext cx="4749120" cy="100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200" b="1" strike="noStrike" spc="-1">
                <a:solidFill>
                  <a:srgbClr val="FFFFFF"/>
                </a:solidFill>
                <a:latin typeface="Calibri"/>
              </a:rPr>
              <a:t>Entre 0,08 et 0,8 Masse solaire</a:t>
            </a:r>
            <a:endParaRPr lang="fr-FR" sz="1200" b="0" strike="noStrike" spc="-1">
              <a:solidFill>
                <a:srgbClr val="000000"/>
              </a:solidFill>
              <a:latin typeface="Arial"/>
            </a:endParaRPr>
          </a:p>
          <a:p>
            <a:pPr algn="ctr">
              <a:lnSpc>
                <a:spcPct val="100000"/>
              </a:lnSpc>
            </a:pPr>
            <a:r>
              <a:rPr lang="fr-FR" sz="1200" b="1" strike="noStrike" spc="-1">
                <a:solidFill>
                  <a:srgbClr val="FFFFFF"/>
                </a:solidFill>
                <a:latin typeface="Calibri"/>
              </a:rPr>
              <a:t>Durée de vie de </a:t>
            </a:r>
            <a:endParaRPr lang="fr-FR" sz="1200" b="0" strike="noStrike" spc="-1">
              <a:solidFill>
                <a:srgbClr val="000000"/>
              </a:solidFill>
              <a:latin typeface="Arial"/>
            </a:endParaRPr>
          </a:p>
          <a:p>
            <a:pPr algn="ctr">
              <a:lnSpc>
                <a:spcPct val="100000"/>
              </a:lnSpc>
            </a:pPr>
            <a:r>
              <a:rPr lang="fr-FR" sz="1200" b="1" strike="noStrike" spc="-1">
                <a:solidFill>
                  <a:srgbClr val="FFFFFF"/>
                </a:solidFill>
                <a:latin typeface="Calibri"/>
              </a:rPr>
              <a:t>25 à 1000 milliards d’années</a:t>
            </a:r>
            <a:endParaRPr lang="fr-FR" sz="1200" b="0" strike="noStrike" spc="-1">
              <a:solidFill>
                <a:srgbClr val="000000"/>
              </a:solidFill>
              <a:latin typeface="Arial"/>
            </a:endParaRPr>
          </a:p>
          <a:p>
            <a:pPr algn="ctr">
              <a:lnSpc>
                <a:spcPct val="100000"/>
              </a:lnSpc>
            </a:pPr>
            <a:r>
              <a:rPr lang="fr-FR" sz="1200" b="1" strike="noStrike" spc="-1">
                <a:solidFill>
                  <a:srgbClr val="FFFFFF"/>
                </a:solidFill>
                <a:latin typeface="Calibri"/>
              </a:rPr>
              <a:t>Population 80 % pour une </a:t>
            </a:r>
            <a:endParaRPr lang="fr-FR" sz="1200" b="0" strike="noStrike" spc="-1">
              <a:solidFill>
                <a:srgbClr val="000000"/>
              </a:solidFill>
              <a:latin typeface="Arial"/>
            </a:endParaRPr>
          </a:p>
          <a:p>
            <a:pPr algn="ctr">
              <a:lnSpc>
                <a:spcPct val="100000"/>
              </a:lnSpc>
            </a:pPr>
            <a:r>
              <a:rPr lang="fr-FR" sz="1200" b="1" strike="noStrike" spc="-1">
                <a:solidFill>
                  <a:srgbClr val="FFFFFF"/>
                </a:solidFill>
                <a:latin typeface="Calibri"/>
              </a:rPr>
              <a:t>masse totale de 10%</a:t>
            </a:r>
            <a:endParaRPr lang="fr-FR" sz="1200" b="0" strike="noStrike" spc="-1">
              <a:solidFill>
                <a:srgbClr val="000000"/>
              </a:solidFill>
              <a:latin typeface="Arial"/>
            </a:endParaRPr>
          </a:p>
        </p:txBody>
      </p:sp>
      <p:sp>
        <p:nvSpPr>
          <p:cNvPr id="64" name="Rectangle 10"/>
          <p:cNvSpPr/>
          <p:nvPr/>
        </p:nvSpPr>
        <p:spPr>
          <a:xfrm>
            <a:off x="2355480" y="5652360"/>
            <a:ext cx="2093040" cy="1031040"/>
          </a:xfrm>
          <a:prstGeom prst="rect">
            <a:avLst/>
          </a:prstGeom>
          <a:solidFill>
            <a:schemeClr val="accent4">
              <a:lumMod val="40000"/>
              <a:lumOff val="60000"/>
            </a:schemeClr>
          </a:solidFill>
          <a:ln>
            <a:solidFill>
              <a:srgbClr val="FFC000">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65" name="Rectangle 11"/>
          <p:cNvSpPr/>
          <p:nvPr/>
        </p:nvSpPr>
        <p:spPr>
          <a:xfrm>
            <a:off x="2383560" y="5767920"/>
            <a:ext cx="209304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200" b="1" strike="noStrike" spc="-1">
                <a:solidFill>
                  <a:schemeClr val="accent2">
                    <a:lumMod val="50000"/>
                  </a:schemeClr>
                </a:solidFill>
                <a:latin typeface="Calibri"/>
              </a:rPr>
              <a:t>Entre 0,8 et 8 Masses solaires</a:t>
            </a:r>
            <a:endParaRPr lang="fr-FR" sz="1200" b="0" strike="noStrike" spc="-1">
              <a:solidFill>
                <a:srgbClr val="000000"/>
              </a:solidFill>
              <a:latin typeface="Arial"/>
            </a:endParaRPr>
          </a:p>
          <a:p>
            <a:pPr algn="ctr">
              <a:lnSpc>
                <a:spcPct val="100000"/>
              </a:lnSpc>
            </a:pPr>
            <a:r>
              <a:rPr lang="fr-FR" sz="1200" b="1" strike="noStrike" spc="-1">
                <a:solidFill>
                  <a:schemeClr val="accent2">
                    <a:lumMod val="50000"/>
                  </a:schemeClr>
                </a:solidFill>
                <a:latin typeface="Calibri"/>
              </a:rPr>
              <a:t>Durée de vie de 30 millions </a:t>
            </a:r>
            <a:endParaRPr lang="fr-FR" sz="1200" b="0" strike="noStrike" spc="-1">
              <a:solidFill>
                <a:srgbClr val="000000"/>
              </a:solidFill>
              <a:latin typeface="Arial"/>
            </a:endParaRPr>
          </a:p>
          <a:p>
            <a:pPr algn="ctr">
              <a:lnSpc>
                <a:spcPct val="100000"/>
              </a:lnSpc>
            </a:pPr>
            <a:r>
              <a:rPr lang="fr-FR" sz="1200" b="1" strike="noStrike" spc="-1">
                <a:solidFill>
                  <a:schemeClr val="accent2">
                    <a:lumMod val="50000"/>
                  </a:schemeClr>
                </a:solidFill>
                <a:latin typeface="Calibri"/>
              </a:rPr>
              <a:t>à 25 milliards d’années</a:t>
            </a:r>
            <a:endParaRPr lang="fr-FR" sz="1200" b="0" strike="noStrike" spc="-1">
              <a:solidFill>
                <a:srgbClr val="000000"/>
              </a:solidFill>
              <a:latin typeface="Arial"/>
            </a:endParaRPr>
          </a:p>
          <a:p>
            <a:pPr>
              <a:lnSpc>
                <a:spcPct val="100000"/>
              </a:lnSpc>
            </a:pPr>
            <a:r>
              <a:rPr lang="fr-FR" sz="1200" b="1" strike="noStrike" spc="-1">
                <a:solidFill>
                  <a:schemeClr val="accent2">
                    <a:lumMod val="50000"/>
                  </a:schemeClr>
                </a:solidFill>
                <a:latin typeface="Calibri"/>
              </a:rPr>
              <a:t>            Population 15%</a:t>
            </a:r>
            <a:endParaRPr lang="fr-FR" sz="1200" b="0" strike="noStrike" spc="-1">
              <a:solidFill>
                <a:srgbClr val="000000"/>
              </a:solidFill>
              <a:latin typeface="Arial"/>
            </a:endParaRPr>
          </a:p>
        </p:txBody>
      </p:sp>
      <p:sp>
        <p:nvSpPr>
          <p:cNvPr id="66" name="Rectangle 13"/>
          <p:cNvSpPr/>
          <p:nvPr/>
        </p:nvSpPr>
        <p:spPr>
          <a:xfrm>
            <a:off x="4626720" y="5652360"/>
            <a:ext cx="2066400" cy="1031040"/>
          </a:xfrm>
          <a:prstGeom prst="rect">
            <a:avLst/>
          </a:prstGeom>
          <a:solidFill>
            <a:schemeClr val="accent1">
              <a:lumMod val="40000"/>
              <a:lumOff val="60000"/>
            </a:schemeClr>
          </a:solidFill>
          <a:ln>
            <a:solidFill>
              <a:srgbClr val="ED7D31">
                <a:lumMod val="7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67" name="ZoneTexte 14"/>
          <p:cNvSpPr/>
          <p:nvPr/>
        </p:nvSpPr>
        <p:spPr>
          <a:xfrm>
            <a:off x="4593240" y="5752800"/>
            <a:ext cx="213336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200" b="1" strike="noStrike" spc="-1">
                <a:solidFill>
                  <a:schemeClr val="accent1">
                    <a:lumMod val="50000"/>
                  </a:schemeClr>
                </a:solidFill>
                <a:latin typeface="Calibri"/>
              </a:rPr>
              <a:t>Entre 8 et 20 Masses solaires</a:t>
            </a:r>
            <a:endParaRPr lang="fr-FR" sz="1200" b="0" strike="noStrike" spc="-1">
              <a:solidFill>
                <a:srgbClr val="000000"/>
              </a:solidFill>
              <a:latin typeface="Arial"/>
            </a:endParaRPr>
          </a:p>
          <a:p>
            <a:pPr algn="ctr">
              <a:lnSpc>
                <a:spcPct val="100000"/>
              </a:lnSpc>
            </a:pPr>
            <a:r>
              <a:rPr lang="fr-FR" sz="1200" b="1" strike="noStrike" spc="-1">
                <a:solidFill>
                  <a:schemeClr val="accent1">
                    <a:lumMod val="50000"/>
                  </a:schemeClr>
                </a:solidFill>
                <a:latin typeface="Calibri"/>
              </a:rPr>
              <a:t>Durée de vie de </a:t>
            </a:r>
            <a:endParaRPr lang="fr-FR" sz="1200" b="0" strike="noStrike" spc="-1">
              <a:solidFill>
                <a:srgbClr val="000000"/>
              </a:solidFill>
              <a:latin typeface="Arial"/>
            </a:endParaRPr>
          </a:p>
          <a:p>
            <a:pPr algn="ctr">
              <a:lnSpc>
                <a:spcPct val="100000"/>
              </a:lnSpc>
            </a:pPr>
            <a:r>
              <a:rPr lang="fr-FR" sz="1200" b="1" strike="noStrike" spc="-1">
                <a:solidFill>
                  <a:schemeClr val="accent1">
                    <a:lumMod val="50000"/>
                  </a:schemeClr>
                </a:solidFill>
                <a:latin typeface="Calibri"/>
              </a:rPr>
              <a:t>8 à 30 millions d’années</a:t>
            </a:r>
            <a:endParaRPr lang="fr-FR" sz="1200" b="0" strike="noStrike" spc="-1">
              <a:solidFill>
                <a:srgbClr val="000000"/>
              </a:solidFill>
              <a:latin typeface="Arial"/>
            </a:endParaRPr>
          </a:p>
          <a:p>
            <a:pPr algn="ctr">
              <a:lnSpc>
                <a:spcPct val="100000"/>
              </a:lnSpc>
            </a:pPr>
            <a:r>
              <a:rPr lang="fr-FR" sz="1200" b="1" strike="noStrike" spc="-1">
                <a:solidFill>
                  <a:schemeClr val="accent1">
                    <a:lumMod val="50000"/>
                  </a:schemeClr>
                </a:solidFill>
                <a:latin typeface="Calibri"/>
              </a:rPr>
              <a:t>Population 4%</a:t>
            </a:r>
            <a:endParaRPr lang="fr-FR" sz="1200" b="0" strike="noStrike" spc="-1">
              <a:solidFill>
                <a:srgbClr val="000000"/>
              </a:solidFill>
              <a:latin typeface="Arial"/>
            </a:endParaRPr>
          </a:p>
        </p:txBody>
      </p:sp>
      <p:sp>
        <p:nvSpPr>
          <p:cNvPr id="68" name="Rectangle 15"/>
          <p:cNvSpPr/>
          <p:nvPr/>
        </p:nvSpPr>
        <p:spPr>
          <a:xfrm>
            <a:off x="6871680" y="5652360"/>
            <a:ext cx="2081520" cy="1031040"/>
          </a:xfrm>
          <a:prstGeom prst="rect">
            <a:avLst/>
          </a:prstGeom>
          <a:solidFill>
            <a:srgbClr val="5B9BD5"/>
          </a:solidFill>
          <a:ln>
            <a:solidFill>
              <a:srgbClr val="5B9BD5">
                <a:lumMod val="40000"/>
                <a:lumOff val="6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69" name="ZoneTexte 16"/>
          <p:cNvSpPr/>
          <p:nvPr/>
        </p:nvSpPr>
        <p:spPr>
          <a:xfrm>
            <a:off x="6800760" y="5754960"/>
            <a:ext cx="223992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200" b="1" strike="noStrike" spc="-1">
                <a:solidFill>
                  <a:srgbClr val="000000"/>
                </a:solidFill>
                <a:latin typeface="Calibri"/>
              </a:rPr>
              <a:t>Au dessus de 20 Masses solaires</a:t>
            </a:r>
            <a:endParaRPr lang="fr-FR" sz="1200" b="0" strike="noStrike" spc="-1">
              <a:solidFill>
                <a:srgbClr val="000000"/>
              </a:solidFill>
              <a:latin typeface="Arial"/>
            </a:endParaRPr>
          </a:p>
          <a:p>
            <a:pPr algn="ctr">
              <a:lnSpc>
                <a:spcPct val="100000"/>
              </a:lnSpc>
            </a:pPr>
            <a:r>
              <a:rPr lang="fr-FR" sz="1200" b="1" strike="noStrike" spc="-1">
                <a:solidFill>
                  <a:srgbClr val="000000"/>
                </a:solidFill>
                <a:latin typeface="Calibri"/>
              </a:rPr>
              <a:t>Durée de </a:t>
            </a:r>
            <a:r>
              <a:rPr lang="fr-FR" sz="1200" b="1" i="1" strike="noStrike" spc="-1">
                <a:solidFill>
                  <a:srgbClr val="000000"/>
                </a:solidFill>
                <a:latin typeface="Calibri"/>
              </a:rPr>
              <a:t>v</a:t>
            </a:r>
            <a:r>
              <a:rPr lang="fr-FR" sz="1200" b="1" strike="noStrike" spc="-1">
                <a:solidFill>
                  <a:srgbClr val="000000"/>
                </a:solidFill>
                <a:latin typeface="Calibri"/>
              </a:rPr>
              <a:t>ie de </a:t>
            </a:r>
            <a:endParaRPr lang="fr-FR" sz="1200" b="0" strike="noStrike" spc="-1">
              <a:solidFill>
                <a:srgbClr val="000000"/>
              </a:solidFill>
              <a:latin typeface="Arial"/>
            </a:endParaRPr>
          </a:p>
          <a:p>
            <a:pPr algn="ctr">
              <a:lnSpc>
                <a:spcPct val="100000"/>
              </a:lnSpc>
            </a:pPr>
            <a:r>
              <a:rPr lang="fr-FR" sz="1200" b="1" strike="noStrike" spc="-1">
                <a:solidFill>
                  <a:srgbClr val="000000"/>
                </a:solidFill>
                <a:latin typeface="Calibri"/>
              </a:rPr>
              <a:t>1 à 8 millions d’années</a:t>
            </a:r>
            <a:endParaRPr lang="fr-FR" sz="1200" b="0" strike="noStrike" spc="-1">
              <a:solidFill>
                <a:srgbClr val="000000"/>
              </a:solidFill>
              <a:latin typeface="Arial"/>
            </a:endParaRPr>
          </a:p>
          <a:p>
            <a:pPr algn="ctr">
              <a:lnSpc>
                <a:spcPct val="100000"/>
              </a:lnSpc>
            </a:pPr>
            <a:r>
              <a:rPr lang="fr-FR" sz="1200" b="1" strike="noStrike" spc="-1">
                <a:solidFill>
                  <a:srgbClr val="000000"/>
                </a:solidFill>
                <a:latin typeface="Calibri"/>
              </a:rPr>
              <a:t>Population 1%</a:t>
            </a:r>
            <a:endParaRPr lang="fr-FR" sz="1200" b="0" strike="noStrike" spc="-1">
              <a:solidFill>
                <a:srgbClr val="000000"/>
              </a:solidFill>
              <a:latin typeface="Arial"/>
            </a:endParaRPr>
          </a:p>
        </p:txBody>
      </p:sp>
      <p:sp>
        <p:nvSpPr>
          <p:cNvPr id="70" name="Rectangle à coins arrondis 2"/>
          <p:cNvSpPr/>
          <p:nvPr/>
        </p:nvSpPr>
        <p:spPr>
          <a:xfrm>
            <a:off x="247680" y="189720"/>
            <a:ext cx="8705520" cy="61488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71" name="Rectangle 3"/>
          <p:cNvSpPr/>
          <p:nvPr/>
        </p:nvSpPr>
        <p:spPr>
          <a:xfrm>
            <a:off x="266760" y="173880"/>
            <a:ext cx="8629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1">
                    <a:lumMod val="50000"/>
                  </a:schemeClr>
                </a:solidFill>
                <a:latin typeface="Times New Roman"/>
              </a:rPr>
              <a:t>Les caractéristiques et l’évolution des étoiles sont totalement déterminées par leurs masses.</a:t>
            </a:r>
            <a:endParaRPr lang="fr-FR" sz="1800" b="0" strike="noStrike" spc="-1">
              <a:solidFill>
                <a:srgbClr val="000000"/>
              </a:solidFill>
              <a:latin typeface="Arial"/>
            </a:endParaRPr>
          </a:p>
          <a:p>
            <a:pPr algn="ctr">
              <a:lnSpc>
                <a:spcPct val="100000"/>
              </a:lnSpc>
            </a:pPr>
            <a:r>
              <a:rPr lang="fr-FR" sz="1800" b="0" strike="noStrike" spc="-1">
                <a:solidFill>
                  <a:schemeClr val="accent1">
                    <a:lumMod val="50000"/>
                  </a:schemeClr>
                </a:solidFill>
                <a:latin typeface="Times New Roman"/>
              </a:rPr>
              <a:t>Il existe 4 catégories d’étoiles associées à 4 fins de vies différentes !</a:t>
            </a:r>
            <a:r>
              <a:rPr lang="fr-FR" sz="1800" b="0" strike="noStrike" spc="-1">
                <a:solidFill>
                  <a:schemeClr val="accent1">
                    <a:lumMod val="50000"/>
                  </a:schemeClr>
                </a:solidFill>
                <a:latin typeface="Calibri"/>
              </a:rPr>
              <a:t> </a:t>
            </a:r>
            <a:endParaRPr lang="fr-FR" sz="1800" b="0" strike="noStrike" spc="-1">
              <a:solidFill>
                <a:srgbClr val="000000"/>
              </a:solidFill>
              <a:latin typeface="Arial"/>
            </a:endParaRPr>
          </a:p>
        </p:txBody>
      </p:sp>
      <p:sp>
        <p:nvSpPr>
          <p:cNvPr id="72" name="Rectangle 21"/>
          <p:cNvSpPr/>
          <p:nvPr/>
        </p:nvSpPr>
        <p:spPr>
          <a:xfrm flipV="1">
            <a:off x="302040" y="3924000"/>
            <a:ext cx="1868760" cy="480600"/>
          </a:xfrm>
          <a:prstGeom prst="rect">
            <a:avLst/>
          </a:prstGeom>
          <a:solidFill>
            <a:srgbClr val="C00000"/>
          </a:solidFill>
          <a:ln>
            <a:solidFill>
              <a:srgbClr val="ED7D31">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73" name="Rectangle 19"/>
          <p:cNvSpPr/>
          <p:nvPr/>
        </p:nvSpPr>
        <p:spPr>
          <a:xfrm>
            <a:off x="308520" y="4127400"/>
            <a:ext cx="18558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a:solidFill>
                  <a:srgbClr val="FFFFFF"/>
                </a:solidFill>
                <a:latin typeface="Calibri"/>
              </a:rPr>
              <a:t>Fin de vie : naines sombres</a:t>
            </a:r>
            <a:endParaRPr lang="fr-FR" sz="1200" b="0" strike="noStrike" spc="-1">
              <a:solidFill>
                <a:srgbClr val="000000"/>
              </a:solidFill>
              <a:latin typeface="Arial"/>
            </a:endParaRPr>
          </a:p>
        </p:txBody>
      </p:sp>
      <p:sp>
        <p:nvSpPr>
          <p:cNvPr id="74" name="Rectangle 23"/>
          <p:cNvSpPr/>
          <p:nvPr/>
        </p:nvSpPr>
        <p:spPr>
          <a:xfrm>
            <a:off x="1159920" y="2608200"/>
            <a:ext cx="1895040" cy="475200"/>
          </a:xfrm>
          <a:prstGeom prst="rect">
            <a:avLst/>
          </a:prstGeom>
          <a:solidFill>
            <a:schemeClr val="accent4">
              <a:lumMod val="60000"/>
              <a:lumOff val="40000"/>
            </a:schemeClr>
          </a:solidFill>
          <a:ln>
            <a:solidFill>
              <a:srgbClr val="A5A5A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75" name="Rectangle 25"/>
          <p:cNvSpPr/>
          <p:nvPr/>
        </p:nvSpPr>
        <p:spPr>
          <a:xfrm>
            <a:off x="4224600" y="2335680"/>
            <a:ext cx="1895760" cy="498240"/>
          </a:xfrm>
          <a:prstGeom prst="rect">
            <a:avLst/>
          </a:prstGeom>
          <a:solidFill>
            <a:schemeClr val="accent1">
              <a:lumMod val="40000"/>
              <a:lumOff val="60000"/>
            </a:schemeClr>
          </a:solidFill>
          <a:ln>
            <a:solidFill>
              <a:srgbClr val="ED7D31">
                <a:lumMod val="7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76" name="Rectangle 22"/>
          <p:cNvSpPr/>
          <p:nvPr/>
        </p:nvSpPr>
        <p:spPr>
          <a:xfrm>
            <a:off x="4175292" y="2540880"/>
            <a:ext cx="19990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dirty="0">
                <a:solidFill>
                  <a:schemeClr val="accent1">
                    <a:lumMod val="50000"/>
                  </a:schemeClr>
                </a:solidFill>
                <a:latin typeface="Calibri"/>
              </a:rPr>
              <a:t>Fin de vie : étoiles à neutrons</a:t>
            </a:r>
            <a:endParaRPr lang="fr-FR" sz="1200" b="0" strike="noStrike" spc="-1" dirty="0">
              <a:solidFill>
                <a:srgbClr val="000000"/>
              </a:solidFill>
              <a:latin typeface="Arial"/>
            </a:endParaRPr>
          </a:p>
        </p:txBody>
      </p:sp>
      <p:sp>
        <p:nvSpPr>
          <p:cNvPr id="77" name="Rectangle 27"/>
          <p:cNvSpPr/>
          <p:nvPr/>
        </p:nvSpPr>
        <p:spPr>
          <a:xfrm>
            <a:off x="7112160" y="1988280"/>
            <a:ext cx="1501200" cy="861120"/>
          </a:xfrm>
          <a:prstGeom prst="rect">
            <a:avLst/>
          </a:prstGeom>
          <a:solidFill>
            <a:srgbClr val="5B9BD5"/>
          </a:solidFill>
          <a:ln>
            <a:solidFill>
              <a:srgbClr val="5B9BD5">
                <a:lumMod val="40000"/>
                <a:lumOff val="6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78" name="Rectangle 24"/>
          <p:cNvSpPr/>
          <p:nvPr/>
        </p:nvSpPr>
        <p:spPr>
          <a:xfrm>
            <a:off x="7088760" y="2548800"/>
            <a:ext cx="15480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a:solidFill>
                  <a:srgbClr val="000000"/>
                </a:solidFill>
                <a:latin typeface="Calibri"/>
              </a:rPr>
              <a:t>Fin de vie : trous noirs</a:t>
            </a:r>
            <a:endParaRPr lang="fr-FR" sz="1200" b="0" strike="noStrike" spc="-1">
              <a:solidFill>
                <a:srgbClr val="000000"/>
              </a:solidFill>
              <a:latin typeface="Arial"/>
            </a:endParaRPr>
          </a:p>
        </p:txBody>
      </p:sp>
      <p:sp>
        <p:nvSpPr>
          <p:cNvPr id="79" name="ZoneTexte 26"/>
          <p:cNvSpPr/>
          <p:nvPr/>
        </p:nvSpPr>
        <p:spPr>
          <a:xfrm>
            <a:off x="503280" y="3882240"/>
            <a:ext cx="1809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FFFFFF"/>
                </a:solidFill>
                <a:latin typeface="Calibri"/>
              </a:rPr>
              <a:t>Naines rouges</a:t>
            </a:r>
            <a:endParaRPr lang="fr-FR" sz="1800" b="0" strike="noStrike" spc="-1">
              <a:solidFill>
                <a:srgbClr val="000000"/>
              </a:solidFill>
              <a:latin typeface="Arial"/>
            </a:endParaRPr>
          </a:p>
        </p:txBody>
      </p:sp>
      <p:sp>
        <p:nvSpPr>
          <p:cNvPr id="80" name="ZoneTexte 28"/>
          <p:cNvSpPr/>
          <p:nvPr/>
        </p:nvSpPr>
        <p:spPr>
          <a:xfrm>
            <a:off x="1161000" y="2574720"/>
            <a:ext cx="20721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50000"/>
                  </a:schemeClr>
                </a:solidFill>
                <a:latin typeface="Calibri"/>
              </a:rPr>
              <a:t>Etoiles type solaire</a:t>
            </a:r>
            <a:endParaRPr lang="fr-FR" sz="1800" b="0" strike="noStrike" spc="-1">
              <a:solidFill>
                <a:srgbClr val="000000"/>
              </a:solidFill>
              <a:latin typeface="Arial"/>
            </a:endParaRPr>
          </a:p>
        </p:txBody>
      </p:sp>
      <p:sp>
        <p:nvSpPr>
          <p:cNvPr id="81" name="ZoneTexte 30"/>
          <p:cNvSpPr/>
          <p:nvPr/>
        </p:nvSpPr>
        <p:spPr>
          <a:xfrm>
            <a:off x="1202760" y="2829240"/>
            <a:ext cx="21801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chemeClr val="accent2">
                    <a:lumMod val="50000"/>
                  </a:schemeClr>
                </a:solidFill>
                <a:latin typeface="Calibri"/>
              </a:rPr>
              <a:t>Fin de vie : naines blanches</a:t>
            </a:r>
            <a:endParaRPr lang="fr-FR" sz="1200" b="0" strike="noStrike" spc="-1">
              <a:solidFill>
                <a:srgbClr val="000000"/>
              </a:solidFill>
              <a:latin typeface="Arial"/>
            </a:endParaRPr>
          </a:p>
        </p:txBody>
      </p:sp>
      <p:sp>
        <p:nvSpPr>
          <p:cNvPr id="82" name="ZoneTexte 166911"/>
          <p:cNvSpPr/>
          <p:nvPr/>
        </p:nvSpPr>
        <p:spPr>
          <a:xfrm>
            <a:off x="4314960" y="2291874"/>
            <a:ext cx="17751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dirty="0">
                <a:solidFill>
                  <a:schemeClr val="accent1">
                    <a:lumMod val="50000"/>
                  </a:schemeClr>
                </a:solidFill>
                <a:latin typeface="Calibri"/>
              </a:rPr>
              <a:t>Etoiles massives</a:t>
            </a:r>
            <a:endParaRPr lang="fr-FR" sz="1800" b="0" strike="noStrike" spc="-1" dirty="0">
              <a:solidFill>
                <a:srgbClr val="000000"/>
              </a:solidFill>
              <a:latin typeface="Arial"/>
            </a:endParaRPr>
          </a:p>
        </p:txBody>
      </p:sp>
      <p:sp>
        <p:nvSpPr>
          <p:cNvPr id="83" name="ZoneTexte 166912"/>
          <p:cNvSpPr/>
          <p:nvPr/>
        </p:nvSpPr>
        <p:spPr>
          <a:xfrm>
            <a:off x="7134480" y="1984680"/>
            <a:ext cx="14392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rgbClr val="000000"/>
                </a:solidFill>
                <a:latin typeface="Calibri"/>
              </a:rPr>
              <a:t>Etoiles super</a:t>
            </a:r>
            <a:endParaRPr lang="fr-FR" sz="1800" b="0" strike="noStrike" spc="-1">
              <a:solidFill>
                <a:srgbClr val="000000"/>
              </a:solidFill>
              <a:latin typeface="Arial"/>
            </a:endParaRPr>
          </a:p>
          <a:p>
            <a:pPr algn="ctr">
              <a:lnSpc>
                <a:spcPct val="100000"/>
              </a:lnSpc>
            </a:pPr>
            <a:r>
              <a:rPr lang="fr-FR" sz="1800" b="0" strike="noStrike" spc="-1">
                <a:solidFill>
                  <a:srgbClr val="000000"/>
                </a:solidFill>
                <a:latin typeface="Calibri"/>
              </a:rPr>
              <a:t>massives</a:t>
            </a:r>
            <a:endParaRPr lang="fr-FR" sz="1800" b="0" strike="noStrike" spc="-1">
              <a:solidFill>
                <a:srgbClr val="000000"/>
              </a:solidFill>
              <a:latin typeface="Arial"/>
            </a:endParaRPr>
          </a:p>
        </p:txBody>
      </p:sp>
      <p:sp>
        <p:nvSpPr>
          <p:cNvPr id="84" name="Rectangle 1"/>
          <p:cNvSpPr/>
          <p:nvPr/>
        </p:nvSpPr>
        <p:spPr>
          <a:xfrm>
            <a:off x="3413520" y="4677120"/>
            <a:ext cx="5539680" cy="738360"/>
          </a:xfrm>
          <a:prstGeom prst="rect">
            <a:avLst/>
          </a:prstGeom>
          <a:solidFill>
            <a:schemeClr val="accent2">
              <a:lumMod val="75000"/>
            </a:schemeClr>
          </a:solidFill>
          <a:ln w="19050">
            <a:solidFill>
              <a:srgbClr val="ED7D31">
                <a:lumMod val="40000"/>
                <a:lumOff val="6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85" name="ZoneTexte 4"/>
          <p:cNvSpPr/>
          <p:nvPr/>
        </p:nvSpPr>
        <p:spPr>
          <a:xfrm>
            <a:off x="3304800" y="4684320"/>
            <a:ext cx="564804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FFFFFF"/>
                </a:solidFill>
                <a:latin typeface="Calibri"/>
              </a:rPr>
              <a:t>Les astrophysiciens classent les étoiles d’après le type de leurs spectres</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Calibri"/>
              </a:rPr>
              <a:t>Il existe 7 types principaux : </a:t>
            </a:r>
            <a:r>
              <a:rPr lang="fr-FR" sz="1400" b="1" strike="noStrike" spc="-1">
                <a:solidFill>
                  <a:schemeClr val="accent4">
                    <a:lumMod val="40000"/>
                    <a:lumOff val="60000"/>
                  </a:schemeClr>
                </a:solidFill>
                <a:latin typeface="Calibri"/>
              </a:rPr>
              <a:t>O,B,A,F,G,K,M</a:t>
            </a:r>
            <a:r>
              <a:rPr lang="fr-FR" sz="1400" b="0" strike="noStrike" spc="-1">
                <a:solidFill>
                  <a:srgbClr val="FFFFFF"/>
                </a:solidFill>
                <a:latin typeface="Calibri"/>
              </a:rPr>
              <a:t>  et 70 sous-types</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Calibri"/>
              </a:rPr>
              <a:t>Notre Soleil est  du type  G2</a:t>
            </a:r>
            <a:endParaRPr lang="fr-F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Object 2"/>
          <p:cNvGraphicFramePr/>
          <p:nvPr/>
        </p:nvGraphicFramePr>
        <p:xfrm>
          <a:off x="0" y="-64440"/>
          <a:ext cx="9143640" cy="6985080"/>
        </p:xfrm>
        <a:graphic>
          <a:graphicData uri="http://schemas.openxmlformats.org/presentationml/2006/ole">
            <mc:AlternateContent xmlns:mc="http://schemas.openxmlformats.org/markup-compatibility/2006">
              <mc:Choice xmlns:v="urn:schemas-microsoft-com:vml" Requires="v">
                <p:oleObj spid="_x0000_s3084" r:id="rId4" imgW="0" imgH="0" progId="CorelPhotoPaint.Image.7">
                  <p:embed/>
                </p:oleObj>
              </mc:Choice>
              <mc:Fallback>
                <p:oleObj r:id="rId4" imgW="0" imgH="0" progId="CorelPhotoPaint.Image.7">
                  <p:embed/>
                  <p:pic>
                    <p:nvPicPr>
                      <p:cNvPr id="87" name="Object 2"/>
                      <p:cNvPicPr/>
                      <p:nvPr/>
                    </p:nvPicPr>
                    <p:blipFill>
                      <a:blip r:embed="rId5"/>
                      <a:stretch/>
                    </p:blipFill>
                    <p:spPr>
                      <a:xfrm>
                        <a:off x="0" y="-64440"/>
                        <a:ext cx="9143640" cy="6985080"/>
                      </a:xfrm>
                      <a:prstGeom prst="rect">
                        <a:avLst/>
                      </a:prstGeom>
                      <a:ln w="0">
                        <a:noFill/>
                      </a:ln>
                    </p:spPr>
                  </p:pic>
                </p:oleObj>
              </mc:Fallback>
            </mc:AlternateContent>
          </a:graphicData>
        </a:graphic>
      </p:graphicFrame>
      <p:sp>
        <p:nvSpPr>
          <p:cNvPr id="88" name="Rectangle à coins arrondis 1"/>
          <p:cNvSpPr/>
          <p:nvPr/>
        </p:nvSpPr>
        <p:spPr>
          <a:xfrm>
            <a:off x="1436040" y="151200"/>
            <a:ext cx="653076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89" name="ZoneTexte 2"/>
          <p:cNvSpPr/>
          <p:nvPr/>
        </p:nvSpPr>
        <p:spPr>
          <a:xfrm>
            <a:off x="1701000" y="182880"/>
            <a:ext cx="66528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5">
                    <a:lumMod val="75000"/>
                  </a:schemeClr>
                </a:solidFill>
                <a:latin typeface="Calibri"/>
              </a:rPr>
              <a:t>Différentes phases de la matière à l’intérieur des étoiles. </a:t>
            </a:r>
            <a:endParaRPr lang="fr-FR" sz="2000" b="0" strike="noStrike" spc="-1">
              <a:solidFill>
                <a:srgbClr val="000000"/>
              </a:solidFill>
              <a:latin typeface="Arial"/>
            </a:endParaRPr>
          </a:p>
        </p:txBody>
      </p:sp>
      <p:sp>
        <p:nvSpPr>
          <p:cNvPr id="90" name="Rectangle à coins arrondis 3"/>
          <p:cNvSpPr/>
          <p:nvPr/>
        </p:nvSpPr>
        <p:spPr>
          <a:xfrm>
            <a:off x="57600" y="4718160"/>
            <a:ext cx="2649960" cy="2023200"/>
          </a:xfrm>
          <a:prstGeom prst="roundRect">
            <a:avLst>
              <a:gd name="adj" fmla="val 16667"/>
            </a:avLst>
          </a:prstGeom>
          <a:solidFill>
            <a:schemeClr val="accent4">
              <a:lumMod val="40000"/>
              <a:lumOff val="6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91" name="ZoneTexte 4"/>
          <p:cNvSpPr/>
          <p:nvPr/>
        </p:nvSpPr>
        <p:spPr>
          <a:xfrm>
            <a:off x="135000" y="907920"/>
            <a:ext cx="90086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1" strike="noStrike" spc="-1">
                <a:solidFill>
                  <a:schemeClr val="accent1">
                    <a:lumMod val="75000"/>
                  </a:schemeClr>
                </a:solidFill>
                <a:latin typeface="Calibri"/>
              </a:rPr>
              <a:t> </a:t>
            </a:r>
            <a:endParaRPr lang="fr-FR" sz="1600" b="0" strike="noStrike" spc="-1">
              <a:solidFill>
                <a:srgbClr val="000000"/>
              </a:solidFill>
              <a:latin typeface="Arial"/>
            </a:endParaRPr>
          </a:p>
        </p:txBody>
      </p:sp>
      <p:sp>
        <p:nvSpPr>
          <p:cNvPr id="92" name="ZoneTexte 5"/>
          <p:cNvSpPr/>
          <p:nvPr/>
        </p:nvSpPr>
        <p:spPr>
          <a:xfrm>
            <a:off x="6699600" y="741600"/>
            <a:ext cx="2480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050" b="1" strike="noStrike" spc="-1">
                <a:solidFill>
                  <a:schemeClr val="accent1">
                    <a:lumMod val="75000"/>
                  </a:schemeClr>
                </a:solidFill>
                <a:latin typeface="Calibri"/>
              </a:rPr>
              <a:t>3</a:t>
            </a:r>
            <a:endParaRPr lang="fr-FR" sz="1050" b="0" strike="noStrike" spc="-1">
              <a:solidFill>
                <a:srgbClr val="000000"/>
              </a:solidFill>
              <a:latin typeface="Arial"/>
            </a:endParaRPr>
          </a:p>
        </p:txBody>
      </p:sp>
      <p:pic>
        <p:nvPicPr>
          <p:cNvPr id="93" name="Image 6"/>
          <p:cNvPicPr/>
          <p:nvPr/>
        </p:nvPicPr>
        <p:blipFill>
          <a:blip r:embed="rId6"/>
          <a:stretch/>
        </p:blipFill>
        <p:spPr>
          <a:xfrm>
            <a:off x="934200" y="732960"/>
            <a:ext cx="7063560" cy="3531600"/>
          </a:xfrm>
          <a:prstGeom prst="rect">
            <a:avLst/>
          </a:prstGeom>
          <a:ln w="0">
            <a:noFill/>
          </a:ln>
        </p:spPr>
      </p:pic>
      <p:sp>
        <p:nvSpPr>
          <p:cNvPr id="94" name="Rectangle à coins arrondis 8"/>
          <p:cNvSpPr/>
          <p:nvPr/>
        </p:nvSpPr>
        <p:spPr>
          <a:xfrm>
            <a:off x="2765520" y="4726800"/>
            <a:ext cx="2421720" cy="2014560"/>
          </a:xfrm>
          <a:prstGeom prst="roundRect">
            <a:avLst>
              <a:gd name="adj" fmla="val 16667"/>
            </a:avLst>
          </a:prstGeom>
          <a:solidFill>
            <a:schemeClr val="accent4">
              <a:lumMod val="40000"/>
              <a:lumOff val="6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95" name="Rectangle à coins arrondis 9"/>
          <p:cNvSpPr/>
          <p:nvPr/>
        </p:nvSpPr>
        <p:spPr>
          <a:xfrm>
            <a:off x="5242320" y="4487040"/>
            <a:ext cx="3805920" cy="2370600"/>
          </a:xfrm>
          <a:prstGeom prst="roundRect">
            <a:avLst>
              <a:gd name="adj" fmla="val 16667"/>
            </a:avLst>
          </a:prstGeom>
          <a:solidFill>
            <a:schemeClr val="accent4">
              <a:lumMod val="40000"/>
              <a:lumOff val="6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96" name="Rectangle 7"/>
          <p:cNvSpPr/>
          <p:nvPr/>
        </p:nvSpPr>
        <p:spPr>
          <a:xfrm>
            <a:off x="6950520" y="3966840"/>
            <a:ext cx="938160" cy="25272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97" name="Rectangle 10"/>
          <p:cNvSpPr/>
          <p:nvPr/>
        </p:nvSpPr>
        <p:spPr>
          <a:xfrm>
            <a:off x="-217440" y="5294160"/>
            <a:ext cx="315648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000000"/>
                </a:solidFill>
                <a:latin typeface="Calibri"/>
              </a:rPr>
              <a:t>Si on multipliait la taille d’un atome </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par 10    le noyau aurait la taille</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 d’une orange, les électrons</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 seraient des têtes d’épingles </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situées à 3 kilomètres.</a:t>
            </a:r>
            <a:endParaRPr lang="fr-FR" sz="1400" b="0" strike="noStrike" spc="-1">
              <a:solidFill>
                <a:srgbClr val="000000"/>
              </a:solidFill>
              <a:latin typeface="Arial"/>
            </a:endParaRPr>
          </a:p>
          <a:p>
            <a:pPr algn="ctr">
              <a:lnSpc>
                <a:spcPct val="100000"/>
              </a:lnSpc>
            </a:pPr>
            <a:r>
              <a:rPr lang="fr-FR" sz="1400" b="1" strike="noStrike" spc="-1">
                <a:solidFill>
                  <a:srgbClr val="000000"/>
                </a:solidFill>
                <a:latin typeface="Calibri"/>
              </a:rPr>
              <a:t>       Densité du noyau 10   T/cm</a:t>
            </a:r>
            <a:endParaRPr lang="fr-FR" sz="1400" b="0" strike="noStrike" spc="-1">
              <a:solidFill>
                <a:srgbClr val="000000"/>
              </a:solidFill>
              <a:latin typeface="Arial"/>
            </a:endParaRPr>
          </a:p>
        </p:txBody>
      </p:sp>
      <p:sp>
        <p:nvSpPr>
          <p:cNvPr id="98" name="ZoneTexte 11"/>
          <p:cNvSpPr/>
          <p:nvPr/>
        </p:nvSpPr>
        <p:spPr>
          <a:xfrm>
            <a:off x="199440" y="4726800"/>
            <a:ext cx="244512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1" strike="noStrike" spc="-1">
                <a:solidFill>
                  <a:srgbClr val="000000"/>
                </a:solidFill>
                <a:latin typeface="Calibri"/>
              </a:rPr>
              <a:t>Un atome est essentiellement composé … de vide.</a:t>
            </a:r>
            <a:endParaRPr lang="fr-FR" sz="1400" b="0" strike="noStrike" spc="-1">
              <a:solidFill>
                <a:srgbClr val="000000"/>
              </a:solidFill>
              <a:latin typeface="Arial"/>
            </a:endParaRPr>
          </a:p>
        </p:txBody>
      </p:sp>
      <p:sp>
        <p:nvSpPr>
          <p:cNvPr id="99" name="Rectangle 13"/>
          <p:cNvSpPr/>
          <p:nvPr/>
        </p:nvSpPr>
        <p:spPr>
          <a:xfrm>
            <a:off x="2735280" y="4771800"/>
            <a:ext cx="2526480" cy="2007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000000"/>
                </a:solidFill>
                <a:latin typeface="Calibri"/>
                <a:ea typeface="Cambria Math"/>
              </a:rPr>
              <a:t>Si la masse du noyau de l’étoile est inférieur à 1,44 Mo</a:t>
            </a:r>
            <a:endParaRPr lang="fr-FR" sz="1400" b="0" strike="noStrike" spc="-1">
              <a:solidFill>
                <a:srgbClr val="000000"/>
              </a:solidFill>
              <a:latin typeface="Arial"/>
            </a:endParaRPr>
          </a:p>
          <a:p>
            <a:pPr algn="ctr">
              <a:lnSpc>
                <a:spcPct val="100000"/>
              </a:lnSpc>
            </a:pPr>
            <a:r>
              <a:rPr lang="fr-FR" sz="1400" b="1" strike="noStrike" spc="-1">
                <a:solidFill>
                  <a:srgbClr val="000000"/>
                </a:solidFill>
                <a:latin typeface="Calibri"/>
                <a:ea typeface="Cambria Math"/>
              </a:rPr>
              <a:t> La pression de dégénérescence électronique </a:t>
            </a:r>
            <a:r>
              <a:rPr lang="fr-FR" sz="1400" b="0" strike="noStrike" spc="-1">
                <a:solidFill>
                  <a:srgbClr val="000000"/>
                </a:solidFill>
                <a:latin typeface="Calibri"/>
                <a:ea typeface="Cambria Math"/>
              </a:rPr>
              <a:t>s’oppose aux compressions</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   (principe d’exclusion de Pauli)</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Les atomes sont confinés et</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 perdent du volume.</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 Leurs densités augmentent. </a:t>
            </a:r>
            <a:endParaRPr lang="fr-FR" sz="1400" b="0" strike="noStrike" spc="-1">
              <a:solidFill>
                <a:srgbClr val="000000"/>
              </a:solidFill>
              <a:latin typeface="Arial"/>
            </a:endParaRPr>
          </a:p>
        </p:txBody>
      </p:sp>
      <p:sp>
        <p:nvSpPr>
          <p:cNvPr id="100" name="Rectangle 14"/>
          <p:cNvSpPr/>
          <p:nvPr/>
        </p:nvSpPr>
        <p:spPr>
          <a:xfrm>
            <a:off x="1303560" y="868680"/>
            <a:ext cx="2421720" cy="33012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01" name="ZoneTexte 15"/>
          <p:cNvSpPr/>
          <p:nvPr/>
        </p:nvSpPr>
        <p:spPr>
          <a:xfrm>
            <a:off x="1303560" y="1060560"/>
            <a:ext cx="23731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chemeClr val="accent5">
                    <a:lumMod val="75000"/>
                  </a:schemeClr>
                </a:solidFill>
                <a:latin typeface="Calibri"/>
              </a:rPr>
              <a:t>Matière à l’état naturel</a:t>
            </a:r>
            <a:endParaRPr lang="fr-FR" sz="1600" b="0" strike="noStrike" spc="-1">
              <a:solidFill>
                <a:srgbClr val="000000"/>
              </a:solidFill>
              <a:latin typeface="Arial"/>
            </a:endParaRPr>
          </a:p>
        </p:txBody>
      </p:sp>
      <p:sp>
        <p:nvSpPr>
          <p:cNvPr id="102" name="Rectangle 16"/>
          <p:cNvSpPr/>
          <p:nvPr/>
        </p:nvSpPr>
        <p:spPr>
          <a:xfrm>
            <a:off x="4494600" y="920160"/>
            <a:ext cx="1345320" cy="9230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03" name="ZoneTexte 17"/>
          <p:cNvSpPr/>
          <p:nvPr/>
        </p:nvSpPr>
        <p:spPr>
          <a:xfrm>
            <a:off x="3872880" y="1404720"/>
            <a:ext cx="22968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1" strike="noStrike" spc="-1">
                <a:solidFill>
                  <a:schemeClr val="accent5">
                    <a:lumMod val="75000"/>
                  </a:schemeClr>
                </a:solidFill>
                <a:latin typeface="Calibri"/>
              </a:rPr>
              <a:t>Matière électronique dégénérée</a:t>
            </a:r>
            <a:endParaRPr lang="fr-FR" sz="1600" b="0" strike="noStrike" spc="-1">
              <a:solidFill>
                <a:srgbClr val="000000"/>
              </a:solidFill>
              <a:latin typeface="Arial"/>
            </a:endParaRPr>
          </a:p>
        </p:txBody>
      </p:sp>
      <p:sp>
        <p:nvSpPr>
          <p:cNvPr id="104" name="Rectangle 18"/>
          <p:cNvSpPr/>
          <p:nvPr/>
        </p:nvSpPr>
        <p:spPr>
          <a:xfrm>
            <a:off x="6277680" y="907920"/>
            <a:ext cx="1270440" cy="8816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05" name="Rectangle 20"/>
          <p:cNvSpPr/>
          <p:nvPr/>
        </p:nvSpPr>
        <p:spPr>
          <a:xfrm>
            <a:off x="4466160" y="1955160"/>
            <a:ext cx="1539000" cy="5436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06" name="ZoneTexte 21"/>
          <p:cNvSpPr/>
          <p:nvPr/>
        </p:nvSpPr>
        <p:spPr>
          <a:xfrm>
            <a:off x="3965400" y="2070720"/>
            <a:ext cx="208728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000000"/>
                </a:solidFill>
                <a:latin typeface="Calibri"/>
              </a:rPr>
              <a:t>Compression des atomes</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1 tonne/cm</a:t>
            </a:r>
            <a:endParaRPr lang="fr-FR" sz="1400" b="0" strike="noStrike" spc="-1">
              <a:solidFill>
                <a:srgbClr val="000000"/>
              </a:solidFill>
              <a:latin typeface="Arial"/>
            </a:endParaRPr>
          </a:p>
        </p:txBody>
      </p:sp>
      <p:sp>
        <p:nvSpPr>
          <p:cNvPr id="107" name="Rectangle 22"/>
          <p:cNvSpPr/>
          <p:nvPr/>
        </p:nvSpPr>
        <p:spPr>
          <a:xfrm>
            <a:off x="6259320" y="1945440"/>
            <a:ext cx="1484640" cy="83808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08" name="ZoneTexte 23"/>
          <p:cNvSpPr/>
          <p:nvPr/>
        </p:nvSpPr>
        <p:spPr>
          <a:xfrm>
            <a:off x="5774760" y="2230560"/>
            <a:ext cx="227628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000000"/>
                </a:solidFill>
                <a:latin typeface="Calibri"/>
              </a:rPr>
              <a:t>Compression du noyau de l’étoile</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100 millions de</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tonnes/cm</a:t>
            </a:r>
            <a:endParaRPr lang="fr-FR" sz="1400" b="0" strike="noStrike" spc="-1">
              <a:solidFill>
                <a:srgbClr val="000000"/>
              </a:solidFill>
              <a:latin typeface="Arial"/>
            </a:endParaRPr>
          </a:p>
        </p:txBody>
      </p:sp>
      <p:sp>
        <p:nvSpPr>
          <p:cNvPr id="109" name="ZoneTexte 24"/>
          <p:cNvSpPr/>
          <p:nvPr/>
        </p:nvSpPr>
        <p:spPr>
          <a:xfrm>
            <a:off x="5167440" y="4466520"/>
            <a:ext cx="3907800" cy="15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000000"/>
                </a:solidFill>
                <a:latin typeface="Calibri"/>
              </a:rPr>
              <a:t>Au delà de 1,44 M</a:t>
            </a:r>
            <a:r>
              <a:rPr lang="fr-FR" sz="800" b="0" strike="noStrike" spc="-1">
                <a:solidFill>
                  <a:srgbClr val="000000"/>
                </a:solidFill>
                <a:latin typeface="Calibri"/>
              </a:rPr>
              <a:t>O </a:t>
            </a:r>
            <a:r>
              <a:rPr lang="fr-FR" sz="1400" b="0" strike="noStrike" spc="-1">
                <a:solidFill>
                  <a:srgbClr val="000000"/>
                </a:solidFill>
                <a:latin typeface="Calibri"/>
              </a:rPr>
              <a:t> (</a:t>
            </a:r>
            <a:r>
              <a:rPr lang="fr-FR" sz="800" b="0" strike="noStrike" spc="-1">
                <a:solidFill>
                  <a:srgbClr val="000000"/>
                </a:solidFill>
                <a:latin typeface="Calibri"/>
              </a:rPr>
              <a:t> </a:t>
            </a:r>
            <a:r>
              <a:rPr lang="fr-FR" sz="1400" b="0" strike="noStrike" spc="-1">
                <a:solidFill>
                  <a:srgbClr val="000000"/>
                </a:solidFill>
                <a:latin typeface="Calibri"/>
              </a:rPr>
              <a:t>limite de Chandrasekhar) </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rPr>
              <a:t> les électrons (e-) et les protons(e+) entrent en contact : transformation du noyau en neutrons.</a:t>
            </a:r>
            <a:endParaRPr lang="fr-FR" sz="1400" b="0" strike="noStrike" spc="-1">
              <a:solidFill>
                <a:srgbClr val="000000"/>
              </a:solidFill>
              <a:latin typeface="Arial"/>
            </a:endParaRPr>
          </a:p>
          <a:p>
            <a:pPr algn="ctr">
              <a:lnSpc>
                <a:spcPct val="100000"/>
              </a:lnSpc>
            </a:pPr>
            <a:r>
              <a:rPr lang="fr-FR" sz="1400" b="1" strike="noStrike" spc="-1">
                <a:solidFill>
                  <a:srgbClr val="0070C0"/>
                </a:solidFill>
                <a:latin typeface="Calibri"/>
                <a:ea typeface="Cambria Math"/>
              </a:rPr>
              <a:t>Déclenchement d’une supernovæ</a:t>
            </a:r>
            <a:endParaRPr lang="fr-FR" sz="1400" b="0" strike="noStrike" spc="-1">
              <a:solidFill>
                <a:srgbClr val="000000"/>
              </a:solidFill>
              <a:latin typeface="Arial"/>
            </a:endParaRPr>
          </a:p>
          <a:p>
            <a:pPr algn="ctr">
              <a:lnSpc>
                <a:spcPct val="100000"/>
              </a:lnSpc>
            </a:pPr>
            <a:r>
              <a:rPr lang="fr-FR" sz="1400" b="1" strike="noStrike" spc="-1">
                <a:solidFill>
                  <a:srgbClr val="0070C0"/>
                </a:solidFill>
                <a:latin typeface="Calibri"/>
                <a:ea typeface="Cambria Math"/>
              </a:rPr>
              <a:t>Création d’une étoile à neutrons</a:t>
            </a:r>
            <a:endParaRPr lang="fr-FR" sz="1400" b="0" strike="noStrike" spc="-1">
              <a:solidFill>
                <a:srgbClr val="000000"/>
              </a:solidFill>
              <a:latin typeface="Arial"/>
            </a:endParaRPr>
          </a:p>
          <a:p>
            <a:pPr algn="ctr">
              <a:lnSpc>
                <a:spcPct val="100000"/>
              </a:lnSpc>
            </a:pPr>
            <a:endParaRPr lang="fr-FR" sz="1400" b="0" strike="noStrike" spc="-1">
              <a:solidFill>
                <a:srgbClr val="000000"/>
              </a:solidFill>
              <a:latin typeface="Arial"/>
            </a:endParaRPr>
          </a:p>
          <a:p>
            <a:pPr>
              <a:lnSpc>
                <a:spcPct val="100000"/>
              </a:lnSpc>
            </a:pPr>
            <a:endParaRPr lang="fr-FR" sz="1400" b="0" strike="noStrike" spc="-1">
              <a:solidFill>
                <a:srgbClr val="000000"/>
              </a:solidFill>
              <a:latin typeface="Arial"/>
            </a:endParaRPr>
          </a:p>
        </p:txBody>
      </p:sp>
      <p:cxnSp>
        <p:nvCxnSpPr>
          <p:cNvPr id="110" name="Connecteur droit avec flèche 26"/>
          <p:cNvCxnSpPr/>
          <p:nvPr/>
        </p:nvCxnSpPr>
        <p:spPr>
          <a:xfrm flipH="1">
            <a:off x="1468800" y="3725640"/>
            <a:ext cx="464400" cy="895320"/>
          </a:xfrm>
          <a:prstGeom prst="straightConnector1">
            <a:avLst/>
          </a:prstGeom>
          <a:ln w="38100">
            <a:solidFill>
              <a:srgbClr val="5B9BD5"/>
            </a:solidFill>
            <a:tailEnd type="triangle" w="med" len="med"/>
          </a:ln>
        </p:spPr>
      </p:cxnSp>
      <p:cxnSp>
        <p:nvCxnSpPr>
          <p:cNvPr id="111" name="Connecteur droit avec flèche 29"/>
          <p:cNvCxnSpPr/>
          <p:nvPr/>
        </p:nvCxnSpPr>
        <p:spPr>
          <a:xfrm flipH="1">
            <a:off x="4727520" y="3754800"/>
            <a:ext cx="846720" cy="916920"/>
          </a:xfrm>
          <a:prstGeom prst="straightConnector1">
            <a:avLst/>
          </a:prstGeom>
          <a:ln w="38100">
            <a:solidFill>
              <a:srgbClr val="5B9BD5"/>
            </a:solidFill>
            <a:tailEnd type="triangle" w="med" len="med"/>
          </a:ln>
        </p:spPr>
      </p:cxnSp>
      <p:cxnSp>
        <p:nvCxnSpPr>
          <p:cNvPr id="112" name="Connecteur droit avec flèche 97279"/>
          <p:cNvCxnSpPr/>
          <p:nvPr/>
        </p:nvCxnSpPr>
        <p:spPr>
          <a:xfrm flipH="1">
            <a:off x="6942600" y="3725640"/>
            <a:ext cx="59400" cy="739440"/>
          </a:xfrm>
          <a:prstGeom prst="straightConnector1">
            <a:avLst/>
          </a:prstGeom>
          <a:ln w="38100">
            <a:solidFill>
              <a:srgbClr val="5B9BD5"/>
            </a:solidFill>
            <a:tailEnd type="triangle" w="med" len="med"/>
          </a:ln>
        </p:spPr>
      </p:cxnSp>
      <p:sp>
        <p:nvSpPr>
          <p:cNvPr id="113" name="Rectangle 97282"/>
          <p:cNvSpPr/>
          <p:nvPr/>
        </p:nvSpPr>
        <p:spPr>
          <a:xfrm>
            <a:off x="2867400" y="3813120"/>
            <a:ext cx="1791720" cy="4064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14" name="ZoneTexte 97283"/>
          <p:cNvSpPr/>
          <p:nvPr/>
        </p:nvSpPr>
        <p:spPr>
          <a:xfrm>
            <a:off x="3042360" y="3704040"/>
            <a:ext cx="17917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000000"/>
                </a:solidFill>
                <a:latin typeface="Calibri"/>
              </a:rPr>
              <a:t>Noyau atomique</a:t>
            </a:r>
            <a:endParaRPr lang="fr-FR" sz="1600" b="0" strike="noStrike" spc="-1">
              <a:solidFill>
                <a:srgbClr val="000000"/>
              </a:solidFill>
              <a:latin typeface="Arial"/>
            </a:endParaRPr>
          </a:p>
        </p:txBody>
      </p:sp>
      <p:sp>
        <p:nvSpPr>
          <p:cNvPr id="115" name="ZoneTexte 97284"/>
          <p:cNvSpPr/>
          <p:nvPr/>
        </p:nvSpPr>
        <p:spPr>
          <a:xfrm>
            <a:off x="2867400" y="3953880"/>
            <a:ext cx="19670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000000"/>
                </a:solidFill>
                <a:latin typeface="Calibri"/>
              </a:rPr>
              <a:t>Orbite électronique</a:t>
            </a:r>
            <a:endParaRPr lang="fr-FR" sz="1600" b="0" strike="noStrike" spc="-1">
              <a:solidFill>
                <a:srgbClr val="000000"/>
              </a:solidFill>
              <a:latin typeface="Arial"/>
            </a:endParaRPr>
          </a:p>
        </p:txBody>
      </p:sp>
      <p:sp>
        <p:nvSpPr>
          <p:cNvPr id="116" name="ZoneTexte 97285"/>
          <p:cNvSpPr/>
          <p:nvPr/>
        </p:nvSpPr>
        <p:spPr>
          <a:xfrm>
            <a:off x="5353560" y="2251080"/>
            <a:ext cx="164880" cy="25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100" b="0" strike="noStrike" spc="-1">
                <a:solidFill>
                  <a:srgbClr val="000000"/>
                </a:solidFill>
                <a:latin typeface="Calibri"/>
              </a:rPr>
              <a:t>2</a:t>
            </a:r>
            <a:endParaRPr lang="fr-FR" sz="1100" b="0" strike="noStrike" spc="-1">
              <a:solidFill>
                <a:srgbClr val="000000"/>
              </a:solidFill>
              <a:latin typeface="Arial"/>
            </a:endParaRPr>
          </a:p>
        </p:txBody>
      </p:sp>
      <p:sp>
        <p:nvSpPr>
          <p:cNvPr id="117" name="ZoneTexte 97286"/>
          <p:cNvSpPr/>
          <p:nvPr/>
        </p:nvSpPr>
        <p:spPr>
          <a:xfrm>
            <a:off x="7224120" y="2892240"/>
            <a:ext cx="195480" cy="25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100" b="0" strike="noStrike" spc="-1">
                <a:solidFill>
                  <a:srgbClr val="000000"/>
                </a:solidFill>
                <a:latin typeface="Calibri"/>
              </a:rPr>
              <a:t>2</a:t>
            </a:r>
            <a:endParaRPr lang="fr-FR" sz="1100" b="0" strike="noStrike" spc="-1">
              <a:solidFill>
                <a:srgbClr val="000000"/>
              </a:solidFill>
              <a:latin typeface="Arial"/>
            </a:endParaRPr>
          </a:p>
        </p:txBody>
      </p:sp>
      <p:sp>
        <p:nvSpPr>
          <p:cNvPr id="118" name="Rectangle 25"/>
          <p:cNvSpPr/>
          <p:nvPr/>
        </p:nvSpPr>
        <p:spPr>
          <a:xfrm>
            <a:off x="5269680" y="5544720"/>
            <a:ext cx="379656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1" strike="noStrike" spc="-1">
                <a:solidFill>
                  <a:srgbClr val="000000"/>
                </a:solidFill>
                <a:latin typeface="Calibri"/>
                <a:ea typeface="Cambria Math"/>
              </a:rPr>
              <a:t>La pression de dégénérescence baryonique</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résistera à la pression si la masse de l’étoile à</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neutrons reste inférieure à 3,2 Mo </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(limite de Oppenheimer-Volkoff) </a:t>
            </a:r>
            <a:endParaRPr lang="fr-FR" sz="1400" b="0" strike="noStrike" spc="-1">
              <a:solidFill>
                <a:srgbClr val="000000"/>
              </a:solidFill>
              <a:latin typeface="Arial"/>
            </a:endParaRPr>
          </a:p>
          <a:p>
            <a:pPr algn="ctr">
              <a:lnSpc>
                <a:spcPct val="100000"/>
              </a:lnSpc>
            </a:pPr>
            <a:r>
              <a:rPr lang="fr-FR" sz="1400" b="0" strike="noStrike" spc="-1">
                <a:solidFill>
                  <a:srgbClr val="000000"/>
                </a:solidFill>
                <a:latin typeface="Calibri"/>
                <a:ea typeface="Cambria Math"/>
              </a:rPr>
              <a:t>Au-delà de cette masse la matière s’effondre: </a:t>
            </a:r>
            <a:endParaRPr lang="fr-FR" sz="1400" b="0" strike="noStrike" spc="-1">
              <a:solidFill>
                <a:srgbClr val="000000"/>
              </a:solidFill>
              <a:latin typeface="Arial"/>
            </a:endParaRPr>
          </a:p>
          <a:p>
            <a:pPr algn="ctr">
              <a:lnSpc>
                <a:spcPct val="100000"/>
              </a:lnSpc>
            </a:pPr>
            <a:r>
              <a:rPr lang="fr-FR" sz="1400" b="1" strike="noStrike" spc="-1">
                <a:solidFill>
                  <a:srgbClr val="0070C0"/>
                </a:solidFill>
                <a:latin typeface="Calibri"/>
                <a:ea typeface="Cambria Math"/>
              </a:rPr>
              <a:t>Création d’un trou noir</a:t>
            </a:r>
            <a:endParaRPr lang="fr-FR" sz="1400" b="0" strike="noStrike" spc="-1">
              <a:solidFill>
                <a:srgbClr val="000000"/>
              </a:solidFill>
              <a:latin typeface="Arial"/>
            </a:endParaRPr>
          </a:p>
        </p:txBody>
      </p:sp>
      <p:sp>
        <p:nvSpPr>
          <p:cNvPr id="119" name="ZoneTexte 12"/>
          <p:cNvSpPr/>
          <p:nvPr/>
        </p:nvSpPr>
        <p:spPr>
          <a:xfrm>
            <a:off x="601920" y="5480640"/>
            <a:ext cx="49572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000" b="0" strike="noStrike" spc="-1">
                <a:solidFill>
                  <a:srgbClr val="000000"/>
                </a:solidFill>
                <a:latin typeface="Calibri"/>
              </a:rPr>
              <a:t>14  ,</a:t>
            </a:r>
            <a:endParaRPr lang="fr-FR" sz="1000" b="0" strike="noStrike" spc="-1">
              <a:solidFill>
                <a:srgbClr val="000000"/>
              </a:solidFill>
              <a:latin typeface="Arial"/>
            </a:endParaRPr>
          </a:p>
        </p:txBody>
      </p:sp>
      <p:sp>
        <p:nvSpPr>
          <p:cNvPr id="120" name="ZoneTexte 27"/>
          <p:cNvSpPr/>
          <p:nvPr/>
        </p:nvSpPr>
        <p:spPr>
          <a:xfrm>
            <a:off x="1933200" y="6320880"/>
            <a:ext cx="34128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000" b="1" strike="noStrike" spc="-1">
                <a:solidFill>
                  <a:srgbClr val="000000"/>
                </a:solidFill>
                <a:latin typeface="Calibri"/>
              </a:rPr>
              <a:t>9</a:t>
            </a:r>
            <a:endParaRPr lang="fr-FR" sz="1000" b="0" strike="noStrike" spc="-1">
              <a:solidFill>
                <a:srgbClr val="000000"/>
              </a:solidFill>
              <a:latin typeface="Arial"/>
            </a:endParaRPr>
          </a:p>
        </p:txBody>
      </p:sp>
      <p:sp>
        <p:nvSpPr>
          <p:cNvPr id="121" name="ZoneTexte 28"/>
          <p:cNvSpPr/>
          <p:nvPr/>
        </p:nvSpPr>
        <p:spPr>
          <a:xfrm>
            <a:off x="2411280" y="6326280"/>
            <a:ext cx="31536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000" b="0" strike="noStrike" spc="-1">
                <a:solidFill>
                  <a:srgbClr val="000000"/>
                </a:solidFill>
                <a:latin typeface="Calibri"/>
              </a:rPr>
              <a:t>3</a:t>
            </a:r>
            <a:endParaRPr lang="fr-FR" sz="1000" b="0" strike="noStrike" spc="-1">
              <a:solidFill>
                <a:srgbClr val="000000"/>
              </a:solidFill>
              <a:latin typeface="Arial"/>
            </a:endParaRPr>
          </a:p>
        </p:txBody>
      </p:sp>
      <p:sp>
        <p:nvSpPr>
          <p:cNvPr id="122" name="Rectangle 30"/>
          <p:cNvSpPr/>
          <p:nvPr/>
        </p:nvSpPr>
        <p:spPr>
          <a:xfrm>
            <a:off x="8085240" y="1540800"/>
            <a:ext cx="4571640" cy="100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200" b="1" strike="noStrike" spc="-1">
                <a:solidFill>
                  <a:srgbClr val="000000"/>
                </a:solidFill>
                <a:latin typeface="Calibri"/>
                <a:ea typeface="Cambria Math"/>
              </a:rPr>
              <a:t>(principe d’exclusion de Pauli )</a:t>
            </a:r>
            <a:endParaRPr lang="fr-FR" sz="1200" b="0" strike="noStrike" spc="-1">
              <a:solidFill>
                <a:srgbClr val="000000"/>
              </a:solidFill>
              <a:latin typeface="Arial"/>
            </a:endParaRPr>
          </a:p>
          <a:p>
            <a:pPr algn="ctr">
              <a:lnSpc>
                <a:spcPct val="100000"/>
              </a:lnSpc>
            </a:pPr>
            <a:r>
              <a:rPr lang="fr-FR" sz="1200" b="0" strike="noStrike" spc="-1">
                <a:solidFill>
                  <a:srgbClr val="000000"/>
                </a:solidFill>
                <a:latin typeface="Calibri"/>
                <a:ea typeface="Cambria Math"/>
              </a:rPr>
              <a:t>La densité atteint 1Tonne/cm3 .</a:t>
            </a:r>
            <a:endParaRPr lang="fr-FR" sz="1200" b="0" strike="noStrike" spc="-1">
              <a:solidFill>
                <a:srgbClr val="000000"/>
              </a:solidFill>
              <a:latin typeface="Arial"/>
            </a:endParaRPr>
          </a:p>
          <a:p>
            <a:pPr algn="ctr">
              <a:lnSpc>
                <a:spcPct val="100000"/>
              </a:lnSpc>
            </a:pPr>
            <a:r>
              <a:rPr lang="fr-FR" sz="1200" b="0" strike="noStrike" spc="-1">
                <a:solidFill>
                  <a:srgbClr val="000000"/>
                </a:solidFill>
                <a:latin typeface="Calibri"/>
                <a:ea typeface="Cambria Math"/>
              </a:rPr>
              <a:t>Le rayon d’une naine blanche</a:t>
            </a:r>
            <a:endParaRPr lang="fr-FR" sz="1200" b="0" strike="noStrike" spc="-1">
              <a:solidFill>
                <a:srgbClr val="000000"/>
              </a:solidFill>
              <a:latin typeface="Arial"/>
            </a:endParaRPr>
          </a:p>
          <a:p>
            <a:pPr algn="ctr">
              <a:lnSpc>
                <a:spcPct val="100000"/>
              </a:lnSpc>
            </a:pPr>
            <a:r>
              <a:rPr lang="fr-FR" sz="1200" b="0" strike="noStrike" spc="-1">
                <a:solidFill>
                  <a:srgbClr val="000000"/>
                </a:solidFill>
                <a:latin typeface="Calibri"/>
                <a:ea typeface="Cambria Math"/>
              </a:rPr>
              <a:t> diminue si sa masse augmente</a:t>
            </a:r>
            <a:endParaRPr lang="fr-FR" sz="1200" b="0" strike="noStrike" spc="-1">
              <a:solidFill>
                <a:srgbClr val="000000"/>
              </a:solidFill>
              <a:latin typeface="Arial"/>
            </a:endParaRPr>
          </a:p>
          <a:p>
            <a:pPr algn="ctr">
              <a:lnSpc>
                <a:spcPct val="100000"/>
              </a:lnSpc>
            </a:pPr>
            <a:endParaRPr lang="fr-FR" sz="1200" b="0" strike="noStrike" spc="-1">
              <a:solidFill>
                <a:srgbClr val="000000"/>
              </a:solidFill>
              <a:latin typeface="Arial"/>
            </a:endParaRPr>
          </a:p>
        </p:txBody>
      </p:sp>
      <p:sp>
        <p:nvSpPr>
          <p:cNvPr id="123" name="Rectangle 97280"/>
          <p:cNvSpPr/>
          <p:nvPr/>
        </p:nvSpPr>
        <p:spPr>
          <a:xfrm>
            <a:off x="9267120" y="2539080"/>
            <a:ext cx="3210840" cy="127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000000"/>
                </a:solidFill>
                <a:latin typeface="Arial"/>
              </a:rPr>
              <a:t> </a:t>
            </a:r>
            <a:r>
              <a:rPr lang="fr-FR" sz="1000" b="0" strike="noStrike" spc="-1">
                <a:solidFill>
                  <a:srgbClr val="000000"/>
                </a:solidFill>
                <a:latin typeface="Arial"/>
              </a:rPr>
              <a:t>la </a:t>
            </a:r>
            <a:r>
              <a:rPr lang="fr-FR" sz="1000" b="1" strike="noStrike" spc="-1">
                <a:solidFill>
                  <a:srgbClr val="000000"/>
                </a:solidFill>
                <a:latin typeface="Arial"/>
              </a:rPr>
              <a:t>limite d'</a:t>
            </a:r>
            <a:r>
              <a:rPr lang="fr-FR" sz="1000" b="1" u="sng" strike="noStrike" spc="-1">
                <a:solidFill>
                  <a:srgbClr val="0563C1"/>
                </a:solidFill>
                <a:uFillTx/>
                <a:latin typeface="Arial"/>
                <a:hlinkClick r:id="rId7"/>
              </a:rPr>
              <a:t>Oppenheimer</a:t>
            </a:r>
            <a:r>
              <a:rPr lang="fr-FR" sz="1000" b="1" strike="noStrike" spc="-1">
                <a:solidFill>
                  <a:srgbClr val="000000"/>
                </a:solidFill>
                <a:latin typeface="Arial"/>
              </a:rPr>
              <a:t>-</a:t>
            </a:r>
            <a:r>
              <a:rPr lang="fr-FR" sz="1000" b="1" u="sng" strike="noStrike" spc="-1">
                <a:solidFill>
                  <a:srgbClr val="0563C1"/>
                </a:solidFill>
                <a:uFillTx/>
                <a:latin typeface="Arial"/>
                <a:hlinkClick r:id="rId8"/>
              </a:rPr>
              <a:t>Volkoff</a:t>
            </a:r>
            <a:r>
              <a:rPr lang="fr-FR" sz="1000" b="0" strike="noStrike" spc="-1">
                <a:solidFill>
                  <a:srgbClr val="000000"/>
                </a:solidFill>
                <a:latin typeface="Arial"/>
              </a:rPr>
              <a:t>, représente la masse maximale théorique que peut avoir une </a:t>
            </a:r>
            <a:r>
              <a:rPr lang="fr-FR" sz="1000" b="0" u="sng" strike="noStrike" spc="-1">
                <a:solidFill>
                  <a:srgbClr val="0563C1"/>
                </a:solidFill>
                <a:uFillTx/>
                <a:latin typeface="Arial"/>
                <a:hlinkClick r:id="rId9"/>
              </a:rPr>
              <a:t>étoile à neutrons</a:t>
            </a:r>
            <a:r>
              <a:rPr lang="fr-FR" sz="1000" b="0" strike="noStrike" spc="-1">
                <a:solidFill>
                  <a:srgbClr val="000000"/>
                </a:solidFill>
                <a:latin typeface="Arial"/>
              </a:rPr>
              <a:t>. Au delà de cette valeur, l'objet s'effondre alors en </a:t>
            </a:r>
            <a:r>
              <a:rPr lang="fr-FR" sz="1000" b="0" u="sng" strike="noStrike" spc="-1">
                <a:solidFill>
                  <a:srgbClr val="0563C1"/>
                </a:solidFill>
                <a:uFillTx/>
                <a:latin typeface="Arial"/>
                <a:hlinkClick r:id="rId10"/>
              </a:rPr>
              <a:t>trou noir</a:t>
            </a:r>
            <a:r>
              <a:rPr lang="fr-FR" sz="1000" b="0" strike="noStrike" spc="-1">
                <a:solidFill>
                  <a:srgbClr val="000000"/>
                </a:solidFill>
                <a:latin typeface="Arial"/>
              </a:rPr>
              <a:t>. La valeur de cette limite est d'environ 3,3 </a:t>
            </a:r>
            <a:r>
              <a:rPr lang="fr-FR" sz="1000" b="0" u="sng" strike="noStrike" spc="-1">
                <a:solidFill>
                  <a:srgbClr val="0563C1"/>
                </a:solidFill>
                <a:uFillTx/>
                <a:latin typeface="Arial"/>
                <a:hlinkClick r:id="rId11"/>
              </a:rPr>
              <a:t>masses solaires</a:t>
            </a:r>
            <a:r>
              <a:rPr lang="fr-FR" sz="1000" b="0" strike="noStrike" spc="-1">
                <a:solidFill>
                  <a:srgbClr val="000000"/>
                </a:solidFill>
                <a:latin typeface="Arial"/>
              </a:rPr>
              <a:t> et est à comparer avec la </a:t>
            </a:r>
            <a:r>
              <a:rPr lang="fr-FR" sz="1000" b="0" u="sng" strike="noStrike" spc="-1">
                <a:solidFill>
                  <a:srgbClr val="0563C1"/>
                </a:solidFill>
                <a:uFillTx/>
                <a:latin typeface="Arial"/>
                <a:hlinkClick r:id="rId12"/>
              </a:rPr>
              <a:t>limite de Chandrasekhar</a:t>
            </a:r>
            <a:r>
              <a:rPr lang="fr-FR" sz="1000" b="0" strike="noStrike" spc="-1">
                <a:solidFill>
                  <a:srgbClr val="000000"/>
                </a:solidFill>
                <a:latin typeface="Arial"/>
              </a:rPr>
              <a:t> pour les </a:t>
            </a:r>
            <a:r>
              <a:rPr lang="fr-FR" sz="1000" b="0" u="sng" strike="noStrike" spc="-1">
                <a:solidFill>
                  <a:srgbClr val="0563C1"/>
                </a:solidFill>
                <a:uFillTx/>
                <a:latin typeface="Arial"/>
                <a:hlinkClick r:id="rId13"/>
              </a:rPr>
              <a:t>naines blanches</a:t>
            </a:r>
            <a:r>
              <a:rPr lang="fr-FR" sz="1000" b="0" strike="noStrike" spc="-1">
                <a:solidFill>
                  <a:srgbClr val="000000"/>
                </a:solidFill>
                <a:latin typeface="Arial"/>
              </a:rPr>
              <a:t>.</a:t>
            </a:r>
          </a:p>
        </p:txBody>
      </p:sp>
      <p:sp>
        <p:nvSpPr>
          <p:cNvPr id="124" name="Rectangle 97287"/>
          <p:cNvSpPr/>
          <p:nvPr/>
        </p:nvSpPr>
        <p:spPr>
          <a:xfrm>
            <a:off x="6040440" y="1688400"/>
            <a:ext cx="1857600" cy="576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fr-FR" sz="1600" b="1" strike="noStrike" spc="-1">
                <a:solidFill>
                  <a:schemeClr val="accent5">
                    <a:lumMod val="75000"/>
                  </a:schemeClr>
                </a:solidFill>
                <a:latin typeface="Calibri"/>
              </a:rPr>
              <a:t>Matière baryonique</a:t>
            </a:r>
            <a:endParaRPr lang="fr-FR" sz="1600" b="0" strike="noStrike" spc="-1">
              <a:solidFill>
                <a:srgbClr val="000000"/>
              </a:solidFill>
              <a:latin typeface="Arial"/>
            </a:endParaRPr>
          </a:p>
          <a:p>
            <a:pPr algn="ctr">
              <a:lnSpc>
                <a:spcPct val="100000"/>
              </a:lnSpc>
            </a:pPr>
            <a:r>
              <a:rPr lang="fr-FR" sz="1600" b="1" strike="noStrike" spc="-1">
                <a:solidFill>
                  <a:schemeClr val="accent5">
                    <a:lumMod val="75000"/>
                  </a:schemeClr>
                </a:solidFill>
                <a:latin typeface="Calibri"/>
              </a:rPr>
              <a:t> dégénérée</a:t>
            </a:r>
            <a:endParaRPr lang="fr-FR"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99">
                                            <p:txEl>
                                              <p:pRg st="0" end="0"/>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99">
                                            <p:txEl>
                                              <p:pRg st="1" end="1"/>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99">
                                            <p:txEl>
                                              <p:pRg st="2" end="2"/>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99">
                                            <p:txEl>
                                              <p:pRg st="3" end="3"/>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99">
                                            <p:txEl>
                                              <p:pRg st="4" end="4"/>
                                            </p:txEl>
                                          </p:spTgt>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99">
                                            <p:txEl>
                                              <p:pRg st="5" end="5"/>
                                            </p:txEl>
                                          </p:spTgt>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4108" r:id="rId4" imgW="0" imgH="0" progId="CorelPhotoPaint.Image.7">
                  <p:embed/>
                </p:oleObj>
              </mc:Choice>
              <mc:Fallback>
                <p:oleObj r:id="rId4" imgW="0" imgH="0" progId="CorelPhotoPaint.Image.7">
                  <p:embed/>
                  <p:pic>
                    <p:nvPicPr>
                      <p:cNvPr id="126"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127"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128"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129"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30"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131" name="Rectangle à coins arrondis 6"/>
          <p:cNvSpPr/>
          <p:nvPr/>
        </p:nvSpPr>
        <p:spPr>
          <a:xfrm>
            <a:off x="961200" y="230400"/>
            <a:ext cx="7632000" cy="83052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pic>
        <p:nvPicPr>
          <p:cNvPr id="132" name="Image 1"/>
          <p:cNvPicPr/>
          <p:nvPr/>
        </p:nvPicPr>
        <p:blipFill>
          <a:blip r:embed="rId6"/>
          <a:stretch/>
        </p:blipFill>
        <p:spPr>
          <a:xfrm>
            <a:off x="1784520" y="1226520"/>
            <a:ext cx="5631480" cy="5866200"/>
          </a:xfrm>
          <a:prstGeom prst="rect">
            <a:avLst/>
          </a:prstGeom>
          <a:ln w="0">
            <a:noFill/>
          </a:ln>
        </p:spPr>
      </p:pic>
      <p:sp>
        <p:nvSpPr>
          <p:cNvPr id="133" name="ZoneTexte 8"/>
          <p:cNvSpPr/>
          <p:nvPr/>
        </p:nvSpPr>
        <p:spPr>
          <a:xfrm>
            <a:off x="236520" y="230400"/>
            <a:ext cx="863316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0" strike="noStrike" spc="-1">
                <a:solidFill>
                  <a:schemeClr val="accent5">
                    <a:lumMod val="75000"/>
                  </a:schemeClr>
                </a:solidFill>
                <a:latin typeface="Calibri"/>
              </a:rPr>
              <a:t>Les étoiles de plus de 8 masses solaires terminent leur vie en supernovæ.</a:t>
            </a:r>
            <a:endParaRPr lang="fr-FR" sz="1600" b="0" strike="noStrike" spc="-1">
              <a:solidFill>
                <a:srgbClr val="000000"/>
              </a:solidFill>
              <a:latin typeface="Arial"/>
            </a:endParaRPr>
          </a:p>
          <a:p>
            <a:pPr marL="457200" algn="ctr">
              <a:lnSpc>
                <a:spcPct val="100000"/>
              </a:lnSpc>
            </a:pPr>
            <a:r>
              <a:rPr lang="fr-FR" sz="1600" b="0" strike="noStrike" spc="-1">
                <a:solidFill>
                  <a:schemeClr val="accent5">
                    <a:lumMod val="75000"/>
                  </a:schemeClr>
                </a:solidFill>
                <a:latin typeface="Calibri"/>
              </a:rPr>
              <a:t>Tant que le noyau de fer ne dépasse pas 1,44 Mo ( limite de Chandrasekhar) la pression de dégénérescence des électrons résiste à la force de gravitation de l’étoile.</a:t>
            </a:r>
            <a:endParaRPr lang="fr-FR" sz="1600" b="0" strike="noStrike" spc="-1">
              <a:solidFill>
                <a:srgbClr val="000000"/>
              </a:solidFill>
              <a:latin typeface="Arial"/>
            </a:endParaRPr>
          </a:p>
        </p:txBody>
      </p:sp>
      <p:sp>
        <p:nvSpPr>
          <p:cNvPr id="134" name="Rectangle 9"/>
          <p:cNvSpPr/>
          <p:nvPr/>
        </p:nvSpPr>
        <p:spPr>
          <a:xfrm>
            <a:off x="3615120" y="4515840"/>
            <a:ext cx="1922400" cy="20628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35" name="Rectangle 10"/>
          <p:cNvSpPr/>
          <p:nvPr/>
        </p:nvSpPr>
        <p:spPr>
          <a:xfrm>
            <a:off x="3626280" y="4486680"/>
            <a:ext cx="19566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1" strike="noStrike" spc="-1">
                <a:solidFill>
                  <a:srgbClr val="000000"/>
                </a:solidFill>
                <a:latin typeface="Calibri"/>
              </a:rPr>
              <a:t>Noyau de moins de 1,44 Mo</a:t>
            </a:r>
            <a:endParaRPr lang="fr-FR" sz="12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5132" r:id="rId4" imgW="0" imgH="0" progId="CorelPhotoPaint.Image.7">
                  <p:embed/>
                </p:oleObj>
              </mc:Choice>
              <mc:Fallback>
                <p:oleObj r:id="rId4" imgW="0" imgH="0" progId="CorelPhotoPaint.Image.7">
                  <p:embed/>
                  <p:pic>
                    <p:nvPicPr>
                      <p:cNvPr id="137"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138"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139"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140"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41"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pic>
        <p:nvPicPr>
          <p:cNvPr id="142" name="Image 1"/>
          <p:cNvPicPr/>
          <p:nvPr/>
        </p:nvPicPr>
        <p:blipFill>
          <a:blip r:embed="rId6"/>
          <a:stretch/>
        </p:blipFill>
        <p:spPr>
          <a:xfrm>
            <a:off x="1223280" y="142200"/>
            <a:ext cx="7140240" cy="7437600"/>
          </a:xfrm>
          <a:prstGeom prst="rect">
            <a:avLst/>
          </a:prstGeom>
          <a:ln w="0">
            <a:noFill/>
          </a:ln>
        </p:spPr>
      </p:pic>
      <p:sp>
        <p:nvSpPr>
          <p:cNvPr id="143" name="Rectangle à coins arrondis 8"/>
          <p:cNvSpPr/>
          <p:nvPr/>
        </p:nvSpPr>
        <p:spPr>
          <a:xfrm>
            <a:off x="212040" y="182160"/>
            <a:ext cx="8776800" cy="94320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44" name="ZoneTexte 7"/>
          <p:cNvSpPr/>
          <p:nvPr/>
        </p:nvSpPr>
        <p:spPr>
          <a:xfrm>
            <a:off x="91800" y="187200"/>
            <a:ext cx="896004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strike="noStrike" spc="-1" dirty="0">
                <a:solidFill>
                  <a:schemeClr val="accent5">
                    <a:lumMod val="75000"/>
                  </a:schemeClr>
                </a:solidFill>
                <a:latin typeface="Calibri"/>
              </a:rPr>
              <a:t>Au-delà de 1,44 Mo la force de gravitation devient supérieure à la pression de dégénérescence électronique.</a:t>
            </a:r>
            <a:endParaRPr lang="fr-FR" sz="1400" strike="noStrike" spc="-1" dirty="0">
              <a:solidFill>
                <a:srgbClr val="000000"/>
              </a:solidFill>
              <a:latin typeface="Arial"/>
            </a:endParaRPr>
          </a:p>
          <a:p>
            <a:pPr algn="ctr">
              <a:lnSpc>
                <a:spcPct val="100000"/>
              </a:lnSpc>
            </a:pPr>
            <a:r>
              <a:rPr lang="fr-FR" sz="1400" strike="noStrike" spc="-1" dirty="0">
                <a:solidFill>
                  <a:schemeClr val="accent5">
                    <a:lumMod val="75000"/>
                  </a:schemeClr>
                </a:solidFill>
                <a:latin typeface="Calibri"/>
              </a:rPr>
              <a:t> Le noyau de fer de l’étoile s’effondre et déclenche la supernovæ.</a:t>
            </a:r>
            <a:endParaRPr lang="fr-FR" sz="1400" strike="noStrike" spc="-1" dirty="0">
              <a:solidFill>
                <a:srgbClr val="000000"/>
              </a:solidFill>
              <a:latin typeface="Arial"/>
            </a:endParaRPr>
          </a:p>
          <a:p>
            <a:pPr algn="ctr">
              <a:lnSpc>
                <a:spcPct val="100000"/>
              </a:lnSpc>
            </a:pPr>
            <a:r>
              <a:rPr lang="fr-FR" sz="1400" strike="noStrike" spc="-1" dirty="0">
                <a:solidFill>
                  <a:schemeClr val="accent5">
                    <a:lumMod val="75000"/>
                  </a:schemeClr>
                </a:solidFill>
                <a:latin typeface="Calibri"/>
              </a:rPr>
              <a:t>Les électrons entrent en contacts avec les protons qui se transforment en neutrons. Une étoile à neutrons s’est formée!</a:t>
            </a:r>
            <a:endParaRPr lang="fr-FR" sz="1400" strike="noStrike" spc="-1" dirty="0">
              <a:solidFill>
                <a:srgbClr val="000000"/>
              </a:solidFill>
              <a:latin typeface="Arial"/>
            </a:endParaRPr>
          </a:p>
          <a:p>
            <a:pPr algn="ctr">
              <a:lnSpc>
                <a:spcPct val="100000"/>
              </a:lnSpc>
            </a:pPr>
            <a:r>
              <a:rPr lang="fr-FR" sz="1400" strike="noStrike" spc="-1" dirty="0">
                <a:solidFill>
                  <a:schemeClr val="accent5">
                    <a:lumMod val="75000"/>
                  </a:schemeClr>
                </a:solidFill>
                <a:latin typeface="Calibri"/>
              </a:rPr>
              <a:t>La pression de dégénérescence des neutrons prend alors le relais et résiste à l’effondrement de l’étoile à neutrons.</a:t>
            </a:r>
            <a:endParaRPr lang="fr-FR" sz="1400" strike="noStrike" spc="-1" dirty="0">
              <a:solidFill>
                <a:srgbClr val="000000"/>
              </a:solidFill>
              <a:latin typeface="Arial"/>
            </a:endParaRPr>
          </a:p>
        </p:txBody>
      </p:sp>
      <p:sp>
        <p:nvSpPr>
          <p:cNvPr id="145" name="Rectangle 9"/>
          <p:cNvSpPr/>
          <p:nvPr/>
        </p:nvSpPr>
        <p:spPr>
          <a:xfrm>
            <a:off x="3665880" y="4242960"/>
            <a:ext cx="2254320" cy="41040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46" name="Rectangle 10"/>
          <p:cNvSpPr/>
          <p:nvPr/>
        </p:nvSpPr>
        <p:spPr>
          <a:xfrm>
            <a:off x="3665880" y="4198320"/>
            <a:ext cx="5654160" cy="63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000000"/>
                </a:solidFill>
                <a:latin typeface="Calibri"/>
              </a:rPr>
              <a:t>Noyau de fer dépasse 1,44 Mo </a:t>
            </a:r>
            <a:endParaRPr lang="fr-FR" sz="1200" b="0" strike="noStrike" spc="-1">
              <a:solidFill>
                <a:srgbClr val="000000"/>
              </a:solidFill>
              <a:latin typeface="Arial"/>
            </a:endParaRPr>
          </a:p>
          <a:p>
            <a:pPr>
              <a:lnSpc>
                <a:spcPct val="100000"/>
              </a:lnSpc>
            </a:pPr>
            <a:r>
              <a:rPr lang="fr-FR" sz="1200" b="1" strike="noStrike" spc="-1">
                <a:solidFill>
                  <a:srgbClr val="000000"/>
                </a:solidFill>
                <a:latin typeface="Calibri"/>
              </a:rPr>
              <a:t>et s’effondre : c’est la supernovæ!</a:t>
            </a:r>
            <a:endParaRPr lang="fr-FR" sz="1200" b="0" strike="noStrike" spc="-1">
              <a:solidFill>
                <a:srgbClr val="000000"/>
              </a:solidFill>
              <a:latin typeface="Arial"/>
            </a:endParaRPr>
          </a:p>
          <a:p>
            <a:pPr>
              <a:lnSpc>
                <a:spcPct val="100000"/>
              </a:lnSpc>
            </a:pPr>
            <a:endParaRPr lang="fr-FR" sz="12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Object 2"/>
          <p:cNvGraphicFramePr/>
          <p:nvPr/>
        </p:nvGraphicFramePr>
        <p:xfrm>
          <a:off x="-120240" y="720"/>
          <a:ext cx="9292680" cy="6856920"/>
        </p:xfrm>
        <a:graphic>
          <a:graphicData uri="http://schemas.openxmlformats.org/presentationml/2006/ole">
            <mc:AlternateContent xmlns:mc="http://schemas.openxmlformats.org/markup-compatibility/2006">
              <mc:Choice xmlns:v="urn:schemas-microsoft-com:vml" Requires="v">
                <p:oleObj spid="_x0000_s6156" r:id="rId4" imgW="0" imgH="0" progId="CorelPhotoPaint.Image.7">
                  <p:embed/>
                </p:oleObj>
              </mc:Choice>
              <mc:Fallback>
                <p:oleObj r:id="rId4" imgW="0" imgH="0" progId="CorelPhotoPaint.Image.7">
                  <p:embed/>
                  <p:pic>
                    <p:nvPicPr>
                      <p:cNvPr id="148" name="Object 2"/>
                      <p:cNvPicPr/>
                      <p:nvPr/>
                    </p:nvPicPr>
                    <p:blipFill>
                      <a:blip r:embed="rId5"/>
                      <a:stretch/>
                    </p:blipFill>
                    <p:spPr>
                      <a:xfrm>
                        <a:off x="-120240" y="720"/>
                        <a:ext cx="9292680" cy="6856920"/>
                      </a:xfrm>
                      <a:prstGeom prst="rect">
                        <a:avLst/>
                      </a:prstGeom>
                      <a:ln w="0">
                        <a:noFill/>
                      </a:ln>
                    </p:spPr>
                  </p:pic>
                </p:oleObj>
              </mc:Fallback>
            </mc:AlternateContent>
          </a:graphicData>
        </a:graphic>
      </p:graphicFrame>
      <p:sp>
        <p:nvSpPr>
          <p:cNvPr id="149"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150"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151"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52"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153" name="Rectangle à coins arrondis 9"/>
          <p:cNvSpPr/>
          <p:nvPr/>
        </p:nvSpPr>
        <p:spPr>
          <a:xfrm>
            <a:off x="454320" y="345600"/>
            <a:ext cx="8292240" cy="81720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54" name="Rectangle 10"/>
          <p:cNvSpPr/>
          <p:nvPr/>
        </p:nvSpPr>
        <p:spPr>
          <a:xfrm>
            <a:off x="478800" y="345600"/>
            <a:ext cx="830916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0" strike="noStrike" spc="-1" dirty="0">
                <a:solidFill>
                  <a:schemeClr val="accent5">
                    <a:lumMod val="75000"/>
                  </a:schemeClr>
                </a:solidFill>
                <a:latin typeface="Calibri"/>
              </a:rPr>
              <a:t>Si la masse de l’étoile à </a:t>
            </a:r>
            <a:r>
              <a:rPr lang="fr-FR" sz="1600" b="0" strike="noStrike" spc="-1" dirty="0" smtClean="0">
                <a:solidFill>
                  <a:schemeClr val="accent5">
                    <a:lumMod val="75000"/>
                  </a:schemeClr>
                </a:solidFill>
                <a:latin typeface="Calibri"/>
              </a:rPr>
              <a:t>neutrons </a:t>
            </a:r>
            <a:r>
              <a:rPr lang="fr-FR" sz="1600" b="0" strike="noStrike" spc="-1" dirty="0">
                <a:solidFill>
                  <a:schemeClr val="accent5">
                    <a:lumMod val="75000"/>
                  </a:schemeClr>
                </a:solidFill>
                <a:latin typeface="Calibri"/>
              </a:rPr>
              <a:t>dépasse 3,2 Mo (limite de Oppenheimer-</a:t>
            </a:r>
            <a:r>
              <a:rPr lang="fr-FR" sz="1600" b="0" strike="noStrike" spc="-1" dirty="0" err="1">
                <a:solidFill>
                  <a:schemeClr val="accent5">
                    <a:lumMod val="75000"/>
                  </a:schemeClr>
                </a:solidFill>
                <a:latin typeface="Calibri"/>
              </a:rPr>
              <a:t>Volkoff</a:t>
            </a:r>
            <a:r>
              <a:rPr lang="fr-FR" sz="1600" b="0" strike="noStrike" spc="-1" dirty="0">
                <a:solidFill>
                  <a:schemeClr val="accent5">
                    <a:lumMod val="75000"/>
                  </a:schemeClr>
                </a:solidFill>
                <a:latin typeface="Calibri"/>
              </a:rPr>
              <a:t>) la pression de dégénérescence des neutrons sera insuffisante pour résister aux forces gravitationnelles.</a:t>
            </a:r>
            <a:endParaRPr lang="fr-FR" sz="1600" b="0" strike="noStrike" spc="-1" dirty="0">
              <a:solidFill>
                <a:srgbClr val="000000"/>
              </a:solidFill>
              <a:latin typeface="Arial"/>
            </a:endParaRPr>
          </a:p>
          <a:p>
            <a:pPr algn="ctr">
              <a:lnSpc>
                <a:spcPct val="100000"/>
              </a:lnSpc>
            </a:pPr>
            <a:r>
              <a:rPr lang="fr-FR" sz="1600" b="0" strike="noStrike" spc="-1" dirty="0">
                <a:solidFill>
                  <a:schemeClr val="accent5">
                    <a:lumMod val="75000"/>
                  </a:schemeClr>
                </a:solidFill>
                <a:latin typeface="Calibri"/>
              </a:rPr>
              <a:t>L’étoile à neutrons s’effondrera à son tour en trou noir.</a:t>
            </a:r>
            <a:endParaRPr lang="fr-FR" sz="1600" b="0" strike="noStrike" spc="-1" dirty="0">
              <a:solidFill>
                <a:srgbClr val="000000"/>
              </a:solidFill>
              <a:latin typeface="Arial"/>
            </a:endParaRPr>
          </a:p>
        </p:txBody>
      </p:sp>
      <p:pic>
        <p:nvPicPr>
          <p:cNvPr id="155" name="Image 6"/>
          <p:cNvPicPr/>
          <p:nvPr/>
        </p:nvPicPr>
        <p:blipFill>
          <a:blip r:embed="rId6"/>
          <a:stretch/>
        </p:blipFill>
        <p:spPr>
          <a:xfrm>
            <a:off x="1046520" y="1399320"/>
            <a:ext cx="7173360" cy="5387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7180" r:id="rId6" imgW="0" imgH="0" progId="CorelPhotoPaint.Image.7">
                  <p:embed/>
                </p:oleObj>
              </mc:Choice>
              <mc:Fallback>
                <p:oleObj r:id="rId6" imgW="0" imgH="0" progId="CorelPhotoPaint.Image.7">
                  <p:embed/>
                  <p:pic>
                    <p:nvPicPr>
                      <p:cNvPr id="157" name="Object 2"/>
                      <p:cNvPicPr/>
                      <p:nvPr/>
                    </p:nvPicPr>
                    <p:blipFill>
                      <a:blip r:embed="rId7"/>
                      <a:stretch/>
                    </p:blipFill>
                    <p:spPr>
                      <a:xfrm>
                        <a:off x="0" y="360"/>
                        <a:ext cx="9143640" cy="6856920"/>
                      </a:xfrm>
                      <a:prstGeom prst="rect">
                        <a:avLst/>
                      </a:prstGeom>
                      <a:ln w="0">
                        <a:noFill/>
                      </a:ln>
                    </p:spPr>
                  </p:pic>
                </p:oleObj>
              </mc:Fallback>
            </mc:AlternateContent>
          </a:graphicData>
        </a:graphic>
      </p:graphicFrame>
      <p:pic>
        <p:nvPicPr>
          <p:cNvPr id="158" name="Image 157">
            <a:hlinkClick r:id="" action="ppaction://media"/>
          </p:cNvPr>
          <p:cNvPicPr/>
          <p:nvPr>
            <a:videoFile r:link="rId3"/>
            <p:extLst>
              <p:ext uri="{DAA4B4D4-6D71-4841-9C94-3DE7FCFB9230}">
                <p14:media xmlns:p14="http://schemas.microsoft.com/office/powerpoint/2010/main" r:embed="rId2"/>
              </p:ext>
            </p:extLst>
          </p:nvPr>
        </p:nvPicPr>
        <p:blipFill>
          <a:blip r:embed="rId8"/>
          <a:stretch>
            <a:fillRect/>
          </a:stretch>
        </p:blipFill>
        <p:spPr>
          <a:xfrm>
            <a:off x="68400" y="966240"/>
            <a:ext cx="9143640" cy="5143320"/>
          </a:xfrm>
          <a:prstGeom prst="rect">
            <a:avLst/>
          </a:prstGeom>
          <a:ln w="0">
            <a:noFill/>
          </a:ln>
        </p:spPr>
      </p:pic>
      <p:sp>
        <p:nvSpPr>
          <p:cNvPr id="159" name="Rectangle à coins arrondis 3"/>
          <p:cNvSpPr/>
          <p:nvPr/>
        </p:nvSpPr>
        <p:spPr>
          <a:xfrm>
            <a:off x="1258920" y="477000"/>
            <a:ext cx="6980400" cy="36900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60" name="Rectangle 4"/>
          <p:cNvSpPr/>
          <p:nvPr/>
        </p:nvSpPr>
        <p:spPr>
          <a:xfrm>
            <a:off x="1375200" y="464760"/>
            <a:ext cx="6748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5">
                    <a:lumMod val="75000"/>
                  </a:schemeClr>
                </a:solidFill>
                <a:latin typeface="Calibri"/>
              </a:rPr>
              <a:t>Première supernova détectée en direct par le satellite Kepler en 2011.</a:t>
            </a:r>
            <a:endParaRPr lang="fr-FR" sz="1800" b="0" strike="noStrike" spc="-1">
              <a:solidFill>
                <a:srgbClr val="000000"/>
              </a:solidFill>
              <a:latin typeface="Arial"/>
            </a:endParaRPr>
          </a:p>
        </p:txBody>
      </p:sp>
      <p:sp>
        <p:nvSpPr>
          <p:cNvPr id="161" name="ZoneTexte 2"/>
          <p:cNvSpPr/>
          <p:nvPr/>
        </p:nvSpPr>
        <p:spPr>
          <a:xfrm>
            <a:off x="2800440" y="212760"/>
            <a:ext cx="3897360" cy="27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200" b="0" strike="noStrike" spc="-1">
              <a:solidFill>
                <a:srgbClr val="D9D9D9"/>
              </a:solidFill>
              <a:latin typeface="Calibri"/>
            </a:endParaRPr>
          </a:p>
        </p:txBody>
      </p:sp>
      <p:sp>
        <p:nvSpPr>
          <p:cNvPr id="162" name="ZoneTexte 5"/>
          <p:cNvSpPr/>
          <p:nvPr/>
        </p:nvSpPr>
        <p:spPr>
          <a:xfrm>
            <a:off x="3484800" y="5355360"/>
            <a:ext cx="3472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FFFFFF"/>
                </a:solidFill>
                <a:latin typeface="Calibri"/>
              </a:rPr>
              <a:t>Évènement accéléré 250 fois</a:t>
            </a:r>
            <a:endParaRPr lang="fr-FR" sz="1400" b="0" strike="noStrike" spc="-1">
              <a:solidFill>
                <a:srgbClr val="000000"/>
              </a:solidFill>
              <a:latin typeface="Arial"/>
            </a:endParaRPr>
          </a:p>
        </p:txBody>
      </p:sp>
      <p:sp>
        <p:nvSpPr>
          <p:cNvPr id="163" name="Rectangle à coins arrondis 9"/>
          <p:cNvSpPr/>
          <p:nvPr/>
        </p:nvSpPr>
        <p:spPr>
          <a:xfrm>
            <a:off x="81720" y="1010520"/>
            <a:ext cx="8979840" cy="575640"/>
          </a:xfrm>
          <a:prstGeom prst="roundRect">
            <a:avLst>
              <a:gd name="adj" fmla="val 16667"/>
            </a:avLst>
          </a:prstGeom>
          <a:solidFill>
            <a:schemeClr val="accent1">
              <a:lumMod val="60000"/>
              <a:lumOff val="40000"/>
            </a:schemeClr>
          </a:solidFill>
          <a:ln w="19050">
            <a:solidFill>
              <a:srgbClr val="5B9BD5">
                <a:lumMod val="20000"/>
                <a:lumOff val="8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600" b="0" strike="noStrike" spc="-1">
                <a:solidFill>
                  <a:schemeClr val="accent5">
                    <a:lumMod val="75000"/>
                  </a:schemeClr>
                </a:solidFill>
                <a:latin typeface="Calibri"/>
              </a:rPr>
              <a:t>Cette super géante rouge située à 1,2 milliards d’année-lumière avait 500 fois la taille du Soleil !</a:t>
            </a:r>
            <a:endParaRPr lang="fr-FR" sz="1600" b="0" strike="noStrike" spc="-1">
              <a:solidFill>
                <a:srgbClr val="000000"/>
              </a:solidFill>
              <a:latin typeface="Arial"/>
            </a:endParaRPr>
          </a:p>
          <a:p>
            <a:pPr algn="ctr">
              <a:lnSpc>
                <a:spcPct val="100000"/>
              </a:lnSpc>
            </a:pPr>
            <a:r>
              <a:rPr lang="fr-FR" sz="1600" b="0" strike="noStrike" spc="-1">
                <a:solidFill>
                  <a:schemeClr val="accent5">
                    <a:lumMod val="75000"/>
                  </a:schemeClr>
                </a:solidFill>
                <a:latin typeface="Calibri"/>
              </a:rPr>
              <a:t>L’évènement à été reconstitué en 2016 sur cette vidéo grâce aux photos et aux enregistrements de Kepler.</a:t>
            </a:r>
            <a:endParaRPr lang="fr-FR" sz="1600" b="0" strike="noStrike" spc="-1">
              <a:solidFill>
                <a:srgbClr val="000000"/>
              </a:solidFill>
              <a:latin typeface="Arial"/>
            </a:endParaRPr>
          </a:p>
        </p:txBody>
      </p:sp>
      <p:sp>
        <p:nvSpPr>
          <p:cNvPr id="164" name="Rectangle 6"/>
          <p:cNvSpPr/>
          <p:nvPr/>
        </p:nvSpPr>
        <p:spPr>
          <a:xfrm>
            <a:off x="3710160" y="6476040"/>
            <a:ext cx="19656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800" b="0" strike="noStrike" spc="-1">
                <a:solidFill>
                  <a:srgbClr val="D9D9D9"/>
                </a:solidFill>
                <a:latin typeface="Calibri"/>
              </a:rPr>
              <a:t>Cliquer sur l’image.</a:t>
            </a:r>
            <a:endParaRPr lang="fr-FR" sz="1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158"/>
                    </p:tgtEl>
                  </p:cond>
                </p:stCondLst>
                <p:childTnLst>
                  <p:par>
                    <p:cTn id="8" fill="hold">
                      <p:stCondLst>
                        <p:cond evt="onClick" delay="0">
                          <p:tgtEl>
                            <p:spTgt spid="158"/>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p:stCondLst>
                    <p:cond delay="indefinite"/>
                  </p:stCondLst>
                </p:cTn>
                <p:tgtEl>
                  <p:spTgt spid="15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8204" r:id="rId4" imgW="0" imgH="0" progId="CorelPhotoPaint.Image.7">
                  <p:embed/>
                </p:oleObj>
              </mc:Choice>
              <mc:Fallback>
                <p:oleObj r:id="rId4" imgW="0" imgH="0" progId="CorelPhotoPaint.Image.7">
                  <p:embed/>
                  <p:pic>
                    <p:nvPicPr>
                      <p:cNvPr id="166"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pic>
        <p:nvPicPr>
          <p:cNvPr id="167" name="Image 2"/>
          <p:cNvPicPr/>
          <p:nvPr/>
        </p:nvPicPr>
        <p:blipFill>
          <a:blip r:embed="rId6"/>
          <a:stretch/>
        </p:blipFill>
        <p:spPr>
          <a:xfrm>
            <a:off x="1139400" y="1301400"/>
            <a:ext cx="6651720" cy="4901760"/>
          </a:xfrm>
          <a:prstGeom prst="rect">
            <a:avLst/>
          </a:prstGeom>
          <a:ln w="0">
            <a:noFill/>
          </a:ln>
        </p:spPr>
      </p:pic>
      <p:sp>
        <p:nvSpPr>
          <p:cNvPr id="168" name="ZoneTexte 5"/>
          <p:cNvSpPr/>
          <p:nvPr/>
        </p:nvSpPr>
        <p:spPr>
          <a:xfrm>
            <a:off x="2800440" y="1401480"/>
            <a:ext cx="3897360" cy="27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200" b="0" strike="noStrike" spc="-1">
              <a:solidFill>
                <a:srgbClr val="D9D9D9"/>
              </a:solidFill>
              <a:latin typeface="Calibri"/>
            </a:endParaRPr>
          </a:p>
        </p:txBody>
      </p:sp>
      <p:sp>
        <p:nvSpPr>
          <p:cNvPr id="169" name="Rectangle à coins arrondis 6"/>
          <p:cNvSpPr/>
          <p:nvPr/>
        </p:nvSpPr>
        <p:spPr>
          <a:xfrm>
            <a:off x="116640" y="459000"/>
            <a:ext cx="8910360" cy="36900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70" name="Rectangle 4"/>
          <p:cNvSpPr/>
          <p:nvPr/>
        </p:nvSpPr>
        <p:spPr>
          <a:xfrm>
            <a:off x="205200" y="474120"/>
            <a:ext cx="879840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chemeClr val="accent1">
                    <a:lumMod val="75000"/>
                  </a:schemeClr>
                </a:solidFill>
                <a:latin typeface="Calibri"/>
              </a:rPr>
              <a:t>Située dans la constellation du Cygne cette supernova a atteint le maximum de luminosité le 14ème jour.</a:t>
            </a:r>
            <a:endParaRPr lang="fr-FR"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 name="Object 2"/>
          <p:cNvGraphicFramePr/>
          <p:nvPr/>
        </p:nvGraphicFramePr>
        <p:xfrm>
          <a:off x="0" y="360"/>
          <a:ext cx="9143640" cy="6856920"/>
        </p:xfrm>
        <a:graphic>
          <a:graphicData uri="http://schemas.openxmlformats.org/presentationml/2006/ole">
            <mc:AlternateContent xmlns:mc="http://schemas.openxmlformats.org/markup-compatibility/2006">
              <mc:Choice xmlns:v="urn:schemas-microsoft-com:vml" Requires="v">
                <p:oleObj spid="_x0000_s9228" r:id="rId4" imgW="0" imgH="0" progId="CorelPhotoPaint.Image.7">
                  <p:embed/>
                </p:oleObj>
              </mc:Choice>
              <mc:Fallback>
                <p:oleObj r:id="rId4" imgW="0" imgH="0" progId="CorelPhotoPaint.Image.7">
                  <p:embed/>
                  <p:pic>
                    <p:nvPicPr>
                      <p:cNvPr id="172" name="Object 2"/>
                      <p:cNvPicPr/>
                      <p:nvPr/>
                    </p:nvPicPr>
                    <p:blipFill>
                      <a:blip r:embed="rId5"/>
                      <a:stretch/>
                    </p:blipFill>
                    <p:spPr>
                      <a:xfrm>
                        <a:off x="0" y="360"/>
                        <a:ext cx="9143640" cy="6856920"/>
                      </a:xfrm>
                      <a:prstGeom prst="rect">
                        <a:avLst/>
                      </a:prstGeom>
                      <a:ln w="0">
                        <a:noFill/>
                      </a:ln>
                    </p:spPr>
                  </p:pic>
                </p:oleObj>
              </mc:Fallback>
            </mc:AlternateContent>
          </a:graphicData>
        </a:graphic>
      </p:graphicFrame>
      <p:sp>
        <p:nvSpPr>
          <p:cNvPr id="173" name="Rectangle 2"/>
          <p:cNvSpPr/>
          <p:nvPr/>
        </p:nvSpPr>
        <p:spPr>
          <a:xfrm>
            <a:off x="2664000" y="754200"/>
            <a:ext cx="184320" cy="338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600" b="0" strike="noStrike" spc="-1">
              <a:solidFill>
                <a:schemeClr val="accent2">
                  <a:lumMod val="20000"/>
                  <a:lumOff val="80000"/>
                </a:schemeClr>
              </a:solidFill>
              <a:latin typeface="comic"/>
            </a:endParaRPr>
          </a:p>
        </p:txBody>
      </p:sp>
      <p:sp>
        <p:nvSpPr>
          <p:cNvPr id="174" name="Rectangle 3"/>
          <p:cNvSpPr/>
          <p:nvPr/>
        </p:nvSpPr>
        <p:spPr>
          <a:xfrm>
            <a:off x="1964160" y="3553560"/>
            <a:ext cx="551448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chemeClr val="accent4">
                  <a:lumMod val="40000"/>
                  <a:lumOff val="60000"/>
                </a:schemeClr>
              </a:solidFill>
              <a:latin typeface="Calibri"/>
            </a:endParaRPr>
          </a:p>
        </p:txBody>
      </p:sp>
      <p:sp>
        <p:nvSpPr>
          <p:cNvPr id="175" name="Rectangle 4"/>
          <p:cNvSpPr/>
          <p:nvPr/>
        </p:nvSpPr>
        <p:spPr>
          <a:xfrm>
            <a:off x="28440" y="6385680"/>
            <a:ext cx="9143640" cy="114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76" name="Rectangle 5"/>
          <p:cNvSpPr/>
          <p:nvPr/>
        </p:nvSpPr>
        <p:spPr>
          <a:xfrm>
            <a:off x="3643560" y="6288840"/>
            <a:ext cx="631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D0CECE"/>
                </a:solidFill>
                <a:latin typeface="Calibri"/>
              </a:rPr>
              <a:t> </a:t>
            </a:r>
            <a:endParaRPr lang="fr-FR" sz="1400" b="0" strike="noStrike" spc="-1">
              <a:solidFill>
                <a:srgbClr val="000000"/>
              </a:solidFill>
              <a:latin typeface="Arial"/>
            </a:endParaRPr>
          </a:p>
        </p:txBody>
      </p:sp>
      <p:sp>
        <p:nvSpPr>
          <p:cNvPr id="177" name="Rectangle à coins arrondis 6"/>
          <p:cNvSpPr/>
          <p:nvPr/>
        </p:nvSpPr>
        <p:spPr>
          <a:xfrm>
            <a:off x="312480" y="403920"/>
            <a:ext cx="8556840" cy="434160"/>
          </a:xfrm>
          <a:prstGeom prst="roundRect">
            <a:avLst>
              <a:gd name="adj" fmla="val 16667"/>
            </a:avLst>
          </a:prstGeom>
          <a:solidFill>
            <a:schemeClr val="accent2">
              <a:lumMod val="60000"/>
              <a:lumOff val="40000"/>
            </a:schemeClr>
          </a:solidFill>
          <a:ln w="28575">
            <a:solidFill>
              <a:srgbClr val="5B9BD5">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178" name="ZoneTexte 1"/>
          <p:cNvSpPr/>
          <p:nvPr/>
        </p:nvSpPr>
        <p:spPr>
          <a:xfrm>
            <a:off x="483120" y="352080"/>
            <a:ext cx="888912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800" b="0" strike="noStrike" spc="-1">
                <a:solidFill>
                  <a:schemeClr val="accent5">
                    <a:lumMod val="75000"/>
                  </a:schemeClr>
                </a:solidFill>
                <a:latin typeface="Calibri"/>
              </a:rPr>
              <a:t>Les étoiles à neutrons : les astres de tous les extrêmes.</a:t>
            </a:r>
            <a:endParaRPr lang="fr-FR" sz="2800" b="0" strike="noStrike" spc="-1">
              <a:solidFill>
                <a:srgbClr val="000000"/>
              </a:solidFill>
              <a:latin typeface="Arial"/>
            </a:endParaRPr>
          </a:p>
        </p:txBody>
      </p:sp>
      <p:pic>
        <p:nvPicPr>
          <p:cNvPr id="179" name="Image 7"/>
          <p:cNvPicPr/>
          <p:nvPr/>
        </p:nvPicPr>
        <p:blipFill>
          <a:blip r:embed="rId6"/>
          <a:stretch/>
        </p:blipFill>
        <p:spPr>
          <a:xfrm rot="5400000">
            <a:off x="1641600" y="986040"/>
            <a:ext cx="5661360" cy="5661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28526</TotalTime>
  <Words>2615</Words>
  <Application>Microsoft Office PowerPoint</Application>
  <PresentationFormat>Affichage à l'écran (4:3)</PresentationFormat>
  <Paragraphs>306</Paragraphs>
  <Slides>18</Slides>
  <Notes>18</Notes>
  <HiddenSlides>0</HiddenSlides>
  <MMClips>2</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35" baseType="lpstr">
      <vt:lpstr>Arial</vt:lpstr>
      <vt:lpstr>Calibri</vt:lpstr>
      <vt:lpstr>Cambria Math</vt:lpstr>
      <vt:lpstr>Cantarell</vt:lpstr>
      <vt:lpstr>comic</vt:lpstr>
      <vt:lpstr>DejaVu Sans</vt:lpstr>
      <vt:lpstr>Fjalla One</vt:lpstr>
      <vt:lpstr>Georgia</vt:lpstr>
      <vt:lpstr>OpenSymbol</vt:lpstr>
      <vt:lpstr>Proxima Nova</vt:lpstr>
      <vt:lpstr>Source Sans Pro</vt:lpstr>
      <vt:lpstr>Symbol</vt:lpstr>
      <vt:lpstr>Times New Roman</vt:lpstr>
      <vt:lpstr>Verdana</vt:lpstr>
      <vt:lpstr>Wingdings</vt:lpstr>
      <vt:lpstr>Thème Office</vt:lpstr>
      <vt:lpstr>CorelPhotoPaint.Image.7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User</dc:creator>
  <dc:description/>
  <cp:lastModifiedBy>User</cp:lastModifiedBy>
  <cp:revision>1060</cp:revision>
  <dcterms:created xsi:type="dcterms:W3CDTF">2016-03-09T13:41:17Z</dcterms:created>
  <dcterms:modified xsi:type="dcterms:W3CDTF">2025-02-25T11:28:03Z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6</vt:i4>
  </property>
  <property fmtid="{D5CDD505-2E9C-101B-9397-08002B2CF9AE}" pid="3" name="Notes">
    <vt:i4>18</vt:i4>
  </property>
  <property fmtid="{D5CDD505-2E9C-101B-9397-08002B2CF9AE}" pid="4" name="PresentationFormat">
    <vt:lpwstr>Affichage à l'écran (4:3)</vt:lpwstr>
  </property>
  <property fmtid="{D5CDD505-2E9C-101B-9397-08002B2CF9AE}" pid="5" name="Slides">
    <vt:i4>18</vt:i4>
  </property>
</Properties>
</file>