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sldIdLst>
    <p:sldId id="550" r:id="rId2"/>
    <p:sldId id="628" r:id="rId3"/>
    <p:sldId id="617" r:id="rId4"/>
    <p:sldId id="616" r:id="rId5"/>
    <p:sldId id="666" r:id="rId6"/>
    <p:sldId id="613" r:id="rId7"/>
    <p:sldId id="664" r:id="rId8"/>
    <p:sldId id="551" r:id="rId9"/>
    <p:sldId id="615" r:id="rId10"/>
    <p:sldId id="646" r:id="rId11"/>
    <p:sldId id="645" r:id="rId12"/>
    <p:sldId id="592" r:id="rId13"/>
    <p:sldId id="606" r:id="rId14"/>
    <p:sldId id="564" r:id="rId15"/>
    <p:sldId id="559" r:id="rId16"/>
    <p:sldId id="659" r:id="rId17"/>
    <p:sldId id="657" r:id="rId18"/>
    <p:sldId id="660" r:id="rId19"/>
    <p:sldId id="633" r:id="rId20"/>
    <p:sldId id="632" r:id="rId21"/>
    <p:sldId id="547" r:id="rId22"/>
    <p:sldId id="560" r:id="rId23"/>
    <p:sldId id="630" r:id="rId24"/>
    <p:sldId id="612" r:id="rId25"/>
    <p:sldId id="558" r:id="rId26"/>
    <p:sldId id="585" r:id="rId27"/>
    <p:sldId id="621" r:id="rId28"/>
    <p:sldId id="548" r:id="rId29"/>
    <p:sldId id="498" r:id="rId30"/>
    <p:sldId id="300" r:id="rId31"/>
    <p:sldId id="626" r:id="rId32"/>
    <p:sldId id="588" r:id="rId33"/>
    <p:sldId id="622" r:id="rId34"/>
    <p:sldId id="627" r:id="rId35"/>
    <p:sldId id="624" r:id="rId36"/>
    <p:sldId id="625" r:id="rId37"/>
    <p:sldId id="623" r:id="rId38"/>
    <p:sldId id="607" r:id="rId39"/>
    <p:sldId id="594" r:id="rId40"/>
    <p:sldId id="546" r:id="rId41"/>
    <p:sldId id="568" r:id="rId42"/>
    <p:sldId id="610" r:id="rId43"/>
    <p:sldId id="595" r:id="rId44"/>
    <p:sldId id="565" r:id="rId45"/>
    <p:sldId id="582" r:id="rId46"/>
    <p:sldId id="583" r:id="rId47"/>
    <p:sldId id="596" r:id="rId48"/>
    <p:sldId id="579" r:id="rId49"/>
    <p:sldId id="639" r:id="rId50"/>
    <p:sldId id="598" r:id="rId51"/>
    <p:sldId id="567" r:id="rId52"/>
    <p:sldId id="590" r:id="rId53"/>
    <p:sldId id="578" r:id="rId54"/>
    <p:sldId id="570" r:id="rId55"/>
    <p:sldId id="643" r:id="rId56"/>
    <p:sldId id="640" r:id="rId57"/>
  </p:sldIdLst>
  <p:sldSz cx="10080625" cy="7559675"/>
  <p:notesSz cx="7559675" cy="10691813"/>
  <p:defaultTextStyle>
    <a:defPPr>
      <a:defRPr lang="en-GB"/>
    </a:defPPr>
    <a:lvl1pPr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1pPr>
    <a:lvl2pPr marL="742950" indent="-28575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2pPr>
    <a:lvl3pPr marL="11430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3pPr>
    <a:lvl4pPr marL="16002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4pPr>
    <a:lvl5pPr marL="20574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33"/>
    <a:srgbClr val="FFCC00"/>
    <a:srgbClr val="0000FF"/>
    <a:srgbClr val="CCFFFF"/>
    <a:srgbClr val="9966FF"/>
    <a:srgbClr val="CC99FF"/>
    <a:srgbClr val="86653A"/>
    <a:srgbClr val="6699FF"/>
    <a:srgbClr val="EEC412"/>
    <a:srgbClr val="D8E7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24" autoAdjust="0"/>
    <p:restoredTop sz="93734" autoAdjust="0"/>
  </p:normalViewPr>
  <p:slideViewPr>
    <p:cSldViewPr>
      <p:cViewPr varScale="1">
        <p:scale>
          <a:sx n="97" d="100"/>
          <a:sy n="97" d="100"/>
        </p:scale>
        <p:origin x="1206" y="54"/>
      </p:cViewPr>
      <p:guideLst>
        <p:guide orient="horz" pos="2160"/>
        <p:guide pos="2880"/>
      </p:guideLst>
    </p:cSldViewPr>
  </p:slideViewPr>
  <p:outlineViewPr>
    <p:cViewPr varScale="1">
      <p:scale>
        <a:sx n="170" d="200"/>
        <a:sy n="170" d="200"/>
      </p:scale>
      <p:origin x="0" y="-369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Lst>
  </p:outlineViewPr>
  <p:notesTextViewPr>
    <p:cViewPr>
      <p:scale>
        <a:sx n="3" d="2"/>
        <a:sy n="3" d="2"/>
      </p:scale>
      <p:origin x="0" y="0"/>
    </p:cViewPr>
  </p:notesTextViewPr>
  <p:sorterViewPr>
    <p:cViewPr varScale="1">
      <p:scale>
        <a:sx n="1" d="1"/>
        <a:sy n="1" d="1"/>
      </p:scale>
      <p:origin x="0" y="-6010"/>
    </p:cViewPr>
  </p:sorterViewPr>
  <p:notesViewPr>
    <p:cSldViewPr>
      <p:cViewPr varScale="1">
        <p:scale>
          <a:sx n="54" d="100"/>
          <a:sy n="54" d="100"/>
        </p:scale>
        <p:origin x="271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18" Type="http://schemas.openxmlformats.org/officeDocument/2006/relationships/slide" Target="slides/slide25.xml"/><Relationship Id="rId26" Type="http://schemas.openxmlformats.org/officeDocument/2006/relationships/slide" Target="slides/slide35.xml"/><Relationship Id="rId39" Type="http://schemas.openxmlformats.org/officeDocument/2006/relationships/slide" Target="slides/slide49.xml"/><Relationship Id="rId3" Type="http://schemas.openxmlformats.org/officeDocument/2006/relationships/slide" Target="slides/slide3.xml"/><Relationship Id="rId21" Type="http://schemas.openxmlformats.org/officeDocument/2006/relationships/slide" Target="slides/slide28.xml"/><Relationship Id="rId34" Type="http://schemas.openxmlformats.org/officeDocument/2006/relationships/slide" Target="slides/slide44.xml"/><Relationship Id="rId42" Type="http://schemas.openxmlformats.org/officeDocument/2006/relationships/slide" Target="slides/slide52.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24.xml"/><Relationship Id="rId25" Type="http://schemas.openxmlformats.org/officeDocument/2006/relationships/slide" Target="slides/slide34.xml"/><Relationship Id="rId33" Type="http://schemas.openxmlformats.org/officeDocument/2006/relationships/slide" Target="slides/slide43.xml"/><Relationship Id="rId38" Type="http://schemas.openxmlformats.org/officeDocument/2006/relationships/slide" Target="slides/slide48.xml"/><Relationship Id="rId46" Type="http://schemas.openxmlformats.org/officeDocument/2006/relationships/slide" Target="slides/slide56.xml"/><Relationship Id="rId2" Type="http://schemas.openxmlformats.org/officeDocument/2006/relationships/slide" Target="slides/slide2.xml"/><Relationship Id="rId16" Type="http://schemas.openxmlformats.org/officeDocument/2006/relationships/slide" Target="slides/slide22.xml"/><Relationship Id="rId20" Type="http://schemas.openxmlformats.org/officeDocument/2006/relationships/slide" Target="slides/slide27.xml"/><Relationship Id="rId29" Type="http://schemas.openxmlformats.org/officeDocument/2006/relationships/slide" Target="slides/slide39.xml"/><Relationship Id="rId41" Type="http://schemas.openxmlformats.org/officeDocument/2006/relationships/slide" Target="slides/slide51.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33.xml"/><Relationship Id="rId32" Type="http://schemas.openxmlformats.org/officeDocument/2006/relationships/slide" Target="slides/slide42.xml"/><Relationship Id="rId37" Type="http://schemas.openxmlformats.org/officeDocument/2006/relationships/slide" Target="slides/slide47.xml"/><Relationship Id="rId40" Type="http://schemas.openxmlformats.org/officeDocument/2006/relationships/slide" Target="slides/slide50.xml"/><Relationship Id="rId45" Type="http://schemas.openxmlformats.org/officeDocument/2006/relationships/slide" Target="slides/slide55.xml"/><Relationship Id="rId5" Type="http://schemas.openxmlformats.org/officeDocument/2006/relationships/slide" Target="slides/slide6.xml"/><Relationship Id="rId15" Type="http://schemas.openxmlformats.org/officeDocument/2006/relationships/slide" Target="slides/slide20.xml"/><Relationship Id="rId23" Type="http://schemas.openxmlformats.org/officeDocument/2006/relationships/slide" Target="slides/slide32.xml"/><Relationship Id="rId28" Type="http://schemas.openxmlformats.org/officeDocument/2006/relationships/slide" Target="slides/slide38.xml"/><Relationship Id="rId36" Type="http://schemas.openxmlformats.org/officeDocument/2006/relationships/slide" Target="slides/slide46.xml"/><Relationship Id="rId10" Type="http://schemas.openxmlformats.org/officeDocument/2006/relationships/slide" Target="slides/slide11.xml"/><Relationship Id="rId19" Type="http://schemas.openxmlformats.org/officeDocument/2006/relationships/slide" Target="slides/slide26.xml"/><Relationship Id="rId31" Type="http://schemas.openxmlformats.org/officeDocument/2006/relationships/slide" Target="slides/slide41.xml"/><Relationship Id="rId44" Type="http://schemas.openxmlformats.org/officeDocument/2006/relationships/slide" Target="slides/slide54.xml"/><Relationship Id="rId4" Type="http://schemas.openxmlformats.org/officeDocument/2006/relationships/slide" Target="slides/slide4.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9.xml"/><Relationship Id="rId27" Type="http://schemas.openxmlformats.org/officeDocument/2006/relationships/slide" Target="slides/slide37.xml"/><Relationship Id="rId30" Type="http://schemas.openxmlformats.org/officeDocument/2006/relationships/slide" Target="slides/slide40.xml"/><Relationship Id="rId35" Type="http://schemas.openxmlformats.org/officeDocument/2006/relationships/slide" Target="slides/slide45.xml"/><Relationship Id="rId43"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noChangeArrowheads="1"/>
          </p:cNvSpPr>
          <p:nvPr>
            <p:ph type="sldImg"/>
          </p:nvPr>
        </p:nvSpPr>
        <p:spPr bwMode="auto">
          <a:xfrm>
            <a:off x="1312863" y="1027113"/>
            <a:ext cx="4932362" cy="369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p:cNvSpPr>
            <a:spLocks noGrp="1" noChangeArrowheads="1"/>
          </p:cNvSpPr>
          <p:nvPr>
            <p:ph type="body"/>
          </p:nvPr>
        </p:nvSpPr>
        <p:spPr bwMode="auto">
          <a:xfrm>
            <a:off x="1169988" y="5086350"/>
            <a:ext cx="5224462"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Tree>
    <p:extLst>
      <p:ext uri="{BB962C8B-B14F-4D97-AF65-F5344CB8AC3E}">
        <p14:creationId xmlns:p14="http://schemas.microsoft.com/office/powerpoint/2010/main" val="994962351"/>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fr.wikipedia.org/wiki/Apollo_12" TargetMode="External"/><Relationship Id="rId13" Type="http://schemas.openxmlformats.org/officeDocument/2006/relationships/hyperlink" Target="https://fr.wikipedia.org/wiki/Luna_16" TargetMode="External"/><Relationship Id="rId3" Type="http://schemas.openxmlformats.org/officeDocument/2006/relationships/hyperlink" Target="https://en.wikipedia.org/wiki/Gene_Cernan" TargetMode="External"/><Relationship Id="rId7" Type="http://schemas.openxmlformats.org/officeDocument/2006/relationships/hyperlink" Target="https://fr.wikipedia.org/wiki/Apollo_11" TargetMode="External"/><Relationship Id="rId12" Type="http://schemas.openxmlformats.org/officeDocument/2006/relationships/hyperlink" Target="https://fr.wikipedia.org/wiki/Apollo_17"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planet-terre.ens-lyon.fr/planetterre/objets/Images/origine-Lune/origine-Lune-12.jpg" TargetMode="External"/><Relationship Id="rId11" Type="http://schemas.openxmlformats.org/officeDocument/2006/relationships/hyperlink" Target="https://fr.wikipedia.org/wiki/Apollo_16" TargetMode="External"/><Relationship Id="rId5" Type="http://schemas.openxmlformats.org/officeDocument/2006/relationships/hyperlink" Target="https://en.wikipedia.org/wiki/Harrison_Schmitt" TargetMode="External"/><Relationship Id="rId15" Type="http://schemas.openxmlformats.org/officeDocument/2006/relationships/hyperlink" Target="https://fr.wikipedia.org/wiki/Luna_24" TargetMode="External"/><Relationship Id="rId10" Type="http://schemas.openxmlformats.org/officeDocument/2006/relationships/hyperlink" Target="https://fr.wikipedia.org/wiki/Apollo_15" TargetMode="External"/><Relationship Id="rId4" Type="http://schemas.openxmlformats.org/officeDocument/2006/relationships/hyperlink" Target="https://en.wikipedia.org/wiki/Ronald_Evans_(astronaut)" TargetMode="External"/><Relationship Id="rId9" Type="http://schemas.openxmlformats.org/officeDocument/2006/relationships/hyperlink" Target="https://fr.wikipedia.org/wiki/Apollo_14" TargetMode="External"/><Relationship Id="rId14" Type="http://schemas.openxmlformats.org/officeDocument/2006/relationships/hyperlink" Target="https://fr.wikipedia.org/wiki/Luna_20"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fr.wikipedia.org/wiki/Apollo_12" TargetMode="External"/><Relationship Id="rId13" Type="http://schemas.openxmlformats.org/officeDocument/2006/relationships/hyperlink" Target="https://fr.wikipedia.org/wiki/Luna_16" TargetMode="External"/><Relationship Id="rId3" Type="http://schemas.openxmlformats.org/officeDocument/2006/relationships/hyperlink" Target="https://en.wikipedia.org/wiki/Gene_Cernan" TargetMode="External"/><Relationship Id="rId7" Type="http://schemas.openxmlformats.org/officeDocument/2006/relationships/hyperlink" Target="https://fr.wikipedia.org/wiki/Apollo_11" TargetMode="External"/><Relationship Id="rId12" Type="http://schemas.openxmlformats.org/officeDocument/2006/relationships/hyperlink" Target="https://fr.wikipedia.org/wiki/Apollo_17"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planet-terre.ens-lyon.fr/planetterre/objets/Images/origine-Lune/origine-Lune-12.jpg" TargetMode="External"/><Relationship Id="rId11" Type="http://schemas.openxmlformats.org/officeDocument/2006/relationships/hyperlink" Target="https://fr.wikipedia.org/wiki/Apollo_16" TargetMode="External"/><Relationship Id="rId5" Type="http://schemas.openxmlformats.org/officeDocument/2006/relationships/hyperlink" Target="https://en.wikipedia.org/wiki/Harrison_Schmitt" TargetMode="External"/><Relationship Id="rId15" Type="http://schemas.openxmlformats.org/officeDocument/2006/relationships/hyperlink" Target="https://fr.wikipedia.org/wiki/Luna_24" TargetMode="External"/><Relationship Id="rId10" Type="http://schemas.openxmlformats.org/officeDocument/2006/relationships/hyperlink" Target="https://fr.wikipedia.org/wiki/Apollo_15" TargetMode="External"/><Relationship Id="rId4" Type="http://schemas.openxmlformats.org/officeDocument/2006/relationships/hyperlink" Target="https://en.wikipedia.org/wiki/Ronald_Evans_(astronaut)" TargetMode="External"/><Relationship Id="rId9" Type="http://schemas.openxmlformats.org/officeDocument/2006/relationships/hyperlink" Target="https://fr.wikipedia.org/wiki/Apollo_14" TargetMode="External"/><Relationship Id="rId14" Type="http://schemas.openxmlformats.org/officeDocument/2006/relationships/hyperlink" Target="https://fr.wikipedia.org/wiki/Luna_2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wikipedia.org/wiki/Nature_(revu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fr.wikipedia.org/wiki/Alessandro_Morbidelli" TargetMode="External"/><Relationship Id="rId4" Type="http://schemas.openxmlformats.org/officeDocument/2006/relationships/hyperlink" Target="https://fr.wikipedia.org/wiki/Harold_F._Leviso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r.wikipedia.org/wiki/Nature_(revu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fr.wikipedia.org/wiki/Alessandro_Morbidelli" TargetMode="External"/><Relationship Id="rId4" Type="http://schemas.openxmlformats.org/officeDocument/2006/relationships/hyperlink" Target="https://fr.wikipedia.org/wiki/Harold_F._Leviso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wikipedia.org/wiki/Nature_(revu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fr.wikipedia.org/wiki/Alessandro_Morbidelli" TargetMode="External"/><Relationship Id="rId4" Type="http://schemas.openxmlformats.org/officeDocument/2006/relationships/hyperlink" Target="https://fr.wikipedia.org/wiki/Harold_F._Levis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fr.wikipedia.org/wiki/%C3%89clipse_de_Soleil" TargetMode="External"/><Relationship Id="rId13" Type="http://schemas.openxmlformats.org/officeDocument/2006/relationships/hyperlink" Target="https://fr.wikipedia.org/wiki/Pr%C3%A9cession" TargetMode="External"/><Relationship Id="rId3" Type="http://schemas.openxmlformats.org/officeDocument/2006/relationships/hyperlink" Target="https://fr.wikipedia.org/wiki/N%C5%93ud_ascendant" TargetMode="External"/><Relationship Id="rId7" Type="http://schemas.openxmlformats.org/officeDocument/2006/relationships/hyperlink" Target="https://fr.wikipedia.org/wiki/P%C3%B4le_c%C3%A9leste" TargetMode="External"/><Relationship Id="rId12" Type="http://schemas.openxmlformats.org/officeDocument/2006/relationships/hyperlink" Target="https://fr.wikipedia.org/w/index.php?title=Orbite_de_la_Lune&amp;action=edit&amp;section=8"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fr.wikipedia.org/wiki/R%C3%A9trograde_(astronomie)" TargetMode="External"/><Relationship Id="rId11" Type="http://schemas.openxmlformats.org/officeDocument/2006/relationships/hyperlink" Target="https://fr.wikipedia.org/w/index.php?title=Orbite_de_la_Lune&amp;veaction=edit&amp;section=8" TargetMode="External"/><Relationship Id="rId5" Type="http://schemas.openxmlformats.org/officeDocument/2006/relationships/hyperlink" Target="https://fr.wikipedia.org/wiki/Mois_draconitique" TargetMode="External"/><Relationship Id="rId10" Type="http://schemas.openxmlformats.org/officeDocument/2006/relationships/hyperlink" Target="https://fr.wikipedia.org/wiki/Saison_d'%C3%A9clipses" TargetMode="External"/><Relationship Id="rId4" Type="http://schemas.openxmlformats.org/officeDocument/2006/relationships/hyperlink" Target="https://fr.wikipedia.org/wiki/%C3%89cliptique" TargetMode="External"/><Relationship Id="rId9" Type="http://schemas.openxmlformats.org/officeDocument/2006/relationships/hyperlink" Target="https://fr.wikipedia.org/wiki/%C3%89clipse_de_Lun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fr.wikipedia.org/wiki/Latin" TargetMode="External"/><Relationship Id="rId3" Type="http://schemas.openxmlformats.org/officeDocument/2006/relationships/hyperlink" Target="http://fr.wikipedia.org/wiki/Lois_de_Kepler#Seconde_loi_.E2.80.93_Loi_des_aires" TargetMode="External"/><Relationship Id="rId7" Type="http://schemas.openxmlformats.org/officeDocument/2006/relationships/hyperlink" Target="https://fr.wikipedia.org/wiki/Astronomie"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fr.wikipedia.org/wiki/Apog%C3%A9e" TargetMode="External"/><Relationship Id="rId11" Type="http://schemas.openxmlformats.org/officeDocument/2006/relationships/hyperlink" Target="https://fr.wikipedia.org/wiki/Libration#cite_note-3" TargetMode="External"/><Relationship Id="rId5" Type="http://schemas.openxmlformats.org/officeDocument/2006/relationships/hyperlink" Target="http://fr.wikipedia.org/wiki/P%C3%A9rig%C3%A9e" TargetMode="External"/><Relationship Id="rId10" Type="http://schemas.openxmlformats.org/officeDocument/2006/relationships/hyperlink" Target="https://fr.wikipedia.org/wiki/Lunaison" TargetMode="External"/><Relationship Id="rId4" Type="http://schemas.openxmlformats.org/officeDocument/2006/relationships/hyperlink" Target="http://fr.wikipedia.org/wiki/Gravitation" TargetMode="External"/><Relationship Id="rId9" Type="http://schemas.openxmlformats.org/officeDocument/2006/relationships/hyperlink" Target="https://fr.wikipedia.org/wiki/Orbite"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fr.wikipedia.org/wiki/Latin" TargetMode="External"/><Relationship Id="rId3" Type="http://schemas.openxmlformats.org/officeDocument/2006/relationships/hyperlink" Target="http://fr.wikipedia.org/wiki/Lois_de_Kepler#Seconde_loi_.E2.80.93_Loi_des_aires" TargetMode="External"/><Relationship Id="rId7" Type="http://schemas.openxmlformats.org/officeDocument/2006/relationships/hyperlink" Target="https://fr.wikipedia.org/wiki/Astronomi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fr.wikipedia.org/wiki/Apog%C3%A9e" TargetMode="External"/><Relationship Id="rId11" Type="http://schemas.openxmlformats.org/officeDocument/2006/relationships/hyperlink" Target="https://fr.wikipedia.org/wiki/Libration#cite_note-3" TargetMode="External"/><Relationship Id="rId5" Type="http://schemas.openxmlformats.org/officeDocument/2006/relationships/hyperlink" Target="http://fr.wikipedia.org/wiki/P%C3%A9rig%C3%A9e" TargetMode="External"/><Relationship Id="rId10" Type="http://schemas.openxmlformats.org/officeDocument/2006/relationships/hyperlink" Target="https://fr.wikipedia.org/wiki/Lunaison" TargetMode="External"/><Relationship Id="rId4" Type="http://schemas.openxmlformats.org/officeDocument/2006/relationships/hyperlink" Target="http://fr.wikipedia.org/wiki/Gravitation" TargetMode="External"/><Relationship Id="rId9" Type="http://schemas.openxmlformats.org/officeDocument/2006/relationships/hyperlink" Target="https://fr.wikipedia.org/wiki/Orbit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fr.wikipedia.org/wiki/Course_%C3%A0_l'espace" TargetMode="External"/><Relationship Id="rId13" Type="http://schemas.openxmlformats.org/officeDocument/2006/relationships/hyperlink" Target="https://fr.wikipedia.org/wiki/Lunokhod_2" TargetMode="External"/><Relationship Id="rId3" Type="http://schemas.openxmlformats.org/officeDocument/2006/relationships/hyperlink" Target="https://fr.wikipedia.org/wiki/Sonde_spatiale" TargetMode="External"/><Relationship Id="rId7" Type="http://schemas.openxmlformats.org/officeDocument/2006/relationships/hyperlink" Target="https://fr.wikipedia.org/wiki/1976" TargetMode="External"/><Relationship Id="rId12" Type="http://schemas.openxmlformats.org/officeDocument/2006/relationships/hyperlink" Target="https://fr.wikipedia.org/wiki/Astromobil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fr.wikipedia.org/wiki/1959" TargetMode="External"/><Relationship Id="rId11" Type="http://schemas.openxmlformats.org/officeDocument/2006/relationships/hyperlink" Target="https://fr.wikipedia.org/wiki/Programme_Luna" TargetMode="External"/><Relationship Id="rId5" Type="http://schemas.openxmlformats.org/officeDocument/2006/relationships/hyperlink" Target="https://fr.wikipedia.org/wiki/Lune" TargetMode="External"/><Relationship Id="rId15" Type="http://schemas.openxmlformats.org/officeDocument/2006/relationships/hyperlink" Target="https://en.wikipedia.org/wiki/Sea_of_Rains" TargetMode="External"/><Relationship Id="rId10" Type="http://schemas.openxmlformats.org/officeDocument/2006/relationships/hyperlink" Target="https://fr.wikipedia.org/wiki/Syst%C3%A8me_solaire" TargetMode="External"/><Relationship Id="rId4" Type="http://schemas.openxmlformats.org/officeDocument/2006/relationships/hyperlink" Target="https://fr.wikipedia.org/wiki/Union_des_r%C3%A9publiques_socialistes_sovi%C3%A9tiques" TargetMode="External"/><Relationship Id="rId9" Type="http://schemas.openxmlformats.org/officeDocument/2006/relationships/hyperlink" Target="https://fr.wikipedia.org/wiki/Mars_(plan%C3%A8te)" TargetMode="External"/><Relationship Id="rId14" Type="http://schemas.openxmlformats.org/officeDocument/2006/relationships/hyperlink" Target="https://fr.wikipedia.org/wiki/Luna_21#cite_note-:0-1"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fr.wikipedia.org/wiki/R&#233;flecteur_lunaire" TargetMode="External"/><Relationship Id="rId13" Type="http://schemas.openxmlformats.org/officeDocument/2006/relationships/hyperlink" Target="http://fr.wikipedia.org/wiki/Vent_solaire" TargetMode="External"/><Relationship Id="rId18" Type="http://schemas.openxmlformats.org/officeDocument/2006/relationships/hyperlink" Target="http://fr.wikipedia.org/wiki/Observatoire_de_la_C&#244;te_d'Azur" TargetMode="External"/><Relationship Id="rId3" Type="http://schemas.openxmlformats.org/officeDocument/2006/relationships/hyperlink" Target="http://fr.wikipedia.org/wiki/Sismom&#232;tre" TargetMode="External"/><Relationship Id="rId21" Type="http://schemas.openxmlformats.org/officeDocument/2006/relationships/hyperlink" Target="http://fr.wikipedia.org/w/index.php?title=Observatoire_du_Point_Apache&amp;action=edit&amp;redlink=1" TargetMode="External"/><Relationship Id="rId7" Type="http://schemas.openxmlformats.org/officeDocument/2006/relationships/hyperlink" Target="http://fr.wikipedia.org/wiki/Apollo_11#cite_note-10" TargetMode="External"/><Relationship Id="rId12" Type="http://schemas.openxmlformats.org/officeDocument/2006/relationships/hyperlink" Target="http://fr.wikipedia.org/wiki/Apollo_11#cite_note-13" TargetMode="External"/><Relationship Id="rId17" Type="http://schemas.openxmlformats.org/officeDocument/2006/relationships/hyperlink" Target="http://fr.wikipedia.org/wiki/Observatoire_McDonald" TargetMode="External"/><Relationship Id="rId2" Type="http://schemas.openxmlformats.org/officeDocument/2006/relationships/slide" Target="../slides/slide36.xml"/><Relationship Id="rId16" Type="http://schemas.openxmlformats.org/officeDocument/2006/relationships/hyperlink" Target="http://fr.wikipedia.org/w/index.php?title=Apollo_11&amp;action=edit&amp;section=21" TargetMode="External"/><Relationship Id="rId20" Type="http://schemas.openxmlformats.org/officeDocument/2006/relationships/hyperlink" Target="http://fr.wikipedia.org/wiki/Apollo_11#cite_note-Matera-42" TargetMode="External"/><Relationship Id="rId1" Type="http://schemas.openxmlformats.org/officeDocument/2006/relationships/notesMaster" Target="../notesMasters/notesMaster1.xml"/><Relationship Id="rId6" Type="http://schemas.openxmlformats.org/officeDocument/2006/relationships/hyperlink" Target="http://fr.wikipedia.org/wiki/Plutonium_238" TargetMode="External"/><Relationship Id="rId11" Type="http://schemas.openxmlformats.org/officeDocument/2006/relationships/hyperlink" Target="http://fr.wikipedia.org/wiki/Apollo_11#cite_note-12" TargetMode="External"/><Relationship Id="rId24" Type="http://schemas.openxmlformats.org/officeDocument/2006/relationships/hyperlink" Target="http://fr.wikipedia.org/wiki/Apollo_11#cite_note-APOLLO_Run_Summary-44" TargetMode="External"/><Relationship Id="rId5" Type="http://schemas.openxmlformats.org/officeDocument/2006/relationships/hyperlink" Target="http://fr.wikipedia.org/wiki/Apollo_11#cite_note-9" TargetMode="External"/><Relationship Id="rId15" Type="http://schemas.openxmlformats.org/officeDocument/2006/relationships/hyperlink" Target="http://fr.wikipedia.org/w/index.php?title=Apollo_11&amp;veaction=edit&amp;vesection=21" TargetMode="External"/><Relationship Id="rId23" Type="http://schemas.openxmlformats.org/officeDocument/2006/relationships/hyperlink" Target="http://fr.wikipedia.org/wiki/Apollo_11#cite_note-43" TargetMode="External"/><Relationship Id="rId10" Type="http://schemas.openxmlformats.org/officeDocument/2006/relationships/hyperlink" Target="http://fr.wikipedia.org/wiki/Libration" TargetMode="External"/><Relationship Id="rId19" Type="http://schemas.openxmlformats.org/officeDocument/2006/relationships/hyperlink" Target="http://fr.wikipedia.org/wiki/France" TargetMode="External"/><Relationship Id="rId4" Type="http://schemas.openxmlformats.org/officeDocument/2006/relationships/hyperlink" Target="http://fr.wikipedia.org/wiki/ALSEP" TargetMode="External"/><Relationship Id="rId9" Type="http://schemas.openxmlformats.org/officeDocument/2006/relationships/hyperlink" Target="http://fr.wikipedia.org/wiki/Apollo_11#cite_note-11" TargetMode="External"/><Relationship Id="rId14" Type="http://schemas.openxmlformats.org/officeDocument/2006/relationships/hyperlink" Target="http://fr.wikipedia.org/wiki/Rayons_cosmiques" TargetMode="External"/><Relationship Id="rId22" Type="http://schemas.openxmlformats.org/officeDocument/2006/relationships/hyperlink" Target="http://fr.wikipedia.org/wiki/Nouveau-Mexique"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fr.wikibooks.org/w/index.php?title=Plan%C3%A9tologie/La_g%C3%A9ologie_de_la_Lune&amp;veaction=edit&amp;section=7"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fr.wikibooks.org/w/index.php?title=Plan%C3%A9tologie/La_g%C3%A9ologie_de_la_Lune&amp;action=edit&amp;section=7"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fr.m.wikipedia.org/wiki/Monts_Apennins" TargetMode="External"/><Relationship Id="rId3" Type="http://schemas.openxmlformats.org/officeDocument/2006/relationships/hyperlink" Target="https://fr.m.wikipedia.org/wiki/David_Scott" TargetMode="External"/><Relationship Id="rId7" Type="http://schemas.openxmlformats.org/officeDocument/2006/relationships/hyperlink" Target="https://fr.m.wikipedia.org/wiki/Mont_Hadley" TargetMode="External"/><Relationship Id="rId12" Type="http://schemas.openxmlformats.org/officeDocument/2006/relationships/hyperlink" Target="https://fr.m.wikipedia.org/wiki/ALSEP"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fr.m.wikipedia.org/wiki/Module_lunaire_Apollo" TargetMode="External"/><Relationship Id="rId11" Type="http://schemas.openxmlformats.org/officeDocument/2006/relationships/hyperlink" Target="https://fr.m.wikipedia.org/wiki/Roches_lunaires" TargetMode="External"/><Relationship Id="rId5" Type="http://schemas.openxmlformats.org/officeDocument/2006/relationships/hyperlink" Target="https://fr.m.wikipedia.org/wiki/Alfred_Worden" TargetMode="External"/><Relationship Id="rId10" Type="http://schemas.openxmlformats.org/officeDocument/2006/relationships/hyperlink" Target="https://fr.m.wikipedia.org/wiki/Sorties_extrav%C3%A9hiculaires" TargetMode="External"/><Relationship Id="rId4" Type="http://schemas.openxmlformats.org/officeDocument/2006/relationships/hyperlink" Target="https://fr.m.wikipedia.org/wiki/James_Irwin" TargetMode="External"/><Relationship Id="rId9" Type="http://schemas.openxmlformats.org/officeDocument/2006/relationships/hyperlink" Target="https://fr.m.wikipedia.org/wiki/Mer_des_Pluie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astroblog-77470.webnode.fr/"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r.wikipedia.org/wiki/Professeur_(enseignant)" TargetMode="External"/><Relationship Id="rId3" Type="http://schemas.openxmlformats.org/officeDocument/2006/relationships/image" Target="../media/image15.png"/><Relationship Id="rId7" Type="http://schemas.openxmlformats.org/officeDocument/2006/relationships/hyperlink" Target="https://fr.wikipedia.org/wiki/1849"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r.wikipedia.org/wiki/Charg%C3%A9_de_cours" TargetMode="External"/><Relationship Id="rId5" Type="http://schemas.openxmlformats.org/officeDocument/2006/relationships/hyperlink" Target="https://fr.wikipedia.org/wiki/Limite_de_Roche" TargetMode="External"/><Relationship Id="rId4" Type="http://schemas.openxmlformats.org/officeDocument/2006/relationships/image" Target="../media/image16.png"/><Relationship Id="rId9" Type="http://schemas.openxmlformats.org/officeDocument/2006/relationships/hyperlink" Target="https://fr.wikipedia.org/wiki/%C3%89douard_Roche#cite_note-Mackenzie-3"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fr.wikipedia.org/wiki/Apollo_17" TargetMode="External"/><Relationship Id="rId13" Type="http://schemas.openxmlformats.org/officeDocument/2006/relationships/hyperlink" Target="https://fr.wikipedia.org/wiki/Alb%C3%A9do" TargetMode="External"/><Relationship Id="rId3" Type="http://schemas.openxmlformats.org/officeDocument/2006/relationships/hyperlink" Target="https://fr.wikipedia.org/wiki/Crat%C3%A8re_d'impact" TargetMode="External"/><Relationship Id="rId7" Type="http://schemas.openxmlformats.org/officeDocument/2006/relationships/hyperlink" Target="https://fr.wikipedia.org/wiki/Tycho_Brahe" TargetMode="External"/><Relationship Id="rId12" Type="http://schemas.openxmlformats.org/officeDocument/2006/relationships/hyperlink" Target="https://fr.wikipedia.org/wiki/Tycho_(crat%C3%A8re)#cite_note-1"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fr.wikipedia.org/wiki/Danemark" TargetMode="External"/><Relationship Id="rId11" Type="http://schemas.openxmlformats.org/officeDocument/2006/relationships/hyperlink" Target="https://fr.wikipedia.org/wiki/Dinosaure" TargetMode="External"/><Relationship Id="rId5" Type="http://schemas.openxmlformats.org/officeDocument/2006/relationships/hyperlink" Target="https://fr.wikipedia.org/wiki/Astronome" TargetMode="External"/><Relationship Id="rId10" Type="http://schemas.openxmlformats.org/officeDocument/2006/relationships/hyperlink" Target="https://fr.wikipedia.org/wiki/(298)_Baptistina" TargetMode="External"/><Relationship Id="rId4" Type="http://schemas.openxmlformats.org/officeDocument/2006/relationships/hyperlink" Target="https://fr.wikipedia.org/wiki/Lune" TargetMode="External"/><Relationship Id="rId9" Type="http://schemas.openxmlformats.org/officeDocument/2006/relationships/hyperlink" Target="https://fr.wikipedia.org/wiki/Ast%C3%A9ro%C3%AFde"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fr.wikipedia.org/wiki/Manteau_(g%C3%A9ologie)" TargetMode="External"/><Relationship Id="rId13" Type="http://schemas.openxmlformats.org/officeDocument/2006/relationships/hyperlink" Target="https://fr.wikipedia.org/wiki/Hypoth%C3%A8se_de_l'impact_g%C3%A9ant#cite_note-4" TargetMode="External"/><Relationship Id="rId18" Type="http://schemas.openxmlformats.org/officeDocument/2006/relationships/hyperlink" Target="https://fr.wikipedia.org/wiki/Universit%C3%A9_du_Colorado_%C3%A0_Boulder" TargetMode="External"/><Relationship Id="rId3" Type="http://schemas.openxmlformats.org/officeDocument/2006/relationships/hyperlink" Target="https://fr.wikipedia.org/wiki/Terre" TargetMode="External"/><Relationship Id="rId21" Type="http://schemas.openxmlformats.org/officeDocument/2006/relationships/hyperlink" Target="https://fr.wikipedia.org/wiki/G%C3%A9ochimie" TargetMode="External"/><Relationship Id="rId7" Type="http://schemas.openxmlformats.org/officeDocument/2006/relationships/hyperlink" Target="https://fr.wikipedia.org/wiki/Impacteur" TargetMode="External"/><Relationship Id="rId12" Type="http://schemas.openxmlformats.org/officeDocument/2006/relationships/hyperlink" Target="https://fr.wikipedia.org/wiki/Hypoth%C3%A8se_de_l'impact_g%C3%A9ant#cite_note-3" TargetMode="External"/><Relationship Id="rId17" Type="http://schemas.openxmlformats.org/officeDocument/2006/relationships/hyperlink" Target="https://en.wikipedia.org/wiki/Robin_M._Canup" TargetMode="External"/><Relationship Id="rId2" Type="http://schemas.openxmlformats.org/officeDocument/2006/relationships/slide" Target="../slides/slide8.xml"/><Relationship Id="rId16" Type="http://schemas.openxmlformats.org/officeDocument/2006/relationships/hyperlink" Target="https://fr.wikipedia.org/w/index.php?title=Robin_M._Canup&amp;action=edit&amp;redlink=1" TargetMode="External"/><Relationship Id="rId20" Type="http://schemas.openxmlformats.org/officeDocument/2006/relationships/hyperlink" Target="https://fr.wikipedia.org/wiki/Syst%C3%A8me_Terre-Lune" TargetMode="External"/><Relationship Id="rId1" Type="http://schemas.openxmlformats.org/officeDocument/2006/relationships/notesMaster" Target="../notesMasters/notesMaster1.xml"/><Relationship Id="rId6" Type="http://schemas.openxmlformats.org/officeDocument/2006/relationships/hyperlink" Target="https://fr.wiktionary.org/wiki/oblique" TargetMode="External"/><Relationship Id="rId11" Type="http://schemas.openxmlformats.org/officeDocument/2006/relationships/hyperlink" Target="https://fr.wikipedia.org/wiki/Simulation_informatique" TargetMode="External"/><Relationship Id="rId5" Type="http://schemas.openxmlformats.org/officeDocument/2006/relationships/hyperlink" Target="https://fr.wikipedia.org/wiki/Mars_(plan%C3%A8te)" TargetMode="External"/><Relationship Id="rId15" Type="http://schemas.openxmlformats.org/officeDocument/2006/relationships/hyperlink" Target="https://fr.wikipedia.org/wiki/Accr%C3%A9tion" TargetMode="External"/><Relationship Id="rId10" Type="http://schemas.openxmlformats.org/officeDocument/2006/relationships/hyperlink" Target="https://fr.wikipedia.org/wiki/Lune" TargetMode="External"/><Relationship Id="rId19" Type="http://schemas.openxmlformats.org/officeDocument/2006/relationships/hyperlink" Target="https://fr.wikipedia.org/wiki/%C3%89tats-Unis" TargetMode="External"/><Relationship Id="rId4" Type="http://schemas.openxmlformats.org/officeDocument/2006/relationships/hyperlink" Target="https://fr.wikipedia.org/wiki/Th%C3%A9ia_(impacteur)" TargetMode="External"/><Relationship Id="rId9" Type="http://schemas.openxmlformats.org/officeDocument/2006/relationships/hyperlink" Target="https://fr.wikipedia.org/wiki/Espace_(cosmologie)" TargetMode="External"/><Relationship Id="rId14" Type="http://schemas.openxmlformats.org/officeDocument/2006/relationships/hyperlink" Target="https://fr.wikipedia.org/wiki/Orbite" TargetMode="External"/><Relationship Id="rId22" Type="http://schemas.openxmlformats.org/officeDocument/2006/relationships/hyperlink" Target="https://fr.wikipedia.org/wiki/Objet_c%C3%A9lest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6443663" y="593725"/>
            <a:ext cx="4933950" cy="3700463"/>
          </a:xfrm>
          <a:ln/>
        </p:spPr>
      </p:sp>
      <p:sp>
        <p:nvSpPr>
          <p:cNvPr id="38915" name="Rectangle 3"/>
          <p:cNvSpPr txBox="1">
            <a:spLocks noGrp="1" noChangeArrowheads="1"/>
          </p:cNvSpPr>
          <p:nvPr>
            <p:ph type="body" idx="1"/>
          </p:nvPr>
        </p:nvSpPr>
        <p:spPr>
          <a:xfrm>
            <a:off x="-1404739" y="7146106"/>
            <a:ext cx="8136904"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000" dirty="0"/>
          </a:p>
        </p:txBody>
      </p:sp>
      <p:sp>
        <p:nvSpPr>
          <p:cNvPr id="2" name="Rectangle 1"/>
          <p:cNvSpPr/>
          <p:nvPr/>
        </p:nvSpPr>
        <p:spPr>
          <a:xfrm>
            <a:off x="-6301283" y="5354062"/>
            <a:ext cx="18578064" cy="4093428"/>
          </a:xfrm>
          <a:prstGeom prst="rect">
            <a:avLst/>
          </a:prstGeom>
        </p:spPr>
        <p:txBody>
          <a:bodyPr wrap="square">
            <a:spAutoFit/>
          </a:bodyPr>
          <a:lstStyle/>
          <a:p>
            <a:r>
              <a:rPr lang="fr-FR" sz="2000" dirty="0">
                <a:latin typeface="Verdana" panose="020B0604030504040204" pitchFamily="34" charset="0"/>
              </a:rPr>
              <a:t>La théorie officielle dit que la Lune s'est formée suite à l'impact d'un corps massif (de la taille de Mars) avec la Terre.</a:t>
            </a:r>
            <a:br>
              <a:rPr lang="fr-FR" sz="2000" dirty="0"/>
            </a:br>
            <a:r>
              <a:rPr lang="fr-FR" sz="2000" dirty="0">
                <a:latin typeface="Verdana" panose="020B0604030504040204" pitchFamily="34" charset="0"/>
              </a:rPr>
              <a:t>Notre Lune est une "exception" (ou "rareté") dans le système solaire à cause du rapport masse de la Lune/masse de la Terre. En gros, elle est très grosse comparé à notre planète. C'est la raison pour laquelle toute hypothèse de capture de la Lune (comme la capture vraisemblable d’astéroïdes qui forment les 2 lunes de Mars Phobos et </a:t>
            </a:r>
            <a:r>
              <a:rPr lang="fr-FR" sz="2000" dirty="0" err="1">
                <a:latin typeface="Verdana" panose="020B0604030504040204" pitchFamily="34" charset="0"/>
              </a:rPr>
              <a:t>Deimos</a:t>
            </a:r>
            <a:r>
              <a:rPr lang="fr-FR" sz="2000" dirty="0">
                <a:latin typeface="Verdana" panose="020B0604030504040204" pitchFamily="34" charset="0"/>
              </a:rPr>
              <a:t>) est écartée: l'attraction de la Terre n'est pas suffisante pour capturer en orbite un corps gros comme la Lune.</a:t>
            </a:r>
            <a:br>
              <a:rPr lang="fr-FR" sz="2000" dirty="0"/>
            </a:br>
            <a:r>
              <a:rPr lang="fr-FR" sz="2000" b="1" dirty="0"/>
              <a:t>Sur la lune on est 6 fois +léger que sur Terre</a:t>
            </a:r>
          </a:p>
          <a:p>
            <a:r>
              <a:rPr lang="fr-FR" sz="2000" b="1" dirty="0"/>
              <a:t>La terre est 50 fois plus volumique que la Lune et 81 fois plus massive</a:t>
            </a:r>
            <a:br>
              <a:rPr lang="fr-FR" sz="2000" dirty="0"/>
            </a:br>
            <a:r>
              <a:rPr lang="fr-FR" sz="2000" dirty="0">
                <a:latin typeface="Verdana" panose="020B0604030504040204" pitchFamily="34" charset="0"/>
              </a:rPr>
              <a:t>Ensuite, c'est les missions Apollo qui ont rapporté le reste des preuves avec le retour des roches lunaires sur Terre. Grâce à diverses techniques et en particulier la datation radiométrique, on a pu déterminer que certaines des composants de la Lune et de la Terre sont identiques (en gros), ce qui renforce la théorie officielle. Et c'est donc aussi grâce à ça qu'on a déterminé l'âge de la Lune avec précision.</a:t>
            </a:r>
            <a:br>
              <a:rPr lang="fr-FR" sz="2000" dirty="0"/>
            </a:br>
            <a:br>
              <a:rPr lang="fr-FR" sz="2000" dirty="0"/>
            </a:br>
            <a:r>
              <a:rPr lang="fr-FR" sz="2000" dirty="0">
                <a:latin typeface="Verdana" panose="020B0604030504040204" pitchFamily="34" charset="0"/>
              </a:rPr>
              <a:t>Mais plus simplement, ça c'est passé comme ça: l'impact de ce corps massif à projeté beaucoup de matière dans l'orbite terrestre, qui s'est ensuite rassemblée pour former la Lune.</a:t>
            </a:r>
            <a:endParaRPr lang="fr-FR" sz="2000" dirty="0"/>
          </a:p>
        </p:txBody>
      </p:sp>
    </p:spTree>
    <p:extLst>
      <p:ext uri="{BB962C8B-B14F-4D97-AF65-F5344CB8AC3E}">
        <p14:creationId xmlns:p14="http://schemas.microsoft.com/office/powerpoint/2010/main" val="365505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7" name="Rectangle 3"/>
          <p:cNvSpPr txBox="1">
            <a:spLocks noGrp="1" noChangeArrowheads="1"/>
          </p:cNvSpPr>
          <p:nvPr>
            <p:ph type="body" idx="1"/>
          </p:nvPr>
        </p:nvSpPr>
        <p:spPr>
          <a:xfrm>
            <a:off x="2119612" y="5235349"/>
            <a:ext cx="5226050" cy="41068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t"/>
            <a:r>
              <a:rPr lang="fr-FR" sz="2400" b="1" dirty="0"/>
              <a:t>Apollo 17</a:t>
            </a:r>
            <a:br>
              <a:rPr lang="fr-FR" sz="2400" b="1" dirty="0"/>
            </a:br>
            <a:r>
              <a:rPr lang="fr-FR" sz="2800" b="1" dirty="0"/>
              <a:t>3Membres</a:t>
            </a:r>
            <a:r>
              <a:rPr lang="fr-FR" sz="2800" b="1" u="sng" dirty="0">
                <a:hlinkClick r:id="rId3"/>
              </a:rPr>
              <a:t>Eugène A. </a:t>
            </a:r>
            <a:r>
              <a:rPr lang="fr-FR" sz="2800" b="1" u="sng" dirty="0" err="1">
                <a:hlinkClick r:id="rId3"/>
              </a:rPr>
              <a:t>Cernan</a:t>
            </a:r>
            <a:endParaRPr lang="fr-FR" sz="2800" b="1" dirty="0"/>
          </a:p>
          <a:p>
            <a:pPr fontAlgn="t"/>
            <a:r>
              <a:rPr lang="fr-FR" sz="2800" b="1" dirty="0">
                <a:hlinkClick r:id="rId4" tooltip="Ronald Evans (astronaut)"/>
              </a:rPr>
              <a:t>Ronald E. Evans</a:t>
            </a:r>
            <a:endParaRPr lang="fr-FR" sz="2800" b="1" dirty="0"/>
          </a:p>
          <a:p>
            <a:pPr fontAlgn="t"/>
            <a:r>
              <a:rPr lang="fr-FR" sz="2800" b="1" dirty="0">
                <a:hlinkClick r:id="rId5" tooltip="Harrison Schmitt"/>
              </a:rPr>
              <a:t>Harrison H. Schmitt</a:t>
            </a:r>
            <a:r>
              <a:rPr lang="fr-FR" sz="2800" b="1" dirty="0"/>
              <a:t> le géologue</a:t>
            </a:r>
            <a:endParaRPr lang="fr-FR" sz="2800" b="1" dirty="0">
              <a:effectLst/>
            </a:endParaRPr>
          </a:p>
        </p:txBody>
      </p:sp>
      <p:sp>
        <p:nvSpPr>
          <p:cNvPr id="2" name="Rectangle 1"/>
          <p:cNvSpPr/>
          <p:nvPr/>
        </p:nvSpPr>
        <p:spPr>
          <a:xfrm>
            <a:off x="7559675" y="809402"/>
            <a:ext cx="8424936" cy="7109639"/>
          </a:xfrm>
          <a:prstGeom prst="rect">
            <a:avLst/>
          </a:prstGeom>
        </p:spPr>
        <p:txBody>
          <a:bodyPr wrap="square">
            <a:spAutoFit/>
          </a:bodyPr>
          <a:lstStyle/>
          <a:p>
            <a:r>
              <a:rPr lang="fr-FR" b="1" dirty="0">
                <a:solidFill>
                  <a:srgbClr val="88070C"/>
                </a:solidFill>
                <a:latin typeface="Arial" panose="020B0604020202020204" pitchFamily="34" charset="0"/>
                <a:hlinkClick r:id="rId6"/>
              </a:rPr>
              <a:t>La pierre de la Genèse, échantillon d'anorthosite lunaire</a:t>
            </a:r>
            <a:r>
              <a:rPr lang="fr-FR" b="1" dirty="0">
                <a:solidFill>
                  <a:srgbClr val="88070C"/>
                </a:solidFill>
                <a:latin typeface="Arial" panose="020B0604020202020204" pitchFamily="34" charset="0"/>
              </a:rPr>
              <a:t> Commentaire Pierre Thomas (2012)</a:t>
            </a:r>
          </a:p>
          <a:p>
            <a:endParaRPr lang="fr-FR" b="1" dirty="0">
              <a:solidFill>
                <a:srgbClr val="88070C"/>
              </a:solidFill>
              <a:latin typeface="Arial" panose="020B0604020202020204" pitchFamily="34" charset="0"/>
            </a:endParaRPr>
          </a:p>
          <a:p>
            <a:r>
              <a:rPr lang="fr-FR" b="1" dirty="0"/>
              <a:t>Il s'agit d'une roche quasi-exclusivement constituée de feldspath plagioclase. Juste après son retour sur Terre (en 1971), cette roche a été datée à -4,5 Ga, ce qui en faisait l'échantillon le plus vieux du système solaire (hors météorites, et c'est pour cela que cet échantillon a été nommé pierre de la Genèse), et donnait à la Lune un âge supérieur ou égal à ce chiffre. Ce serait un fragment de la croûte lunaire profonde, fragment contemporain (à 1 million d'année près) de la formation de la Lune, et remonté à la surface il y a 3,9 Ga par l'impact d'</a:t>
            </a:r>
            <a:r>
              <a:rPr lang="fr-FR" b="1" i="1" dirty="0" err="1"/>
              <a:t>Imbrium</a:t>
            </a:r>
            <a:r>
              <a:rPr lang="fr-FR" b="1" dirty="0"/>
              <a:t>. De nouvelles datations proposent un âge plus récent (4,4 Ga, voire moins) à certains échantillons d'anorthosite, ce qui remet en question cette interprétation classique, ou qui rajeunit l'âge de la Lune et donc de l'impact de Théia. Affaire à suivre !</a:t>
            </a:r>
          </a:p>
          <a:p>
            <a:r>
              <a:rPr lang="fr-FR" b="1" dirty="0"/>
              <a:t>Pierre ramenée par la mission Apollo 15</a:t>
            </a:r>
            <a:br>
              <a:rPr lang="fr-FR" b="1" dirty="0"/>
            </a:br>
            <a:endParaRPr lang="fr-FR" b="1" dirty="0"/>
          </a:p>
        </p:txBody>
      </p:sp>
      <p:graphicFrame>
        <p:nvGraphicFramePr>
          <p:cNvPr id="3" name="Tableau 2"/>
          <p:cNvGraphicFramePr>
            <a:graphicFrameLocks noGrp="1"/>
          </p:cNvGraphicFramePr>
          <p:nvPr>
            <p:extLst>
              <p:ext uri="{D42A27DB-BD31-4B8C-83A1-F6EECF244321}">
                <p14:modId xmlns:p14="http://schemas.microsoft.com/office/powerpoint/2010/main" val="1567760743"/>
              </p:ext>
            </p:extLst>
          </p:nvPr>
        </p:nvGraphicFramePr>
        <p:xfrm>
          <a:off x="-5744545" y="42502034"/>
          <a:ext cx="19101447" cy="19341794"/>
        </p:xfrm>
        <a:graphic>
          <a:graphicData uri="http://schemas.openxmlformats.org/drawingml/2006/table">
            <a:tbl>
              <a:tblPr/>
              <a:tblGrid>
                <a:gridCol w="672077">
                  <a:extLst>
                    <a:ext uri="{9D8B030D-6E8A-4147-A177-3AD203B41FA5}">
                      <a16:colId xmlns:a16="http://schemas.microsoft.com/office/drawing/2014/main" val="20000"/>
                    </a:ext>
                  </a:extLst>
                </a:gridCol>
                <a:gridCol w="9214685">
                  <a:extLst>
                    <a:ext uri="{9D8B030D-6E8A-4147-A177-3AD203B41FA5}">
                      <a16:colId xmlns:a16="http://schemas.microsoft.com/office/drawing/2014/main" val="20001"/>
                    </a:ext>
                  </a:extLst>
                </a:gridCol>
                <a:gridCol w="9214685">
                  <a:extLst>
                    <a:ext uri="{9D8B030D-6E8A-4147-A177-3AD203B41FA5}">
                      <a16:colId xmlns:a16="http://schemas.microsoft.com/office/drawing/2014/main" val="20002"/>
                    </a:ext>
                  </a:extLst>
                </a:gridCol>
              </a:tblGrid>
              <a:tr h="126495">
                <a:tc>
                  <a:txBody>
                    <a:bodyPr/>
                    <a:lstStyle/>
                    <a:p>
                      <a:pPr algn="ctr"/>
                      <a:r>
                        <a:rPr lang="fr-FR" sz="2300" dirty="0">
                          <a:effectLst/>
                        </a:rPr>
                        <a:t>Mission</a:t>
                      </a:r>
                      <a:br>
                        <a:rPr lang="fr-FR" sz="2300" dirty="0">
                          <a:effectLst/>
                        </a:rPr>
                      </a:br>
                      <a:r>
                        <a:rPr lang="fr-FR" sz="2300" dirty="0">
                          <a:effectLst/>
                        </a:rPr>
                        <a:t>lunaire</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fr-FR" sz="2300">
                          <a:effectLst/>
                        </a:rPr>
                        <a:t>Masse</a:t>
                      </a:r>
                      <a:br>
                        <a:rPr lang="fr-FR" sz="2300">
                          <a:effectLst/>
                        </a:rPr>
                      </a:br>
                      <a:r>
                        <a:rPr lang="fr-FR" sz="2300">
                          <a:effectLst/>
                        </a:rPr>
                        <a:t>rapportée</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fr-FR" sz="2300" dirty="0">
                          <a:effectLst/>
                        </a:rPr>
                        <a:t>Année</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0"/>
                  </a:ext>
                </a:extLst>
              </a:tr>
              <a:tr h="2157844">
                <a:tc>
                  <a:txBody>
                    <a:bodyPr/>
                    <a:lstStyle/>
                    <a:p>
                      <a:r>
                        <a:rPr lang="fr-FR" sz="2300" u="none" strike="noStrike">
                          <a:solidFill>
                            <a:srgbClr val="0B0080"/>
                          </a:solidFill>
                          <a:effectLst/>
                          <a:hlinkClick r:id="rId7" tooltip="Apollo 11"/>
                        </a:rPr>
                        <a:t>Apollo 11</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dirty="0">
                          <a:effectLst/>
                        </a:rPr>
                        <a:t>22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1969</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2157844">
                <a:tc>
                  <a:txBody>
                    <a:bodyPr/>
                    <a:lstStyle/>
                    <a:p>
                      <a:r>
                        <a:rPr lang="fr-FR" sz="2300" u="none" strike="noStrike">
                          <a:solidFill>
                            <a:srgbClr val="0B0080"/>
                          </a:solidFill>
                          <a:effectLst/>
                          <a:hlinkClick r:id="rId8" tooltip="Apollo 12"/>
                        </a:rPr>
                        <a:t>Apollo 12</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34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1969</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2157844">
                <a:tc>
                  <a:txBody>
                    <a:bodyPr/>
                    <a:lstStyle/>
                    <a:p>
                      <a:r>
                        <a:rPr lang="fr-FR" sz="2300" u="none" strike="noStrike">
                          <a:solidFill>
                            <a:srgbClr val="0B0080"/>
                          </a:solidFill>
                          <a:effectLst/>
                          <a:hlinkClick r:id="rId9" tooltip="Apollo 14"/>
                        </a:rPr>
                        <a:t>Apollo 14</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43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1971</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2157844">
                <a:tc>
                  <a:txBody>
                    <a:bodyPr/>
                    <a:lstStyle/>
                    <a:p>
                      <a:r>
                        <a:rPr lang="fr-FR" sz="2300" u="none" strike="noStrike">
                          <a:solidFill>
                            <a:srgbClr val="0B0080"/>
                          </a:solidFill>
                          <a:effectLst/>
                          <a:hlinkClick r:id="rId10" tooltip="Apollo 15"/>
                        </a:rPr>
                        <a:t>Apollo 15</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77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1971</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2157844">
                <a:tc>
                  <a:txBody>
                    <a:bodyPr/>
                    <a:lstStyle/>
                    <a:p>
                      <a:r>
                        <a:rPr lang="fr-FR" sz="2300" u="none" strike="noStrike">
                          <a:solidFill>
                            <a:srgbClr val="0B0080"/>
                          </a:solidFill>
                          <a:effectLst/>
                          <a:hlinkClick r:id="rId11" tooltip="Apollo 16"/>
                        </a:rPr>
                        <a:t>Apollo 16</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dirty="0">
                          <a:effectLst/>
                        </a:rPr>
                        <a:t>95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1972</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5"/>
                  </a:ext>
                </a:extLst>
              </a:tr>
              <a:tr h="2157844">
                <a:tc>
                  <a:txBody>
                    <a:bodyPr/>
                    <a:lstStyle/>
                    <a:p>
                      <a:r>
                        <a:rPr lang="fr-FR" sz="2300" u="none" strike="noStrike">
                          <a:solidFill>
                            <a:srgbClr val="0B0080"/>
                          </a:solidFill>
                          <a:effectLst/>
                          <a:hlinkClick r:id="rId12" tooltip="Apollo 17"/>
                        </a:rPr>
                        <a:t>Apollo 17</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dirty="0">
                          <a:effectLst/>
                        </a:rPr>
                        <a:t>111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1972</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6"/>
                  </a:ext>
                </a:extLst>
              </a:tr>
              <a:tr h="1634828">
                <a:tc>
                  <a:txBody>
                    <a:bodyPr/>
                    <a:lstStyle/>
                    <a:p>
                      <a:r>
                        <a:rPr lang="fr-FR" sz="2300" u="none" strike="noStrike">
                          <a:solidFill>
                            <a:srgbClr val="0B0080"/>
                          </a:solidFill>
                          <a:effectLst/>
                          <a:hlinkClick r:id="rId13" tooltip="Luna 16"/>
                        </a:rPr>
                        <a:t>Luna 16</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dirty="0">
                          <a:effectLst/>
                        </a:rPr>
                        <a:t>101 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1970</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7"/>
                  </a:ext>
                </a:extLst>
              </a:tr>
              <a:tr h="1634828">
                <a:tc>
                  <a:txBody>
                    <a:bodyPr/>
                    <a:lstStyle/>
                    <a:p>
                      <a:r>
                        <a:rPr lang="fr-FR" sz="2300" u="none" strike="noStrike">
                          <a:solidFill>
                            <a:srgbClr val="0B0080"/>
                          </a:solidFill>
                          <a:effectLst/>
                          <a:hlinkClick r:id="rId14" tooltip="Luna 20"/>
                        </a:rPr>
                        <a:t>Luna 20</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55 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1972</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8"/>
                  </a:ext>
                </a:extLst>
              </a:tr>
              <a:tr h="1634828">
                <a:tc>
                  <a:txBody>
                    <a:bodyPr/>
                    <a:lstStyle/>
                    <a:p>
                      <a:r>
                        <a:rPr lang="fr-FR" sz="2300" u="none" strike="noStrike">
                          <a:solidFill>
                            <a:srgbClr val="0B0080"/>
                          </a:solidFill>
                          <a:effectLst/>
                          <a:hlinkClick r:id="rId15" tooltip="Luna 24"/>
                        </a:rPr>
                        <a:t>Luna 24</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170 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fr-FR" sz="2300" dirty="0"/>
                    </a:p>
                  </a:txBody>
                  <a:tcPr marL="88165" marR="88165" marT="44083" marB="44083">
                    <a:lnL w="7620" cap="flat" cmpd="sng" algn="ctr">
                      <a:solidFill>
                        <a:srgbClr val="A2A9B1"/>
                      </a:solidFill>
                      <a:prstDash val="solid"/>
                      <a:round/>
                      <a:headEnd type="none" w="med" len="med"/>
                      <a:tailEnd type="none" w="med" len="med"/>
                    </a:lnL>
                    <a:lnT w="7620" cap="flat" cmpd="sng" algn="ctr">
                      <a:solidFill>
                        <a:srgbClr val="A2A9B1"/>
                      </a:solidFill>
                      <a:prstDash val="solid"/>
                      <a:round/>
                      <a:headEnd type="none" w="med" len="med"/>
                      <a:tailEnd type="none" w="med" len="med"/>
                    </a:lnT>
                  </a:tcPr>
                </a:tc>
                <a:extLst>
                  <a:ext uri="{0D108BD9-81ED-4DB2-BD59-A6C34878D82A}">
                    <a16:rowId xmlns:a16="http://schemas.microsoft.com/office/drawing/2014/main" val="10009"/>
                  </a:ext>
                </a:extLst>
              </a:tr>
            </a:tbl>
          </a:graphicData>
        </a:graphic>
      </p:graphicFrame>
      <p:sp>
        <p:nvSpPr>
          <p:cNvPr id="4" name="ZoneTexte 3"/>
          <p:cNvSpPr txBox="1"/>
          <p:nvPr/>
        </p:nvSpPr>
        <p:spPr>
          <a:xfrm>
            <a:off x="-6123283" y="2177554"/>
            <a:ext cx="7776864" cy="6740307"/>
          </a:xfrm>
          <a:prstGeom prst="rect">
            <a:avLst/>
          </a:prstGeom>
          <a:noFill/>
        </p:spPr>
        <p:txBody>
          <a:bodyPr wrap="square" rtlCol="0">
            <a:spAutoFit/>
          </a:bodyPr>
          <a:lstStyle/>
          <a:p>
            <a:r>
              <a:rPr lang="fr-FR" dirty="0"/>
              <a:t>Utilisation d’une sonde atomique tomographique qui est un microscope 3D qui permet de visualiser la distribution spatiale des atomes dans un matériau</a:t>
            </a:r>
          </a:p>
          <a:p>
            <a:r>
              <a:rPr lang="fr-FR" dirty="0"/>
              <a:t>Pour cela on taille en pointe la pierre très fine, (quelques dizaines de nanomètres) à l’aide de lasers en ultra violet</a:t>
            </a:r>
          </a:p>
          <a:p>
            <a:r>
              <a:rPr lang="fr-FR" dirty="0"/>
              <a:t>La technique consiste à faire évaporer les atomes un par un couche après couche</a:t>
            </a:r>
          </a:p>
          <a:p>
            <a:r>
              <a:rPr lang="fr-FR" dirty="0"/>
              <a:t>Ces atomes passent ensuite par un spectromètre de masse</a:t>
            </a:r>
          </a:p>
          <a:p>
            <a:r>
              <a:rPr lang="fr-FR" dirty="0"/>
              <a:t>La vitesse à laquelle ils se déplacent indique leur poids qui donne leur composition</a:t>
            </a:r>
          </a:p>
          <a:p>
            <a:r>
              <a:rPr lang="fr-FR" dirty="0"/>
              <a:t>Cette analyse donne combien d’atomes ont subi une désintégration en particulier PB et U donc datation du zircon</a:t>
            </a:r>
          </a:p>
          <a:p>
            <a:r>
              <a:rPr lang="fr-FR" dirty="0"/>
              <a:t>a 4,46 milliards d’années</a:t>
            </a:r>
          </a:p>
          <a:p>
            <a:r>
              <a:rPr lang="fr-FR" b="1" dirty="0"/>
              <a:t>L’âge de la Lune est repoussé de 40 millions d’années </a:t>
            </a:r>
          </a:p>
          <a:p>
            <a:r>
              <a:rPr lang="fr-FR" dirty="0"/>
              <a:t>Rapports Pb207/U235 et Pb206/U238</a:t>
            </a:r>
          </a:p>
          <a:p>
            <a:r>
              <a:rPr lang="fr-FR" dirty="0"/>
              <a:t>Pour le choc Théia Terre on peut affirmer qu’il s’est produit entre 4,51 et 4,46 milliards d’années</a:t>
            </a:r>
          </a:p>
          <a:p>
            <a:endParaRPr lang="fr-FR" dirty="0"/>
          </a:p>
        </p:txBody>
      </p:sp>
      <p:sp>
        <p:nvSpPr>
          <p:cNvPr id="5" name="Rectangle 4"/>
          <p:cNvSpPr/>
          <p:nvPr/>
        </p:nvSpPr>
        <p:spPr>
          <a:xfrm>
            <a:off x="-6589315" y="8730282"/>
            <a:ext cx="21818424" cy="2644698"/>
          </a:xfrm>
          <a:prstGeom prst="rect">
            <a:avLst/>
          </a:prstGeom>
        </p:spPr>
        <p:txBody>
          <a:bodyPr wrap="square">
            <a:spAutoFit/>
          </a:bodyPr>
          <a:lstStyle/>
          <a:p>
            <a:pPr>
              <a:lnSpc>
                <a:spcPct val="107000"/>
              </a:lnSpc>
              <a:spcAft>
                <a:spcPts val="900"/>
              </a:spcAft>
            </a:pPr>
            <a:r>
              <a:rPr lang="fr-FR" sz="3200" b="1" dirty="0">
                <a:solidFill>
                  <a:srgbClr val="000000"/>
                </a:solidFill>
                <a:ea typeface="Times New Roman" panose="02020603050405020304" pitchFamily="18" charset="0"/>
                <a:cs typeface="Times New Roman" panose="02020603050405020304" pitchFamily="18" charset="0"/>
              </a:rPr>
              <a:t>La radioactivité résout le conflit en fournissant le bon chronomètre</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a:solidFill>
                  <a:srgbClr val="000000"/>
                </a:solidFill>
                <a:ea typeface="Times New Roman" panose="02020603050405020304" pitchFamily="18" charset="0"/>
                <a:cs typeface="Times New Roman" panose="02020603050405020304" pitchFamily="18" charset="0"/>
              </a:rPr>
              <a:t>En effet, la transformation d’un noyau radioactif suit une loi parfaitement déterministe : le temps au bout duquel une population de noyaux instables est divisée par deux est une constante, qu’on appelle </a:t>
            </a:r>
            <a:r>
              <a:rPr lang="fr-FR" i="1" dirty="0">
                <a:solidFill>
                  <a:srgbClr val="000000"/>
                </a:solidFill>
                <a:ea typeface="Times New Roman" panose="02020603050405020304" pitchFamily="18" charset="0"/>
                <a:cs typeface="Times New Roman" panose="02020603050405020304" pitchFamily="18" charset="0"/>
              </a:rPr>
              <a:t>période radioactive</a:t>
            </a:r>
            <a:r>
              <a:rPr lang="fr-FR" dirty="0">
                <a:solidFill>
                  <a:srgbClr val="000000"/>
                </a:solidFill>
                <a:ea typeface="Times New Roman" panose="02020603050405020304" pitchFamily="18" charset="0"/>
                <a:cs typeface="Times New Roman" panose="02020603050405020304" pitchFamily="18" charset="0"/>
              </a:rPr>
              <a:t> de l’élément. La nature est généreuse : elle fournit des noyaux radioactifs avec toute la gamme de périodes possibles, de la fraction de seconde au milliard d’années ! </a:t>
            </a:r>
            <a:r>
              <a:rPr lang="fr-FR" b="1" dirty="0">
                <a:solidFill>
                  <a:srgbClr val="000000"/>
                </a:solidFill>
                <a:ea typeface="Times New Roman" panose="02020603050405020304" pitchFamily="18" charset="0"/>
                <a:cs typeface="Times New Roman" panose="02020603050405020304" pitchFamily="18" charset="0"/>
              </a:rPr>
              <a:t>Ainsi, l’isotope 235 de l’uranium a une période de 700 millions d’années ; l’isotope 238, une période de 4,51 milliards d’années. Ils se désintègrent chacun en un isotope particulier du plomb, après émission de plusieurs noyaux d’hélium.</a:t>
            </a:r>
            <a:r>
              <a:rPr lang="fr-FR" altLang="fr-FR" sz="1800" dirty="0"/>
              <a:t> </a:t>
            </a:r>
            <a:r>
              <a:rPr lang="fr-FR" altLang="fr-FR" sz="2000" b="1" dirty="0"/>
              <a:t>), 232Thorium (14,05 milliards d'années).</a:t>
            </a:r>
            <a:endParaRPr lang="fr-FR"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 </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5941243" y="809402"/>
            <a:ext cx="12745416" cy="830997"/>
          </a:xfrm>
          <a:prstGeom prst="rect">
            <a:avLst/>
          </a:prstGeom>
          <a:noFill/>
        </p:spPr>
        <p:txBody>
          <a:bodyPr wrap="square" rtlCol="0">
            <a:spAutoFit/>
          </a:bodyPr>
          <a:lstStyle/>
          <a:p>
            <a:r>
              <a:rPr lang="fr-FR" dirty="0"/>
              <a:t>Attention ne pas confondre l'âge de la Lune par datation des zircons et l’analyse des roches pour comparer leur composition avec les isotopes d’oxygène </a:t>
            </a:r>
          </a:p>
        </p:txBody>
      </p:sp>
    </p:spTree>
    <p:extLst>
      <p:ext uri="{BB962C8B-B14F-4D97-AF65-F5344CB8AC3E}">
        <p14:creationId xmlns:p14="http://schemas.microsoft.com/office/powerpoint/2010/main" val="4202918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7" name="Rectangle 3"/>
          <p:cNvSpPr txBox="1">
            <a:spLocks noGrp="1" noChangeArrowheads="1"/>
          </p:cNvSpPr>
          <p:nvPr>
            <p:ph type="body" idx="1"/>
          </p:nvPr>
        </p:nvSpPr>
        <p:spPr>
          <a:xfrm>
            <a:off x="-6395461" y="7250605"/>
            <a:ext cx="5226050" cy="41068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t"/>
            <a:r>
              <a:rPr lang="fr-FR" sz="2400" b="1" dirty="0"/>
              <a:t>Apollo 17</a:t>
            </a:r>
            <a:br>
              <a:rPr lang="fr-FR" sz="2400" b="1" dirty="0"/>
            </a:br>
            <a:r>
              <a:rPr lang="fr-FR" sz="2800" b="1" dirty="0"/>
              <a:t>3Membres</a:t>
            </a:r>
            <a:r>
              <a:rPr lang="fr-FR" sz="2800" b="1" u="sng" dirty="0">
                <a:hlinkClick r:id="rId3"/>
              </a:rPr>
              <a:t>Eugène A. </a:t>
            </a:r>
            <a:r>
              <a:rPr lang="fr-FR" sz="2800" b="1" u="sng" dirty="0" err="1">
                <a:hlinkClick r:id="rId3"/>
              </a:rPr>
              <a:t>Cernan</a:t>
            </a:r>
            <a:endParaRPr lang="fr-FR" sz="2800" b="1" dirty="0"/>
          </a:p>
          <a:p>
            <a:pPr fontAlgn="t"/>
            <a:r>
              <a:rPr lang="fr-FR" sz="2800" b="1" dirty="0">
                <a:hlinkClick r:id="rId4" tooltip="Ronald Evans (astronaut)"/>
              </a:rPr>
              <a:t>Ronald E. Evans</a:t>
            </a:r>
            <a:endParaRPr lang="fr-FR" sz="2800" b="1" dirty="0"/>
          </a:p>
          <a:p>
            <a:pPr fontAlgn="t"/>
            <a:r>
              <a:rPr lang="fr-FR" sz="2800" b="1" dirty="0">
                <a:hlinkClick r:id="rId5" tooltip="Harrison Schmitt"/>
              </a:rPr>
              <a:t>Harrison H. Schmitt</a:t>
            </a:r>
            <a:r>
              <a:rPr lang="fr-FR" sz="2800" b="1" dirty="0"/>
              <a:t> le géologue</a:t>
            </a:r>
            <a:endParaRPr lang="fr-FR" sz="2800" b="1" dirty="0">
              <a:effectLst/>
            </a:endParaRPr>
          </a:p>
        </p:txBody>
      </p:sp>
      <p:sp>
        <p:nvSpPr>
          <p:cNvPr id="2" name="Rectangle 1"/>
          <p:cNvSpPr/>
          <p:nvPr/>
        </p:nvSpPr>
        <p:spPr>
          <a:xfrm>
            <a:off x="7559675" y="809402"/>
            <a:ext cx="8424936" cy="7109639"/>
          </a:xfrm>
          <a:prstGeom prst="rect">
            <a:avLst/>
          </a:prstGeom>
        </p:spPr>
        <p:txBody>
          <a:bodyPr wrap="square">
            <a:spAutoFit/>
          </a:bodyPr>
          <a:lstStyle/>
          <a:p>
            <a:r>
              <a:rPr lang="fr-FR" b="1" dirty="0">
                <a:solidFill>
                  <a:srgbClr val="88070C"/>
                </a:solidFill>
                <a:latin typeface="Arial" panose="020B0604020202020204" pitchFamily="34" charset="0"/>
                <a:hlinkClick r:id="rId6"/>
              </a:rPr>
              <a:t>La pierre de la Genèse, échantillon d'anorthosite lunaire</a:t>
            </a:r>
            <a:r>
              <a:rPr lang="fr-FR" b="1" dirty="0">
                <a:solidFill>
                  <a:srgbClr val="88070C"/>
                </a:solidFill>
                <a:latin typeface="Arial" panose="020B0604020202020204" pitchFamily="34" charset="0"/>
              </a:rPr>
              <a:t> Commentaire Pierre Thomas (2012)</a:t>
            </a:r>
          </a:p>
          <a:p>
            <a:endParaRPr lang="fr-FR" b="1" dirty="0">
              <a:solidFill>
                <a:srgbClr val="88070C"/>
              </a:solidFill>
              <a:latin typeface="Arial" panose="020B0604020202020204" pitchFamily="34" charset="0"/>
            </a:endParaRPr>
          </a:p>
          <a:p>
            <a:r>
              <a:rPr lang="fr-FR" b="1" dirty="0"/>
              <a:t>Il s'agit d'une roche quasi-exclusivement constituée de feldspath plagioclase. Juste après son retour sur Terre (en 1971), cette roche a été datée à -4,5 Ga, ce qui en faisait l'échantillon le plus vieux du système solaire (hors météorites, et c'est pour cela que cet échantillon a été nommé pierre de la Genèse), et donnait à la Lune un âge supérieur ou égal à ce chiffre. Ce serait un fragment de la croûte lunaire profonde, fragment contemporain (à 1 million d'année près) de la formation de la Lune, et remonté à la surface il y a 3,9 Ga par l'impact d'</a:t>
            </a:r>
            <a:r>
              <a:rPr lang="fr-FR" b="1" i="1" dirty="0" err="1"/>
              <a:t>Imbrium</a:t>
            </a:r>
            <a:r>
              <a:rPr lang="fr-FR" b="1" dirty="0"/>
              <a:t>. De nouvelles datations proposent un âge plus récent (4,4 Ga, voire moins) à certains échantillons d'anorthosite, ce qui remet en question cette interprétation classique, ou qui rajeunit l'âge de la Lune et donc de l'impact de Théia. Affaire à suivre !</a:t>
            </a:r>
          </a:p>
          <a:p>
            <a:r>
              <a:rPr lang="fr-FR" b="1" dirty="0"/>
              <a:t>Pierre ramenée par la mission Apollo 15</a:t>
            </a:r>
            <a:br>
              <a:rPr lang="fr-FR" b="1" dirty="0"/>
            </a:br>
            <a:endParaRPr lang="fr-FR" b="1" dirty="0"/>
          </a:p>
        </p:txBody>
      </p:sp>
      <p:graphicFrame>
        <p:nvGraphicFramePr>
          <p:cNvPr id="3" name="Tableau 2"/>
          <p:cNvGraphicFramePr>
            <a:graphicFrameLocks noGrp="1"/>
          </p:cNvGraphicFramePr>
          <p:nvPr/>
        </p:nvGraphicFramePr>
        <p:xfrm>
          <a:off x="-5941243" y="19099434"/>
          <a:ext cx="5733474" cy="28923260"/>
        </p:xfrm>
        <a:graphic>
          <a:graphicData uri="http://schemas.openxmlformats.org/drawingml/2006/table">
            <a:tbl>
              <a:tblPr/>
              <a:tblGrid>
                <a:gridCol w="201730">
                  <a:extLst>
                    <a:ext uri="{9D8B030D-6E8A-4147-A177-3AD203B41FA5}">
                      <a16:colId xmlns:a16="http://schemas.microsoft.com/office/drawing/2014/main" val="20000"/>
                    </a:ext>
                  </a:extLst>
                </a:gridCol>
                <a:gridCol w="2765872">
                  <a:extLst>
                    <a:ext uri="{9D8B030D-6E8A-4147-A177-3AD203B41FA5}">
                      <a16:colId xmlns:a16="http://schemas.microsoft.com/office/drawing/2014/main" val="20001"/>
                    </a:ext>
                  </a:extLst>
                </a:gridCol>
                <a:gridCol w="2765872">
                  <a:extLst>
                    <a:ext uri="{9D8B030D-6E8A-4147-A177-3AD203B41FA5}">
                      <a16:colId xmlns:a16="http://schemas.microsoft.com/office/drawing/2014/main" val="20002"/>
                    </a:ext>
                  </a:extLst>
                </a:gridCol>
              </a:tblGrid>
              <a:tr h="3726895">
                <a:tc>
                  <a:txBody>
                    <a:bodyPr/>
                    <a:lstStyle/>
                    <a:p>
                      <a:pPr algn="ctr"/>
                      <a:r>
                        <a:rPr lang="fr-FR" sz="2300" dirty="0">
                          <a:effectLst/>
                        </a:rPr>
                        <a:t>Mission</a:t>
                      </a:r>
                      <a:br>
                        <a:rPr lang="fr-FR" sz="2300" dirty="0">
                          <a:effectLst/>
                        </a:rPr>
                      </a:br>
                      <a:r>
                        <a:rPr lang="fr-FR" sz="2300" dirty="0">
                          <a:effectLst/>
                        </a:rPr>
                        <a:t>lunaire</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fr-FR" sz="2300">
                          <a:effectLst/>
                        </a:rPr>
                        <a:t>Masse</a:t>
                      </a:r>
                      <a:br>
                        <a:rPr lang="fr-FR" sz="2300">
                          <a:effectLst/>
                        </a:rPr>
                      </a:br>
                      <a:r>
                        <a:rPr lang="fr-FR" sz="2300">
                          <a:effectLst/>
                        </a:rPr>
                        <a:t>rapportée</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fr-FR" sz="2300" dirty="0">
                          <a:effectLst/>
                        </a:rPr>
                        <a:t>Année</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0"/>
                  </a:ext>
                </a:extLst>
              </a:tr>
              <a:tr h="2157844">
                <a:tc>
                  <a:txBody>
                    <a:bodyPr/>
                    <a:lstStyle/>
                    <a:p>
                      <a:r>
                        <a:rPr lang="fr-FR" sz="2300" u="none" strike="noStrike">
                          <a:solidFill>
                            <a:srgbClr val="0B0080"/>
                          </a:solidFill>
                          <a:effectLst/>
                          <a:hlinkClick r:id="rId7" tooltip="Apollo 11"/>
                        </a:rPr>
                        <a:t>Apollo 11</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22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1969</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2157844">
                <a:tc>
                  <a:txBody>
                    <a:bodyPr/>
                    <a:lstStyle/>
                    <a:p>
                      <a:r>
                        <a:rPr lang="fr-FR" sz="2300" u="none" strike="noStrike">
                          <a:solidFill>
                            <a:srgbClr val="0B0080"/>
                          </a:solidFill>
                          <a:effectLst/>
                          <a:hlinkClick r:id="rId8" tooltip="Apollo 12"/>
                        </a:rPr>
                        <a:t>Apollo 12</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34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1969</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2157844">
                <a:tc>
                  <a:txBody>
                    <a:bodyPr/>
                    <a:lstStyle/>
                    <a:p>
                      <a:r>
                        <a:rPr lang="fr-FR" sz="2300" u="none" strike="noStrike">
                          <a:solidFill>
                            <a:srgbClr val="0B0080"/>
                          </a:solidFill>
                          <a:effectLst/>
                          <a:hlinkClick r:id="rId9" tooltip="Apollo 14"/>
                        </a:rPr>
                        <a:t>Apollo 14</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43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1971</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2157844">
                <a:tc>
                  <a:txBody>
                    <a:bodyPr/>
                    <a:lstStyle/>
                    <a:p>
                      <a:r>
                        <a:rPr lang="fr-FR" sz="2300" u="none" strike="noStrike">
                          <a:solidFill>
                            <a:srgbClr val="0B0080"/>
                          </a:solidFill>
                          <a:effectLst/>
                          <a:hlinkClick r:id="rId10" tooltip="Apollo 15"/>
                        </a:rPr>
                        <a:t>Apollo 15</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77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1971</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2157844">
                <a:tc>
                  <a:txBody>
                    <a:bodyPr/>
                    <a:lstStyle/>
                    <a:p>
                      <a:r>
                        <a:rPr lang="fr-FR" sz="2300" u="none" strike="noStrike">
                          <a:solidFill>
                            <a:srgbClr val="0B0080"/>
                          </a:solidFill>
                          <a:effectLst/>
                          <a:hlinkClick r:id="rId11" tooltip="Apollo 16"/>
                        </a:rPr>
                        <a:t>Apollo 16</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dirty="0">
                          <a:effectLst/>
                        </a:rPr>
                        <a:t>95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1972</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5"/>
                  </a:ext>
                </a:extLst>
              </a:tr>
              <a:tr h="2157844">
                <a:tc>
                  <a:txBody>
                    <a:bodyPr/>
                    <a:lstStyle/>
                    <a:p>
                      <a:r>
                        <a:rPr lang="fr-FR" sz="2300" u="none" strike="noStrike">
                          <a:solidFill>
                            <a:srgbClr val="0B0080"/>
                          </a:solidFill>
                          <a:effectLst/>
                          <a:hlinkClick r:id="rId12" tooltip="Apollo 17"/>
                        </a:rPr>
                        <a:t>Apollo 17</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dirty="0">
                          <a:effectLst/>
                        </a:rPr>
                        <a:t>111 kg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1972</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6"/>
                  </a:ext>
                </a:extLst>
              </a:tr>
              <a:tr h="1634828">
                <a:tc>
                  <a:txBody>
                    <a:bodyPr/>
                    <a:lstStyle/>
                    <a:p>
                      <a:r>
                        <a:rPr lang="fr-FR" sz="2300" u="none" strike="noStrike">
                          <a:solidFill>
                            <a:srgbClr val="0B0080"/>
                          </a:solidFill>
                          <a:effectLst/>
                          <a:hlinkClick r:id="rId13" tooltip="Luna 16"/>
                        </a:rPr>
                        <a:t>Luna 16</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dirty="0">
                          <a:effectLst/>
                        </a:rPr>
                        <a:t>101 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1970</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7"/>
                  </a:ext>
                </a:extLst>
              </a:tr>
              <a:tr h="1634828">
                <a:tc>
                  <a:txBody>
                    <a:bodyPr/>
                    <a:lstStyle/>
                    <a:p>
                      <a:r>
                        <a:rPr lang="fr-FR" sz="2300" u="none" strike="noStrike">
                          <a:solidFill>
                            <a:srgbClr val="0B0080"/>
                          </a:solidFill>
                          <a:effectLst/>
                          <a:hlinkClick r:id="rId14" tooltip="Luna 20"/>
                        </a:rPr>
                        <a:t>Luna 20</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55 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1972</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8"/>
                  </a:ext>
                </a:extLst>
              </a:tr>
              <a:tr h="1634828">
                <a:tc>
                  <a:txBody>
                    <a:bodyPr/>
                    <a:lstStyle/>
                    <a:p>
                      <a:r>
                        <a:rPr lang="fr-FR" sz="2300" u="none" strike="noStrike">
                          <a:solidFill>
                            <a:srgbClr val="0B0080"/>
                          </a:solidFill>
                          <a:effectLst/>
                          <a:hlinkClick r:id="rId15" tooltip="Luna 24"/>
                        </a:rPr>
                        <a:t>Luna 24</a:t>
                      </a:r>
                      <a:endParaRPr lang="fr-FR" sz="2300">
                        <a:effectLst/>
                      </a:endParaRP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r"/>
                      <a:r>
                        <a:rPr lang="fr-FR" sz="2300">
                          <a:effectLst/>
                        </a:rPr>
                        <a:t>170 g</a:t>
                      </a:r>
                    </a:p>
                  </a:txBody>
                  <a:tcPr marL="88165" marR="88165" marT="44083" marB="4408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fr-FR" sz="2300" dirty="0"/>
                    </a:p>
                  </a:txBody>
                  <a:tcPr marL="88165" marR="88165" marT="44083" marB="44083">
                    <a:lnL w="7620" cap="flat" cmpd="sng" algn="ctr">
                      <a:solidFill>
                        <a:srgbClr val="A2A9B1"/>
                      </a:solidFill>
                      <a:prstDash val="solid"/>
                      <a:round/>
                      <a:headEnd type="none" w="med" len="med"/>
                      <a:tailEnd type="none" w="med" len="med"/>
                    </a:lnL>
                    <a:lnT w="7620" cap="flat" cmpd="sng" algn="ctr">
                      <a:solidFill>
                        <a:srgbClr val="A2A9B1"/>
                      </a:solidFill>
                      <a:prstDash val="solid"/>
                      <a:round/>
                      <a:headEnd type="none" w="med" len="med"/>
                      <a:tailEnd type="none" w="med" len="med"/>
                    </a:lnT>
                  </a:tcPr>
                </a:tc>
                <a:extLst>
                  <a:ext uri="{0D108BD9-81ED-4DB2-BD59-A6C34878D82A}">
                    <a16:rowId xmlns:a16="http://schemas.microsoft.com/office/drawing/2014/main" val="10009"/>
                  </a:ext>
                </a:extLst>
              </a:tr>
            </a:tbl>
          </a:graphicData>
        </a:graphic>
      </p:graphicFrame>
      <p:sp>
        <p:nvSpPr>
          <p:cNvPr id="4" name="ZoneTexte 3"/>
          <p:cNvSpPr txBox="1"/>
          <p:nvPr/>
        </p:nvSpPr>
        <p:spPr>
          <a:xfrm>
            <a:off x="-8173491" y="809402"/>
            <a:ext cx="11737304" cy="4154984"/>
          </a:xfrm>
          <a:prstGeom prst="rect">
            <a:avLst/>
          </a:prstGeom>
          <a:noFill/>
        </p:spPr>
        <p:txBody>
          <a:bodyPr wrap="square" rtlCol="0">
            <a:spAutoFit/>
          </a:bodyPr>
          <a:lstStyle/>
          <a:p>
            <a:r>
              <a:rPr lang="fr-FR" sz="2800" dirty="0"/>
              <a:t>3 isotope d’oxygène stables :16,17 et 18</a:t>
            </a:r>
          </a:p>
          <a:p>
            <a:r>
              <a:rPr lang="fr-FR" sz="2800" dirty="0"/>
              <a:t>Tous ont 8 protons et le complément sont des neutrons (total = masse atomique)</a:t>
            </a:r>
          </a:p>
          <a:p>
            <a:endParaRPr lang="fr-FR" sz="2800" dirty="0"/>
          </a:p>
          <a:p>
            <a:r>
              <a:rPr lang="fr-FR" sz="2800" dirty="0"/>
              <a:t>O16 8 P et 8 N  99,8 %</a:t>
            </a:r>
          </a:p>
          <a:p>
            <a:r>
              <a:rPr lang="fr-FR" sz="2800" dirty="0"/>
              <a:t>O 17 8 P  9 N    0,037 %</a:t>
            </a:r>
          </a:p>
          <a:p>
            <a:r>
              <a:rPr lang="fr-FR" sz="2800" dirty="0"/>
              <a:t>O 18 8 P  10 N  0,19 % </a:t>
            </a:r>
          </a:p>
          <a:p>
            <a:endParaRPr lang="fr-FR" sz="2800" dirty="0"/>
          </a:p>
          <a:p>
            <a:r>
              <a:rPr lang="fr-FR" sz="2800" dirty="0"/>
              <a:t>Il existe 17 isotopes d’oxygène de O12 à O28</a:t>
            </a:r>
          </a:p>
          <a:p>
            <a:endParaRPr lang="fr-FR" sz="4000" dirty="0"/>
          </a:p>
        </p:txBody>
      </p:sp>
      <p:sp>
        <p:nvSpPr>
          <p:cNvPr id="5" name="Rectangle 4"/>
          <p:cNvSpPr/>
          <p:nvPr/>
        </p:nvSpPr>
        <p:spPr>
          <a:xfrm>
            <a:off x="-8677547" y="6349381"/>
            <a:ext cx="8136904" cy="1569660"/>
          </a:xfrm>
          <a:prstGeom prst="rect">
            <a:avLst/>
          </a:prstGeom>
        </p:spPr>
        <p:txBody>
          <a:bodyPr wrap="square">
            <a:spAutoFit/>
          </a:bodyPr>
          <a:lstStyle/>
          <a:p>
            <a:pPr algn="ctr"/>
            <a:r>
              <a:rPr lang="fr-FR" dirty="0">
                <a:solidFill>
                  <a:schemeClr val="accent2">
                    <a:lumMod val="75000"/>
                  </a:schemeClr>
                </a:solidFill>
              </a:rPr>
              <a:t>Les abondances des isotopes du manteau lunaire sont différentes du manteau terrestre.</a:t>
            </a:r>
          </a:p>
          <a:p>
            <a:pPr algn="ctr"/>
            <a:r>
              <a:rPr lang="fr-FR" b="1" dirty="0">
                <a:solidFill>
                  <a:schemeClr val="accent2">
                    <a:lumMod val="75000"/>
                  </a:schemeClr>
                </a:solidFill>
              </a:rPr>
              <a:t>Cette découverte conforte la théorie de l’impact!</a:t>
            </a:r>
          </a:p>
          <a:p>
            <a:pPr algn="ctr"/>
            <a:r>
              <a:rPr lang="fr-FR" b="1" dirty="0">
                <a:solidFill>
                  <a:schemeClr val="accent2">
                    <a:lumMod val="75000"/>
                  </a:schemeClr>
                </a:solidFill>
              </a:rPr>
              <a:t>( la Lune n’est pas fille exclusivement la de la Terre !)</a:t>
            </a:r>
          </a:p>
        </p:txBody>
      </p:sp>
      <p:sp>
        <p:nvSpPr>
          <p:cNvPr id="6" name="Rectangle 5"/>
          <p:cNvSpPr/>
          <p:nvPr/>
        </p:nvSpPr>
        <p:spPr>
          <a:xfrm>
            <a:off x="-187088" y="1917398"/>
            <a:ext cx="3778250" cy="6001643"/>
          </a:xfrm>
          <a:prstGeom prst="rect">
            <a:avLst/>
          </a:prstGeom>
        </p:spPr>
        <p:txBody>
          <a:bodyPr>
            <a:spAutoFit/>
          </a:bodyPr>
          <a:lstStyle/>
          <a:p>
            <a:r>
              <a:rPr lang="fr-FR" dirty="0"/>
              <a:t>La croute superficielle de la lune a une composition similaire à la croute terrestre; mais pour la croute lunaire profonde elle n’est pas identique ce qui est le cas pour la pierre de la genèse. C’est la preuve que un autre objet a participé à la formation de la Lune (</a:t>
            </a:r>
            <a:r>
              <a:rPr lang="fr-FR" dirty="0" err="1"/>
              <a:t>Théia</a:t>
            </a:r>
            <a:r>
              <a:rPr lang="fr-FR" dirty="0"/>
              <a:t>)</a:t>
            </a:r>
          </a:p>
          <a:p>
            <a:r>
              <a:rPr lang="fr-FR" dirty="0"/>
              <a:t>Cette pierre profonde a été remontée en surface par l’impact d’</a:t>
            </a:r>
            <a:r>
              <a:rPr lang="fr-FR" dirty="0" err="1"/>
              <a:t>Imbrium</a:t>
            </a:r>
            <a:r>
              <a:rPr lang="fr-FR" dirty="0"/>
              <a:t> (mer des pluies)</a:t>
            </a:r>
          </a:p>
          <a:p>
            <a:r>
              <a:rPr lang="fr-FR" dirty="0"/>
              <a:t>La Lune n’est pas la fille exclusive de la Terre !!</a:t>
            </a:r>
          </a:p>
        </p:txBody>
      </p:sp>
    </p:spTree>
    <p:extLst>
      <p:ext uri="{BB962C8B-B14F-4D97-AF65-F5344CB8AC3E}">
        <p14:creationId xmlns:p14="http://schemas.microsoft.com/office/powerpoint/2010/main" val="3057980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1020763" y="4049762"/>
            <a:ext cx="8375698"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3200" dirty="0"/>
              <a:t>Epaisseur de la croute terrestre entre 25 et 65 km</a:t>
            </a:r>
          </a:p>
        </p:txBody>
      </p:sp>
    </p:spTree>
    <p:extLst>
      <p:ext uri="{BB962C8B-B14F-4D97-AF65-F5344CB8AC3E}">
        <p14:creationId xmlns:p14="http://schemas.microsoft.com/office/powerpoint/2010/main" val="4090004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312863" y="1027113"/>
            <a:ext cx="4933950" cy="3700462"/>
          </a:xfrm>
          <a:ln/>
        </p:spPr>
      </p:sp>
      <p:sp>
        <p:nvSpPr>
          <p:cNvPr id="36867" name="Rectangle 3"/>
          <p:cNvSpPr txBox="1">
            <a:spLocks noGrp="1" noChangeArrowheads="1"/>
          </p:cNvSpPr>
          <p:nvPr>
            <p:ph type="body" idx="1"/>
          </p:nvPr>
        </p:nvSpPr>
        <p:spPr>
          <a:xfrm>
            <a:off x="900113" y="6065838"/>
            <a:ext cx="5226050" cy="41068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
        <p:nvSpPr>
          <p:cNvPr id="2" name="Rectangle 1"/>
          <p:cNvSpPr/>
          <p:nvPr/>
        </p:nvSpPr>
        <p:spPr>
          <a:xfrm>
            <a:off x="-6085259" y="4911676"/>
            <a:ext cx="21890432" cy="2308324"/>
          </a:xfrm>
          <a:prstGeom prst="rect">
            <a:avLst/>
          </a:prstGeom>
        </p:spPr>
        <p:txBody>
          <a:bodyPr wrap="square">
            <a:spAutoFit/>
          </a:bodyPr>
          <a:lstStyle/>
          <a:p>
            <a:pPr algn="ctr"/>
            <a:r>
              <a:rPr lang="fr-FR" b="1" dirty="0">
                <a:solidFill>
                  <a:srgbClr val="5E5E5E"/>
                </a:solidFill>
                <a:latin typeface="Arial" panose="020B0604020202020204" pitchFamily="34" charset="0"/>
              </a:rPr>
              <a:t>Commentaires Pierre Thomas</a:t>
            </a:r>
          </a:p>
          <a:p>
            <a:pPr algn="ctr"/>
            <a:r>
              <a:rPr lang="fr-FR" b="1" dirty="0">
                <a:solidFill>
                  <a:srgbClr val="5E5E5E"/>
                </a:solidFill>
                <a:latin typeface="Arial" panose="020B0604020202020204" pitchFamily="34" charset="0"/>
              </a:rPr>
              <a:t>Les différents stades de l'hypothèse d'un impact par Théia : fragmentation de Théia, éjection des fragments du manteau terrestre, de Théia amputé d'une bonne partie de son manteau sur la Terre, nouvelle éjection de fragments terrestres, accrétion de ces fragments pour former la Lune</a:t>
            </a:r>
          </a:p>
          <a:p>
            <a:pPr algn="ctr"/>
            <a:r>
              <a:rPr lang="fr-FR" b="1" dirty="0">
                <a:solidFill>
                  <a:srgbClr val="5E5E5E"/>
                </a:solidFill>
                <a:latin typeface="Arial" panose="020B0604020202020204" pitchFamily="34" charset="0"/>
              </a:rPr>
              <a:t>La première image montre l'instant initial de l'impact, la taille relative des deux corps et l'angle entre le mouvement de Théia (en haut) et l'orbite de la Terre (en bas). Sur la douzième image, la Lune (flèche blanche) est déjà presque constituée. Une année à peine s'est écoulée entre la première et la dernière image. La Lune s'est formée relativement près de la Terre, et va s'éloigner sous l'action des marées pour atteindre les 384 000 km actuels.</a:t>
            </a:r>
            <a:endParaRPr lang="fr-FR" b="1" i="0" dirty="0">
              <a:solidFill>
                <a:srgbClr val="5E5E5E"/>
              </a:solidFill>
              <a:effectLst/>
              <a:latin typeface="Arial" panose="020B0604020202020204" pitchFamily="34" charset="0"/>
            </a:endParaRPr>
          </a:p>
        </p:txBody>
      </p:sp>
    </p:spTree>
    <p:extLst>
      <p:ext uri="{BB962C8B-B14F-4D97-AF65-F5344CB8AC3E}">
        <p14:creationId xmlns:p14="http://schemas.microsoft.com/office/powerpoint/2010/main" val="421516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Tree>
    <p:extLst>
      <p:ext uri="{BB962C8B-B14F-4D97-AF65-F5344CB8AC3E}">
        <p14:creationId xmlns:p14="http://schemas.microsoft.com/office/powerpoint/2010/main" val="967286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Tree>
    <p:extLst>
      <p:ext uri="{BB962C8B-B14F-4D97-AF65-F5344CB8AC3E}">
        <p14:creationId xmlns:p14="http://schemas.microsoft.com/office/powerpoint/2010/main" val="3394522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Espace réservé du numéro de diapositive 7"/>
          <p:cNvSpPr>
            <a:spLocks noGrp="1" noChangeArrowheads="1"/>
          </p:cNvSpPr>
          <p:nvPr>
            <p:ph type="sldNum"/>
          </p:nvPr>
        </p:nvSpPr>
        <p:spPr>
          <a:xfrm>
            <a:off x="3884613" y="8685213"/>
            <a:ext cx="2971800" cy="458787"/>
          </a:xfrm>
          <a:prstGeom prst="rect">
            <a:avLst/>
          </a:prstGeom>
          <a:ln/>
        </p:spPr>
        <p:txBody>
          <a:bodyPr/>
          <a:lstStyle/>
          <a:p>
            <a:fld id="{F560E06C-94D9-4957-B283-4CB89062CF66}" type="slidenum">
              <a:rPr lang="fr-FR" altLang="fr-FR"/>
              <a:pPr/>
              <a:t>16</a:t>
            </a:fld>
            <a:endParaRPr lang="fr-FR" altLang="fr-FR"/>
          </a:p>
        </p:txBody>
      </p:sp>
      <p:sp>
        <p:nvSpPr>
          <p:cNvPr id="8499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Text Box 2"/>
          <p:cNvSpPr txBox="1">
            <a:spLocks noChangeArrowheads="1"/>
          </p:cNvSpPr>
          <p:nvPr/>
        </p:nvSpPr>
        <p:spPr bwMode="auto">
          <a:xfrm>
            <a:off x="8028309" y="770208"/>
            <a:ext cx="7546975"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2000" dirty="0"/>
              <a:t>Des cristaux de zircon, sous forme de grains inclus dans des roches plus récentes, sont les plus anciens témoins minéraux terrestres connus. Ils permettent une datation remontant à 4,3 à 4,4 Ga</a:t>
            </a:r>
          </a:p>
          <a:p>
            <a:pPr>
              <a:buClrTx/>
              <a:buFontTx/>
              <a:buNone/>
            </a:pPr>
            <a:endParaRPr lang="fr-FR" altLang="fr-FR" sz="1400" dirty="0"/>
          </a:p>
        </p:txBody>
      </p:sp>
      <p:sp>
        <p:nvSpPr>
          <p:cNvPr id="84995" name="Text Box 3"/>
          <p:cNvSpPr txBox="1">
            <a:spLocks noChangeArrowheads="1"/>
          </p:cNvSpPr>
          <p:nvPr/>
        </p:nvSpPr>
        <p:spPr bwMode="auto">
          <a:xfrm>
            <a:off x="7928567" y="2263207"/>
            <a:ext cx="7450138" cy="128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2000" dirty="0"/>
              <a:t>Les zircons contiennent à l'état de trace des isotopes radioactifs qui présentent l'avantage de posséder une demi-vie très longue soit d'235U (703.8 millions d'années), d'238U (4,5 milliards d'années), 232Thorium (14,05 milliards d'années).Le zircon, lorsqu'il est soumis à des températures et pressions extrêmes, ne change pas de phase.</a:t>
            </a:r>
          </a:p>
          <a:p>
            <a:pPr>
              <a:buClrTx/>
              <a:buFontTx/>
              <a:buNone/>
            </a:pPr>
            <a:r>
              <a:rPr lang="fr-FR" altLang="fr-FR" sz="2000" dirty="0"/>
              <a:t>Leur analyse démontre une température qui s'élève brusquement dans la période du bombardement tardif</a:t>
            </a:r>
          </a:p>
          <a:p>
            <a:pPr>
              <a:buClrTx/>
              <a:buFontTx/>
              <a:buNone/>
            </a:pPr>
            <a:endParaRPr lang="fr-FR" altLang="fr-FR" sz="2000" dirty="0"/>
          </a:p>
        </p:txBody>
      </p:sp>
      <p:sp>
        <p:nvSpPr>
          <p:cNvPr id="2" name="Rectangle 1"/>
          <p:cNvSpPr/>
          <p:nvPr/>
        </p:nvSpPr>
        <p:spPr>
          <a:xfrm>
            <a:off x="-6661323" y="6930082"/>
            <a:ext cx="18146016" cy="2308324"/>
          </a:xfrm>
          <a:prstGeom prst="rect">
            <a:avLst/>
          </a:prstGeom>
        </p:spPr>
        <p:txBody>
          <a:bodyPr wrap="square">
            <a:spAutoFit/>
          </a:bodyPr>
          <a:lstStyle/>
          <a:p>
            <a:pPr eaLnBrk="1" hangingPunct="1"/>
            <a:r>
              <a:rPr lang="fr-FR" altLang="fr-FR" b="1" dirty="0">
                <a:latin typeface="Arial" panose="020B0604020202020204" pitchFamily="34" charset="0"/>
                <a:cs typeface="Arial" panose="020B0604020202020204" pitchFamily="34" charset="0"/>
              </a:rPr>
              <a:t>Michel Mayor et Didier Queloz       découverte 1995</a:t>
            </a:r>
          </a:p>
          <a:p>
            <a:pPr eaLnBrk="1" hangingPunct="1"/>
            <a:r>
              <a:rPr lang="fr-FR" altLang="fr-FR" b="1" dirty="0">
                <a:latin typeface="Arial" panose="020B0604020202020204" pitchFamily="34" charset="0"/>
                <a:cs typeface="Arial" panose="020B0604020202020204" pitchFamily="34" charset="0"/>
              </a:rPr>
              <a:t>Autour de l'étoile 51 </a:t>
            </a:r>
            <a:r>
              <a:rPr lang="fr-FR" altLang="fr-FR" b="1" dirty="0" err="1">
                <a:latin typeface="Arial" panose="020B0604020202020204" pitchFamily="34" charset="0"/>
                <a:cs typeface="Arial" panose="020B0604020202020204" pitchFamily="34" charset="0"/>
              </a:rPr>
              <a:t>Peg</a:t>
            </a:r>
            <a:r>
              <a:rPr lang="fr-FR" altLang="fr-FR" b="1" dirty="0">
                <a:latin typeface="Arial" panose="020B0604020202020204" pitchFamily="34" charset="0"/>
                <a:cs typeface="Arial" panose="020B0604020202020204" pitchFamily="34" charset="0"/>
              </a:rPr>
              <a:t> , 48 AL ( même masse que le soleil mais 7,5 milliards d'années ) , amplitude 57m/s , </a:t>
            </a:r>
            <a:r>
              <a:rPr lang="fr-FR" altLang="fr-FR" b="1" dirty="0" err="1">
                <a:latin typeface="Arial" panose="020B0604020202020204" pitchFamily="34" charset="0"/>
                <a:cs typeface="Arial" panose="020B0604020202020204" pitchFamily="34" charset="0"/>
              </a:rPr>
              <a:t>Peg</a:t>
            </a:r>
            <a:r>
              <a:rPr lang="fr-FR" altLang="fr-FR" b="1" dirty="0">
                <a:latin typeface="Arial" panose="020B0604020202020204" pitchFamily="34" charset="0"/>
                <a:cs typeface="Arial" panose="020B0604020202020204" pitchFamily="34" charset="0"/>
              </a:rPr>
              <a:t> 51 b orbite 4,2 jours , masse mini 0,5 </a:t>
            </a:r>
            <a:r>
              <a:rPr lang="fr-FR" altLang="fr-FR" b="1" dirty="0" err="1">
                <a:latin typeface="Arial" panose="020B0604020202020204" pitchFamily="34" charset="0"/>
                <a:cs typeface="Arial" panose="020B0604020202020204" pitchFamily="34" charset="0"/>
              </a:rPr>
              <a:t>jupiter</a:t>
            </a:r>
            <a:r>
              <a:rPr lang="fr-FR" altLang="fr-FR" b="1" dirty="0">
                <a:latin typeface="Arial" panose="020B0604020202020204" pitchFamily="34" charset="0"/>
                <a:cs typeface="Arial" panose="020B0604020202020204" pitchFamily="34" charset="0"/>
              </a:rPr>
              <a:t> , distance 0,05 UA soit 8 fois plus près du soleil que Mercure o,38 UA, 1000°  ( </a:t>
            </a:r>
            <a:r>
              <a:rPr lang="fr-FR" altLang="fr-FR" b="1" dirty="0" err="1">
                <a:latin typeface="Arial" panose="020B0604020202020204" pitchFamily="34" charset="0"/>
                <a:cs typeface="Arial" panose="020B0604020202020204" pitchFamily="34" charset="0"/>
              </a:rPr>
              <a:t>jupiter</a:t>
            </a:r>
            <a:r>
              <a:rPr lang="fr-FR" altLang="fr-FR" b="1" dirty="0">
                <a:latin typeface="Arial" panose="020B0604020202020204" pitchFamily="34" charset="0"/>
                <a:cs typeface="Arial" panose="020B0604020202020204" pitchFamily="34" charset="0"/>
              </a:rPr>
              <a:t> chaud ) orbite circulaire ( rare dans les </a:t>
            </a:r>
            <a:r>
              <a:rPr lang="fr-FR" altLang="fr-FR" b="1" dirty="0" err="1">
                <a:latin typeface="Arial" panose="020B0604020202020204" pitchFamily="34" charset="0"/>
                <a:cs typeface="Arial" panose="020B0604020202020204" pitchFamily="34" charset="0"/>
              </a:rPr>
              <a:t>exoplanètes</a:t>
            </a:r>
            <a:r>
              <a:rPr lang="fr-FR" altLang="fr-FR" b="1" dirty="0">
                <a:latin typeface="Arial" panose="020B0604020202020204" pitchFamily="34" charset="0"/>
                <a:cs typeface="Arial" panose="020B0604020202020204" pitchFamily="34" charset="0"/>
              </a:rPr>
              <a:t> )</a:t>
            </a:r>
            <a:endParaRPr lang="fr-FR" altLang="fr-FR" dirty="0">
              <a:latin typeface="Arial" panose="020B0604020202020204" pitchFamily="34" charset="0"/>
              <a:cs typeface="Arial" panose="020B0604020202020204" pitchFamily="34" charset="0"/>
            </a:endParaRPr>
          </a:p>
          <a:p>
            <a:pPr eaLnBrk="1" hangingPunct="1"/>
            <a:r>
              <a:rPr lang="fr-FR" altLang="fr-FR" b="1" dirty="0">
                <a:latin typeface="Arial" panose="020B0604020202020204" pitchFamily="34" charset="0"/>
                <a:cs typeface="Arial" panose="020B0604020202020204" pitchFamily="34" charset="0"/>
              </a:rPr>
              <a:t>L'étoile se déplace à 47 m/s</a:t>
            </a:r>
            <a:endParaRPr lang="fr-FR" altLang="fr-FR" dirty="0">
              <a:latin typeface="Arial" panose="020B0604020202020204" pitchFamily="34" charset="0"/>
              <a:cs typeface="Arial" panose="020B0604020202020204" pitchFamily="34" charset="0"/>
            </a:endParaRPr>
          </a:p>
          <a:p>
            <a:pPr eaLnBrk="1" hangingPunct="1"/>
            <a:r>
              <a:rPr lang="fr-FR" altLang="fr-FR" b="1" dirty="0">
                <a:latin typeface="Arial" panose="020B0604020202020204" pitchFamily="34" charset="0"/>
                <a:cs typeface="Arial" panose="020B0604020202020204" pitchFamily="34" charset="0"/>
              </a:rPr>
              <a:t>Stupéfaction de trouver une planète géante si près de son étoile; ( formation lointaine puis migration vers l'étoile ? )</a:t>
            </a:r>
            <a:endParaRPr lang="fr-FR" altLang="fr-FR" dirty="0">
              <a:latin typeface="Arial" panose="020B0604020202020204" pitchFamily="34" charset="0"/>
              <a:cs typeface="Arial" panose="020B0604020202020204" pitchFamily="34" charset="0"/>
            </a:endParaRPr>
          </a:p>
        </p:txBody>
      </p:sp>
      <p:sp>
        <p:nvSpPr>
          <p:cNvPr id="3" name="Rectangle 2"/>
          <p:cNvSpPr/>
          <p:nvPr/>
        </p:nvSpPr>
        <p:spPr>
          <a:xfrm>
            <a:off x="-7453411" y="185715"/>
            <a:ext cx="8207326" cy="4154984"/>
          </a:xfrm>
          <a:prstGeom prst="rect">
            <a:avLst/>
          </a:prstGeom>
        </p:spPr>
        <p:txBody>
          <a:bodyPr wrap="square">
            <a:spAutoFit/>
          </a:bodyPr>
          <a:lstStyle/>
          <a:p>
            <a:r>
              <a:rPr lang="fr-FR" dirty="0">
                <a:solidFill>
                  <a:srgbClr val="202122"/>
                </a:solidFill>
                <a:latin typeface="Arial" panose="020B0604020202020204" pitchFamily="34" charset="0"/>
              </a:rPr>
              <a:t>Le cœur du modèle de Nice est un triplet d'articles publiés dans la revue scientifique généraliste </a:t>
            </a:r>
            <a:r>
              <a:rPr lang="fr-FR" i="1" dirty="0">
                <a:solidFill>
                  <a:srgbClr val="0B0080"/>
                </a:solidFill>
                <a:latin typeface="Arial" panose="020B0604020202020204" pitchFamily="34" charset="0"/>
                <a:hlinkClick r:id="rId3" tooltip="Nature (revue)"/>
              </a:rPr>
              <a:t>Nature</a:t>
            </a:r>
            <a:r>
              <a:rPr lang="fr-FR" dirty="0">
                <a:solidFill>
                  <a:srgbClr val="202122"/>
                </a:solidFill>
                <a:latin typeface="Arial" panose="020B0604020202020204" pitchFamily="34" charset="0"/>
              </a:rPr>
              <a:t> en 2005 par une collaboration internationale de scientifiques : Rodney Gomes (Rio de Janeiro, Brésil), </a:t>
            </a:r>
            <a:r>
              <a:rPr lang="fr-FR" dirty="0">
                <a:solidFill>
                  <a:srgbClr val="0B0080"/>
                </a:solidFill>
                <a:latin typeface="Arial" panose="020B0604020202020204" pitchFamily="34" charset="0"/>
                <a:hlinkClick r:id="rId4" tooltip="Harold F. Levison"/>
              </a:rPr>
              <a:t>Hal </a:t>
            </a:r>
            <a:r>
              <a:rPr lang="fr-FR" dirty="0" err="1">
                <a:solidFill>
                  <a:srgbClr val="0B0080"/>
                </a:solidFill>
                <a:latin typeface="Arial" panose="020B0604020202020204" pitchFamily="34" charset="0"/>
                <a:hlinkClick r:id="rId4" tooltip="Harold F. Levison"/>
              </a:rPr>
              <a:t>Levison</a:t>
            </a:r>
            <a:r>
              <a:rPr lang="fr-FR" dirty="0">
                <a:solidFill>
                  <a:srgbClr val="202122"/>
                </a:solidFill>
                <a:latin typeface="Arial" panose="020B0604020202020204" pitchFamily="34" charset="0"/>
              </a:rPr>
              <a:t> (Boulder, Colorado), </a:t>
            </a:r>
            <a:r>
              <a:rPr lang="fr-FR" dirty="0">
                <a:solidFill>
                  <a:srgbClr val="0B0080"/>
                </a:solidFill>
                <a:latin typeface="Arial" panose="020B0604020202020204" pitchFamily="34" charset="0"/>
                <a:hlinkClick r:id="rId5" tooltip="Alessandro Morbidelli"/>
              </a:rPr>
              <a:t>Alessandro </a:t>
            </a:r>
            <a:r>
              <a:rPr lang="fr-FR" dirty="0" err="1">
                <a:solidFill>
                  <a:srgbClr val="0B0080"/>
                </a:solidFill>
                <a:latin typeface="Arial" panose="020B0604020202020204" pitchFamily="34" charset="0"/>
                <a:hlinkClick r:id="rId5" tooltip="Alessandro Morbidelli"/>
              </a:rPr>
              <a:t>Morbidelli</a:t>
            </a:r>
            <a:r>
              <a:rPr lang="fr-FR" dirty="0">
                <a:solidFill>
                  <a:srgbClr val="202122"/>
                </a:solidFill>
                <a:latin typeface="Arial" panose="020B0604020202020204" pitchFamily="34" charset="0"/>
              </a:rPr>
              <a:t> (Nice, France) et </a:t>
            </a:r>
            <a:r>
              <a:rPr lang="fr-FR" dirty="0" err="1">
                <a:solidFill>
                  <a:srgbClr val="202122"/>
                </a:solidFill>
                <a:latin typeface="Arial" panose="020B0604020202020204" pitchFamily="34" charset="0"/>
              </a:rPr>
              <a:t>Kleomenis</a:t>
            </a:r>
            <a:r>
              <a:rPr lang="fr-FR" dirty="0">
                <a:solidFill>
                  <a:srgbClr val="202122"/>
                </a:solidFill>
                <a:latin typeface="Arial" panose="020B0604020202020204" pitchFamily="34" charset="0"/>
              </a:rPr>
              <a:t> </a:t>
            </a:r>
            <a:r>
              <a:rPr lang="fr-FR" dirty="0" err="1">
                <a:solidFill>
                  <a:srgbClr val="202122"/>
                </a:solidFill>
                <a:latin typeface="Arial" panose="020B0604020202020204" pitchFamily="34" charset="0"/>
              </a:rPr>
              <a:t>Tsiganis</a:t>
            </a:r>
            <a:r>
              <a:rPr lang="fr-FR" dirty="0">
                <a:solidFill>
                  <a:srgbClr val="202122"/>
                </a:solidFill>
                <a:latin typeface="Arial" panose="020B0604020202020204" pitchFamily="34" charset="0"/>
              </a:rPr>
              <a:t> (Thessaloniki, Grèce)</a:t>
            </a:r>
          </a:p>
          <a:p>
            <a:r>
              <a:rPr lang="fr-FR" b="1" dirty="0">
                <a:solidFill>
                  <a:srgbClr val="202122"/>
                </a:solidFill>
                <a:latin typeface="Arial" panose="020B0604020202020204" pitchFamily="34" charset="0"/>
              </a:rPr>
              <a:t>Conférence de Alessandro Mordibelli de Mars 2024 : il indique que les premiers indices de la migration des planètes gazeuses est la présence de la ceinture de </a:t>
            </a:r>
            <a:r>
              <a:rPr lang="fr-FR" b="1" dirty="0" err="1">
                <a:solidFill>
                  <a:srgbClr val="202122"/>
                </a:solidFill>
                <a:latin typeface="Arial" panose="020B0604020202020204" pitchFamily="34" charset="0"/>
              </a:rPr>
              <a:t>Kuipper</a:t>
            </a:r>
            <a:r>
              <a:rPr lang="fr-FR" b="1" dirty="0">
                <a:solidFill>
                  <a:srgbClr val="202122"/>
                </a:solidFill>
                <a:latin typeface="Arial" panose="020B0604020202020204" pitchFamily="34" charset="0"/>
              </a:rPr>
              <a:t> et celle-ci a une masse inférieure à la planète mars</a:t>
            </a:r>
            <a:endParaRPr lang="fr-FR" b="1" dirty="0"/>
          </a:p>
        </p:txBody>
      </p:sp>
    </p:spTree>
    <p:extLst>
      <p:ext uri="{BB962C8B-B14F-4D97-AF65-F5344CB8AC3E}">
        <p14:creationId xmlns:p14="http://schemas.microsoft.com/office/powerpoint/2010/main" val="634107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49688" y="9428163"/>
            <a:ext cx="2946400" cy="4968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E91C5B1-D9CA-4A01-8D0B-9F2F1A8009A3}" type="slidenum">
              <a:rPr lang="fr-FR" altLang="fr-FR" smtClean="0"/>
              <a:pPr>
                <a:spcBef>
                  <a:spcPct val="0"/>
                </a:spcBef>
              </a:pPr>
              <a:t>17</a:t>
            </a:fld>
            <a:endParaRPr lang="fr-FR" altLang="fr-FR"/>
          </a:p>
        </p:txBody>
      </p:sp>
      <p:sp>
        <p:nvSpPr>
          <p:cNvPr id="70659" name="Rectangle 2"/>
          <p:cNvSpPr>
            <a:spLocks noGrp="1" noRot="1" noChangeAspect="1" noChangeArrowheads="1" noTextEdit="1"/>
          </p:cNvSpPr>
          <p:nvPr>
            <p:ph type="sldImg"/>
          </p:nvPr>
        </p:nvSpPr>
        <p:spPr>
          <a:xfrm>
            <a:off x="1108075" y="952500"/>
            <a:ext cx="4581525" cy="3436938"/>
          </a:xfrm>
          <a:solidFill>
            <a:srgbClr val="FFFFFF"/>
          </a:solidFill>
          <a:ln/>
        </p:spPr>
      </p:sp>
      <p:sp>
        <p:nvSpPr>
          <p:cNvPr id="70660" name="Text Box 3"/>
          <p:cNvSpPr>
            <a:spLocks noGrp="1" noChangeArrowheads="1"/>
          </p:cNvSpPr>
          <p:nvPr>
            <p:ph type="body" idx="1"/>
          </p:nvPr>
        </p:nvSpPr>
        <p:spPr>
          <a:xfrm>
            <a:off x="1052513" y="4722813"/>
            <a:ext cx="4699000" cy="3814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r>
              <a:rPr lang="fr-FR" altLang="fr-FR" b="1">
                <a:solidFill>
                  <a:srgbClr val="FFFFFF"/>
                </a:solidFill>
                <a:latin typeface="Times New Roman" panose="02020603050405020304" pitchFamily="18" charset="0"/>
                <a:cs typeface="Arial" panose="020B0604020202020204" pitchFamily="34" charset="0"/>
              </a:rPr>
              <a:t>Associé au spectroscope Elodie d'une précision de 10 m</a:t>
            </a:r>
            <a:r>
              <a:rPr lang="fr-FR" altLang="fr-FR" b="1">
                <a:solidFill>
                  <a:srgbClr val="FFFFFF"/>
                </a:solidFill>
                <a:latin typeface="Tahoma" panose="020B0604030504040204" pitchFamily="34" charset="0"/>
                <a:cs typeface="Arial" panose="020B0604020202020204" pitchFamily="34" charset="0"/>
              </a:rPr>
              <a:t>/s a été remplacé depuis par le spectrographe SOPHIE</a:t>
            </a:r>
          </a:p>
          <a:p>
            <a:pPr eaLnBrk="1" hangingPunct="1">
              <a:spcBef>
                <a:spcPct val="0"/>
              </a:spcBef>
            </a:pPr>
            <a:endParaRPr lang="fr-FR" altLang="fr-FR">
              <a:solidFill>
                <a:srgbClr val="FFFFFF"/>
              </a:solidFill>
              <a:latin typeface="Tahoma" panose="020B0604030504040204" pitchFamily="34" charset="0"/>
              <a:cs typeface="Arial" panose="020B0604020202020204" pitchFamily="34" charset="0"/>
            </a:endParaRPr>
          </a:p>
          <a:p>
            <a:pPr eaLnBrk="1" hangingPunct="1">
              <a:spcBef>
                <a:spcPct val="0"/>
              </a:spcBef>
            </a:pPr>
            <a:r>
              <a:rPr lang="fr-FR" altLang="fr-FR" b="1">
                <a:solidFill>
                  <a:srgbClr val="FFFFFF"/>
                </a:solidFill>
                <a:latin typeface="Times New Roman" panose="02020603050405020304" pitchFamily="18" charset="0"/>
                <a:cs typeface="Arial" panose="020B0604020202020204" pitchFamily="34" charset="0"/>
              </a:rPr>
              <a:t>L'étoile se déplace à 47 m/s qui correspond à une variation </a:t>
            </a:r>
            <a:r>
              <a:rPr lang="fr-FR" altLang="fr-FR" b="1">
                <a:solidFill>
                  <a:srgbClr val="FFFFFF"/>
                </a:solidFill>
                <a:latin typeface="Tahoma" panose="020B0604030504040204" pitchFamily="34" charset="0"/>
                <a:cs typeface="Arial" panose="020B0604020202020204" pitchFamily="34" charset="0"/>
              </a:rPr>
              <a:t>de longueur d'onde de 1/30 000 000ème</a:t>
            </a:r>
          </a:p>
          <a:p>
            <a:pPr eaLnBrk="1" hangingPunct="1">
              <a:spcBef>
                <a:spcPct val="0"/>
              </a:spcBef>
            </a:pPr>
            <a:endParaRPr lang="fr-FR" altLang="fr-FR" b="1">
              <a:solidFill>
                <a:srgbClr val="FFFFFF"/>
              </a:solidFill>
              <a:latin typeface="Tahoma" panose="020B0604030504040204" pitchFamily="34" charset="0"/>
              <a:cs typeface="Arial" panose="020B0604020202020204" pitchFamily="34" charset="0"/>
            </a:endParaRPr>
          </a:p>
        </p:txBody>
      </p:sp>
      <p:sp>
        <p:nvSpPr>
          <p:cNvPr id="70661" name="Text Box 4"/>
          <p:cNvSpPr txBox="1">
            <a:spLocks noChangeArrowheads="1"/>
          </p:cNvSpPr>
          <p:nvPr/>
        </p:nvSpPr>
        <p:spPr bwMode="auto">
          <a:xfrm>
            <a:off x="357188" y="5280025"/>
            <a:ext cx="77327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688">
              <a:spcBef>
                <a:spcPct val="30000"/>
              </a:spcBef>
              <a:tabLst>
                <a:tab pos="635000" algn="l"/>
                <a:tab pos="1270000" algn="l"/>
                <a:tab pos="1903413" algn="l"/>
                <a:tab pos="2538413" algn="l"/>
                <a:tab pos="3173413" algn="l"/>
                <a:tab pos="3808413" algn="l"/>
                <a:tab pos="4441825" algn="l"/>
                <a:tab pos="5076825" algn="l"/>
                <a:tab pos="5711825" algn="l"/>
                <a:tab pos="6346825" algn="l"/>
                <a:tab pos="6981825" algn="l"/>
              </a:tabLst>
              <a:defRPr sz="1200">
                <a:solidFill>
                  <a:schemeClr val="tx1"/>
                </a:solidFill>
                <a:latin typeface="Arial" panose="020B0604020202020204" pitchFamily="34" charset="0"/>
                <a:cs typeface="Arial" panose="020B0604020202020204" pitchFamily="34" charset="0"/>
              </a:defRPr>
            </a:lvl1pPr>
            <a:lvl2pPr marL="742950" indent="-285750" defTabSz="801688">
              <a:spcBef>
                <a:spcPct val="30000"/>
              </a:spcBef>
              <a:tabLst>
                <a:tab pos="635000" algn="l"/>
                <a:tab pos="1270000" algn="l"/>
                <a:tab pos="1903413" algn="l"/>
                <a:tab pos="2538413" algn="l"/>
                <a:tab pos="3173413" algn="l"/>
                <a:tab pos="3808413" algn="l"/>
                <a:tab pos="4441825" algn="l"/>
                <a:tab pos="5076825" algn="l"/>
                <a:tab pos="5711825" algn="l"/>
                <a:tab pos="6346825" algn="l"/>
                <a:tab pos="6981825" algn="l"/>
              </a:tabLst>
              <a:defRPr sz="1200">
                <a:solidFill>
                  <a:schemeClr val="tx1"/>
                </a:solidFill>
                <a:latin typeface="Arial" panose="020B0604020202020204" pitchFamily="34" charset="0"/>
                <a:cs typeface="Arial" panose="020B0604020202020204" pitchFamily="34" charset="0"/>
              </a:defRPr>
            </a:lvl2pPr>
            <a:lvl3pPr marL="1143000" indent="-228600" defTabSz="801688">
              <a:spcBef>
                <a:spcPct val="30000"/>
              </a:spcBef>
              <a:tabLst>
                <a:tab pos="635000" algn="l"/>
                <a:tab pos="1270000" algn="l"/>
                <a:tab pos="1903413" algn="l"/>
                <a:tab pos="2538413" algn="l"/>
                <a:tab pos="3173413" algn="l"/>
                <a:tab pos="3808413" algn="l"/>
                <a:tab pos="4441825" algn="l"/>
                <a:tab pos="5076825" algn="l"/>
                <a:tab pos="5711825" algn="l"/>
                <a:tab pos="6346825" algn="l"/>
                <a:tab pos="6981825" algn="l"/>
              </a:tabLst>
              <a:defRPr sz="1200">
                <a:solidFill>
                  <a:schemeClr val="tx1"/>
                </a:solidFill>
                <a:latin typeface="Arial" panose="020B0604020202020204" pitchFamily="34" charset="0"/>
                <a:cs typeface="Arial" panose="020B0604020202020204" pitchFamily="34" charset="0"/>
              </a:defRPr>
            </a:lvl3pPr>
            <a:lvl4pPr marL="1600200" indent="-228600" defTabSz="801688">
              <a:spcBef>
                <a:spcPct val="30000"/>
              </a:spcBef>
              <a:tabLst>
                <a:tab pos="635000" algn="l"/>
                <a:tab pos="1270000" algn="l"/>
                <a:tab pos="1903413" algn="l"/>
                <a:tab pos="2538413" algn="l"/>
                <a:tab pos="3173413" algn="l"/>
                <a:tab pos="3808413" algn="l"/>
                <a:tab pos="4441825" algn="l"/>
                <a:tab pos="5076825" algn="l"/>
                <a:tab pos="5711825" algn="l"/>
                <a:tab pos="6346825" algn="l"/>
                <a:tab pos="6981825" algn="l"/>
              </a:tabLst>
              <a:defRPr sz="1200">
                <a:solidFill>
                  <a:schemeClr val="tx1"/>
                </a:solidFill>
                <a:latin typeface="Arial" panose="020B0604020202020204" pitchFamily="34" charset="0"/>
                <a:cs typeface="Arial" panose="020B0604020202020204" pitchFamily="34" charset="0"/>
              </a:defRPr>
            </a:lvl4pPr>
            <a:lvl5pPr marL="2057400" indent="-228600" defTabSz="801688">
              <a:spcBef>
                <a:spcPct val="30000"/>
              </a:spcBef>
              <a:tabLst>
                <a:tab pos="635000" algn="l"/>
                <a:tab pos="1270000" algn="l"/>
                <a:tab pos="1903413" algn="l"/>
                <a:tab pos="2538413" algn="l"/>
                <a:tab pos="3173413" algn="l"/>
                <a:tab pos="3808413" algn="l"/>
                <a:tab pos="4441825" algn="l"/>
                <a:tab pos="5076825" algn="l"/>
                <a:tab pos="5711825" algn="l"/>
                <a:tab pos="6346825" algn="l"/>
                <a:tab pos="6981825" algn="l"/>
              </a:tabLst>
              <a:defRPr sz="12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30000"/>
              </a:spcBef>
              <a:spcAft>
                <a:spcPct val="0"/>
              </a:spcAft>
              <a:tabLst>
                <a:tab pos="635000" algn="l"/>
                <a:tab pos="1270000" algn="l"/>
                <a:tab pos="1903413" algn="l"/>
                <a:tab pos="2538413" algn="l"/>
                <a:tab pos="3173413" algn="l"/>
                <a:tab pos="3808413" algn="l"/>
                <a:tab pos="4441825" algn="l"/>
                <a:tab pos="5076825" algn="l"/>
                <a:tab pos="5711825" algn="l"/>
                <a:tab pos="6346825" algn="l"/>
                <a:tab pos="6981825" algn="l"/>
              </a:tabLst>
              <a:defRPr sz="12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30000"/>
              </a:spcBef>
              <a:spcAft>
                <a:spcPct val="0"/>
              </a:spcAft>
              <a:tabLst>
                <a:tab pos="635000" algn="l"/>
                <a:tab pos="1270000" algn="l"/>
                <a:tab pos="1903413" algn="l"/>
                <a:tab pos="2538413" algn="l"/>
                <a:tab pos="3173413" algn="l"/>
                <a:tab pos="3808413" algn="l"/>
                <a:tab pos="4441825" algn="l"/>
                <a:tab pos="5076825" algn="l"/>
                <a:tab pos="5711825" algn="l"/>
                <a:tab pos="6346825" algn="l"/>
                <a:tab pos="6981825" algn="l"/>
              </a:tabLst>
              <a:defRPr sz="12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30000"/>
              </a:spcBef>
              <a:spcAft>
                <a:spcPct val="0"/>
              </a:spcAft>
              <a:tabLst>
                <a:tab pos="635000" algn="l"/>
                <a:tab pos="1270000" algn="l"/>
                <a:tab pos="1903413" algn="l"/>
                <a:tab pos="2538413" algn="l"/>
                <a:tab pos="3173413" algn="l"/>
                <a:tab pos="3808413" algn="l"/>
                <a:tab pos="4441825" algn="l"/>
                <a:tab pos="5076825" algn="l"/>
                <a:tab pos="5711825" algn="l"/>
                <a:tab pos="6346825" algn="l"/>
                <a:tab pos="6981825" algn="l"/>
              </a:tabLst>
              <a:defRPr sz="12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30000"/>
              </a:spcBef>
              <a:spcAft>
                <a:spcPct val="0"/>
              </a:spcAft>
              <a:tabLst>
                <a:tab pos="635000" algn="l"/>
                <a:tab pos="1270000" algn="l"/>
                <a:tab pos="1903413" algn="l"/>
                <a:tab pos="2538413" algn="l"/>
                <a:tab pos="3173413" algn="l"/>
                <a:tab pos="3808413" algn="l"/>
                <a:tab pos="4441825" algn="l"/>
                <a:tab pos="5076825" algn="l"/>
                <a:tab pos="5711825" algn="l"/>
                <a:tab pos="6346825" algn="l"/>
                <a:tab pos="6981825" algn="l"/>
              </a:tabLst>
              <a:defRPr sz="1200">
                <a:solidFill>
                  <a:schemeClr val="tx1"/>
                </a:solidFill>
                <a:latin typeface="Arial" panose="020B0604020202020204" pitchFamily="34" charset="0"/>
                <a:cs typeface="Arial" panose="020B0604020202020204" pitchFamily="34" charset="0"/>
              </a:defRPr>
            </a:lvl9pPr>
          </a:lstStyle>
          <a:p>
            <a:pPr eaLnBrk="1">
              <a:lnSpc>
                <a:spcPct val="95000"/>
              </a:lnSpc>
              <a:spcBef>
                <a:spcPct val="0"/>
              </a:spcBef>
              <a:buClr>
                <a:srgbClr val="000000"/>
              </a:buClr>
              <a:buSzPct val="45000"/>
              <a:buFont typeface="StarSymbol" charset="0"/>
              <a:buNone/>
            </a:pPr>
            <a:r>
              <a:rPr lang="en-GB" altLang="fr-FR" sz="2100" b="1">
                <a:solidFill>
                  <a:srgbClr val="000000"/>
                </a:solidFill>
                <a:latin typeface="Times New Roman" panose="02020603050405020304" pitchFamily="18" charset="0"/>
              </a:rPr>
              <a:t>Associé au spectroscope Elodie d'une précision de 10 m	/s a été remplacé depuis par le spectrographe SOPHIE</a:t>
            </a:r>
          </a:p>
        </p:txBody>
      </p:sp>
      <p:sp>
        <p:nvSpPr>
          <p:cNvPr id="70662" name="Text Box 5"/>
          <p:cNvSpPr txBox="1">
            <a:spLocks noChangeArrowheads="1"/>
          </p:cNvSpPr>
          <p:nvPr/>
        </p:nvSpPr>
        <p:spPr bwMode="auto">
          <a:xfrm>
            <a:off x="150813" y="5981700"/>
            <a:ext cx="64500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688">
              <a:spcBef>
                <a:spcPct val="30000"/>
              </a:spcBef>
              <a:tabLst>
                <a:tab pos="635000" algn="l"/>
                <a:tab pos="1270000" algn="l"/>
                <a:tab pos="1903413" algn="l"/>
                <a:tab pos="2538413" algn="l"/>
                <a:tab pos="3173413" algn="l"/>
                <a:tab pos="3808413" algn="l"/>
                <a:tab pos="4441825" algn="l"/>
                <a:tab pos="5076825" algn="l"/>
                <a:tab pos="5711825" algn="l"/>
              </a:tabLst>
              <a:defRPr sz="1200">
                <a:solidFill>
                  <a:schemeClr val="tx1"/>
                </a:solidFill>
                <a:latin typeface="Arial" panose="020B0604020202020204" pitchFamily="34" charset="0"/>
                <a:cs typeface="Arial" panose="020B0604020202020204" pitchFamily="34" charset="0"/>
              </a:defRPr>
            </a:lvl1pPr>
            <a:lvl2pPr marL="742950" indent="-285750" defTabSz="801688">
              <a:spcBef>
                <a:spcPct val="30000"/>
              </a:spcBef>
              <a:tabLst>
                <a:tab pos="635000" algn="l"/>
                <a:tab pos="1270000" algn="l"/>
                <a:tab pos="1903413" algn="l"/>
                <a:tab pos="2538413" algn="l"/>
                <a:tab pos="3173413" algn="l"/>
                <a:tab pos="3808413" algn="l"/>
                <a:tab pos="4441825" algn="l"/>
                <a:tab pos="5076825" algn="l"/>
                <a:tab pos="5711825" algn="l"/>
              </a:tabLst>
              <a:defRPr sz="1200">
                <a:solidFill>
                  <a:schemeClr val="tx1"/>
                </a:solidFill>
                <a:latin typeface="Arial" panose="020B0604020202020204" pitchFamily="34" charset="0"/>
                <a:cs typeface="Arial" panose="020B0604020202020204" pitchFamily="34" charset="0"/>
              </a:defRPr>
            </a:lvl2pPr>
            <a:lvl3pPr marL="1143000" indent="-228600" defTabSz="801688">
              <a:spcBef>
                <a:spcPct val="30000"/>
              </a:spcBef>
              <a:tabLst>
                <a:tab pos="635000" algn="l"/>
                <a:tab pos="1270000" algn="l"/>
                <a:tab pos="1903413" algn="l"/>
                <a:tab pos="2538413" algn="l"/>
                <a:tab pos="3173413" algn="l"/>
                <a:tab pos="3808413" algn="l"/>
                <a:tab pos="4441825" algn="l"/>
                <a:tab pos="5076825" algn="l"/>
                <a:tab pos="5711825" algn="l"/>
              </a:tabLst>
              <a:defRPr sz="1200">
                <a:solidFill>
                  <a:schemeClr val="tx1"/>
                </a:solidFill>
                <a:latin typeface="Arial" panose="020B0604020202020204" pitchFamily="34" charset="0"/>
                <a:cs typeface="Arial" panose="020B0604020202020204" pitchFamily="34" charset="0"/>
              </a:defRPr>
            </a:lvl3pPr>
            <a:lvl4pPr marL="1600200" indent="-228600" defTabSz="801688">
              <a:spcBef>
                <a:spcPct val="30000"/>
              </a:spcBef>
              <a:tabLst>
                <a:tab pos="635000" algn="l"/>
                <a:tab pos="1270000" algn="l"/>
                <a:tab pos="1903413" algn="l"/>
                <a:tab pos="2538413" algn="l"/>
                <a:tab pos="3173413" algn="l"/>
                <a:tab pos="3808413" algn="l"/>
                <a:tab pos="4441825" algn="l"/>
                <a:tab pos="5076825" algn="l"/>
                <a:tab pos="5711825" algn="l"/>
              </a:tabLst>
              <a:defRPr sz="1200">
                <a:solidFill>
                  <a:schemeClr val="tx1"/>
                </a:solidFill>
                <a:latin typeface="Arial" panose="020B0604020202020204" pitchFamily="34" charset="0"/>
                <a:cs typeface="Arial" panose="020B0604020202020204" pitchFamily="34" charset="0"/>
              </a:defRPr>
            </a:lvl4pPr>
            <a:lvl5pPr marL="2057400" indent="-228600" defTabSz="801688">
              <a:spcBef>
                <a:spcPct val="30000"/>
              </a:spcBef>
              <a:tabLst>
                <a:tab pos="635000" algn="l"/>
                <a:tab pos="1270000" algn="l"/>
                <a:tab pos="1903413" algn="l"/>
                <a:tab pos="2538413" algn="l"/>
                <a:tab pos="3173413" algn="l"/>
                <a:tab pos="3808413" algn="l"/>
                <a:tab pos="4441825" algn="l"/>
                <a:tab pos="5076825" algn="l"/>
                <a:tab pos="5711825" algn="l"/>
              </a:tabLst>
              <a:defRPr sz="1200">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30000"/>
              </a:spcBef>
              <a:spcAft>
                <a:spcPct val="0"/>
              </a:spcAft>
              <a:tabLst>
                <a:tab pos="635000" algn="l"/>
                <a:tab pos="1270000" algn="l"/>
                <a:tab pos="1903413" algn="l"/>
                <a:tab pos="2538413" algn="l"/>
                <a:tab pos="3173413" algn="l"/>
                <a:tab pos="3808413" algn="l"/>
                <a:tab pos="4441825" algn="l"/>
                <a:tab pos="5076825" algn="l"/>
                <a:tab pos="5711825" algn="l"/>
              </a:tabLst>
              <a:defRPr sz="1200">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30000"/>
              </a:spcBef>
              <a:spcAft>
                <a:spcPct val="0"/>
              </a:spcAft>
              <a:tabLst>
                <a:tab pos="635000" algn="l"/>
                <a:tab pos="1270000" algn="l"/>
                <a:tab pos="1903413" algn="l"/>
                <a:tab pos="2538413" algn="l"/>
                <a:tab pos="3173413" algn="l"/>
                <a:tab pos="3808413" algn="l"/>
                <a:tab pos="4441825" algn="l"/>
                <a:tab pos="5076825" algn="l"/>
                <a:tab pos="5711825" algn="l"/>
              </a:tabLst>
              <a:defRPr sz="1200">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30000"/>
              </a:spcBef>
              <a:spcAft>
                <a:spcPct val="0"/>
              </a:spcAft>
              <a:tabLst>
                <a:tab pos="635000" algn="l"/>
                <a:tab pos="1270000" algn="l"/>
                <a:tab pos="1903413" algn="l"/>
                <a:tab pos="2538413" algn="l"/>
                <a:tab pos="3173413" algn="l"/>
                <a:tab pos="3808413" algn="l"/>
                <a:tab pos="4441825" algn="l"/>
                <a:tab pos="5076825" algn="l"/>
                <a:tab pos="5711825" algn="l"/>
              </a:tabLst>
              <a:defRPr sz="1200">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30000"/>
              </a:spcBef>
              <a:spcAft>
                <a:spcPct val="0"/>
              </a:spcAft>
              <a:tabLst>
                <a:tab pos="635000" algn="l"/>
                <a:tab pos="1270000" algn="l"/>
                <a:tab pos="1903413" algn="l"/>
                <a:tab pos="2538413" algn="l"/>
                <a:tab pos="3173413" algn="l"/>
                <a:tab pos="3808413" algn="l"/>
                <a:tab pos="4441825" algn="l"/>
                <a:tab pos="5076825" algn="l"/>
                <a:tab pos="5711825" algn="l"/>
              </a:tabLst>
              <a:defRPr sz="1200">
                <a:solidFill>
                  <a:schemeClr val="tx1"/>
                </a:solidFill>
                <a:latin typeface="Arial" panose="020B0604020202020204" pitchFamily="34" charset="0"/>
                <a:cs typeface="Arial" panose="020B0604020202020204" pitchFamily="34" charset="0"/>
              </a:defRPr>
            </a:lvl9pPr>
          </a:lstStyle>
          <a:p>
            <a:pPr eaLnBrk="1">
              <a:lnSpc>
                <a:spcPct val="95000"/>
              </a:lnSpc>
              <a:spcBef>
                <a:spcPct val="0"/>
              </a:spcBef>
              <a:buClr>
                <a:srgbClr val="000000"/>
              </a:buClr>
              <a:buSzPct val="45000"/>
              <a:buFont typeface="StarSymbol" charset="0"/>
              <a:buNone/>
            </a:pPr>
            <a:r>
              <a:rPr lang="en-GB" altLang="fr-FR" sz="2100" dirty="0">
                <a:solidFill>
                  <a:srgbClr val="000000"/>
                </a:solidFill>
                <a:latin typeface="Times New Roman" panose="02020603050405020304" pitchFamily="18" charset="0"/>
              </a:rPr>
              <a:t>L'étoile se </a:t>
            </a:r>
            <a:r>
              <a:rPr lang="en-GB" altLang="fr-FR" sz="2100" dirty="0" err="1">
                <a:solidFill>
                  <a:srgbClr val="000000"/>
                </a:solidFill>
                <a:latin typeface="Times New Roman" panose="02020603050405020304" pitchFamily="18" charset="0"/>
              </a:rPr>
              <a:t>déplace</a:t>
            </a:r>
            <a:r>
              <a:rPr lang="en-GB" altLang="fr-FR" sz="2100" dirty="0">
                <a:solidFill>
                  <a:srgbClr val="000000"/>
                </a:solidFill>
                <a:latin typeface="Times New Roman" panose="02020603050405020304" pitchFamily="18" charset="0"/>
              </a:rPr>
              <a:t> à 47 m/s qui correspond à une variation       de </a:t>
            </a:r>
            <a:r>
              <a:rPr lang="en-GB" altLang="fr-FR" sz="2100" dirty="0" err="1">
                <a:solidFill>
                  <a:srgbClr val="000000"/>
                </a:solidFill>
                <a:latin typeface="Times New Roman" panose="02020603050405020304" pitchFamily="18" charset="0"/>
              </a:rPr>
              <a:t>longueur</a:t>
            </a:r>
            <a:r>
              <a:rPr lang="en-GB" altLang="fr-FR" sz="2100" dirty="0">
                <a:solidFill>
                  <a:srgbClr val="000000"/>
                </a:solidFill>
                <a:latin typeface="Times New Roman" panose="02020603050405020304" pitchFamily="18" charset="0"/>
              </a:rPr>
              <a:t> </a:t>
            </a:r>
            <a:r>
              <a:rPr lang="en-GB" altLang="fr-FR" sz="2100" dirty="0" err="1">
                <a:solidFill>
                  <a:srgbClr val="000000"/>
                </a:solidFill>
                <a:latin typeface="Times New Roman" panose="02020603050405020304" pitchFamily="18" charset="0"/>
              </a:rPr>
              <a:t>d'onde</a:t>
            </a:r>
            <a:r>
              <a:rPr lang="en-GB" altLang="fr-FR" sz="2100" dirty="0">
                <a:solidFill>
                  <a:srgbClr val="000000"/>
                </a:solidFill>
                <a:latin typeface="Times New Roman" panose="02020603050405020304" pitchFamily="18" charset="0"/>
              </a:rPr>
              <a:t> de 1/30 000 000ème</a:t>
            </a:r>
          </a:p>
        </p:txBody>
      </p:sp>
      <p:sp>
        <p:nvSpPr>
          <p:cNvPr id="2" name="ZoneTexte 1"/>
          <p:cNvSpPr txBox="1"/>
          <p:nvPr/>
        </p:nvSpPr>
        <p:spPr>
          <a:xfrm>
            <a:off x="1052513" y="7196138"/>
            <a:ext cx="6048672" cy="1200329"/>
          </a:xfrm>
          <a:prstGeom prst="rect">
            <a:avLst/>
          </a:prstGeom>
          <a:noFill/>
        </p:spPr>
        <p:txBody>
          <a:bodyPr wrap="square" rtlCol="0">
            <a:spAutoFit/>
          </a:bodyPr>
          <a:lstStyle/>
          <a:p>
            <a:r>
              <a:rPr lang="fr-FR" dirty="0"/>
              <a:t>Découverte 1</a:t>
            </a:r>
            <a:r>
              <a:rPr lang="fr-FR" baseline="30000" dirty="0"/>
              <a:t>ère</a:t>
            </a:r>
            <a:r>
              <a:rPr lang="fr-FR" dirty="0"/>
              <a:t> </a:t>
            </a:r>
            <a:r>
              <a:rPr lang="fr-FR" dirty="0" err="1"/>
              <a:t>exoplanète</a:t>
            </a:r>
            <a:r>
              <a:rPr lang="fr-FR" dirty="0"/>
              <a:t> 1995</a:t>
            </a:r>
          </a:p>
          <a:p>
            <a:r>
              <a:rPr lang="fr-FR" dirty="0"/>
              <a:t>Année mondiale de l’astronomie 2009</a:t>
            </a:r>
          </a:p>
          <a:p>
            <a:r>
              <a:rPr lang="fr-FR" dirty="0"/>
              <a:t>Prix Nobel 2019</a:t>
            </a:r>
          </a:p>
        </p:txBody>
      </p:sp>
    </p:spTree>
    <p:extLst>
      <p:ext uri="{BB962C8B-B14F-4D97-AF65-F5344CB8AC3E}">
        <p14:creationId xmlns:p14="http://schemas.microsoft.com/office/powerpoint/2010/main" val="2980010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3884613" y="8685213"/>
            <a:ext cx="2971800" cy="458787"/>
          </a:xfrm>
          <a:prstGeom prst="rect">
            <a:avLst/>
          </a:prstGeom>
          <a:ln/>
        </p:spPr>
        <p:txBody>
          <a:bodyPr/>
          <a:lstStyle/>
          <a:p>
            <a:fld id="{AF1D31CF-02B8-4C16-99CE-934B7AF0D03C}" type="slidenum">
              <a:rPr lang="fr-FR" altLang="fr-FR"/>
              <a:pPr/>
              <a:t>18</a:t>
            </a:fld>
            <a:endParaRPr lang="fr-FR" altLang="fr-FR"/>
          </a:p>
        </p:txBody>
      </p:sp>
      <p:sp>
        <p:nvSpPr>
          <p:cNvPr id="168962" name="Rectangle 2"/>
          <p:cNvSpPr>
            <a:spLocks noGrp="1" noRot="1" noChangeAspect="1" noChangeArrowheads="1" noTextEdit="1"/>
          </p:cNvSpPr>
          <p:nvPr>
            <p:ph type="sldImg"/>
          </p:nvPr>
        </p:nvSpPr>
        <p:spPr/>
      </p:sp>
      <p:sp>
        <p:nvSpPr>
          <p:cNvPr id="168963" name="Rectangle 3"/>
          <p:cNvSpPr>
            <a:spLocks noGrp="1" noChangeArrowheads="1"/>
          </p:cNvSpPr>
          <p:nvPr>
            <p:ph type="body" idx="1"/>
          </p:nvPr>
        </p:nvSpPr>
        <p:spPr>
          <a:xfrm>
            <a:off x="9036421" y="1457474"/>
            <a:ext cx="5224462" cy="4105275"/>
          </a:xfrm>
        </p:spPr>
        <p:txBody>
          <a:bodyPr/>
          <a:lstStyle/>
          <a:p>
            <a:r>
              <a:rPr lang="fr-FR" sz="2400" dirty="0"/>
              <a:t>Voilà un schéma qui résume cette incroyable migration de planètes.</a:t>
            </a:r>
          </a:p>
          <a:p>
            <a:r>
              <a:rPr lang="fr-FR" sz="2400" dirty="0"/>
              <a:t>En 1 Jupiter jeune se rapproche du Soleil, puis est repoussé vers sa position actuelle, lors de la résonance (R ) avec Saturne (vers les 800 millions d’années) ; en 2 Saturne jeune, il se forme après Jupiter et grossit aussi et entraîne Jupiter avant de se retrouver à sa position actuelle.</a:t>
            </a:r>
            <a:br>
              <a:rPr lang="fr-FR" sz="2400" dirty="0"/>
            </a:br>
            <a:r>
              <a:rPr lang="fr-FR" sz="2400" dirty="0"/>
              <a:t>Se faisant le nouveau couple en se retirant va créer un </a:t>
            </a:r>
            <a:r>
              <a:rPr lang="fr-FR" sz="2400" dirty="0" err="1"/>
              <a:t>tohu</a:t>
            </a:r>
            <a:r>
              <a:rPr lang="fr-FR" sz="2400" dirty="0"/>
              <a:t> </a:t>
            </a:r>
            <a:r>
              <a:rPr lang="fr-FR" sz="2400" dirty="0" err="1"/>
              <a:t>bohu</a:t>
            </a:r>
            <a:r>
              <a:rPr lang="fr-FR" sz="2400" dirty="0"/>
              <a:t> monstre au niveau des astéroïdes qui se baladaient vers les 1,5 UA, vont se regrouper en ceinture et c'est Mars qui va en faire les frais en n'ayant pas le temps de grossir comme la Terre.</a:t>
            </a:r>
          </a:p>
          <a:p>
            <a:r>
              <a:rPr lang="fr-FR" sz="2400" dirty="0"/>
              <a:t>En 5 et 6 Uranus et Neptune sont repoussés vers l’extérieur du système solaire. Création de la ceinture de Kuiper et du nuage de Oort</a:t>
            </a:r>
          </a:p>
        </p:txBody>
      </p:sp>
      <p:sp>
        <p:nvSpPr>
          <p:cNvPr id="2" name="ZoneTexte 1"/>
          <p:cNvSpPr txBox="1"/>
          <p:nvPr/>
        </p:nvSpPr>
        <p:spPr>
          <a:xfrm>
            <a:off x="-6777990" y="1783080"/>
            <a:ext cx="5669280" cy="923330"/>
          </a:xfrm>
          <a:prstGeom prst="rect">
            <a:avLst/>
          </a:prstGeom>
          <a:noFill/>
        </p:spPr>
        <p:txBody>
          <a:bodyPr wrap="square" rtlCol="0">
            <a:spAutoFit/>
          </a:bodyPr>
          <a:lstStyle/>
          <a:p>
            <a:r>
              <a:rPr lang="fr-FR" b="1" dirty="0"/>
              <a:t>Fin migration Jupiter et saturne résonnance 2/3</a:t>
            </a:r>
          </a:p>
          <a:p>
            <a:endParaRPr lang="fr-FR" b="1" dirty="0"/>
          </a:p>
          <a:p>
            <a:r>
              <a:rPr lang="fr-FR" b="1" dirty="0"/>
              <a:t>Actuellement 2/5 11,9 et 29,5 ans</a:t>
            </a:r>
          </a:p>
        </p:txBody>
      </p:sp>
      <p:sp>
        <p:nvSpPr>
          <p:cNvPr id="3" name="Rectangle 2"/>
          <p:cNvSpPr/>
          <p:nvPr/>
        </p:nvSpPr>
        <p:spPr>
          <a:xfrm>
            <a:off x="-6949355" y="4023454"/>
            <a:ext cx="3778250" cy="2308324"/>
          </a:xfrm>
          <a:prstGeom prst="rect">
            <a:avLst/>
          </a:prstGeom>
        </p:spPr>
        <p:txBody>
          <a:bodyPr>
            <a:spAutoFit/>
          </a:bodyPr>
          <a:lstStyle/>
          <a:p>
            <a:pPr algn="ctr"/>
            <a:r>
              <a:rPr lang="fr-FR" dirty="0"/>
              <a:t>Ce modèle, issu de simulations mathématiques et numériques, est </a:t>
            </a:r>
          </a:p>
          <a:p>
            <a:pPr algn="ctr"/>
            <a:r>
              <a:rPr lang="fr-FR" dirty="0"/>
              <a:t>actuellement reconnu par la quasi-totalité de la communauté scientifique.</a:t>
            </a:r>
          </a:p>
        </p:txBody>
      </p:sp>
      <p:sp>
        <p:nvSpPr>
          <p:cNvPr id="5" name="Rectangle 4"/>
          <p:cNvSpPr/>
          <p:nvPr/>
        </p:nvSpPr>
        <p:spPr>
          <a:xfrm>
            <a:off x="-6949355" y="6539599"/>
            <a:ext cx="5480605" cy="3170099"/>
          </a:xfrm>
          <a:prstGeom prst="rect">
            <a:avLst/>
          </a:prstGeom>
        </p:spPr>
        <p:txBody>
          <a:bodyPr wrap="square">
            <a:spAutoFit/>
          </a:bodyPr>
          <a:lstStyle/>
          <a:p>
            <a:r>
              <a:rPr lang="fr-FR" dirty="0"/>
              <a:t>Ces 2 planètes vont pénétrer dans la ceinture externe de roches et de glaces. Tous ces objets vont être</a:t>
            </a:r>
          </a:p>
          <a:p>
            <a:r>
              <a:rPr lang="fr-FR" dirty="0"/>
              <a:t> éjectés dans tous les directions du système solaire et former la ceinture de Kuiper et le nuage d’Oort : </a:t>
            </a:r>
            <a:r>
              <a:rPr lang="fr-FR" sz="4000" b="1" dirty="0"/>
              <a:t>c’est le bombardement tardif. </a:t>
            </a:r>
          </a:p>
        </p:txBody>
      </p:sp>
      <p:sp>
        <p:nvSpPr>
          <p:cNvPr id="4" name="Rectangle 3"/>
          <p:cNvSpPr/>
          <p:nvPr/>
        </p:nvSpPr>
        <p:spPr>
          <a:xfrm>
            <a:off x="467469" y="5562749"/>
            <a:ext cx="6840760" cy="3785652"/>
          </a:xfrm>
          <a:prstGeom prst="rect">
            <a:avLst/>
          </a:prstGeom>
        </p:spPr>
        <p:txBody>
          <a:bodyPr wrap="square">
            <a:spAutoFit/>
          </a:bodyPr>
          <a:lstStyle/>
          <a:p>
            <a:r>
              <a:rPr lang="fr-FR" dirty="0">
                <a:solidFill>
                  <a:srgbClr val="202122"/>
                </a:solidFill>
                <a:latin typeface="Arial" panose="020B0604020202020204" pitchFamily="34" charset="0"/>
              </a:rPr>
              <a:t>Le cœur du modèle de Nice est un triplet d'articles publiés dans la revue scientifique généraliste </a:t>
            </a:r>
            <a:r>
              <a:rPr lang="fr-FR" i="1" dirty="0">
                <a:solidFill>
                  <a:srgbClr val="0B0080"/>
                </a:solidFill>
                <a:latin typeface="Arial" panose="020B0604020202020204" pitchFamily="34" charset="0"/>
                <a:hlinkClick r:id="rId3" tooltip="Nature (revue)"/>
              </a:rPr>
              <a:t>Nature</a:t>
            </a:r>
            <a:r>
              <a:rPr lang="fr-FR" dirty="0">
                <a:solidFill>
                  <a:srgbClr val="202122"/>
                </a:solidFill>
                <a:latin typeface="Arial" panose="020B0604020202020204" pitchFamily="34" charset="0"/>
              </a:rPr>
              <a:t> en 2005 par une collaboration internationale de scientifiques : Rodney Gomes (Rio de Janeiro, Brésil), </a:t>
            </a:r>
            <a:r>
              <a:rPr lang="fr-FR" dirty="0">
                <a:solidFill>
                  <a:srgbClr val="0B0080"/>
                </a:solidFill>
                <a:latin typeface="Arial" panose="020B0604020202020204" pitchFamily="34" charset="0"/>
                <a:hlinkClick r:id="rId4" tooltip="Harold F. Levison"/>
              </a:rPr>
              <a:t>Hal </a:t>
            </a:r>
            <a:r>
              <a:rPr lang="fr-FR" dirty="0" err="1">
                <a:solidFill>
                  <a:srgbClr val="0B0080"/>
                </a:solidFill>
                <a:latin typeface="Arial" panose="020B0604020202020204" pitchFamily="34" charset="0"/>
                <a:hlinkClick r:id="rId4" tooltip="Harold F. Levison"/>
              </a:rPr>
              <a:t>Levison</a:t>
            </a:r>
            <a:r>
              <a:rPr lang="fr-FR" dirty="0">
                <a:solidFill>
                  <a:srgbClr val="202122"/>
                </a:solidFill>
                <a:latin typeface="Arial" panose="020B0604020202020204" pitchFamily="34" charset="0"/>
              </a:rPr>
              <a:t> (Boulder, Colorado), </a:t>
            </a:r>
            <a:r>
              <a:rPr lang="fr-FR" dirty="0">
                <a:solidFill>
                  <a:srgbClr val="0B0080"/>
                </a:solidFill>
                <a:latin typeface="Arial" panose="020B0604020202020204" pitchFamily="34" charset="0"/>
                <a:hlinkClick r:id="rId5" tooltip="Alessandro Morbidelli"/>
              </a:rPr>
              <a:t>Alessandro </a:t>
            </a:r>
            <a:r>
              <a:rPr lang="fr-FR" dirty="0" err="1">
                <a:solidFill>
                  <a:srgbClr val="0B0080"/>
                </a:solidFill>
                <a:latin typeface="Arial" panose="020B0604020202020204" pitchFamily="34" charset="0"/>
                <a:hlinkClick r:id="rId5" tooltip="Alessandro Morbidelli"/>
              </a:rPr>
              <a:t>Morbidelli</a:t>
            </a:r>
            <a:r>
              <a:rPr lang="fr-FR" dirty="0">
                <a:solidFill>
                  <a:srgbClr val="202122"/>
                </a:solidFill>
                <a:latin typeface="Arial" panose="020B0604020202020204" pitchFamily="34" charset="0"/>
              </a:rPr>
              <a:t> (Nice, France) et </a:t>
            </a:r>
            <a:r>
              <a:rPr lang="fr-FR" dirty="0" err="1">
                <a:solidFill>
                  <a:srgbClr val="202122"/>
                </a:solidFill>
                <a:latin typeface="Arial" panose="020B0604020202020204" pitchFamily="34" charset="0"/>
              </a:rPr>
              <a:t>Kleomenis</a:t>
            </a:r>
            <a:r>
              <a:rPr lang="fr-FR" dirty="0">
                <a:solidFill>
                  <a:srgbClr val="202122"/>
                </a:solidFill>
                <a:latin typeface="Arial" panose="020B0604020202020204" pitchFamily="34" charset="0"/>
              </a:rPr>
              <a:t> </a:t>
            </a:r>
            <a:r>
              <a:rPr lang="fr-FR" dirty="0" err="1">
                <a:solidFill>
                  <a:srgbClr val="202122"/>
                </a:solidFill>
                <a:latin typeface="Arial" panose="020B0604020202020204" pitchFamily="34" charset="0"/>
              </a:rPr>
              <a:t>Tsiganis</a:t>
            </a:r>
            <a:r>
              <a:rPr lang="fr-FR" dirty="0">
                <a:solidFill>
                  <a:srgbClr val="202122"/>
                </a:solidFill>
                <a:latin typeface="Arial" panose="020B0604020202020204" pitchFamily="34" charset="0"/>
              </a:rPr>
              <a:t> (Thessaloniki, Grèce)</a:t>
            </a:r>
          </a:p>
          <a:p>
            <a:endParaRPr lang="fr-FR" b="1" dirty="0">
              <a:solidFill>
                <a:srgbClr val="202122"/>
              </a:solidFill>
              <a:latin typeface="Arial" panose="020B0604020202020204" pitchFamily="34" charset="0"/>
            </a:endParaRPr>
          </a:p>
          <a:p>
            <a:r>
              <a:rPr lang="fr-FR" b="1" dirty="0">
                <a:solidFill>
                  <a:srgbClr val="202122"/>
                </a:solidFill>
                <a:latin typeface="Arial" panose="020B0604020202020204" pitchFamily="34" charset="0"/>
              </a:rPr>
              <a:t>Nature en anglais prononcer </a:t>
            </a:r>
            <a:r>
              <a:rPr lang="fr-FR" b="1" dirty="0" err="1">
                <a:solidFill>
                  <a:srgbClr val="202122"/>
                </a:solidFill>
                <a:latin typeface="Arial" panose="020B0604020202020204" pitchFamily="34" charset="0"/>
              </a:rPr>
              <a:t>nay-chuh</a:t>
            </a:r>
            <a:endParaRPr lang="fr-FR" b="1" dirty="0">
              <a:solidFill>
                <a:srgbClr val="202122"/>
              </a:solidFill>
              <a:latin typeface="Arial" panose="020B0604020202020204" pitchFamily="34" charset="0"/>
            </a:endParaRPr>
          </a:p>
          <a:p>
            <a:r>
              <a:rPr lang="fr-FR" b="1" dirty="0">
                <a:solidFill>
                  <a:srgbClr val="202122"/>
                </a:solidFill>
                <a:latin typeface="Arial" panose="020B0604020202020204" pitchFamily="34" charset="0"/>
              </a:rPr>
              <a:t>(Né-chu)</a:t>
            </a:r>
            <a:endParaRPr lang="fr-FR" b="1" dirty="0"/>
          </a:p>
        </p:txBody>
      </p:sp>
    </p:spTree>
    <p:extLst>
      <p:ext uri="{BB962C8B-B14F-4D97-AF65-F5344CB8AC3E}">
        <p14:creationId xmlns:p14="http://schemas.microsoft.com/office/powerpoint/2010/main" val="1497976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Espace réservé du numéro de diapositive 7"/>
          <p:cNvSpPr>
            <a:spLocks noGrp="1" noChangeArrowheads="1"/>
          </p:cNvSpPr>
          <p:nvPr>
            <p:ph type="sldNum"/>
          </p:nvPr>
        </p:nvSpPr>
        <p:spPr>
          <a:xfrm>
            <a:off x="3884613" y="8685213"/>
            <a:ext cx="2971800" cy="458787"/>
          </a:xfrm>
          <a:prstGeom prst="rect">
            <a:avLst/>
          </a:prstGeom>
          <a:ln/>
        </p:spPr>
        <p:txBody>
          <a:bodyPr/>
          <a:lstStyle/>
          <a:p>
            <a:fld id="{F560E06C-94D9-4957-B283-4CB89062CF66}" type="slidenum">
              <a:rPr lang="fr-FR" altLang="fr-FR"/>
              <a:pPr/>
              <a:t>19</a:t>
            </a:fld>
            <a:endParaRPr lang="fr-FR" altLang="fr-FR"/>
          </a:p>
        </p:txBody>
      </p:sp>
      <p:sp>
        <p:nvSpPr>
          <p:cNvPr id="8499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Text Box 2"/>
          <p:cNvSpPr txBox="1">
            <a:spLocks noChangeArrowheads="1"/>
          </p:cNvSpPr>
          <p:nvPr/>
        </p:nvSpPr>
        <p:spPr bwMode="auto">
          <a:xfrm>
            <a:off x="8028309" y="770208"/>
            <a:ext cx="7546975"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2000" dirty="0"/>
              <a:t>Des cristaux de zircon, sous forme de grains inclus dans des roches plus récentes, sont les plus anciens témoins minéraux terrestres connus. Ils permettent une datation remontant à 4,3 à 4,4 Ga</a:t>
            </a:r>
          </a:p>
          <a:p>
            <a:pPr>
              <a:buClrTx/>
              <a:buFontTx/>
              <a:buNone/>
            </a:pPr>
            <a:endParaRPr lang="fr-FR" altLang="fr-FR" sz="1400" dirty="0"/>
          </a:p>
        </p:txBody>
      </p:sp>
      <p:sp>
        <p:nvSpPr>
          <p:cNvPr id="84995" name="Text Box 3"/>
          <p:cNvSpPr txBox="1">
            <a:spLocks noChangeArrowheads="1"/>
          </p:cNvSpPr>
          <p:nvPr/>
        </p:nvSpPr>
        <p:spPr bwMode="auto">
          <a:xfrm>
            <a:off x="7928567" y="2263207"/>
            <a:ext cx="7450138" cy="128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2000" dirty="0"/>
              <a:t>Les zircons contiennent à l'état de trace des isotopes radioactifs qui présentent l'avantage de posséder une demi-vie très longue soit d'235U (703.8 millions d'années), d'238U (4,5 milliards d'années), 232Thorium (14,05 milliards d'années).Le zircon, lorsqu'il est soumis à des températures et pressions extrêmes, ne change pas de phase.</a:t>
            </a:r>
          </a:p>
          <a:p>
            <a:pPr>
              <a:buClrTx/>
              <a:buFontTx/>
              <a:buNone/>
            </a:pPr>
            <a:r>
              <a:rPr lang="fr-FR" altLang="fr-FR" sz="2000" dirty="0"/>
              <a:t>Leur analyse démontre une température qui s'élève brusquement dans la période du bombardement tardif</a:t>
            </a:r>
          </a:p>
          <a:p>
            <a:pPr>
              <a:buClrTx/>
              <a:buFontTx/>
              <a:buNone/>
            </a:pPr>
            <a:endParaRPr lang="fr-FR" altLang="fr-FR" sz="2000" dirty="0"/>
          </a:p>
        </p:txBody>
      </p:sp>
      <p:sp>
        <p:nvSpPr>
          <p:cNvPr id="2" name="Rectangle 1"/>
          <p:cNvSpPr/>
          <p:nvPr/>
        </p:nvSpPr>
        <p:spPr>
          <a:xfrm>
            <a:off x="-6661323" y="6930082"/>
            <a:ext cx="18146016" cy="2308324"/>
          </a:xfrm>
          <a:prstGeom prst="rect">
            <a:avLst/>
          </a:prstGeom>
        </p:spPr>
        <p:txBody>
          <a:bodyPr wrap="square">
            <a:spAutoFit/>
          </a:bodyPr>
          <a:lstStyle/>
          <a:p>
            <a:pPr eaLnBrk="1" hangingPunct="1"/>
            <a:r>
              <a:rPr lang="fr-FR" altLang="fr-FR" b="1" dirty="0">
                <a:latin typeface="Arial" panose="020B0604020202020204" pitchFamily="34" charset="0"/>
                <a:cs typeface="Arial" panose="020B0604020202020204" pitchFamily="34" charset="0"/>
              </a:rPr>
              <a:t>Michel Mayor et Didier Queloz       découverte 1995</a:t>
            </a:r>
          </a:p>
          <a:p>
            <a:pPr eaLnBrk="1" hangingPunct="1"/>
            <a:r>
              <a:rPr lang="fr-FR" altLang="fr-FR" b="1" dirty="0">
                <a:latin typeface="Arial" panose="020B0604020202020204" pitchFamily="34" charset="0"/>
                <a:cs typeface="Arial" panose="020B0604020202020204" pitchFamily="34" charset="0"/>
              </a:rPr>
              <a:t>Autour de l'étoile 51 </a:t>
            </a:r>
            <a:r>
              <a:rPr lang="fr-FR" altLang="fr-FR" b="1" dirty="0" err="1">
                <a:latin typeface="Arial" panose="020B0604020202020204" pitchFamily="34" charset="0"/>
                <a:cs typeface="Arial" panose="020B0604020202020204" pitchFamily="34" charset="0"/>
              </a:rPr>
              <a:t>Peg</a:t>
            </a:r>
            <a:r>
              <a:rPr lang="fr-FR" altLang="fr-FR" b="1" dirty="0">
                <a:latin typeface="Arial" panose="020B0604020202020204" pitchFamily="34" charset="0"/>
                <a:cs typeface="Arial" panose="020B0604020202020204" pitchFamily="34" charset="0"/>
              </a:rPr>
              <a:t> , 48 AL ( même masse que le soleil mais 7,5 milliards d'années ) , amplitude 57m/s , </a:t>
            </a:r>
            <a:r>
              <a:rPr lang="fr-FR" altLang="fr-FR" b="1" dirty="0" err="1">
                <a:latin typeface="Arial" panose="020B0604020202020204" pitchFamily="34" charset="0"/>
                <a:cs typeface="Arial" panose="020B0604020202020204" pitchFamily="34" charset="0"/>
              </a:rPr>
              <a:t>Peg</a:t>
            </a:r>
            <a:r>
              <a:rPr lang="fr-FR" altLang="fr-FR" b="1" dirty="0">
                <a:latin typeface="Arial" panose="020B0604020202020204" pitchFamily="34" charset="0"/>
                <a:cs typeface="Arial" panose="020B0604020202020204" pitchFamily="34" charset="0"/>
              </a:rPr>
              <a:t> 51 b orbite 4,2 jours , masse mini 0,5 </a:t>
            </a:r>
            <a:r>
              <a:rPr lang="fr-FR" altLang="fr-FR" b="1" dirty="0" err="1">
                <a:latin typeface="Arial" panose="020B0604020202020204" pitchFamily="34" charset="0"/>
                <a:cs typeface="Arial" panose="020B0604020202020204" pitchFamily="34" charset="0"/>
              </a:rPr>
              <a:t>jupiter</a:t>
            </a:r>
            <a:r>
              <a:rPr lang="fr-FR" altLang="fr-FR" b="1" dirty="0">
                <a:latin typeface="Arial" panose="020B0604020202020204" pitchFamily="34" charset="0"/>
                <a:cs typeface="Arial" panose="020B0604020202020204" pitchFamily="34" charset="0"/>
              </a:rPr>
              <a:t> , distance 0,05 UA soit 8 fois plus près du soleil que Mercure o,38 UA, 1000°  ( </a:t>
            </a:r>
            <a:r>
              <a:rPr lang="fr-FR" altLang="fr-FR" b="1" dirty="0" err="1">
                <a:latin typeface="Arial" panose="020B0604020202020204" pitchFamily="34" charset="0"/>
                <a:cs typeface="Arial" panose="020B0604020202020204" pitchFamily="34" charset="0"/>
              </a:rPr>
              <a:t>jupiter</a:t>
            </a:r>
            <a:r>
              <a:rPr lang="fr-FR" altLang="fr-FR" b="1" dirty="0">
                <a:latin typeface="Arial" panose="020B0604020202020204" pitchFamily="34" charset="0"/>
                <a:cs typeface="Arial" panose="020B0604020202020204" pitchFamily="34" charset="0"/>
              </a:rPr>
              <a:t> chaud ) orbite circulaire ( rare dans les </a:t>
            </a:r>
            <a:r>
              <a:rPr lang="fr-FR" altLang="fr-FR" b="1" dirty="0" err="1">
                <a:latin typeface="Arial" panose="020B0604020202020204" pitchFamily="34" charset="0"/>
                <a:cs typeface="Arial" panose="020B0604020202020204" pitchFamily="34" charset="0"/>
              </a:rPr>
              <a:t>exoplanètes</a:t>
            </a:r>
            <a:r>
              <a:rPr lang="fr-FR" altLang="fr-FR" b="1" dirty="0">
                <a:latin typeface="Arial" panose="020B0604020202020204" pitchFamily="34" charset="0"/>
                <a:cs typeface="Arial" panose="020B0604020202020204" pitchFamily="34" charset="0"/>
              </a:rPr>
              <a:t> )</a:t>
            </a:r>
            <a:endParaRPr lang="fr-FR" altLang="fr-FR" dirty="0">
              <a:latin typeface="Arial" panose="020B0604020202020204" pitchFamily="34" charset="0"/>
              <a:cs typeface="Arial" panose="020B0604020202020204" pitchFamily="34" charset="0"/>
            </a:endParaRPr>
          </a:p>
          <a:p>
            <a:pPr eaLnBrk="1" hangingPunct="1"/>
            <a:r>
              <a:rPr lang="fr-FR" altLang="fr-FR" b="1" dirty="0">
                <a:latin typeface="Arial" panose="020B0604020202020204" pitchFamily="34" charset="0"/>
                <a:cs typeface="Arial" panose="020B0604020202020204" pitchFamily="34" charset="0"/>
              </a:rPr>
              <a:t>L'étoile se déplace à 47 m/s</a:t>
            </a:r>
            <a:endParaRPr lang="fr-FR" altLang="fr-FR" dirty="0">
              <a:latin typeface="Arial" panose="020B0604020202020204" pitchFamily="34" charset="0"/>
              <a:cs typeface="Arial" panose="020B0604020202020204" pitchFamily="34" charset="0"/>
            </a:endParaRPr>
          </a:p>
          <a:p>
            <a:pPr eaLnBrk="1" hangingPunct="1"/>
            <a:r>
              <a:rPr lang="fr-FR" altLang="fr-FR" b="1" dirty="0">
                <a:latin typeface="Arial" panose="020B0604020202020204" pitchFamily="34" charset="0"/>
                <a:cs typeface="Arial" panose="020B0604020202020204" pitchFamily="34" charset="0"/>
              </a:rPr>
              <a:t>Stupéfaction de trouver une planète géante si près de son étoile; ( formation lointaine puis migration vers l'étoile ? )</a:t>
            </a:r>
            <a:endParaRPr lang="fr-FR" altLang="fr-FR" dirty="0">
              <a:latin typeface="Arial" panose="020B0604020202020204" pitchFamily="34" charset="0"/>
              <a:cs typeface="Arial" panose="020B0604020202020204" pitchFamily="34" charset="0"/>
            </a:endParaRPr>
          </a:p>
        </p:txBody>
      </p:sp>
      <p:sp>
        <p:nvSpPr>
          <p:cNvPr id="3" name="Rectangle 2"/>
          <p:cNvSpPr/>
          <p:nvPr/>
        </p:nvSpPr>
        <p:spPr>
          <a:xfrm>
            <a:off x="-7453411" y="185715"/>
            <a:ext cx="8207326" cy="4154984"/>
          </a:xfrm>
          <a:prstGeom prst="rect">
            <a:avLst/>
          </a:prstGeom>
        </p:spPr>
        <p:txBody>
          <a:bodyPr wrap="square">
            <a:spAutoFit/>
          </a:bodyPr>
          <a:lstStyle/>
          <a:p>
            <a:r>
              <a:rPr lang="fr-FR" dirty="0">
                <a:solidFill>
                  <a:srgbClr val="202122"/>
                </a:solidFill>
                <a:latin typeface="Arial" panose="020B0604020202020204" pitchFamily="34" charset="0"/>
              </a:rPr>
              <a:t>Le cœur du modèle de Nice est un triplet d'articles publiés dans la revue scientifique généraliste </a:t>
            </a:r>
            <a:r>
              <a:rPr lang="fr-FR" i="1" dirty="0">
                <a:solidFill>
                  <a:srgbClr val="0B0080"/>
                </a:solidFill>
                <a:latin typeface="Arial" panose="020B0604020202020204" pitchFamily="34" charset="0"/>
                <a:hlinkClick r:id="rId3" tooltip="Nature (revue)"/>
              </a:rPr>
              <a:t>Nature</a:t>
            </a:r>
            <a:r>
              <a:rPr lang="fr-FR" dirty="0">
                <a:solidFill>
                  <a:srgbClr val="202122"/>
                </a:solidFill>
                <a:latin typeface="Arial" panose="020B0604020202020204" pitchFamily="34" charset="0"/>
              </a:rPr>
              <a:t> en 2005 par une collaboration internationale de scientifiques : Rodney Gomes (Rio de Janeiro, Brésil), </a:t>
            </a:r>
            <a:r>
              <a:rPr lang="fr-FR" dirty="0">
                <a:solidFill>
                  <a:srgbClr val="0B0080"/>
                </a:solidFill>
                <a:latin typeface="Arial" panose="020B0604020202020204" pitchFamily="34" charset="0"/>
                <a:hlinkClick r:id="rId4" tooltip="Harold F. Levison"/>
              </a:rPr>
              <a:t>Hal </a:t>
            </a:r>
            <a:r>
              <a:rPr lang="fr-FR" dirty="0" err="1">
                <a:solidFill>
                  <a:srgbClr val="0B0080"/>
                </a:solidFill>
                <a:latin typeface="Arial" panose="020B0604020202020204" pitchFamily="34" charset="0"/>
                <a:hlinkClick r:id="rId4" tooltip="Harold F. Levison"/>
              </a:rPr>
              <a:t>Levison</a:t>
            </a:r>
            <a:r>
              <a:rPr lang="fr-FR" dirty="0">
                <a:solidFill>
                  <a:srgbClr val="202122"/>
                </a:solidFill>
                <a:latin typeface="Arial" panose="020B0604020202020204" pitchFamily="34" charset="0"/>
              </a:rPr>
              <a:t> (Boulder, Colorado), </a:t>
            </a:r>
            <a:r>
              <a:rPr lang="fr-FR" dirty="0">
                <a:solidFill>
                  <a:srgbClr val="0B0080"/>
                </a:solidFill>
                <a:latin typeface="Arial" panose="020B0604020202020204" pitchFamily="34" charset="0"/>
                <a:hlinkClick r:id="rId5" tooltip="Alessandro Morbidelli"/>
              </a:rPr>
              <a:t>Alessandro </a:t>
            </a:r>
            <a:r>
              <a:rPr lang="fr-FR" dirty="0" err="1">
                <a:solidFill>
                  <a:srgbClr val="0B0080"/>
                </a:solidFill>
                <a:latin typeface="Arial" panose="020B0604020202020204" pitchFamily="34" charset="0"/>
                <a:hlinkClick r:id="rId5" tooltip="Alessandro Morbidelli"/>
              </a:rPr>
              <a:t>Morbidelli</a:t>
            </a:r>
            <a:r>
              <a:rPr lang="fr-FR" dirty="0">
                <a:solidFill>
                  <a:srgbClr val="202122"/>
                </a:solidFill>
                <a:latin typeface="Arial" panose="020B0604020202020204" pitchFamily="34" charset="0"/>
              </a:rPr>
              <a:t> (Nice, France) et </a:t>
            </a:r>
            <a:r>
              <a:rPr lang="fr-FR" dirty="0" err="1">
                <a:solidFill>
                  <a:srgbClr val="202122"/>
                </a:solidFill>
                <a:latin typeface="Arial" panose="020B0604020202020204" pitchFamily="34" charset="0"/>
              </a:rPr>
              <a:t>Kleomenis</a:t>
            </a:r>
            <a:r>
              <a:rPr lang="fr-FR" dirty="0">
                <a:solidFill>
                  <a:srgbClr val="202122"/>
                </a:solidFill>
                <a:latin typeface="Arial" panose="020B0604020202020204" pitchFamily="34" charset="0"/>
              </a:rPr>
              <a:t> </a:t>
            </a:r>
            <a:r>
              <a:rPr lang="fr-FR" dirty="0" err="1">
                <a:solidFill>
                  <a:srgbClr val="202122"/>
                </a:solidFill>
                <a:latin typeface="Arial" panose="020B0604020202020204" pitchFamily="34" charset="0"/>
              </a:rPr>
              <a:t>Tsiganis</a:t>
            </a:r>
            <a:r>
              <a:rPr lang="fr-FR" dirty="0">
                <a:solidFill>
                  <a:srgbClr val="202122"/>
                </a:solidFill>
                <a:latin typeface="Arial" panose="020B0604020202020204" pitchFamily="34" charset="0"/>
              </a:rPr>
              <a:t> (Thessaloniki, Grèce)</a:t>
            </a:r>
          </a:p>
          <a:p>
            <a:r>
              <a:rPr lang="fr-FR" b="1" dirty="0">
                <a:solidFill>
                  <a:srgbClr val="202122"/>
                </a:solidFill>
                <a:latin typeface="Arial" panose="020B0604020202020204" pitchFamily="34" charset="0"/>
              </a:rPr>
              <a:t>Conférence de Alessandro Mordibelli de Mars 2024 : il indique que les premiers indices de la migration des planètes gazeuses est la présence de la ceinture de </a:t>
            </a:r>
            <a:r>
              <a:rPr lang="fr-FR" b="1" dirty="0" err="1">
                <a:solidFill>
                  <a:srgbClr val="202122"/>
                </a:solidFill>
                <a:latin typeface="Arial" panose="020B0604020202020204" pitchFamily="34" charset="0"/>
              </a:rPr>
              <a:t>Kuipper</a:t>
            </a:r>
            <a:r>
              <a:rPr lang="fr-FR" b="1" dirty="0">
                <a:solidFill>
                  <a:srgbClr val="202122"/>
                </a:solidFill>
                <a:latin typeface="Arial" panose="020B0604020202020204" pitchFamily="34" charset="0"/>
              </a:rPr>
              <a:t> et celle-ci a une masse inférieure à la planète mars</a:t>
            </a:r>
            <a:endParaRPr lang="fr-FR" b="1" dirty="0"/>
          </a:p>
        </p:txBody>
      </p:sp>
    </p:spTree>
    <p:extLst>
      <p:ext uri="{BB962C8B-B14F-4D97-AF65-F5344CB8AC3E}">
        <p14:creationId xmlns:p14="http://schemas.microsoft.com/office/powerpoint/2010/main" val="416589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Tree>
    <p:extLst>
      <p:ext uri="{BB962C8B-B14F-4D97-AF65-F5344CB8AC3E}">
        <p14:creationId xmlns:p14="http://schemas.microsoft.com/office/powerpoint/2010/main" val="1948861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solidFill>
                  <a:srgbClr val="FF0000"/>
                </a:solidFill>
              </a:rPr>
              <a:t>Ne pas </a:t>
            </a:r>
            <a:r>
              <a:rPr lang="fr-FR" altLang="fr-FR" sz="2400" dirty="0" err="1">
                <a:solidFill>
                  <a:srgbClr val="FF0000"/>
                </a:solidFill>
              </a:rPr>
              <a:t>effacerVallis</a:t>
            </a:r>
            <a:r>
              <a:rPr lang="fr-FR" altLang="fr-FR" sz="2400" dirty="0">
                <a:solidFill>
                  <a:srgbClr val="FF0000"/>
                </a:solidFill>
              </a:rPr>
              <a:t> </a:t>
            </a:r>
            <a:r>
              <a:rPr lang="fr-FR" altLang="fr-FR" sz="2400" dirty="0"/>
              <a:t>Alpes est une lisière de terrain effondrée entre deux failles plus ou moins parallèles (graben).</a:t>
            </a:r>
          </a:p>
          <a:p>
            <a:r>
              <a:rPr lang="fr-FR" altLang="fr-FR" sz="2400" dirty="0"/>
              <a:t> A l'époque de sa formation, elle était remplie d'éjecta.</a:t>
            </a:r>
          </a:p>
          <a:p>
            <a:r>
              <a:rPr lang="fr-FR" altLang="fr-FR" sz="2400" dirty="0"/>
              <a:t> Des coulées de lave ont ensuite recouvert sa surface lui donnant son apparence lisse actuelle.</a:t>
            </a:r>
          </a:p>
          <a:p>
            <a:r>
              <a:rPr lang="fr-FR" altLang="fr-FR" sz="2400" dirty="0"/>
              <a:t> La rainure du fond de la vallée est, comme de nombreuses autres rainures lunaire,</a:t>
            </a:r>
          </a:p>
          <a:p>
            <a:r>
              <a:rPr lang="fr-FR" altLang="fr-FR" sz="2400" dirty="0"/>
              <a:t> un tube de lave qui c'est affaissé après cessation des derniers écoulements des roches de fusion</a:t>
            </a:r>
          </a:p>
          <a:p>
            <a:r>
              <a:rPr lang="fr-FR" altLang="fr-FR" sz="2400" b="1" dirty="0"/>
              <a:t> Le point culminant de la Lune est une plaine sur la face cachée</a:t>
            </a:r>
          </a:p>
          <a:p>
            <a:r>
              <a:rPr lang="fr-FR" altLang="fr-FR" sz="2400" b="1" dirty="0"/>
              <a:t>Son altitude, mesurée avec précision par l'altimètre laser de la sonde</a:t>
            </a:r>
          </a:p>
          <a:p>
            <a:r>
              <a:rPr lang="fr-FR" altLang="fr-FR" sz="2400" b="1" dirty="0"/>
              <a:t> </a:t>
            </a:r>
            <a:r>
              <a:rPr lang="fr-FR" altLang="fr-FR" sz="2400" b="1" dirty="0" err="1"/>
              <a:t>Lunar</a:t>
            </a:r>
            <a:r>
              <a:rPr lang="fr-FR" altLang="fr-FR" sz="2400" b="1" dirty="0"/>
              <a:t> Reconnaissance Orbiter, atteint 10.786 m au-dessus du niveau moyen.</a:t>
            </a:r>
          </a:p>
          <a:p>
            <a:r>
              <a:rPr lang="fr-FR" altLang="fr-FR" sz="2400" b="1" dirty="0"/>
              <a:t>Contrairement à l'Everest sur Terre, le "toit de la Lune" n'est pas une montagne</a:t>
            </a:r>
          </a:p>
          <a:p>
            <a:r>
              <a:rPr lang="fr-FR" altLang="fr-FR" sz="2400" b="1" dirty="0"/>
              <a:t>, mais un amas d'éjectas datant de 4 milliards d'années. </a:t>
            </a:r>
          </a:p>
          <a:p>
            <a:r>
              <a:rPr lang="fr-FR" altLang="fr-FR" sz="2400" b="1" dirty="0"/>
              <a:t>Situé en bordure du cratère </a:t>
            </a:r>
            <a:r>
              <a:rPr lang="fr-FR" altLang="fr-FR" sz="2400" b="1" dirty="0" err="1"/>
              <a:t>Engel'gardt</a:t>
            </a:r>
            <a:r>
              <a:rPr lang="fr-FR" altLang="fr-FR" sz="2400" b="1" dirty="0"/>
              <a:t>, sur la face cachée, il reste inobservable au télescope.</a:t>
            </a:r>
          </a:p>
          <a:p>
            <a:r>
              <a:rPr lang="fr-FR" altLang="fr-FR" sz="2400" dirty="0"/>
              <a:t> </a:t>
            </a:r>
          </a:p>
        </p:txBody>
      </p:sp>
      <p:pic>
        <p:nvPicPr>
          <p:cNvPr id="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589" y="377354"/>
            <a:ext cx="3810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32931" y="2393578"/>
            <a:ext cx="15841760" cy="2677656"/>
          </a:xfrm>
          <a:prstGeom prst="rect">
            <a:avLst/>
          </a:prstGeom>
        </p:spPr>
        <p:txBody>
          <a:bodyPr wrap="square">
            <a:spAutoFit/>
          </a:bodyPr>
          <a:lstStyle/>
          <a:p>
            <a:r>
              <a:rPr lang="fr-FR" altLang="fr-FR" dirty="0"/>
              <a:t>Le seul détail supplémentaire à prendre en compte est que, comme illustré ci-contre, </a:t>
            </a:r>
          </a:p>
          <a:p>
            <a:r>
              <a:rPr lang="fr-FR" altLang="fr-FR" dirty="0"/>
              <a:t>le grand axe de ce bourrelet est un peu en avance sur la direction Terre-Lune.</a:t>
            </a:r>
          </a:p>
          <a:p>
            <a:r>
              <a:rPr lang="fr-FR" altLang="fr-FR" dirty="0"/>
              <a:t> Pourquoi ça? Parce que la Terre tourne plus vite sur elle-même (24h) que la Lune autour de la Terre (près d'un mois). </a:t>
            </a:r>
          </a:p>
          <a:p>
            <a:r>
              <a:rPr lang="fr-FR" altLang="fr-FR" dirty="0"/>
              <a:t>Elle entraîne donc avec elle cette ellipse de marée. La Lune tire sur le bourrelet, </a:t>
            </a:r>
          </a:p>
          <a:p>
            <a:r>
              <a:rPr lang="fr-FR" altLang="fr-FR" dirty="0"/>
              <a:t>et de ce fait ralentit la vitesse de rotation terrestre. En échange, le bourrelet tire sur la Lune,</a:t>
            </a:r>
          </a:p>
          <a:p>
            <a:r>
              <a:rPr lang="fr-FR" altLang="fr-FR" dirty="0"/>
              <a:t> l'accélère, et donc l'éloigne de la Terre.</a:t>
            </a:r>
          </a:p>
          <a:p>
            <a:endParaRPr lang="fr-FR" altLang="fr-FR" dirty="0"/>
          </a:p>
        </p:txBody>
      </p:sp>
    </p:spTree>
    <p:extLst>
      <p:ext uri="{BB962C8B-B14F-4D97-AF65-F5344CB8AC3E}">
        <p14:creationId xmlns:p14="http://schemas.microsoft.com/office/powerpoint/2010/main" val="3316240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p:cNvSpPr>
            <a:spLocks noGrp="1" noRot="1" noChangeAspect="1" noTextEdit="1"/>
          </p:cNvSpPr>
          <p:nvPr>
            <p:ph type="sldImg"/>
          </p:nvPr>
        </p:nvSpPr>
        <p:spPr>
          <a:xfrm>
            <a:off x="1547813" y="1385888"/>
            <a:ext cx="4932362" cy="3698875"/>
          </a:xfrm>
          <a:ln/>
        </p:spPr>
      </p:sp>
      <p:sp>
        <p:nvSpPr>
          <p:cNvPr id="135172" name="Espace réservé du numéro de diapositive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r" hangingPunct="1">
              <a:spcBef>
                <a:spcPct val="0"/>
              </a:spcBef>
              <a:buClrTx/>
              <a:buSzTx/>
              <a:buFontTx/>
              <a:buNone/>
            </a:pPr>
            <a:fld id="{061E6466-6292-426F-BA79-B412578592F8}" type="slidenum">
              <a:rPr lang="fr-FR" altLang="fr-FR" sz="1800">
                <a:latin typeface="Calibri" panose="020F0502020204030204" pitchFamily="34" charset="0"/>
              </a:rPr>
              <a:pPr algn="r" hangingPunct="1">
                <a:spcBef>
                  <a:spcPct val="0"/>
                </a:spcBef>
                <a:buClrTx/>
                <a:buSzTx/>
                <a:buFontTx/>
                <a:buNone/>
              </a:pPr>
              <a:t>21</a:t>
            </a:fld>
            <a:endParaRPr lang="fr-FR" altLang="fr-FR">
              <a:latin typeface="Calibri" panose="020F0502020204030204" pitchFamily="34" charset="0"/>
            </a:endParaRPr>
          </a:p>
        </p:txBody>
      </p:sp>
      <p:sp>
        <p:nvSpPr>
          <p:cNvPr id="2" name="Rectangle 1"/>
          <p:cNvSpPr/>
          <p:nvPr/>
        </p:nvSpPr>
        <p:spPr>
          <a:xfrm>
            <a:off x="-2412851" y="6834089"/>
            <a:ext cx="12385376" cy="2308324"/>
          </a:xfrm>
          <a:prstGeom prst="rect">
            <a:avLst/>
          </a:prstGeom>
        </p:spPr>
        <p:txBody>
          <a:bodyPr wrap="square">
            <a:spAutoFit/>
          </a:bodyPr>
          <a:lstStyle/>
          <a:p>
            <a:r>
              <a:rPr lang="fr-FR" altLang="fr-FR" b="1" dirty="0">
                <a:latin typeface="Arial" panose="020B0604020202020204" pitchFamily="34" charset="0"/>
              </a:rPr>
              <a:t>Pourquoi la Lune nous présente la même face ?</a:t>
            </a:r>
          </a:p>
          <a:p>
            <a:r>
              <a:rPr lang="fr-FR" altLang="fr-FR" dirty="0">
                <a:latin typeface="Arial" panose="020B0604020202020204" pitchFamily="34" charset="0"/>
              </a:rPr>
              <a:t>La croûte mince face à nous signifie que le noyau est plus près de la surface en direction de la Terre. Ainsi, le centre géométrique lunaire (C) n'est pas confondu avec son centre de gravité (G)... En voici une illustration, très exagérée dans ses proportions. En fait, le noyau s'est trouvé tiré vers la Terre par sa force de gravitation, a une période où sa fluidité était plus grande.</a:t>
            </a:r>
            <a:endParaRPr lang="fr-FR" altLang="fr-FR" dirty="0">
              <a:solidFill>
                <a:schemeClr val="bg1"/>
              </a:solidFill>
            </a:endParaRPr>
          </a:p>
        </p:txBody>
      </p:sp>
    </p:spTree>
    <p:extLst>
      <p:ext uri="{BB962C8B-B14F-4D97-AF65-F5344CB8AC3E}">
        <p14:creationId xmlns:p14="http://schemas.microsoft.com/office/powerpoint/2010/main" val="1138076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Tree>
    <p:extLst>
      <p:ext uri="{BB962C8B-B14F-4D97-AF65-F5344CB8AC3E}">
        <p14:creationId xmlns:p14="http://schemas.microsoft.com/office/powerpoint/2010/main" val="3380684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p:cNvSpPr>
            <a:spLocks noGrp="1" noRot="1" noChangeAspect="1" noTextEdit="1"/>
          </p:cNvSpPr>
          <p:nvPr>
            <p:ph type="sldImg"/>
          </p:nvPr>
        </p:nvSpPr>
        <p:spPr>
          <a:xfrm>
            <a:off x="1547813" y="1385888"/>
            <a:ext cx="4932362" cy="3698875"/>
          </a:xfrm>
          <a:ln/>
        </p:spPr>
      </p:sp>
      <p:sp>
        <p:nvSpPr>
          <p:cNvPr id="135172" name="Espace réservé du numéro de diapositive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r" hangingPunct="1">
              <a:spcBef>
                <a:spcPct val="0"/>
              </a:spcBef>
              <a:buClrTx/>
              <a:buSzTx/>
              <a:buFontTx/>
              <a:buNone/>
            </a:pPr>
            <a:fld id="{061E6466-6292-426F-BA79-B412578592F8}" type="slidenum">
              <a:rPr lang="fr-FR" altLang="fr-FR" sz="1800">
                <a:latin typeface="Calibri" panose="020F0502020204030204" pitchFamily="34" charset="0"/>
              </a:rPr>
              <a:pPr algn="r" hangingPunct="1">
                <a:spcBef>
                  <a:spcPct val="0"/>
                </a:spcBef>
                <a:buClrTx/>
                <a:buSzTx/>
                <a:buFontTx/>
                <a:buNone/>
              </a:pPr>
              <a:t>23</a:t>
            </a:fld>
            <a:endParaRPr lang="fr-FR" altLang="fr-FR">
              <a:latin typeface="Calibri" panose="020F0502020204030204" pitchFamily="34" charset="0"/>
            </a:endParaRPr>
          </a:p>
        </p:txBody>
      </p:sp>
      <p:sp>
        <p:nvSpPr>
          <p:cNvPr id="2" name="Rectangle 1"/>
          <p:cNvSpPr/>
          <p:nvPr/>
        </p:nvSpPr>
        <p:spPr>
          <a:xfrm>
            <a:off x="-2412851" y="6834089"/>
            <a:ext cx="12385376" cy="2677656"/>
          </a:xfrm>
          <a:prstGeom prst="rect">
            <a:avLst/>
          </a:prstGeom>
        </p:spPr>
        <p:txBody>
          <a:bodyPr wrap="square">
            <a:spAutoFit/>
          </a:bodyPr>
          <a:lstStyle/>
          <a:p>
            <a:r>
              <a:rPr lang="fr-FR" altLang="fr-FR" b="1" dirty="0">
                <a:latin typeface="Arial" panose="020B0604020202020204" pitchFamily="34" charset="0"/>
              </a:rPr>
              <a:t>Pourquoi la Lune nous présente la même face ?</a:t>
            </a:r>
          </a:p>
          <a:p>
            <a:r>
              <a:rPr lang="fr-FR" altLang="fr-FR" dirty="0">
                <a:latin typeface="Arial" panose="020B0604020202020204" pitchFamily="34" charset="0"/>
              </a:rPr>
              <a:t>La croûte mince face à nous signifie que le noyau est plus près de la surface en direction de la Terre. Ainsi, le centre géométrique lunaire (C) n'est pas confondu avec son centre de gravité (G)... En voici une illustration, très exagérée dans ses proportions. En fait, le noyau s'est trouvé tiré vers la Terre par sa force de gravitation, a une période où sa fluidité était plus grande.</a:t>
            </a:r>
          </a:p>
          <a:p>
            <a:endParaRPr lang="fr-FR" altLang="fr-FR" dirty="0">
              <a:solidFill>
                <a:schemeClr val="bg1"/>
              </a:solidFill>
            </a:endParaRPr>
          </a:p>
        </p:txBody>
      </p:sp>
      <p:sp>
        <p:nvSpPr>
          <p:cNvPr id="3" name="ZoneTexte 2"/>
          <p:cNvSpPr txBox="1"/>
          <p:nvPr/>
        </p:nvSpPr>
        <p:spPr>
          <a:xfrm>
            <a:off x="-2196827" y="9142413"/>
            <a:ext cx="11449272" cy="830997"/>
          </a:xfrm>
          <a:prstGeom prst="rect">
            <a:avLst/>
          </a:prstGeom>
          <a:noFill/>
        </p:spPr>
        <p:txBody>
          <a:bodyPr wrap="square" rtlCol="0">
            <a:spAutoFit/>
          </a:bodyPr>
          <a:lstStyle/>
          <a:p>
            <a:r>
              <a:rPr lang="fr-FR" dirty="0"/>
              <a:t>La croûte mince est plus fragile aux impacts des </a:t>
            </a:r>
            <a:r>
              <a:rPr lang="fr-FR" dirty="0" err="1"/>
              <a:t>astéorides</a:t>
            </a:r>
            <a:r>
              <a:rPr lang="fr-FR" dirty="0"/>
              <a:t> qui peuvent la fracturer plus facilement favorisant les remontées de laves</a:t>
            </a:r>
          </a:p>
        </p:txBody>
      </p:sp>
      <p:sp>
        <p:nvSpPr>
          <p:cNvPr id="4" name="Rectangle 3"/>
          <p:cNvSpPr/>
          <p:nvPr/>
        </p:nvSpPr>
        <p:spPr>
          <a:xfrm>
            <a:off x="-5797227" y="2450495"/>
            <a:ext cx="3778250" cy="1569660"/>
          </a:xfrm>
          <a:prstGeom prst="rect">
            <a:avLst/>
          </a:prstGeom>
        </p:spPr>
        <p:txBody>
          <a:bodyPr>
            <a:spAutoFit/>
          </a:bodyPr>
          <a:lstStyle/>
          <a:p>
            <a:r>
              <a:rPr lang="fr-FR" dirty="0"/>
              <a:t>Débit de magma très importants, pesanteur réduite, grande fluidité du magma</a:t>
            </a:r>
          </a:p>
        </p:txBody>
      </p:sp>
    </p:spTree>
    <p:extLst>
      <p:ext uri="{BB962C8B-B14F-4D97-AF65-F5344CB8AC3E}">
        <p14:creationId xmlns:p14="http://schemas.microsoft.com/office/powerpoint/2010/main" val="36791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ZoneTexte 3"/>
          <p:cNvSpPr txBox="1"/>
          <p:nvPr/>
        </p:nvSpPr>
        <p:spPr>
          <a:xfrm>
            <a:off x="-5869235" y="1097434"/>
            <a:ext cx="19442160" cy="461665"/>
          </a:xfrm>
          <a:prstGeom prst="rect">
            <a:avLst/>
          </a:prstGeom>
          <a:noFill/>
        </p:spPr>
        <p:txBody>
          <a:bodyPr wrap="square" rtlCol="0">
            <a:spAutoFit/>
          </a:bodyPr>
          <a:lstStyle/>
          <a:p>
            <a:r>
              <a:rPr lang="fr-FR" dirty="0"/>
              <a:t>Du fait de la rotation autour du barycentre la Terre tourne autour du Soleil avec d’infimes balancements sur son orbite</a:t>
            </a:r>
          </a:p>
        </p:txBody>
      </p:sp>
    </p:spTree>
    <p:extLst>
      <p:ext uri="{BB962C8B-B14F-4D97-AF65-F5344CB8AC3E}">
        <p14:creationId xmlns:p14="http://schemas.microsoft.com/office/powerpoint/2010/main" val="3467531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065679" y="853447"/>
            <a:ext cx="14977664" cy="584775"/>
          </a:xfrm>
          <a:prstGeom prst="rect">
            <a:avLst/>
          </a:prstGeom>
        </p:spPr>
        <p:txBody>
          <a:bodyPr wrap="square">
            <a:spAutoFit/>
          </a:bodyPr>
          <a:lstStyle/>
          <a:p>
            <a:r>
              <a:rPr lang="fr-FR" sz="1600" dirty="0">
                <a:solidFill>
                  <a:srgbClr val="111111"/>
                </a:solidFill>
                <a:latin typeface="Roboto"/>
              </a:rPr>
              <a:t>L'inclinaison de l'orbite de la Lune sur le plan de l'écliptique est de </a:t>
            </a:r>
            <a:r>
              <a:rPr lang="fr-FR" sz="1600" b="1" dirty="0">
                <a:solidFill>
                  <a:srgbClr val="111111"/>
                </a:solidFill>
                <a:latin typeface="Roboto"/>
              </a:rPr>
              <a:t>5,145°</a:t>
            </a:r>
            <a:r>
              <a:rPr lang="fr-FR" sz="1600" dirty="0">
                <a:solidFill>
                  <a:srgbClr val="111111"/>
                </a:solidFill>
                <a:latin typeface="Roboto"/>
              </a:rPr>
              <a:t> en moyenne et varie entre 5° et 5,28° selon un cycle de 173 jours (la moitié d'une année </a:t>
            </a:r>
            <a:r>
              <a:rPr lang="fr-FR" sz="1600" dirty="0" err="1">
                <a:solidFill>
                  <a:srgbClr val="111111"/>
                </a:solidFill>
                <a:latin typeface="Roboto"/>
              </a:rPr>
              <a:t>draconitique</a:t>
            </a:r>
            <a:r>
              <a:rPr lang="fr-FR" sz="1600" dirty="0">
                <a:solidFill>
                  <a:srgbClr val="111111"/>
                </a:solidFill>
                <a:latin typeface="Roboto"/>
              </a:rPr>
              <a:t>). L'axe de rotation de la Lune n'est pas perpendiculaire à son plan orbital et l'équateur lunaire est incliné de 1,543° sur l'écliptique.</a:t>
            </a:r>
            <a:endParaRPr lang="fr-FR" sz="1600" dirty="0"/>
          </a:p>
        </p:txBody>
      </p:sp>
      <p:sp>
        <p:nvSpPr>
          <p:cNvPr id="3" name="Rectangle 2"/>
          <p:cNvSpPr>
            <a:spLocks noChangeArrowheads="1"/>
          </p:cNvSpPr>
          <p:nvPr/>
        </p:nvSpPr>
        <p:spPr bwMode="auto">
          <a:xfrm>
            <a:off x="-2052811" y="1729372"/>
            <a:ext cx="1634581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2"/>
                </a:solidFill>
                <a:effectLst/>
              </a:rPr>
              <a:t>Les </a:t>
            </a:r>
            <a:r>
              <a:rPr kumimoji="0" lang="fr-FR" altLang="fr-FR" sz="1800" b="0" i="0" u="none" strike="noStrike" cap="none" normalizeH="0" baseline="0" dirty="0">
                <a:ln>
                  <a:noFill/>
                </a:ln>
                <a:solidFill>
                  <a:srgbClr val="0B0080"/>
                </a:solidFill>
                <a:effectLst/>
                <a:hlinkClick r:id="rId3" tooltip="Nœud ascendant"/>
              </a:rPr>
              <a:t>nœuds</a:t>
            </a:r>
            <a:r>
              <a:rPr kumimoji="0" lang="fr-FR" altLang="fr-FR" sz="1800" b="0" i="0" u="none" strike="noStrike" cap="none" normalizeH="0" baseline="0" dirty="0">
                <a:ln>
                  <a:noFill/>
                </a:ln>
                <a:solidFill>
                  <a:srgbClr val="202122"/>
                </a:solidFill>
                <a:effectLst/>
              </a:rPr>
              <a:t> sont les points de l'orbite qui croisent le plan de l'</a:t>
            </a:r>
            <a:r>
              <a:rPr kumimoji="0" lang="fr-FR" altLang="fr-FR" sz="1800" b="0" i="0" u="none" strike="noStrike" cap="none" normalizeH="0" baseline="0" dirty="0">
                <a:ln>
                  <a:noFill/>
                </a:ln>
                <a:solidFill>
                  <a:srgbClr val="0B0080"/>
                </a:solidFill>
                <a:effectLst/>
                <a:hlinkClick r:id="rId4" tooltip="Écliptique"/>
              </a:rPr>
              <a:t>écliptique</a:t>
            </a:r>
            <a:r>
              <a:rPr kumimoji="0" lang="fr-FR" altLang="fr-FR" sz="1800" b="0" i="0" u="none" strike="noStrike" cap="none" normalizeH="0" baseline="0" dirty="0">
                <a:ln>
                  <a:noFill/>
                </a:ln>
                <a:solidFill>
                  <a:srgbClr val="202122"/>
                </a:solidFill>
                <a:effectLst/>
              </a:rPr>
              <a:t>. La Lune traverse le nœud ascendant tous les 27,212 2 jours, soit un </a:t>
            </a:r>
            <a:r>
              <a:rPr kumimoji="0" lang="fr-FR" altLang="fr-FR" sz="1800" b="0" i="0" u="none" strike="noStrike" cap="none" normalizeH="0" baseline="0" dirty="0">
                <a:ln>
                  <a:noFill/>
                </a:ln>
                <a:solidFill>
                  <a:srgbClr val="0B0080"/>
                </a:solidFill>
                <a:effectLst/>
                <a:hlinkClick r:id="rId5" tooltip="Mois draconitique"/>
              </a:rPr>
              <a:t>mois </a:t>
            </a:r>
            <a:r>
              <a:rPr kumimoji="0" lang="fr-FR" altLang="fr-FR" sz="1800" b="0" i="0" u="none" strike="noStrike" cap="none" normalizeH="0" baseline="0" dirty="0" err="1">
                <a:ln>
                  <a:noFill/>
                </a:ln>
                <a:solidFill>
                  <a:srgbClr val="0B0080"/>
                </a:solidFill>
                <a:effectLst/>
                <a:hlinkClick r:id="rId5" tooltip="Mois draconitique"/>
              </a:rPr>
              <a:t>draconitique</a:t>
            </a:r>
            <a:r>
              <a:rPr kumimoji="0" lang="fr-FR" altLang="fr-FR" sz="1800" b="0" i="0" u="none" strike="noStrike" cap="none" normalizeH="0" baseline="0" dirty="0">
                <a:ln>
                  <a:noFill/>
                </a:ln>
                <a:solidFill>
                  <a:srgbClr val="202122"/>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2"/>
                </a:solidFill>
                <a:effectLst/>
              </a:rPr>
              <a:t>La ligne des nœuds, l'intersection entre le plan orbital de la Lune et celui de l'écliptique, subit un </a:t>
            </a:r>
            <a:r>
              <a:rPr kumimoji="0" lang="fr-FR" altLang="fr-FR" sz="1800" b="0" i="0" u="none" strike="noStrike" cap="none" normalizeH="0" baseline="0" dirty="0">
                <a:ln>
                  <a:noFill/>
                </a:ln>
                <a:solidFill>
                  <a:srgbClr val="0B0080"/>
                </a:solidFill>
                <a:effectLst/>
                <a:hlinkClick r:id="rId6" tooltip="Rétrograde (astronomie)"/>
              </a:rPr>
              <a:t>mouvement rétrograde</a:t>
            </a:r>
            <a:r>
              <a:rPr kumimoji="0" lang="fr-FR" altLang="fr-FR" sz="1800" b="0" i="0" u="none" strike="noStrike" cap="none" normalizeH="0" baseline="0" dirty="0">
                <a:ln>
                  <a:noFill/>
                </a:ln>
                <a:solidFill>
                  <a:srgbClr val="202122"/>
                </a:solidFill>
                <a:effectLst/>
              </a:rPr>
              <a:t> : pour un observateur terrestre, elle tourne vers l'ouest,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2"/>
                </a:solidFill>
                <a:effectLst/>
              </a:rPr>
              <a:t>effectuant une rotation complète en 18,60 ans, soit 19,354 9° par an.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2"/>
                </a:solidFill>
                <a:effectLst/>
              </a:rPr>
              <a:t> Du point de vue d'un observateur imaginaire situé au </a:t>
            </a:r>
            <a:r>
              <a:rPr kumimoji="0" lang="fr-FR" altLang="fr-FR" sz="1800" b="0" i="0" u="none" strike="noStrike" cap="none" normalizeH="0" baseline="0" dirty="0">
                <a:ln>
                  <a:noFill/>
                </a:ln>
                <a:solidFill>
                  <a:srgbClr val="0B0080"/>
                </a:solidFill>
                <a:effectLst/>
                <a:hlinkClick r:id="rId7" tooltip="Pôle céleste"/>
              </a:rPr>
              <a:t>pôle céleste</a:t>
            </a:r>
            <a:r>
              <a:rPr kumimoji="0" lang="fr-FR" altLang="fr-FR" sz="1800" b="0" i="0" u="none" strike="noStrike" cap="none" normalizeH="0" baseline="0" dirty="0">
                <a:ln>
                  <a:noFill/>
                </a:ln>
                <a:solidFill>
                  <a:srgbClr val="202122"/>
                </a:solidFill>
                <a:effectLst/>
              </a:rPr>
              <a:t> nord, les nœuds tournent dans le sens négatif autour de la Terre, sens opposé à la rotation propre de celle-ci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2"/>
                </a:solidFill>
                <a:effectLst/>
              </a:rPr>
              <a:t>et à sa rotation autour du Soleil.</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2"/>
                </a:solidFill>
                <a:effectLst/>
                <a:cs typeface="Arial" panose="020B0604020202020204" pitchFamily="34" charset="0"/>
              </a:rPr>
              <a:t>Les éclipses de </a:t>
            </a:r>
            <a:r>
              <a:rPr kumimoji="0" lang="fr-FR" altLang="fr-FR" sz="1800" b="0" i="0" u="none" strike="noStrike" cap="none" normalizeH="0" baseline="0" dirty="0">
                <a:ln>
                  <a:noFill/>
                </a:ln>
                <a:solidFill>
                  <a:srgbClr val="0B0080"/>
                </a:solidFill>
                <a:effectLst/>
                <a:cs typeface="Arial" panose="020B0604020202020204" pitchFamily="34" charset="0"/>
                <a:hlinkClick r:id="rId8" tooltip="Éclipse de Soleil"/>
              </a:rPr>
              <a:t>Soleil</a:t>
            </a:r>
            <a:r>
              <a:rPr kumimoji="0" lang="fr-FR" altLang="fr-FR" sz="1800" b="0" i="0" u="none" strike="noStrike" cap="none" normalizeH="0" baseline="0" dirty="0">
                <a:ln>
                  <a:noFill/>
                </a:ln>
                <a:solidFill>
                  <a:srgbClr val="202122"/>
                </a:solidFill>
                <a:effectLst/>
                <a:cs typeface="Arial" panose="020B0604020202020204" pitchFamily="34" charset="0"/>
              </a:rPr>
              <a:t> et de </a:t>
            </a:r>
            <a:r>
              <a:rPr kumimoji="0" lang="fr-FR" altLang="fr-FR" sz="1800" b="0" i="0" u="none" strike="noStrike" cap="none" normalizeH="0" baseline="0" dirty="0">
                <a:ln>
                  <a:noFill/>
                </a:ln>
                <a:solidFill>
                  <a:srgbClr val="0B0080"/>
                </a:solidFill>
                <a:effectLst/>
                <a:cs typeface="Arial" panose="020B0604020202020204" pitchFamily="34" charset="0"/>
                <a:hlinkClick r:id="rId9" tooltip="Éclipse de Lune"/>
              </a:rPr>
              <a:t>Lune</a:t>
            </a:r>
            <a:r>
              <a:rPr kumimoji="0" lang="fr-FR" altLang="fr-FR" sz="1800" b="0" i="0" u="none" strike="noStrike" cap="none" normalizeH="0" baseline="0" dirty="0">
                <a:ln>
                  <a:noFill/>
                </a:ln>
                <a:solidFill>
                  <a:srgbClr val="202122"/>
                </a:solidFill>
                <a:effectLst/>
                <a:cs typeface="Arial" panose="020B0604020202020204" pitchFamily="34" charset="0"/>
              </a:rPr>
              <a:t> ne se produisent que lorsque les nœuds sont alignés (ou au plus près) avec l'axe Soleil-Terre, cette période d'alignement favorable aux éclipses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202122"/>
                </a:solidFill>
                <a:effectLst/>
                <a:cs typeface="Arial" panose="020B0604020202020204" pitchFamily="34" charset="0"/>
              </a:rPr>
              <a:t>est appelée </a:t>
            </a:r>
            <a:r>
              <a:rPr kumimoji="0" lang="fr-FR" altLang="fr-FR" sz="1800" b="0" i="0" u="none" strike="noStrike" cap="none" normalizeH="0" baseline="0" dirty="0">
                <a:ln>
                  <a:noFill/>
                </a:ln>
                <a:solidFill>
                  <a:srgbClr val="0B0080"/>
                </a:solidFill>
                <a:effectLst/>
                <a:cs typeface="Arial" panose="020B0604020202020204" pitchFamily="34" charset="0"/>
                <a:hlinkClick r:id="rId10" tooltip="Saison d'éclipses"/>
              </a:rPr>
              <a:t>saison d'éclipses</a:t>
            </a:r>
            <a:r>
              <a:rPr kumimoji="0" lang="fr-FR" altLang="fr-FR" sz="1800" b="0" i="0" u="none" strike="noStrike" cap="none" normalizeH="0" baseline="0" dirty="0">
                <a:ln>
                  <a:noFill/>
                </a:ln>
                <a:solidFill>
                  <a:srgbClr val="202122"/>
                </a:solidFill>
                <a:effectLst/>
                <a:cs typeface="Arial" panose="020B0604020202020204" pitchFamily="34" charset="0"/>
              </a:rPr>
              <a:t>, elle a lieu environ tous les 173,3 jours.</a:t>
            </a:r>
          </a:p>
          <a:p>
            <a:pPr defTabSz="914400"/>
            <a:r>
              <a:rPr lang="fr-FR" sz="1800" b="1" dirty="0"/>
              <a:t>Lune[</a:t>
            </a:r>
            <a:r>
              <a:rPr lang="fr-FR" sz="1800" b="1" dirty="0">
                <a:hlinkClick r:id="rId11" tooltip="Modifier la section : Précession de l'axe de rotation"/>
              </a:rPr>
              <a:t>modifier</a:t>
            </a:r>
            <a:r>
              <a:rPr lang="fr-FR" sz="1800" b="1" dirty="0"/>
              <a:t> | </a:t>
            </a:r>
            <a:r>
              <a:rPr lang="fr-FR" sz="1800" b="1" dirty="0">
                <a:hlinkClick r:id="rId12" tooltip="Modifier la section : Précession de l'axe de rotation"/>
              </a:rPr>
              <a:t>modifier le code</a:t>
            </a:r>
            <a:r>
              <a:rPr lang="fr-FR" sz="1800" b="1" dirty="0"/>
              <a:t>]</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800" dirty="0">
              <a:solidFill>
                <a:srgbClr val="202122"/>
              </a:solidFill>
              <a:cs typeface="Arial" panose="020B0604020202020204" pitchFamily="34" charset="0"/>
            </a:endParaRPr>
          </a:p>
          <a:p>
            <a:r>
              <a:rPr lang="fr-FR" b="1" dirty="0"/>
              <a:t>Précession de l'axe de rotation de la Lune subit une </a:t>
            </a:r>
            <a:r>
              <a:rPr lang="fr-FR" b="1" u="sng" dirty="0">
                <a:hlinkClick r:id="rId13"/>
              </a:rPr>
              <a:t>précession</a:t>
            </a:r>
            <a:r>
              <a:rPr lang="fr-FR" b="1" dirty="0"/>
              <a:t> d’une période de 6 793,5 jours (18,599 6 années). Cette précession est provoquée par la gravitation du Soleil et, dans une moindre mesure, par le bourrelet équatorial de la Terre.</a:t>
            </a:r>
          </a:p>
          <a:p>
            <a:r>
              <a:rPr lang="fr-FR" b="1" dirty="0"/>
              <a:t>Comme la Terre est elle-même inclinée de 23,45 degrés par rapport à l’écliptique, l’inclinaison du plan orbital lunaire par rapport à l’équateur terrestre varie entre 28,72 degrés et 18,16 degrés.</a:t>
            </a:r>
          </a:p>
          <a:p>
            <a:r>
              <a:rPr lang="fr-FR" b="1" dirty="0"/>
              <a:t>Cela provoque sur la Terre un mouvement de son l’axe de rotation appelé nutation d’une période identique.</a:t>
            </a:r>
            <a:endParaRPr lang="fr-FR" dirty="0"/>
          </a:p>
        </p:txBody>
      </p:sp>
      <p:sp>
        <p:nvSpPr>
          <p:cNvPr id="4" name="Rectangle 3"/>
          <p:cNvSpPr/>
          <p:nvPr/>
        </p:nvSpPr>
        <p:spPr>
          <a:xfrm>
            <a:off x="-2090279" y="8497611"/>
            <a:ext cx="15049672" cy="2636106"/>
          </a:xfrm>
          <a:prstGeom prst="rect">
            <a:avLst/>
          </a:prstGeom>
        </p:spPr>
        <p:txBody>
          <a:bodyPr wrap="square">
            <a:spAutoFit/>
          </a:bodyPr>
          <a:lstStyle/>
          <a:p>
            <a:pPr eaLnBrk="1">
              <a:lnSpc>
                <a:spcPct val="95000"/>
              </a:lnSpc>
              <a:buClr>
                <a:srgbClr val="000000"/>
              </a:buClr>
              <a:buSzPct val="45000"/>
              <a:buFont typeface="StarSymbol" charset="0"/>
              <a:buNone/>
            </a:pPr>
            <a:r>
              <a:rPr lang="en-GB" altLang="fr-FR" sz="1800" b="1" dirty="0">
                <a:solidFill>
                  <a:srgbClr val="000000"/>
                </a:solidFill>
              </a:rPr>
              <a:t>Le plan de </a:t>
            </a:r>
            <a:r>
              <a:rPr lang="en-GB" altLang="fr-FR" sz="1800" b="1" dirty="0" err="1">
                <a:solidFill>
                  <a:srgbClr val="000000"/>
                </a:solidFill>
              </a:rPr>
              <a:t>l’orbite</a:t>
            </a:r>
            <a:r>
              <a:rPr lang="en-GB" altLang="fr-FR" sz="1800" b="1" dirty="0">
                <a:solidFill>
                  <a:srgbClr val="000000"/>
                </a:solidFill>
              </a:rPr>
              <a:t> </a:t>
            </a:r>
            <a:r>
              <a:rPr lang="en-GB" altLang="fr-FR" sz="1800" b="1" dirty="0" err="1">
                <a:solidFill>
                  <a:srgbClr val="000000"/>
                </a:solidFill>
              </a:rPr>
              <a:t>lunaire</a:t>
            </a:r>
            <a:r>
              <a:rPr lang="en-GB" altLang="fr-FR" sz="1800" b="1" dirty="0">
                <a:solidFill>
                  <a:srgbClr val="000000"/>
                </a:solidFill>
              </a:rPr>
              <a:t> </a:t>
            </a:r>
            <a:r>
              <a:rPr lang="en-GB" altLang="fr-FR" sz="1800" b="1" dirty="0" err="1">
                <a:solidFill>
                  <a:srgbClr val="000000"/>
                </a:solidFill>
              </a:rPr>
              <a:t>est</a:t>
            </a:r>
            <a:r>
              <a:rPr lang="en-GB" altLang="fr-FR" sz="1800" b="1" dirty="0">
                <a:solidFill>
                  <a:srgbClr val="000000"/>
                </a:solidFill>
              </a:rPr>
              <a:t> </a:t>
            </a:r>
            <a:r>
              <a:rPr lang="en-GB" altLang="fr-FR" sz="1800" b="1" dirty="0" err="1">
                <a:solidFill>
                  <a:srgbClr val="000000"/>
                </a:solidFill>
              </a:rPr>
              <a:t>incliné</a:t>
            </a:r>
            <a:r>
              <a:rPr lang="en-GB" altLang="fr-FR" sz="1800" b="1" dirty="0">
                <a:solidFill>
                  <a:srgbClr val="000000"/>
                </a:solidFill>
              </a:rPr>
              <a:t> de 5,145 396º par rapport à </a:t>
            </a:r>
            <a:r>
              <a:rPr lang="en-GB" altLang="fr-FR" sz="1800" b="1" dirty="0" err="1">
                <a:solidFill>
                  <a:srgbClr val="000000"/>
                </a:solidFill>
              </a:rPr>
              <a:t>l’écliptique</a:t>
            </a:r>
            <a:r>
              <a:rPr lang="en-GB" altLang="fr-FR" sz="1800" b="1" dirty="0">
                <a:solidFill>
                  <a:srgbClr val="000000"/>
                </a:solidFill>
              </a:rPr>
              <a:t> (le plan orbital de la Terre). </a:t>
            </a:r>
            <a:r>
              <a:rPr lang="en-GB" altLang="fr-FR" sz="1800" b="1" dirty="0" err="1">
                <a:solidFill>
                  <a:srgbClr val="000000"/>
                </a:solidFill>
              </a:rPr>
              <a:t>Cette</a:t>
            </a:r>
            <a:r>
              <a:rPr lang="en-GB" altLang="fr-FR" sz="1800" b="1" dirty="0">
                <a:solidFill>
                  <a:srgbClr val="000000"/>
                </a:solidFill>
              </a:rPr>
              <a:t> </a:t>
            </a:r>
            <a:r>
              <a:rPr lang="en-GB" altLang="fr-FR" sz="1800" b="1" dirty="0" err="1">
                <a:solidFill>
                  <a:srgbClr val="000000"/>
                </a:solidFill>
              </a:rPr>
              <a:t>inclinaison</a:t>
            </a:r>
            <a:r>
              <a:rPr lang="en-GB" altLang="fr-FR" sz="1800" b="1" dirty="0">
                <a:solidFill>
                  <a:srgbClr val="000000"/>
                </a:solidFill>
              </a:rPr>
              <a:t> </a:t>
            </a:r>
            <a:r>
              <a:rPr lang="en-GB" altLang="fr-FR" sz="1800" b="1" dirty="0" err="1">
                <a:solidFill>
                  <a:srgbClr val="000000"/>
                </a:solidFill>
              </a:rPr>
              <a:t>peut</a:t>
            </a:r>
            <a:r>
              <a:rPr lang="en-GB" altLang="fr-FR" sz="1800" b="1" dirty="0">
                <a:solidFill>
                  <a:srgbClr val="000000"/>
                </a:solidFill>
              </a:rPr>
              <a:t> </a:t>
            </a:r>
            <a:r>
              <a:rPr lang="en-GB" altLang="fr-FR" sz="1800" b="1" dirty="0" err="1">
                <a:solidFill>
                  <a:srgbClr val="000000"/>
                </a:solidFill>
              </a:rPr>
              <a:t>varier</a:t>
            </a:r>
            <a:r>
              <a:rPr lang="en-GB" altLang="fr-FR" sz="1800" b="1" dirty="0">
                <a:solidFill>
                  <a:srgbClr val="000000"/>
                </a:solidFill>
              </a:rPr>
              <a:t> car la Lune </a:t>
            </a:r>
            <a:r>
              <a:rPr lang="en-GB" altLang="fr-FR" sz="1800" b="1" dirty="0" err="1">
                <a:solidFill>
                  <a:srgbClr val="000000"/>
                </a:solidFill>
              </a:rPr>
              <a:t>est</a:t>
            </a:r>
            <a:r>
              <a:rPr lang="en-GB" altLang="fr-FR" sz="1800" b="1" dirty="0">
                <a:solidFill>
                  <a:srgbClr val="000000"/>
                </a:solidFill>
              </a:rPr>
              <a:t> plus </a:t>
            </a:r>
            <a:r>
              <a:rPr lang="en-GB" altLang="fr-FR" sz="1800" b="1" dirty="0" err="1">
                <a:solidFill>
                  <a:srgbClr val="000000"/>
                </a:solidFill>
              </a:rPr>
              <a:t>liée</a:t>
            </a:r>
            <a:r>
              <a:rPr lang="en-GB" altLang="fr-FR" sz="1800" b="1" dirty="0">
                <a:solidFill>
                  <a:srgbClr val="000000"/>
                </a:solidFill>
              </a:rPr>
              <a:t> à la Terre </a:t>
            </a:r>
            <a:r>
              <a:rPr lang="en-GB" altLang="fr-FR" sz="1800" b="1" dirty="0" err="1">
                <a:solidFill>
                  <a:srgbClr val="000000"/>
                </a:solidFill>
              </a:rPr>
              <a:t>qu’au</a:t>
            </a:r>
            <a:r>
              <a:rPr lang="en-GB" altLang="fr-FR" sz="1800" b="1" dirty="0">
                <a:solidFill>
                  <a:srgbClr val="000000"/>
                </a:solidFill>
              </a:rPr>
              <a:t> Soleil.</a:t>
            </a:r>
          </a:p>
          <a:p>
            <a:pPr eaLnBrk="1">
              <a:lnSpc>
                <a:spcPct val="95000"/>
              </a:lnSpc>
              <a:buClr>
                <a:srgbClr val="000000"/>
              </a:buClr>
              <a:buSzPct val="45000"/>
              <a:buFont typeface="StarSymbol" charset="0"/>
              <a:buNone/>
            </a:pPr>
            <a:r>
              <a:rPr lang="en-GB" altLang="fr-FR" sz="1800" b="1" dirty="0">
                <a:solidFill>
                  <a:srgbClr val="000000"/>
                </a:solidFill>
              </a:rPr>
              <a:t>Le plan de rotation de la Lune </a:t>
            </a:r>
            <a:r>
              <a:rPr lang="en-GB" altLang="fr-FR" sz="1800" b="1" dirty="0" err="1">
                <a:solidFill>
                  <a:srgbClr val="000000"/>
                </a:solidFill>
              </a:rPr>
              <a:t>subit</a:t>
            </a:r>
            <a:r>
              <a:rPr lang="en-GB" altLang="fr-FR" sz="1800" b="1" dirty="0">
                <a:solidFill>
                  <a:srgbClr val="000000"/>
                </a:solidFill>
              </a:rPr>
              <a:t> </a:t>
            </a:r>
            <a:r>
              <a:rPr lang="en-GB" altLang="fr-FR" sz="1800" b="1" dirty="0" err="1">
                <a:solidFill>
                  <a:srgbClr val="000000"/>
                </a:solidFill>
              </a:rPr>
              <a:t>une</a:t>
            </a:r>
            <a:r>
              <a:rPr lang="en-GB" altLang="fr-FR" sz="1800" b="1" dirty="0">
                <a:solidFill>
                  <a:srgbClr val="000000"/>
                </a:solidFill>
              </a:rPr>
              <a:t> </a:t>
            </a:r>
            <a:r>
              <a:rPr lang="en-GB" altLang="fr-FR" sz="1800" b="1" dirty="0" err="1">
                <a:solidFill>
                  <a:srgbClr val="000000"/>
                </a:solidFill>
              </a:rPr>
              <a:t>précession</a:t>
            </a:r>
            <a:r>
              <a:rPr lang="en-GB" altLang="fr-FR" sz="1800" b="1" dirty="0">
                <a:solidFill>
                  <a:srgbClr val="000000"/>
                </a:solidFill>
              </a:rPr>
              <a:t> </a:t>
            </a:r>
            <a:r>
              <a:rPr lang="en-GB" altLang="fr-FR" sz="1800" b="1" dirty="0" err="1">
                <a:solidFill>
                  <a:srgbClr val="000000"/>
                </a:solidFill>
              </a:rPr>
              <a:t>d’une</a:t>
            </a:r>
            <a:r>
              <a:rPr lang="en-GB" altLang="fr-FR" sz="1800" b="1" dirty="0">
                <a:solidFill>
                  <a:srgbClr val="000000"/>
                </a:solidFill>
              </a:rPr>
              <a:t> </a:t>
            </a:r>
            <a:r>
              <a:rPr lang="en-GB" altLang="fr-FR" sz="1800" b="1" dirty="0" err="1">
                <a:solidFill>
                  <a:srgbClr val="000000"/>
                </a:solidFill>
              </a:rPr>
              <a:t>période</a:t>
            </a:r>
            <a:r>
              <a:rPr lang="en-GB" altLang="fr-FR" sz="1800" b="1" dirty="0">
                <a:solidFill>
                  <a:srgbClr val="000000"/>
                </a:solidFill>
              </a:rPr>
              <a:t> de 6 793,5 </a:t>
            </a:r>
            <a:r>
              <a:rPr lang="en-GB" altLang="fr-FR" sz="1800" b="1" dirty="0" err="1">
                <a:solidFill>
                  <a:srgbClr val="000000"/>
                </a:solidFill>
              </a:rPr>
              <a:t>jours</a:t>
            </a:r>
            <a:r>
              <a:rPr lang="en-GB" altLang="fr-FR" sz="1800" b="1" dirty="0">
                <a:solidFill>
                  <a:srgbClr val="000000"/>
                </a:solidFill>
              </a:rPr>
              <a:t> (18,5996 </a:t>
            </a:r>
            <a:r>
              <a:rPr lang="en-GB" altLang="fr-FR" sz="1800" b="1" dirty="0" err="1">
                <a:solidFill>
                  <a:srgbClr val="000000"/>
                </a:solidFill>
              </a:rPr>
              <a:t>années</a:t>
            </a:r>
            <a:r>
              <a:rPr lang="en-GB" altLang="fr-FR" sz="1800" b="1" dirty="0">
                <a:solidFill>
                  <a:srgbClr val="000000"/>
                </a:solidFill>
              </a:rPr>
              <a:t>). </a:t>
            </a:r>
            <a:r>
              <a:rPr lang="en-GB" altLang="fr-FR" sz="1800" b="1" dirty="0" err="1">
                <a:solidFill>
                  <a:srgbClr val="000000"/>
                </a:solidFill>
              </a:rPr>
              <a:t>Cette</a:t>
            </a:r>
            <a:r>
              <a:rPr lang="en-GB" altLang="fr-FR" sz="1800" b="1" dirty="0">
                <a:solidFill>
                  <a:srgbClr val="000000"/>
                </a:solidFill>
              </a:rPr>
              <a:t> </a:t>
            </a:r>
            <a:r>
              <a:rPr lang="en-GB" altLang="fr-FR" sz="1800" b="1" dirty="0" err="1">
                <a:solidFill>
                  <a:srgbClr val="000000"/>
                </a:solidFill>
              </a:rPr>
              <a:t>précession</a:t>
            </a:r>
            <a:r>
              <a:rPr lang="en-GB" altLang="fr-FR" sz="1800" b="1" dirty="0">
                <a:solidFill>
                  <a:srgbClr val="000000"/>
                </a:solidFill>
              </a:rPr>
              <a:t> </a:t>
            </a:r>
            <a:r>
              <a:rPr lang="en-GB" altLang="fr-FR" sz="1800" b="1" dirty="0" err="1">
                <a:solidFill>
                  <a:srgbClr val="000000"/>
                </a:solidFill>
              </a:rPr>
              <a:t>est</a:t>
            </a:r>
            <a:r>
              <a:rPr lang="en-GB" altLang="fr-FR" sz="1800" b="1" dirty="0">
                <a:solidFill>
                  <a:srgbClr val="000000"/>
                </a:solidFill>
              </a:rPr>
              <a:t> </a:t>
            </a:r>
            <a:r>
              <a:rPr lang="en-GB" altLang="fr-FR" sz="1800" b="1" dirty="0" err="1">
                <a:solidFill>
                  <a:srgbClr val="000000"/>
                </a:solidFill>
              </a:rPr>
              <a:t>provoquée</a:t>
            </a:r>
            <a:r>
              <a:rPr lang="en-GB" altLang="fr-FR" sz="1800" b="1" dirty="0">
                <a:solidFill>
                  <a:srgbClr val="000000"/>
                </a:solidFill>
              </a:rPr>
              <a:t> par la gravitation du Soleil et, </a:t>
            </a:r>
            <a:r>
              <a:rPr lang="en-GB" altLang="fr-FR" sz="1800" b="1" dirty="0" err="1">
                <a:solidFill>
                  <a:srgbClr val="000000"/>
                </a:solidFill>
              </a:rPr>
              <a:t>dans</a:t>
            </a:r>
            <a:r>
              <a:rPr lang="en-GB" altLang="fr-FR" sz="1800" b="1" dirty="0">
                <a:solidFill>
                  <a:srgbClr val="000000"/>
                </a:solidFill>
              </a:rPr>
              <a:t> </a:t>
            </a:r>
            <a:r>
              <a:rPr lang="en-GB" altLang="fr-FR" sz="1800" b="1" dirty="0" err="1">
                <a:solidFill>
                  <a:srgbClr val="000000"/>
                </a:solidFill>
              </a:rPr>
              <a:t>une</a:t>
            </a:r>
            <a:r>
              <a:rPr lang="en-GB" altLang="fr-FR" sz="1800" b="1" dirty="0">
                <a:solidFill>
                  <a:srgbClr val="000000"/>
                </a:solidFill>
              </a:rPr>
              <a:t> </a:t>
            </a:r>
            <a:r>
              <a:rPr lang="en-GB" altLang="fr-FR" sz="1800" b="1" dirty="0" err="1">
                <a:solidFill>
                  <a:srgbClr val="000000"/>
                </a:solidFill>
              </a:rPr>
              <a:t>moindre</a:t>
            </a:r>
            <a:r>
              <a:rPr lang="en-GB" altLang="fr-FR" sz="1800" b="1" dirty="0">
                <a:solidFill>
                  <a:srgbClr val="000000"/>
                </a:solidFill>
              </a:rPr>
              <a:t> </a:t>
            </a:r>
            <a:r>
              <a:rPr lang="en-GB" altLang="fr-FR" sz="1800" b="1" dirty="0" err="1">
                <a:solidFill>
                  <a:srgbClr val="000000"/>
                </a:solidFill>
              </a:rPr>
              <a:t>mesure</a:t>
            </a:r>
            <a:r>
              <a:rPr lang="en-GB" altLang="fr-FR" sz="1800" b="1" dirty="0">
                <a:solidFill>
                  <a:srgbClr val="000000"/>
                </a:solidFill>
              </a:rPr>
              <a:t>, par le </a:t>
            </a:r>
            <a:r>
              <a:rPr lang="en-GB" altLang="fr-FR" sz="1800" b="1" dirty="0" err="1">
                <a:solidFill>
                  <a:srgbClr val="000000"/>
                </a:solidFill>
              </a:rPr>
              <a:t>bourrelet</a:t>
            </a:r>
            <a:r>
              <a:rPr lang="en-GB" altLang="fr-FR" sz="1800" b="1" dirty="0">
                <a:solidFill>
                  <a:srgbClr val="000000"/>
                </a:solidFill>
              </a:rPr>
              <a:t> </a:t>
            </a:r>
            <a:r>
              <a:rPr lang="en-GB" altLang="fr-FR" sz="1800" b="1" dirty="0" err="1">
                <a:solidFill>
                  <a:srgbClr val="000000"/>
                </a:solidFill>
              </a:rPr>
              <a:t>équatorial</a:t>
            </a:r>
            <a:r>
              <a:rPr lang="en-GB" altLang="fr-FR" sz="1800" b="1" dirty="0">
                <a:solidFill>
                  <a:srgbClr val="000000"/>
                </a:solidFill>
              </a:rPr>
              <a:t> de la Terre.</a:t>
            </a:r>
          </a:p>
          <a:p>
            <a:pPr eaLnBrk="1">
              <a:lnSpc>
                <a:spcPct val="95000"/>
              </a:lnSpc>
              <a:buClr>
                <a:srgbClr val="000000"/>
              </a:buClr>
              <a:buSzPct val="45000"/>
              <a:buFont typeface="StarSymbol" charset="0"/>
              <a:buNone/>
            </a:pPr>
            <a:endParaRPr lang="en-GB" altLang="fr-FR" sz="1800" b="1" dirty="0">
              <a:solidFill>
                <a:srgbClr val="000000"/>
              </a:solidFill>
            </a:endParaRPr>
          </a:p>
          <a:p>
            <a:pPr eaLnBrk="1">
              <a:lnSpc>
                <a:spcPct val="95000"/>
              </a:lnSpc>
              <a:buClr>
                <a:srgbClr val="000000"/>
              </a:buClr>
              <a:buSzPct val="45000"/>
              <a:buFont typeface="StarSymbol" charset="0"/>
              <a:buNone/>
            </a:pPr>
            <a:r>
              <a:rPr lang="en-GB" altLang="fr-FR" sz="1800" b="1" dirty="0" err="1">
                <a:solidFill>
                  <a:srgbClr val="000000"/>
                </a:solidFill>
              </a:rPr>
              <a:t>Comme</a:t>
            </a:r>
            <a:r>
              <a:rPr lang="en-GB" altLang="fr-FR" sz="1800" b="1" dirty="0">
                <a:solidFill>
                  <a:srgbClr val="000000"/>
                </a:solidFill>
              </a:rPr>
              <a:t> la Terre </a:t>
            </a:r>
            <a:r>
              <a:rPr lang="en-GB" altLang="fr-FR" sz="1800" b="1" dirty="0" err="1">
                <a:solidFill>
                  <a:srgbClr val="000000"/>
                </a:solidFill>
              </a:rPr>
              <a:t>est</a:t>
            </a:r>
            <a:r>
              <a:rPr lang="en-GB" altLang="fr-FR" sz="1800" b="1" dirty="0">
                <a:solidFill>
                  <a:srgbClr val="000000"/>
                </a:solidFill>
              </a:rPr>
              <a:t> </a:t>
            </a:r>
            <a:r>
              <a:rPr lang="en-GB" altLang="fr-FR" sz="1800" b="1" dirty="0" err="1">
                <a:solidFill>
                  <a:srgbClr val="000000"/>
                </a:solidFill>
              </a:rPr>
              <a:t>elle-même</a:t>
            </a:r>
            <a:r>
              <a:rPr lang="en-GB" altLang="fr-FR" sz="1800" b="1" dirty="0">
                <a:solidFill>
                  <a:srgbClr val="000000"/>
                </a:solidFill>
              </a:rPr>
              <a:t> </a:t>
            </a:r>
            <a:r>
              <a:rPr lang="en-GB" altLang="fr-FR" sz="1800" b="1" dirty="0" err="1">
                <a:solidFill>
                  <a:srgbClr val="000000"/>
                </a:solidFill>
              </a:rPr>
              <a:t>inclinée</a:t>
            </a:r>
            <a:r>
              <a:rPr lang="en-GB" altLang="fr-FR" sz="1800" b="1" dirty="0">
                <a:solidFill>
                  <a:srgbClr val="000000"/>
                </a:solidFill>
              </a:rPr>
              <a:t> de 23,45º par rapport à </a:t>
            </a:r>
            <a:r>
              <a:rPr lang="en-GB" altLang="fr-FR" sz="1800" b="1" dirty="0" err="1">
                <a:solidFill>
                  <a:srgbClr val="000000"/>
                </a:solidFill>
              </a:rPr>
              <a:t>l’écliptique</a:t>
            </a:r>
            <a:r>
              <a:rPr lang="en-GB" altLang="fr-FR" sz="1800" b="1" dirty="0">
                <a:solidFill>
                  <a:srgbClr val="000000"/>
                </a:solidFill>
              </a:rPr>
              <a:t>, </a:t>
            </a:r>
            <a:r>
              <a:rPr lang="en-GB" altLang="fr-FR" sz="1800" b="1" dirty="0" err="1">
                <a:solidFill>
                  <a:srgbClr val="000000"/>
                </a:solidFill>
              </a:rPr>
              <a:t>l’inclinaison</a:t>
            </a:r>
            <a:r>
              <a:rPr lang="en-GB" altLang="fr-FR" sz="1800" b="1" dirty="0">
                <a:solidFill>
                  <a:srgbClr val="000000"/>
                </a:solidFill>
              </a:rPr>
              <a:t> du plan orbital </a:t>
            </a:r>
            <a:r>
              <a:rPr lang="en-GB" altLang="fr-FR" sz="1800" b="1" dirty="0" err="1">
                <a:solidFill>
                  <a:srgbClr val="000000"/>
                </a:solidFill>
              </a:rPr>
              <a:t>lunaire</a:t>
            </a:r>
            <a:r>
              <a:rPr lang="en-GB" altLang="fr-FR" sz="1800" b="1" dirty="0">
                <a:solidFill>
                  <a:srgbClr val="000000"/>
                </a:solidFill>
              </a:rPr>
              <a:t> par rapport à </a:t>
            </a:r>
            <a:r>
              <a:rPr lang="en-GB" altLang="fr-FR" sz="1800" b="1" dirty="0" err="1">
                <a:solidFill>
                  <a:srgbClr val="000000"/>
                </a:solidFill>
              </a:rPr>
              <a:t>l’équateur</a:t>
            </a:r>
            <a:r>
              <a:rPr lang="en-GB" altLang="fr-FR" sz="1800" b="1" dirty="0">
                <a:solidFill>
                  <a:srgbClr val="000000"/>
                </a:solidFill>
              </a:rPr>
              <a:t> </a:t>
            </a:r>
            <a:r>
              <a:rPr lang="en-GB" altLang="fr-FR" sz="1800" b="1" dirty="0" err="1">
                <a:solidFill>
                  <a:srgbClr val="000000"/>
                </a:solidFill>
              </a:rPr>
              <a:t>terrestre</a:t>
            </a:r>
            <a:r>
              <a:rPr lang="en-GB" altLang="fr-FR" sz="1800" b="1" dirty="0">
                <a:solidFill>
                  <a:srgbClr val="000000"/>
                </a:solidFill>
              </a:rPr>
              <a:t> </a:t>
            </a:r>
            <a:r>
              <a:rPr lang="en-GB" altLang="fr-FR" sz="1800" b="1" dirty="0" err="1">
                <a:solidFill>
                  <a:srgbClr val="000000"/>
                </a:solidFill>
              </a:rPr>
              <a:t>varie</a:t>
            </a:r>
            <a:r>
              <a:rPr lang="en-GB" altLang="fr-FR" sz="1800" b="1" dirty="0">
                <a:solidFill>
                  <a:srgbClr val="000000"/>
                </a:solidFill>
              </a:rPr>
              <a:t> entre 28,60º et 18,30º.</a:t>
            </a:r>
          </a:p>
          <a:p>
            <a:pPr eaLnBrk="1">
              <a:lnSpc>
                <a:spcPct val="95000"/>
              </a:lnSpc>
              <a:buClr>
                <a:srgbClr val="000000"/>
              </a:buClr>
              <a:buSzPct val="45000"/>
              <a:buFont typeface="StarSymbol" charset="0"/>
              <a:buNone/>
            </a:pPr>
            <a:r>
              <a:rPr lang="en-GB" altLang="fr-FR" b="1" dirty="0" err="1">
                <a:solidFill>
                  <a:srgbClr val="000000"/>
                </a:solidFill>
              </a:rPr>
              <a:t>Enfin</a:t>
            </a:r>
            <a:r>
              <a:rPr lang="en-GB" altLang="fr-FR" b="1" dirty="0">
                <a:solidFill>
                  <a:srgbClr val="000000"/>
                </a:solidFill>
              </a:rPr>
              <a:t>, </a:t>
            </a:r>
            <a:r>
              <a:rPr lang="en-GB" altLang="fr-FR" b="1" dirty="0" err="1">
                <a:solidFill>
                  <a:srgbClr val="000000"/>
                </a:solidFill>
              </a:rPr>
              <a:t>l’inclinaison</a:t>
            </a:r>
            <a:r>
              <a:rPr lang="en-GB" altLang="fr-FR" b="1" dirty="0">
                <a:solidFill>
                  <a:srgbClr val="000000"/>
                </a:solidFill>
              </a:rPr>
              <a:t> de la Terre </a:t>
            </a:r>
            <a:r>
              <a:rPr lang="en-GB" altLang="fr-FR" b="1" dirty="0" err="1">
                <a:solidFill>
                  <a:srgbClr val="000000"/>
                </a:solidFill>
              </a:rPr>
              <a:t>varie</a:t>
            </a:r>
            <a:r>
              <a:rPr lang="en-GB" altLang="fr-FR" b="1" dirty="0">
                <a:solidFill>
                  <a:srgbClr val="000000"/>
                </a:solidFill>
              </a:rPr>
              <a:t> de 0,002 56º de part et </a:t>
            </a:r>
            <a:r>
              <a:rPr lang="en-GB" altLang="fr-FR" b="1" dirty="0" err="1">
                <a:solidFill>
                  <a:srgbClr val="000000"/>
                </a:solidFill>
              </a:rPr>
              <a:t>d’autre</a:t>
            </a:r>
            <a:r>
              <a:rPr lang="en-GB" altLang="fr-FR" b="1" dirty="0">
                <a:solidFill>
                  <a:srgbClr val="000000"/>
                </a:solidFill>
              </a:rPr>
              <a:t> de </a:t>
            </a:r>
            <a:r>
              <a:rPr lang="en-GB" altLang="fr-FR" b="1" dirty="0" err="1">
                <a:solidFill>
                  <a:srgbClr val="000000"/>
                </a:solidFill>
              </a:rPr>
              <a:t>sa</a:t>
            </a:r>
            <a:r>
              <a:rPr lang="en-GB" altLang="fr-FR" b="1" dirty="0">
                <a:solidFill>
                  <a:srgbClr val="000000"/>
                </a:solidFill>
              </a:rPr>
              <a:t> </a:t>
            </a:r>
            <a:r>
              <a:rPr lang="en-GB" altLang="fr-FR" b="1" dirty="0" err="1">
                <a:solidFill>
                  <a:srgbClr val="000000"/>
                </a:solidFill>
              </a:rPr>
              <a:t>valeur</a:t>
            </a:r>
            <a:r>
              <a:rPr lang="en-GB" altLang="fr-FR" b="1" dirty="0">
                <a:solidFill>
                  <a:srgbClr val="000000"/>
                </a:solidFill>
              </a:rPr>
              <a:t> </a:t>
            </a:r>
            <a:r>
              <a:rPr lang="en-GB" altLang="fr-FR" b="1" dirty="0" err="1">
                <a:solidFill>
                  <a:srgbClr val="000000"/>
                </a:solidFill>
              </a:rPr>
              <a:t>moyenne</a:t>
            </a:r>
            <a:r>
              <a:rPr lang="en-GB" altLang="fr-FR" b="1" dirty="0">
                <a:solidFill>
                  <a:srgbClr val="000000"/>
                </a:solidFill>
              </a:rPr>
              <a:t>, </a:t>
            </a:r>
            <a:r>
              <a:rPr lang="en-GB" altLang="fr-FR" b="1" dirty="0" err="1">
                <a:solidFill>
                  <a:srgbClr val="000000"/>
                </a:solidFill>
              </a:rPr>
              <a:t>ce</a:t>
            </a:r>
            <a:r>
              <a:rPr lang="en-GB" altLang="fr-FR" b="1" dirty="0">
                <a:solidFill>
                  <a:srgbClr val="000000"/>
                </a:solidFill>
              </a:rPr>
              <a:t> </a:t>
            </a:r>
            <a:r>
              <a:rPr lang="en-GB" altLang="fr-FR" b="1" dirty="0" err="1">
                <a:solidFill>
                  <a:srgbClr val="000000"/>
                </a:solidFill>
              </a:rPr>
              <a:t>qu’on</a:t>
            </a:r>
            <a:r>
              <a:rPr lang="en-GB" altLang="fr-FR" b="1" dirty="0">
                <a:solidFill>
                  <a:srgbClr val="000000"/>
                </a:solidFill>
              </a:rPr>
              <a:t> </a:t>
            </a:r>
            <a:r>
              <a:rPr lang="en-GB" altLang="fr-FR" b="1" dirty="0" err="1">
                <a:solidFill>
                  <a:srgbClr val="000000"/>
                </a:solidFill>
              </a:rPr>
              <a:t>appelle</a:t>
            </a:r>
            <a:r>
              <a:rPr lang="en-GB" altLang="fr-FR" b="1" dirty="0">
                <a:solidFill>
                  <a:srgbClr val="000000"/>
                </a:solidFill>
              </a:rPr>
              <a:t> la nutation</a:t>
            </a:r>
          </a:p>
        </p:txBody>
      </p:sp>
      <p:sp>
        <p:nvSpPr>
          <p:cNvPr id="5" name="Rectangle 4"/>
          <p:cNvSpPr/>
          <p:nvPr/>
        </p:nvSpPr>
        <p:spPr>
          <a:xfrm>
            <a:off x="-2090279" y="7195766"/>
            <a:ext cx="15193688" cy="1323439"/>
          </a:xfrm>
          <a:prstGeom prst="rect">
            <a:avLst/>
          </a:prstGeom>
        </p:spPr>
        <p:txBody>
          <a:bodyPr wrap="square">
            <a:spAutoFit/>
          </a:bodyPr>
          <a:lstStyle/>
          <a:p>
            <a:r>
              <a:rPr lang="fr-FR" sz="2000" dirty="0">
                <a:solidFill>
                  <a:srgbClr val="555555"/>
                </a:solidFill>
                <a:latin typeface="Verdana" panose="020B0604030504040204" pitchFamily="34" charset="0"/>
              </a:rPr>
              <a:t>s</a:t>
            </a:r>
          </a:p>
          <a:p>
            <a:r>
              <a:rPr lang="fr-FR" sz="2000" dirty="0">
                <a:solidFill>
                  <a:srgbClr val="555555"/>
                </a:solidFill>
                <a:latin typeface="Verdana" panose="020B0604030504040204" pitchFamily="34" charset="0"/>
              </a:rPr>
              <a:t>Le </a:t>
            </a:r>
            <a:r>
              <a:rPr lang="fr-FR" sz="2000" b="1" dirty="0">
                <a:solidFill>
                  <a:srgbClr val="555555"/>
                </a:solidFill>
                <a:latin typeface="Verdana" panose="020B0604030504040204" pitchFamily="34" charset="0"/>
              </a:rPr>
              <a:t>mois </a:t>
            </a:r>
            <a:r>
              <a:rPr lang="fr-FR" sz="2000" b="1" dirty="0" err="1">
                <a:solidFill>
                  <a:srgbClr val="555555"/>
                </a:solidFill>
                <a:latin typeface="Verdana" panose="020B0604030504040204" pitchFamily="34" charset="0"/>
              </a:rPr>
              <a:t>draconitique</a:t>
            </a:r>
            <a:r>
              <a:rPr lang="fr-FR" sz="2000" dirty="0">
                <a:solidFill>
                  <a:srgbClr val="555555"/>
                </a:solidFill>
                <a:latin typeface="Verdana" panose="020B0604030504040204" pitchFamily="34" charset="0"/>
              </a:rPr>
              <a:t> ou mois nodal est la période entre deux passages de la Lune au même nœud de son orbite ; les nœuds sont les points où l'orbite lunaire coupe le plan de l'orbite de la Terre. Sa durée était d'environ 27,21222 jours en l'an 2000.</a:t>
            </a:r>
            <a:endParaRPr lang="fr-FR" sz="2000" dirty="0"/>
          </a:p>
        </p:txBody>
      </p:sp>
      <p:sp>
        <p:nvSpPr>
          <p:cNvPr id="6" name="Rectangle 5"/>
          <p:cNvSpPr/>
          <p:nvPr/>
        </p:nvSpPr>
        <p:spPr>
          <a:xfrm>
            <a:off x="-6949355" y="2393578"/>
            <a:ext cx="3778250" cy="4031873"/>
          </a:xfrm>
          <a:prstGeom prst="rect">
            <a:avLst/>
          </a:prstGeom>
        </p:spPr>
        <p:txBody>
          <a:bodyPr>
            <a:spAutoFit/>
          </a:bodyPr>
          <a:lstStyle/>
          <a:p>
            <a:r>
              <a:rPr lang="fr-FR" sz="3200" dirty="0">
                <a:solidFill>
                  <a:schemeClr val="accent2">
                    <a:lumMod val="75000"/>
                  </a:schemeClr>
                </a:solidFill>
              </a:rPr>
              <a:t>Pour qu’une éclipse du Soleil se réalise il faut que la ligne des nœuds passe par l’axe du Soleil et que la Lune se trouve sur le nœud entre la Terre et le Soleil.</a:t>
            </a:r>
          </a:p>
        </p:txBody>
      </p:sp>
    </p:spTree>
    <p:extLst>
      <p:ext uri="{BB962C8B-B14F-4D97-AF65-F5344CB8AC3E}">
        <p14:creationId xmlns:p14="http://schemas.microsoft.com/office/powerpoint/2010/main" val="2056110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5869235" y="449362"/>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800" b="1" dirty="0"/>
              <a:t>On voit la Lune sous un angle moyen de 31’8 ’’ (sous-tend)</a:t>
            </a:r>
          </a:p>
        </p:txBody>
      </p:sp>
      <p:sp>
        <p:nvSpPr>
          <p:cNvPr id="2" name="ZoneTexte 1"/>
          <p:cNvSpPr txBox="1"/>
          <p:nvPr/>
        </p:nvSpPr>
        <p:spPr>
          <a:xfrm>
            <a:off x="1115541" y="4576720"/>
            <a:ext cx="10873208" cy="461665"/>
          </a:xfrm>
          <a:prstGeom prst="rect">
            <a:avLst/>
          </a:prstGeom>
          <a:noFill/>
        </p:spPr>
        <p:txBody>
          <a:bodyPr wrap="square" rtlCol="0">
            <a:spAutoFit/>
          </a:bodyPr>
          <a:lstStyle/>
          <a:p>
            <a:r>
              <a:rPr lang="fr-FR" dirty="0"/>
              <a:t>Précession du périgée c’est un tour complet en 8,85 ans dans le même sens que la Lune</a:t>
            </a:r>
          </a:p>
        </p:txBody>
      </p:sp>
    </p:spTree>
    <p:extLst>
      <p:ext uri="{BB962C8B-B14F-4D97-AF65-F5344CB8AC3E}">
        <p14:creationId xmlns:p14="http://schemas.microsoft.com/office/powerpoint/2010/main" val="3138812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546933" y="3473698"/>
            <a:ext cx="5093866" cy="7109639"/>
          </a:xfrm>
          <a:prstGeom prst="rect">
            <a:avLst/>
          </a:prstGeom>
        </p:spPr>
        <p:txBody>
          <a:bodyPr wrap="square">
            <a:spAutoFit/>
          </a:bodyPr>
          <a:lstStyle/>
          <a:p>
            <a:r>
              <a:rPr lang="fr-FR" sz="1800" dirty="0"/>
              <a:t>Le mois est une période de temps définie par le mouvement qu'effectue la Lune autour de la Terre.</a:t>
            </a:r>
          </a:p>
          <a:p>
            <a:r>
              <a:rPr lang="fr-FR" sz="1800" dirty="0"/>
              <a:t>On définit plusieurs types de mois :</a:t>
            </a:r>
          </a:p>
          <a:p>
            <a:pPr>
              <a:buFont typeface="Arial" panose="020B0604020202020204" pitchFamily="34" charset="0"/>
              <a:buChar char="•"/>
            </a:pPr>
            <a:r>
              <a:rPr lang="fr-FR" sz="1800" dirty="0"/>
              <a:t>Le mois </a:t>
            </a:r>
            <a:r>
              <a:rPr lang="fr-FR" sz="1800" b="1" dirty="0"/>
              <a:t>sidéral</a:t>
            </a:r>
            <a:r>
              <a:rPr lang="fr-FR" sz="1800" dirty="0"/>
              <a:t> : c'est l'intervalle de temps qui sépare deux passages de la Lune en un point défini par rapport aux étoiles (repère fixe). Il vaut 27.32166 jours.</a:t>
            </a:r>
          </a:p>
          <a:p>
            <a:pPr>
              <a:buFont typeface="Arial" panose="020B0604020202020204" pitchFamily="34" charset="0"/>
              <a:buChar char="•"/>
            </a:pPr>
            <a:r>
              <a:rPr lang="fr-FR" sz="2000" b="1" dirty="0"/>
              <a:t>Le mois synodique : c'est la durée d'une lunaison (29.53059 jours).même alignement des astres</a:t>
            </a:r>
          </a:p>
          <a:p>
            <a:pPr>
              <a:buFont typeface="Arial" panose="020B0604020202020204" pitchFamily="34" charset="0"/>
              <a:buChar char="•"/>
            </a:pPr>
            <a:r>
              <a:rPr lang="fr-FR" sz="1800" dirty="0"/>
              <a:t>Le mois </a:t>
            </a:r>
            <a:r>
              <a:rPr lang="fr-FR" sz="1800" b="1" dirty="0"/>
              <a:t>anomalistique</a:t>
            </a:r>
            <a:r>
              <a:rPr lang="fr-FR" sz="1800" dirty="0"/>
              <a:t> : c'est l'intervalle de temps qui sépare deux passages de la Lune au point de son orbite le plus proche de la Terre (périgée). Il vaut 27.55464 jours.</a:t>
            </a:r>
          </a:p>
          <a:p>
            <a:pPr>
              <a:buFont typeface="Arial" panose="020B0604020202020204" pitchFamily="34" charset="0"/>
              <a:buChar char="•"/>
            </a:pPr>
            <a:r>
              <a:rPr lang="fr-FR" sz="1800" dirty="0"/>
              <a:t>Le mois </a:t>
            </a:r>
            <a:r>
              <a:rPr lang="fr-FR" sz="1800" b="1" dirty="0"/>
              <a:t>tropique</a:t>
            </a:r>
            <a:r>
              <a:rPr lang="fr-FR" sz="1800" dirty="0"/>
              <a:t> : c'est la durée qui sépare deux passages de la Lune au point vernal (position du Soleil dans le ciel au moment de l'équinoxe de printemps). Il vaut 27.32158 jours.</a:t>
            </a:r>
          </a:p>
          <a:p>
            <a:pPr>
              <a:buFont typeface="Arial" panose="020B0604020202020204" pitchFamily="34" charset="0"/>
              <a:buChar char="•"/>
            </a:pPr>
            <a:r>
              <a:rPr lang="fr-FR" sz="1800" dirty="0"/>
              <a:t>Le mois </a:t>
            </a:r>
            <a:r>
              <a:rPr lang="fr-FR" sz="1800" b="1" dirty="0" err="1"/>
              <a:t>draconitique</a:t>
            </a:r>
            <a:r>
              <a:rPr lang="fr-FR" sz="1800" dirty="0"/>
              <a:t> : c'est l'intervalle de temps qui sépare deux passages de la Lune au </a:t>
            </a:r>
            <a:r>
              <a:rPr lang="fr-FR" sz="1800" dirty="0" err="1"/>
              <a:t>noeud</a:t>
            </a:r>
            <a:r>
              <a:rPr lang="fr-FR" sz="1800" dirty="0"/>
              <a:t> ascendant de son orbite (une des intersections de l'orbite lunaire et du plan de révolution de la Terre autour du Soleil). Il vaut 27.2122 jours.</a:t>
            </a:r>
          </a:p>
          <a:p>
            <a:r>
              <a:rPr lang="fr-FR" sz="1800" dirty="0"/>
              <a:t>Le mois du calendrier n'est qu'une unité artificielle, composée d'un nombre entier de jours.</a:t>
            </a:r>
          </a:p>
        </p:txBody>
      </p:sp>
      <p:graphicFrame>
        <p:nvGraphicFramePr>
          <p:cNvPr id="3" name="Tableau 2"/>
          <p:cNvGraphicFramePr>
            <a:graphicFrameLocks noGrp="1"/>
          </p:cNvGraphicFramePr>
          <p:nvPr>
            <p:extLst>
              <p:ext uri="{D42A27DB-BD31-4B8C-83A1-F6EECF244321}">
                <p14:modId xmlns:p14="http://schemas.microsoft.com/office/powerpoint/2010/main" val="3625019938"/>
              </p:ext>
            </p:extLst>
          </p:nvPr>
        </p:nvGraphicFramePr>
        <p:xfrm>
          <a:off x="5003973" y="3041650"/>
          <a:ext cx="7632848" cy="4760910"/>
        </p:xfrm>
        <a:graphic>
          <a:graphicData uri="http://schemas.openxmlformats.org/drawingml/2006/table">
            <a:tbl>
              <a:tblPr/>
              <a:tblGrid>
                <a:gridCol w="1951828">
                  <a:extLst>
                    <a:ext uri="{9D8B030D-6E8A-4147-A177-3AD203B41FA5}">
                      <a16:colId xmlns:a16="http://schemas.microsoft.com/office/drawing/2014/main" val="20000"/>
                    </a:ext>
                  </a:extLst>
                </a:gridCol>
                <a:gridCol w="1951828">
                  <a:extLst>
                    <a:ext uri="{9D8B030D-6E8A-4147-A177-3AD203B41FA5}">
                      <a16:colId xmlns:a16="http://schemas.microsoft.com/office/drawing/2014/main" val="20001"/>
                    </a:ext>
                  </a:extLst>
                </a:gridCol>
                <a:gridCol w="1864596">
                  <a:extLst>
                    <a:ext uri="{9D8B030D-6E8A-4147-A177-3AD203B41FA5}">
                      <a16:colId xmlns:a16="http://schemas.microsoft.com/office/drawing/2014/main" val="20002"/>
                    </a:ext>
                  </a:extLst>
                </a:gridCol>
                <a:gridCol w="1864596">
                  <a:extLst>
                    <a:ext uri="{9D8B030D-6E8A-4147-A177-3AD203B41FA5}">
                      <a16:colId xmlns:a16="http://schemas.microsoft.com/office/drawing/2014/main" val="20003"/>
                    </a:ext>
                  </a:extLst>
                </a:gridCol>
              </a:tblGrid>
              <a:tr h="680130">
                <a:tc rowSpan="2">
                  <a:txBody>
                    <a:bodyPr/>
                    <a:lstStyle/>
                    <a:p>
                      <a:r>
                        <a:rPr lang="fr-FR" sz="2000" b="1" dirty="0">
                          <a:effectLst/>
                        </a:rPr>
                        <a:t>Mois</a:t>
                      </a:r>
                      <a:endParaRPr lang="fr-FR" sz="2000" dirty="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gridSpan="3">
                  <a:txBody>
                    <a:bodyPr/>
                    <a:lstStyle/>
                    <a:p>
                      <a:r>
                        <a:rPr lang="fr-FR" sz="2000" b="1">
                          <a:effectLst/>
                        </a:rPr>
                        <a:t>Durée</a:t>
                      </a:r>
                      <a:endParaRPr lang="fr-FR" sz="200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680130">
                <a:tc vMerge="1">
                  <a:txBody>
                    <a:bodyPr/>
                    <a:lstStyle/>
                    <a:p>
                      <a:endParaRPr lang="fr-FR"/>
                    </a:p>
                  </a:txBody>
                  <a:tcPr/>
                </a:tc>
                <a:tc>
                  <a:txBody>
                    <a:bodyPr/>
                    <a:lstStyle/>
                    <a:p>
                      <a:r>
                        <a:rPr lang="fr-FR" sz="2000" b="1" dirty="0">
                          <a:effectLst/>
                        </a:rPr>
                        <a:t>Jours</a:t>
                      </a:r>
                      <a:endParaRPr lang="fr-FR" sz="2000" dirty="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b="1" dirty="0">
                          <a:effectLst/>
                        </a:rPr>
                        <a:t>Secondes</a:t>
                      </a:r>
                      <a:endParaRPr lang="fr-FR" sz="2000" dirty="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b="1">
                          <a:effectLst/>
                        </a:rPr>
                        <a:t>Détail</a:t>
                      </a:r>
                      <a:endParaRPr lang="fr-FR" sz="200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80130">
                <a:tc>
                  <a:txBody>
                    <a:bodyPr/>
                    <a:lstStyle/>
                    <a:p>
                      <a:r>
                        <a:rPr lang="fr-FR" sz="2000">
                          <a:effectLst/>
                        </a:rPr>
                        <a:t>Mois draconitique</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dirty="0">
                          <a:effectLst/>
                        </a:rPr>
                        <a:t>27,212 20</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dirty="0">
                          <a:effectLst/>
                        </a:rPr>
                        <a:t>2 351 136,0</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a:effectLst/>
                        </a:rPr>
                        <a:t>27 j 05 h 05 min 36,0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0130">
                <a:tc>
                  <a:txBody>
                    <a:bodyPr/>
                    <a:lstStyle/>
                    <a:p>
                      <a:r>
                        <a:rPr lang="fr-FR" sz="2000">
                          <a:effectLst/>
                        </a:rPr>
                        <a:t>Mois tropique</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27,321 58</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dirty="0">
                          <a:effectLst/>
                        </a:rPr>
                        <a:t>2 360 584,7</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dirty="0">
                          <a:effectLst/>
                        </a:rPr>
                        <a:t>27 j 07 h 43 min 04,7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80130">
                <a:tc>
                  <a:txBody>
                    <a:bodyPr/>
                    <a:lstStyle/>
                    <a:p>
                      <a:r>
                        <a:rPr lang="fr-FR" sz="2000" b="1" dirty="0">
                          <a:effectLst/>
                        </a:rPr>
                        <a:t>Mois sidéral</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27,321 66</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2 360 591,6</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dirty="0">
                          <a:effectLst/>
                        </a:rPr>
                        <a:t>27 j 07 h 43 min 11,6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80130">
                <a:tc>
                  <a:txBody>
                    <a:bodyPr/>
                    <a:lstStyle/>
                    <a:p>
                      <a:r>
                        <a:rPr lang="fr-FR" sz="2000">
                          <a:effectLst/>
                        </a:rPr>
                        <a:t>Mois anomalistique</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27,554 64</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2 380 713,0</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dirty="0">
                          <a:effectLst/>
                        </a:rPr>
                        <a:t>27 j 13 h 18 min 33,0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80130">
                <a:tc>
                  <a:txBody>
                    <a:bodyPr/>
                    <a:lstStyle/>
                    <a:p>
                      <a:r>
                        <a:rPr lang="fr-FR" sz="2000" b="1" dirty="0">
                          <a:effectLst/>
                        </a:rPr>
                        <a:t>Mois synodique</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29,530 59</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2 551 442,9</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dirty="0">
                          <a:effectLst/>
                        </a:rPr>
                        <a:t>29 j 12 h 44 min 02,9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4" name="Rectangle 1"/>
          <p:cNvSpPr>
            <a:spLocks noChangeArrowheads="1"/>
          </p:cNvSpPr>
          <p:nvPr/>
        </p:nvSpPr>
        <p:spPr bwMode="auto">
          <a:xfrm>
            <a:off x="179437" y="233338"/>
            <a:ext cx="1300458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Un mois lunaire </a:t>
            </a:r>
            <a:r>
              <a:rPr kumimoji="0" lang="fr-FR" altLang="fr-FR" sz="1800" b="0" i="0" u="none" strike="noStrike" cap="none" normalizeH="0" baseline="0" dirty="0" err="1">
                <a:ln>
                  <a:noFill/>
                </a:ln>
                <a:solidFill>
                  <a:srgbClr val="6A6C6E"/>
                </a:solidFill>
                <a:effectLst/>
                <a:latin typeface="Lato"/>
              </a:rPr>
              <a:t>draconitique</a:t>
            </a:r>
            <a:r>
              <a:rPr kumimoji="0" lang="fr-FR" altLang="fr-FR" sz="1800" b="0" i="0" u="none" strike="noStrike" cap="none" normalizeH="0" baseline="0" dirty="0">
                <a:ln>
                  <a:noFill/>
                </a:ln>
                <a:solidFill>
                  <a:srgbClr val="6A6C6E"/>
                </a:solidFill>
                <a:effectLst/>
                <a:latin typeface="Lato"/>
              </a:rPr>
              <a:t> est la période entre deux passages de la Lune au même nœud de son orbite. Les nœuds sont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les points où l’orbite lunaire coupe le plan de l’orbite de la Terre. Le mois </a:t>
            </a:r>
            <a:r>
              <a:rPr kumimoji="0" lang="fr-FR" altLang="fr-FR" sz="1800" b="0" i="0" u="none" strike="noStrike" cap="none" normalizeH="0" baseline="0" dirty="0" err="1">
                <a:ln>
                  <a:noFill/>
                </a:ln>
                <a:solidFill>
                  <a:srgbClr val="6A6C6E"/>
                </a:solidFill>
                <a:effectLst/>
                <a:latin typeface="Lato"/>
              </a:rPr>
              <a:t>draconitique</a:t>
            </a:r>
            <a:r>
              <a:rPr kumimoji="0" lang="fr-FR" altLang="fr-FR" sz="1800" b="0" i="0" u="none" strike="noStrike" cap="none" normalizeH="0" baseline="0" dirty="0">
                <a:ln>
                  <a:noFill/>
                </a:ln>
                <a:solidFill>
                  <a:srgbClr val="6A6C6E"/>
                </a:solidFill>
                <a:effectLst/>
                <a:latin typeface="Lato"/>
              </a:rPr>
              <a:t> est plus court que le mois sidéral à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cause de la précession des nœuds lunaires : celle-ci, principalement provoquée par l’aplatissement de la Terre, conduit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 les nœuds à tourner le long du plan de l’écliptique. Un mois </a:t>
            </a:r>
            <a:r>
              <a:rPr kumimoji="0" lang="fr-FR" altLang="fr-FR" sz="1800" b="0" i="0" u="none" strike="noStrike" cap="none" normalizeH="0" baseline="0" dirty="0" err="1">
                <a:ln>
                  <a:noFill/>
                </a:ln>
                <a:solidFill>
                  <a:srgbClr val="6A6C6E"/>
                </a:solidFill>
                <a:effectLst/>
                <a:latin typeface="Lato"/>
              </a:rPr>
              <a:t>draconitique</a:t>
            </a:r>
            <a:r>
              <a:rPr kumimoji="0" lang="fr-FR" altLang="fr-FR" sz="1800" b="0" i="0" u="none" strike="noStrike" cap="none" normalizeH="0" baseline="0" dirty="0">
                <a:ln>
                  <a:noFill/>
                </a:ln>
                <a:solidFill>
                  <a:srgbClr val="6A6C6E"/>
                </a:solidFill>
                <a:effectLst/>
                <a:latin typeface="Lato"/>
              </a:rPr>
              <a:t> vaut en moyenne 27,212 221 jours. Le nombre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 de mois </a:t>
            </a:r>
            <a:r>
              <a:rPr kumimoji="0" lang="fr-FR" altLang="fr-FR" sz="1800" b="0" i="0" u="none" strike="noStrike" cap="none" normalizeH="0" baseline="0" dirty="0" err="1">
                <a:ln>
                  <a:noFill/>
                </a:ln>
                <a:solidFill>
                  <a:srgbClr val="6A6C6E"/>
                </a:solidFill>
                <a:effectLst/>
                <a:latin typeface="Lato"/>
              </a:rPr>
              <a:t>draconitiques</a:t>
            </a:r>
            <a:r>
              <a:rPr kumimoji="0" lang="fr-FR" altLang="fr-FR" sz="1800" b="0" i="0" u="none" strike="noStrike" cap="none" normalizeH="0" baseline="0" dirty="0">
                <a:ln>
                  <a:noFill/>
                </a:ln>
                <a:solidFill>
                  <a:srgbClr val="6A6C6E"/>
                </a:solidFill>
                <a:effectLst/>
                <a:latin typeface="Lato"/>
              </a:rPr>
              <a:t> excède d’une unité celui des mois sidéraux au bout de 6 793,5 jours, soit 18,6 ans. Cela correspond</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d au temps mis par les nœuds lunaires pour effectuer une révolution complète sur le plan de l’écliptique.</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Voici un tableau de comparaison des différents mois lunaires (Les valeurs indiquées ci-dessous sont des valeurs moyennes) :</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dirty="0">
                <a:ln>
                  <a:noFill/>
                </a:ln>
                <a:solidFill>
                  <a:schemeClr val="tx1"/>
                </a:solidFill>
                <a:effectLst/>
              </a:rPr>
            </a:br>
            <a:endParaRPr kumimoji="0" lang="fr-FR" altLang="fr-FR" sz="1800" b="0" i="0" u="none" strike="noStrike" cap="none" normalizeH="0" baseline="0" dirty="0">
              <a:ln>
                <a:noFill/>
              </a:ln>
              <a:solidFill>
                <a:schemeClr val="tx1"/>
              </a:solidFill>
              <a:effectLst/>
            </a:endParaRPr>
          </a:p>
        </p:txBody>
      </p:sp>
      <p:sp>
        <p:nvSpPr>
          <p:cNvPr id="5" name="ZoneTexte 4"/>
          <p:cNvSpPr txBox="1"/>
          <p:nvPr/>
        </p:nvSpPr>
        <p:spPr>
          <a:xfrm>
            <a:off x="-7453411" y="1097434"/>
            <a:ext cx="6480720" cy="1200329"/>
          </a:xfrm>
          <a:prstGeom prst="rect">
            <a:avLst/>
          </a:prstGeom>
          <a:noFill/>
        </p:spPr>
        <p:txBody>
          <a:bodyPr wrap="square" rtlCol="0">
            <a:spAutoFit/>
          </a:bodyPr>
          <a:lstStyle/>
          <a:p>
            <a:r>
              <a:rPr lang="fr-FR" dirty="0"/>
              <a:t>Pour la nouvelle pleine lune pour combler les 2,2 degré sur l’orbite de la Terre la Lune devra effectuer 30 degrés sur sa propre orbite</a:t>
            </a:r>
          </a:p>
        </p:txBody>
      </p:sp>
    </p:spTree>
    <p:extLst>
      <p:ext uri="{BB962C8B-B14F-4D97-AF65-F5344CB8AC3E}">
        <p14:creationId xmlns:p14="http://schemas.microsoft.com/office/powerpoint/2010/main" val="757623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546933" y="3473698"/>
            <a:ext cx="5093866" cy="6740307"/>
          </a:xfrm>
          <a:prstGeom prst="rect">
            <a:avLst/>
          </a:prstGeom>
        </p:spPr>
        <p:txBody>
          <a:bodyPr wrap="square">
            <a:spAutoFit/>
          </a:bodyPr>
          <a:lstStyle/>
          <a:p>
            <a:r>
              <a:rPr lang="fr-FR" sz="1800" dirty="0"/>
              <a:t>Le mois est une période de temps définie par le mouvement qu'effectue la Lune autour de la Terre.</a:t>
            </a:r>
          </a:p>
          <a:p>
            <a:r>
              <a:rPr lang="fr-FR" sz="1800" dirty="0"/>
              <a:t>On définit plusieurs types de mois :</a:t>
            </a:r>
          </a:p>
          <a:p>
            <a:pPr>
              <a:buFont typeface="Arial" panose="020B0604020202020204" pitchFamily="34" charset="0"/>
              <a:buChar char="•"/>
            </a:pPr>
            <a:r>
              <a:rPr lang="fr-FR" sz="1800" dirty="0"/>
              <a:t>Le mois </a:t>
            </a:r>
            <a:r>
              <a:rPr lang="fr-FR" sz="1800" b="1" dirty="0"/>
              <a:t>sidéral</a:t>
            </a:r>
            <a:r>
              <a:rPr lang="fr-FR" sz="1800" dirty="0"/>
              <a:t> : c'est l'intervalle de temps qui sépare deux passages de la Lune en un point défini par rapport aux étoiles (repère fixe). Il vaut 27.32166 jours.</a:t>
            </a:r>
          </a:p>
          <a:p>
            <a:pPr>
              <a:buFont typeface="Arial" panose="020B0604020202020204" pitchFamily="34" charset="0"/>
              <a:buChar char="•"/>
            </a:pPr>
            <a:r>
              <a:rPr lang="fr-FR" sz="1800" dirty="0"/>
              <a:t>Le mois </a:t>
            </a:r>
            <a:r>
              <a:rPr lang="fr-FR" sz="1800" b="1" dirty="0"/>
              <a:t>synodique</a:t>
            </a:r>
            <a:r>
              <a:rPr lang="fr-FR" sz="1800" dirty="0"/>
              <a:t> : c'est la durée d'une lunaison (29.53059 jours).</a:t>
            </a:r>
          </a:p>
          <a:p>
            <a:pPr>
              <a:buFont typeface="Arial" panose="020B0604020202020204" pitchFamily="34" charset="0"/>
              <a:buChar char="•"/>
            </a:pPr>
            <a:r>
              <a:rPr lang="fr-FR" sz="1800" dirty="0"/>
              <a:t>Le mois </a:t>
            </a:r>
            <a:r>
              <a:rPr lang="fr-FR" sz="1800" b="1" dirty="0"/>
              <a:t>anomalistique</a:t>
            </a:r>
            <a:r>
              <a:rPr lang="fr-FR" sz="1800" dirty="0"/>
              <a:t> : c'est l'intervalle de temps qui sépare deux passages de la Lune au point de son orbite le plus proche de la Terre (périgée). Il vaut 27.55464 jours.</a:t>
            </a:r>
          </a:p>
          <a:p>
            <a:pPr>
              <a:buFont typeface="Arial" panose="020B0604020202020204" pitchFamily="34" charset="0"/>
              <a:buChar char="•"/>
            </a:pPr>
            <a:r>
              <a:rPr lang="fr-FR" sz="1800" dirty="0"/>
              <a:t>Le mois </a:t>
            </a:r>
            <a:r>
              <a:rPr lang="fr-FR" sz="1800" b="1" dirty="0"/>
              <a:t>tropique</a:t>
            </a:r>
            <a:r>
              <a:rPr lang="fr-FR" sz="1800" dirty="0"/>
              <a:t> : c'est la durée qui sépare deux passages de la Lune au point vernal (position du Soleil dans le ciel au moment de l'équinoxe de printemps). Il vaut 27.32158 jours.</a:t>
            </a:r>
          </a:p>
          <a:p>
            <a:pPr>
              <a:buFont typeface="Arial" panose="020B0604020202020204" pitchFamily="34" charset="0"/>
              <a:buChar char="•"/>
            </a:pPr>
            <a:r>
              <a:rPr lang="fr-FR" sz="1800" dirty="0"/>
              <a:t>Le mois </a:t>
            </a:r>
            <a:r>
              <a:rPr lang="fr-FR" sz="1800" b="1" dirty="0" err="1"/>
              <a:t>draconitique</a:t>
            </a:r>
            <a:r>
              <a:rPr lang="fr-FR" sz="1800" dirty="0"/>
              <a:t> : c'est l'intervalle de temps qui sépare deux passages de la Lune au </a:t>
            </a:r>
            <a:r>
              <a:rPr lang="fr-FR" sz="1800" dirty="0" err="1"/>
              <a:t>noeud</a:t>
            </a:r>
            <a:r>
              <a:rPr lang="fr-FR" sz="1800" dirty="0"/>
              <a:t> ascendant de son orbite (une des intersections de l'orbite lunaire et du plan de révolution de la Terre autour du Soleil). Il vaut 27.2122 jours.</a:t>
            </a:r>
          </a:p>
          <a:p>
            <a:r>
              <a:rPr lang="fr-FR" sz="1800" dirty="0"/>
              <a:t>Le mois du calendrier n'est qu'une unité artificielle, composée d'un nombre entier de jours.</a:t>
            </a:r>
          </a:p>
        </p:txBody>
      </p:sp>
      <p:graphicFrame>
        <p:nvGraphicFramePr>
          <p:cNvPr id="3" name="Tableau 2"/>
          <p:cNvGraphicFramePr>
            <a:graphicFrameLocks noGrp="1"/>
          </p:cNvGraphicFramePr>
          <p:nvPr>
            <p:extLst>
              <p:ext uri="{D42A27DB-BD31-4B8C-83A1-F6EECF244321}">
                <p14:modId xmlns:p14="http://schemas.microsoft.com/office/powerpoint/2010/main" val="653819163"/>
              </p:ext>
            </p:extLst>
          </p:nvPr>
        </p:nvGraphicFramePr>
        <p:xfrm>
          <a:off x="5003973" y="3041650"/>
          <a:ext cx="6840760" cy="4760910"/>
        </p:xfrm>
        <a:graphic>
          <a:graphicData uri="http://schemas.openxmlformats.org/drawingml/2006/table">
            <a:tbl>
              <a:tblPr/>
              <a:tblGrid>
                <a:gridCol w="1749280">
                  <a:extLst>
                    <a:ext uri="{9D8B030D-6E8A-4147-A177-3AD203B41FA5}">
                      <a16:colId xmlns:a16="http://schemas.microsoft.com/office/drawing/2014/main" val="20000"/>
                    </a:ext>
                  </a:extLst>
                </a:gridCol>
                <a:gridCol w="1749280">
                  <a:extLst>
                    <a:ext uri="{9D8B030D-6E8A-4147-A177-3AD203B41FA5}">
                      <a16:colId xmlns:a16="http://schemas.microsoft.com/office/drawing/2014/main" val="20001"/>
                    </a:ext>
                  </a:extLst>
                </a:gridCol>
                <a:gridCol w="1671100">
                  <a:extLst>
                    <a:ext uri="{9D8B030D-6E8A-4147-A177-3AD203B41FA5}">
                      <a16:colId xmlns:a16="http://schemas.microsoft.com/office/drawing/2014/main" val="20002"/>
                    </a:ext>
                  </a:extLst>
                </a:gridCol>
                <a:gridCol w="1671100">
                  <a:extLst>
                    <a:ext uri="{9D8B030D-6E8A-4147-A177-3AD203B41FA5}">
                      <a16:colId xmlns:a16="http://schemas.microsoft.com/office/drawing/2014/main" val="20003"/>
                    </a:ext>
                  </a:extLst>
                </a:gridCol>
              </a:tblGrid>
              <a:tr h="680130">
                <a:tc rowSpan="2">
                  <a:txBody>
                    <a:bodyPr/>
                    <a:lstStyle/>
                    <a:p>
                      <a:r>
                        <a:rPr lang="fr-FR" sz="2000" b="1" dirty="0">
                          <a:effectLst/>
                        </a:rPr>
                        <a:t>Mois</a:t>
                      </a:r>
                      <a:endParaRPr lang="fr-FR" sz="2000" dirty="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gridSpan="3">
                  <a:txBody>
                    <a:bodyPr/>
                    <a:lstStyle/>
                    <a:p>
                      <a:r>
                        <a:rPr lang="fr-FR" sz="2000" b="1">
                          <a:effectLst/>
                        </a:rPr>
                        <a:t>Durée</a:t>
                      </a:r>
                      <a:endParaRPr lang="fr-FR" sz="200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680130">
                <a:tc vMerge="1">
                  <a:txBody>
                    <a:bodyPr/>
                    <a:lstStyle/>
                    <a:p>
                      <a:endParaRPr lang="fr-FR"/>
                    </a:p>
                  </a:txBody>
                  <a:tcPr/>
                </a:tc>
                <a:tc>
                  <a:txBody>
                    <a:bodyPr/>
                    <a:lstStyle/>
                    <a:p>
                      <a:r>
                        <a:rPr lang="fr-FR" sz="2000" b="1" dirty="0">
                          <a:effectLst/>
                        </a:rPr>
                        <a:t>Jours</a:t>
                      </a:r>
                      <a:endParaRPr lang="fr-FR" sz="2000" dirty="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b="1" dirty="0">
                          <a:effectLst/>
                        </a:rPr>
                        <a:t>Secondes</a:t>
                      </a:r>
                      <a:endParaRPr lang="fr-FR" sz="2000" dirty="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b="1">
                          <a:effectLst/>
                        </a:rPr>
                        <a:t>Détail</a:t>
                      </a:r>
                      <a:endParaRPr lang="fr-FR" sz="2000">
                        <a:effectLst/>
                      </a:endParaRP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80130">
                <a:tc>
                  <a:txBody>
                    <a:bodyPr/>
                    <a:lstStyle/>
                    <a:p>
                      <a:r>
                        <a:rPr lang="fr-FR" sz="2000">
                          <a:effectLst/>
                        </a:rPr>
                        <a:t>Mois draconitique</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dirty="0">
                          <a:effectLst/>
                        </a:rPr>
                        <a:t>27,212 20</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dirty="0">
                          <a:effectLst/>
                        </a:rPr>
                        <a:t>2 351 136,0</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a:effectLst/>
                        </a:rPr>
                        <a:t>27 j 05 h 05 min 36,0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0130">
                <a:tc>
                  <a:txBody>
                    <a:bodyPr/>
                    <a:lstStyle/>
                    <a:p>
                      <a:r>
                        <a:rPr lang="fr-FR" sz="2000">
                          <a:effectLst/>
                        </a:rPr>
                        <a:t>Mois tropique</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27,321 58</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dirty="0">
                          <a:effectLst/>
                        </a:rPr>
                        <a:t>2 360 584,7</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dirty="0">
                          <a:effectLst/>
                        </a:rPr>
                        <a:t>27 j 07 h 43 min 04,7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80130">
                <a:tc>
                  <a:txBody>
                    <a:bodyPr/>
                    <a:lstStyle/>
                    <a:p>
                      <a:r>
                        <a:rPr lang="fr-FR" sz="2000">
                          <a:effectLst/>
                        </a:rPr>
                        <a:t>Mois sidéral</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27,321 66</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2 360 591,6</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dirty="0">
                          <a:effectLst/>
                        </a:rPr>
                        <a:t>27 j 07 h 43 min 11,6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80130">
                <a:tc>
                  <a:txBody>
                    <a:bodyPr/>
                    <a:lstStyle/>
                    <a:p>
                      <a:r>
                        <a:rPr lang="fr-FR" sz="2000">
                          <a:effectLst/>
                        </a:rPr>
                        <a:t>Mois anomalistique</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27,554 64</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2 380 713,0</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dirty="0">
                          <a:effectLst/>
                        </a:rPr>
                        <a:t>27 j 13 h 18 min 33,0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80130">
                <a:tc>
                  <a:txBody>
                    <a:bodyPr/>
                    <a:lstStyle/>
                    <a:p>
                      <a:r>
                        <a:rPr lang="fr-FR" sz="2000">
                          <a:effectLst/>
                        </a:rPr>
                        <a:t>Mois synodique</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29,530 59</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fr-FR" sz="2000">
                          <a:effectLst/>
                        </a:rPr>
                        <a:t>2 551 442,9</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r>
                        <a:rPr lang="pt-BR" sz="2000" dirty="0">
                          <a:effectLst/>
                        </a:rPr>
                        <a:t>29 j 12 h 44 min 02,9 s</a:t>
                      </a:r>
                    </a:p>
                  </a:txBody>
                  <a:tcPr marL="42244" marR="42244" marT="21122" marB="21122"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4" name="Rectangle 1"/>
          <p:cNvSpPr>
            <a:spLocks noChangeArrowheads="1"/>
          </p:cNvSpPr>
          <p:nvPr/>
        </p:nvSpPr>
        <p:spPr bwMode="auto">
          <a:xfrm>
            <a:off x="179437" y="233338"/>
            <a:ext cx="1300458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Un mois lunaire </a:t>
            </a:r>
            <a:r>
              <a:rPr kumimoji="0" lang="fr-FR" altLang="fr-FR" sz="1800" b="0" i="0" u="none" strike="noStrike" cap="none" normalizeH="0" baseline="0" dirty="0" err="1">
                <a:ln>
                  <a:noFill/>
                </a:ln>
                <a:solidFill>
                  <a:srgbClr val="6A6C6E"/>
                </a:solidFill>
                <a:effectLst/>
                <a:latin typeface="Lato"/>
              </a:rPr>
              <a:t>draconitique</a:t>
            </a:r>
            <a:r>
              <a:rPr kumimoji="0" lang="fr-FR" altLang="fr-FR" sz="1800" b="0" i="0" u="none" strike="noStrike" cap="none" normalizeH="0" baseline="0" dirty="0">
                <a:ln>
                  <a:noFill/>
                </a:ln>
                <a:solidFill>
                  <a:srgbClr val="6A6C6E"/>
                </a:solidFill>
                <a:effectLst/>
                <a:latin typeface="Lato"/>
              </a:rPr>
              <a:t> est la période entre deux passages de la Lune au même nœud de son orbite. Les nœuds sont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les points où l’orbite lunaire coupe le plan de l’orbite de la Terre. Le mois </a:t>
            </a:r>
            <a:r>
              <a:rPr kumimoji="0" lang="fr-FR" altLang="fr-FR" sz="1800" b="0" i="0" u="none" strike="noStrike" cap="none" normalizeH="0" baseline="0" dirty="0" err="1">
                <a:ln>
                  <a:noFill/>
                </a:ln>
                <a:solidFill>
                  <a:srgbClr val="6A6C6E"/>
                </a:solidFill>
                <a:effectLst/>
                <a:latin typeface="Lato"/>
              </a:rPr>
              <a:t>draconitique</a:t>
            </a:r>
            <a:r>
              <a:rPr kumimoji="0" lang="fr-FR" altLang="fr-FR" sz="1800" b="0" i="0" u="none" strike="noStrike" cap="none" normalizeH="0" baseline="0" dirty="0">
                <a:ln>
                  <a:noFill/>
                </a:ln>
                <a:solidFill>
                  <a:srgbClr val="6A6C6E"/>
                </a:solidFill>
                <a:effectLst/>
                <a:latin typeface="Lato"/>
              </a:rPr>
              <a:t> est plus court que le mois sidéral à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cause de la précession des nœuds lunaires : celle-ci, principalement provoquée par l’aplatissement de la Terre, conduit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 les nœuds à tourner le long du plan de l’écliptique. Un mois </a:t>
            </a:r>
            <a:r>
              <a:rPr kumimoji="0" lang="fr-FR" altLang="fr-FR" sz="1800" b="0" i="0" u="none" strike="noStrike" cap="none" normalizeH="0" baseline="0" dirty="0" err="1">
                <a:ln>
                  <a:noFill/>
                </a:ln>
                <a:solidFill>
                  <a:srgbClr val="6A6C6E"/>
                </a:solidFill>
                <a:effectLst/>
                <a:latin typeface="Lato"/>
              </a:rPr>
              <a:t>draconitique</a:t>
            </a:r>
            <a:r>
              <a:rPr kumimoji="0" lang="fr-FR" altLang="fr-FR" sz="1800" b="0" i="0" u="none" strike="noStrike" cap="none" normalizeH="0" baseline="0" dirty="0">
                <a:ln>
                  <a:noFill/>
                </a:ln>
                <a:solidFill>
                  <a:srgbClr val="6A6C6E"/>
                </a:solidFill>
                <a:effectLst/>
                <a:latin typeface="Lato"/>
              </a:rPr>
              <a:t> vaut en moyenne 27,212 221 jours. Le nombre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 de mois </a:t>
            </a:r>
            <a:r>
              <a:rPr kumimoji="0" lang="fr-FR" altLang="fr-FR" sz="1800" b="0" i="0" u="none" strike="noStrike" cap="none" normalizeH="0" baseline="0" dirty="0" err="1">
                <a:ln>
                  <a:noFill/>
                </a:ln>
                <a:solidFill>
                  <a:srgbClr val="6A6C6E"/>
                </a:solidFill>
                <a:effectLst/>
                <a:latin typeface="Lato"/>
              </a:rPr>
              <a:t>draconitiques</a:t>
            </a:r>
            <a:r>
              <a:rPr kumimoji="0" lang="fr-FR" altLang="fr-FR" sz="1800" b="0" i="0" u="none" strike="noStrike" cap="none" normalizeH="0" baseline="0" dirty="0">
                <a:ln>
                  <a:noFill/>
                </a:ln>
                <a:solidFill>
                  <a:srgbClr val="6A6C6E"/>
                </a:solidFill>
                <a:effectLst/>
                <a:latin typeface="Lato"/>
              </a:rPr>
              <a:t> excède d’une unité celui des mois sidéraux au bout de 6 793,5 jours, soit 18,6 ans. Cela correspond</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d au temps mis par les nœuds lunaires pour effectuer une révolution complète sur le plan de l’écliptique.</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6A6C6E"/>
                </a:solidFill>
                <a:effectLst/>
                <a:latin typeface="Lato"/>
              </a:rPr>
              <a:t>Voici un tableau de comparaison des différents mois lunaires (Les valeurs indiquées ci-dessous sont des valeurs moyennes) :</a:t>
            </a:r>
            <a:endParaRPr kumimoji="0" lang="fr-FR" altLang="fr-FR"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dirty="0">
                <a:ln>
                  <a:noFill/>
                </a:ln>
                <a:solidFill>
                  <a:schemeClr val="tx1"/>
                </a:solidFill>
                <a:effectLst/>
              </a:rPr>
            </a:br>
            <a:endParaRPr kumimoji="0" lang="fr-FR" altLang="fr-FR"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863071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312863" y="1027113"/>
            <a:ext cx="4933950" cy="3700462"/>
          </a:xfrm>
        </p:spPr>
      </p:sp>
      <p:sp>
        <p:nvSpPr>
          <p:cNvPr id="144387" name="Rectangle 3"/>
          <p:cNvSpPr>
            <a:spLocks noGrp="1" noChangeArrowheads="1"/>
          </p:cNvSpPr>
          <p:nvPr>
            <p:ph type="body" idx="1"/>
          </p:nvPr>
        </p:nvSpPr>
        <p:spPr>
          <a:xfrm>
            <a:off x="250825" y="3402013"/>
            <a:ext cx="9018588" cy="41068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1800"/>
              <a:t>Le </a:t>
            </a:r>
            <a:r>
              <a:rPr lang="fr-FR" altLang="fr-FR" sz="1800" b="1"/>
              <a:t>terminateur</a:t>
            </a:r>
            <a:r>
              <a:rPr lang="fr-FR" altLang="fr-FR" sz="1800"/>
              <a:t> est une ligne fictive qui sépare les faces éclairées et non éclairées d'une planète.</a:t>
            </a:r>
          </a:p>
          <a:p>
            <a:endParaRPr lang="fr-FR" altLang="fr-FR" sz="1800" b="1"/>
          </a:p>
          <a:p>
            <a:r>
              <a:rPr lang="fr-FR" altLang="fr-FR"/>
              <a:t> </a:t>
            </a:r>
          </a:p>
        </p:txBody>
      </p:sp>
      <p:pic>
        <p:nvPicPr>
          <p:cNvPr id="144388" name="Picture 5" descr="structure de la L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5543550"/>
            <a:ext cx="1905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Rectangle 1"/>
          <p:cNvSpPr>
            <a:spLocks noChangeArrowheads="1"/>
          </p:cNvSpPr>
          <p:nvPr/>
        </p:nvSpPr>
        <p:spPr bwMode="auto">
          <a:xfrm>
            <a:off x="268288" y="7200900"/>
            <a:ext cx="76485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r>
              <a:rPr lang="fr-FR" altLang="fr-FR" sz="2000" b="1">
                <a:latin typeface="Arial" panose="020B0604020202020204" pitchFamily="34" charset="0"/>
              </a:rPr>
              <a:t>Pourquoi la Lune nous présente la même face ?</a:t>
            </a:r>
          </a:p>
          <a:p>
            <a:pPr>
              <a:spcBef>
                <a:spcPct val="0"/>
              </a:spcBef>
              <a:buClrTx/>
              <a:buSzTx/>
              <a:buFontTx/>
              <a:buNone/>
            </a:pPr>
            <a:r>
              <a:rPr lang="fr-FR" altLang="fr-FR" sz="2000">
                <a:latin typeface="Arial" panose="020B0604020202020204" pitchFamily="34" charset="0"/>
              </a:rPr>
              <a:t>La croûte mince face à nous signifie que le noyau est plus près de la surface en direction de la Terre. Ainsi, le centre géométrique lunaire (C) n'est pas confondu avec son centre de gravité (G)... En voici une illustration, très exagérée dans ses proportions. En fait, le noyau s'est trouvé tiré vers la Terre par sa force de gravitation, a une période où sa fluidité était plus grande.</a:t>
            </a:r>
            <a:endParaRPr lang="fr-FR" altLang="fr-FR" sz="2000">
              <a:solidFill>
                <a:schemeClr val="bg1"/>
              </a:solidFill>
            </a:endParaRPr>
          </a:p>
        </p:txBody>
      </p:sp>
      <p:sp>
        <p:nvSpPr>
          <p:cNvPr id="2" name="Rectangle 1"/>
          <p:cNvSpPr/>
          <p:nvPr/>
        </p:nvSpPr>
        <p:spPr>
          <a:xfrm>
            <a:off x="-1116707" y="642256"/>
            <a:ext cx="11305256" cy="1938992"/>
          </a:xfrm>
          <a:prstGeom prst="rect">
            <a:avLst/>
          </a:prstGeom>
        </p:spPr>
        <p:txBody>
          <a:bodyPr wrap="square">
            <a:spAutoFit/>
          </a:bodyPr>
          <a:lstStyle/>
          <a:p>
            <a:pPr>
              <a:buFont typeface="Arial" panose="020B0604020202020204" pitchFamily="34" charset="0"/>
              <a:buChar char="•"/>
            </a:pPr>
            <a:r>
              <a:rPr lang="fr-FR" dirty="0">
                <a:solidFill>
                  <a:srgbClr val="444A4D"/>
                </a:solidFill>
                <a:latin typeface="FiraSans Regular"/>
              </a:rPr>
              <a:t>Qui a la forme d'une bosse : </a:t>
            </a:r>
            <a:r>
              <a:rPr lang="fr-FR" dirty="0">
                <a:solidFill>
                  <a:srgbClr val="566BB3"/>
                </a:solidFill>
                <a:latin typeface="FiraSans Regular"/>
              </a:rPr>
              <a:t>Dos gibbeux.</a:t>
            </a:r>
            <a:endParaRPr lang="fr-FR" dirty="0">
              <a:solidFill>
                <a:srgbClr val="444A4D"/>
              </a:solidFill>
              <a:latin typeface="FiraSans Regular"/>
            </a:endParaRPr>
          </a:p>
          <a:p>
            <a:pPr>
              <a:buFont typeface="Arial" panose="020B0604020202020204" pitchFamily="34" charset="0"/>
              <a:buChar char="•"/>
            </a:pPr>
            <a:r>
              <a:rPr lang="fr-FR" dirty="0">
                <a:solidFill>
                  <a:srgbClr val="444A4D"/>
                </a:solidFill>
                <a:latin typeface="FiraSans Regular"/>
              </a:rPr>
              <a:t>Se dit de l'aspect d'un astre à diamètre apparent sensible dont la surface éclairée visible occupe plus de la moitié du disque. (La Lune apparaît gibbeuse entre le premier quartier et la pleine lune et entre la pleine lune et le dernier quartier.)</a:t>
            </a:r>
          </a:p>
          <a:p>
            <a:pPr>
              <a:buFont typeface="Arial" panose="020B0604020202020204" pitchFamily="34" charset="0"/>
              <a:buChar char="•"/>
            </a:pPr>
            <a:r>
              <a:rPr lang="fr-FR" dirty="0">
                <a:solidFill>
                  <a:srgbClr val="444A4D"/>
                </a:solidFill>
                <a:latin typeface="FiraSans Regular"/>
              </a:rPr>
              <a:t>Se dit d'un organe portant une ou plusieurs bosses.</a:t>
            </a:r>
            <a:endParaRPr lang="fr-FR" b="0" i="0" dirty="0">
              <a:solidFill>
                <a:srgbClr val="444A4D"/>
              </a:solidFill>
              <a:effectLst/>
              <a:latin typeface="FiraSans Regular"/>
            </a:endParaRPr>
          </a:p>
        </p:txBody>
      </p:sp>
      <p:sp>
        <p:nvSpPr>
          <p:cNvPr id="3" name="Rectangle 2"/>
          <p:cNvSpPr/>
          <p:nvPr/>
        </p:nvSpPr>
        <p:spPr>
          <a:xfrm>
            <a:off x="-3694637" y="3019415"/>
            <a:ext cx="3778250" cy="3416320"/>
          </a:xfrm>
          <a:prstGeom prst="rect">
            <a:avLst/>
          </a:prstGeom>
        </p:spPr>
        <p:txBody>
          <a:bodyPr>
            <a:spAutoFit/>
          </a:bodyPr>
          <a:lstStyle/>
          <a:p>
            <a:r>
              <a:rPr lang="fr-FR" dirty="0">
                <a:solidFill>
                  <a:schemeClr val="accent2">
                    <a:lumMod val="75000"/>
                  </a:schemeClr>
                </a:solidFill>
                <a:latin typeface="-apple-system"/>
              </a:rPr>
              <a:t>observez plusieurs jours de suite la Lune à la même heure. Vous verrez qu’elle se décale de jour en jour vers l’est : un mouvement qui fait qu’elle se lève en moyenne chaque jour 50 minutes plus tard que la veille.</a:t>
            </a:r>
            <a:endParaRPr lang="fr-FR" dirty="0">
              <a:solidFill>
                <a:schemeClr val="accent2">
                  <a:lumMod val="75000"/>
                </a:schemeClr>
              </a:solidFill>
            </a:endParaRPr>
          </a:p>
        </p:txBody>
      </p:sp>
    </p:spTree>
    <p:extLst>
      <p:ext uri="{BB962C8B-B14F-4D97-AF65-F5344CB8AC3E}">
        <p14:creationId xmlns:p14="http://schemas.microsoft.com/office/powerpoint/2010/main" val="3258299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Tree>
    <p:extLst>
      <p:ext uri="{BB962C8B-B14F-4D97-AF65-F5344CB8AC3E}">
        <p14:creationId xmlns:p14="http://schemas.microsoft.com/office/powerpoint/2010/main" val="2611054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1" name="Text Box 2"/>
          <p:cNvSpPr>
            <a:spLocks noGrp="1" noChangeArrowheads="1"/>
          </p:cNvSpPr>
          <p:nvPr>
            <p:ph type="body" idx="1"/>
          </p:nvPr>
        </p:nvSpPr>
        <p:spPr>
          <a:xfrm>
            <a:off x="-3636987" y="5086350"/>
            <a:ext cx="15265695" cy="41068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2600"/>
          <a:lstStyle/>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1600" dirty="0">
                <a:cs typeface="Lucida Sans Unicode" panose="020B0602030504020204" pitchFamily="34" charset="0"/>
              </a:rPr>
              <a:t>La Lune dit oui et dit non c’est la libration</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1600" dirty="0">
                <a:cs typeface="Lucida Sans Unicode" panose="020B0602030504020204" pitchFamily="34" charset="0"/>
              </a:rPr>
              <a:t>On voit 59 % de la surface de la Lune</a:t>
            </a:r>
          </a:p>
          <a:p>
            <a:pPr eaLnBrk="1">
              <a:lnSpc>
                <a:spcPct val="95000"/>
              </a:lnSpc>
              <a:spcBef>
                <a:spcPct val="0"/>
              </a:spcBef>
              <a:tabLst>
                <a:tab pos="723900" algn="l"/>
                <a:tab pos="1447800" algn="l"/>
                <a:tab pos="2171700" algn="l"/>
                <a:tab pos="2895600" algn="l"/>
                <a:tab pos="3619500" algn="l"/>
                <a:tab pos="4343400" algn="l"/>
                <a:tab pos="5067300" algn="l"/>
              </a:tabLst>
            </a:pPr>
            <a:endParaRPr lang="fr-FR" altLang="fr-FR" sz="1600" b="1" dirty="0">
              <a:latin typeface="Arial Unicode MS" panose="020B0604020202020204" pitchFamily="34" charset="-128"/>
              <a:cs typeface="Lucida Sans Unicode" panose="020B0602030504020204" pitchFamily="34" charset="0"/>
            </a:endParaRPr>
          </a:p>
          <a:p>
            <a:pPr eaLnBrk="1">
              <a:lnSpc>
                <a:spcPct val="95000"/>
              </a:lnSpc>
              <a:spcBef>
                <a:spcPct val="0"/>
              </a:spcBef>
              <a:tabLst>
                <a:tab pos="723900" algn="l"/>
                <a:tab pos="1447800" algn="l"/>
                <a:tab pos="2171700" algn="l"/>
                <a:tab pos="2895600" algn="l"/>
                <a:tab pos="3619500" algn="l"/>
                <a:tab pos="4343400" algn="l"/>
                <a:tab pos="5067300" algn="l"/>
              </a:tabLst>
            </a:pPr>
            <a:endParaRPr lang="fr-FR" altLang="fr-FR" sz="1600" b="1" dirty="0">
              <a:latin typeface="Arial Unicode MS" panose="020B0604020202020204" pitchFamily="34" charset="-128"/>
              <a:cs typeface="Lucida Sans Unicode" panose="020B0602030504020204" pitchFamily="34" charset="0"/>
            </a:endParaRP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b="1" dirty="0">
                <a:latin typeface="Arial Unicode MS" panose="020B0604020202020204" pitchFamily="34" charset="-128"/>
                <a:cs typeface="Lucida Sans Unicode" panose="020B0602030504020204" pitchFamily="34" charset="0"/>
              </a:rPr>
              <a:t>La Lune dit non !</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b="1" dirty="0">
                <a:latin typeface="Arial Unicode MS" panose="020B0604020202020204" pitchFamily="34" charset="-128"/>
                <a:cs typeface="Lucida Sans Unicode" panose="020B0602030504020204" pitchFamily="34" charset="0"/>
              </a:rPr>
              <a:t>Librations en longitude </a:t>
            </a:r>
            <a:r>
              <a:rPr lang="fr-FR" altLang="fr-FR" sz="2000" dirty="0">
                <a:latin typeface="Arial Unicode MS" panose="020B0604020202020204" pitchFamily="34" charset="-128"/>
                <a:cs typeface="Lucida Sans Unicode" panose="020B0602030504020204" pitchFamily="34" charset="0"/>
              </a:rPr>
              <a:t>Si la Lune tournait autour de la Terre en un cercle parfait (ellipse d’excentricité nulle), sa vitesse de translation serait uniforme (</a:t>
            </a:r>
            <a:r>
              <a:rPr lang="fr-FR" altLang="fr-FR" sz="2000" dirty="0">
                <a:latin typeface="Arial Unicode MS" panose="020B0604020202020204" pitchFamily="34" charset="-128"/>
                <a:cs typeface="Lucida Sans Unicode" panose="020B0602030504020204" pitchFamily="34" charset="0"/>
                <a:hlinkClick r:id="rId3" tooltip="Lois de Kepler"/>
              </a:rPr>
              <a:t>2</a:t>
            </a:r>
            <a:r>
              <a:rPr lang="fr-FR" altLang="fr-FR" sz="2000" baseline="30000" dirty="0">
                <a:latin typeface="Arial Unicode MS" panose="020B0604020202020204" pitchFamily="34" charset="-128"/>
                <a:cs typeface="Lucida Sans Unicode" panose="020B0602030504020204" pitchFamily="34" charset="0"/>
                <a:hlinkClick r:id="rId3" tooltip="Lois de Kepler"/>
              </a:rPr>
              <a:t>e</a:t>
            </a:r>
            <a:r>
              <a:rPr lang="fr-FR" altLang="fr-FR" sz="2000" dirty="0">
                <a:latin typeface="Arial Unicode MS" panose="020B0604020202020204" pitchFamily="34" charset="-128"/>
                <a:cs typeface="Lucida Sans Unicode" panose="020B0602030504020204" pitchFamily="34" charset="0"/>
                <a:hlinkClick r:id="rId3" tooltip="Lois de Kepler"/>
              </a:rPr>
              <a:t> loi de Kepler</a:t>
            </a:r>
            <a:r>
              <a:rPr lang="fr-FR" altLang="fr-FR" sz="2000" dirty="0">
                <a:latin typeface="Arial Unicode MS" panose="020B0604020202020204" pitchFamily="34" charset="-128"/>
                <a:cs typeface="Lucida Sans Unicode" panose="020B0602030504020204" pitchFamily="34" charset="0"/>
              </a:rPr>
              <a:t>) et donc toujours strictement opposée, en termes de vitesse angulaire observée depuis la Terre, à sa vitesse de rotation. Il n’y aurait donc pas de libration en longitude.</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dirty="0">
                <a:latin typeface="Arial Unicode MS" panose="020B0604020202020204" pitchFamily="34" charset="-128"/>
                <a:cs typeface="Lucida Sans Unicode" panose="020B0602030504020204" pitchFamily="34" charset="0"/>
              </a:rPr>
              <a:t>Toutefois, les </a:t>
            </a:r>
            <a:r>
              <a:rPr lang="fr-FR" altLang="fr-FR" sz="2000" dirty="0">
                <a:latin typeface="Arial Unicode MS" panose="020B0604020202020204" pitchFamily="34" charset="-128"/>
                <a:cs typeface="Lucida Sans Unicode" panose="020B0602030504020204" pitchFamily="34" charset="0"/>
                <a:hlinkClick r:id="rId4" tooltip="Gravitation"/>
              </a:rPr>
              <a:t>perturbations gravitationnelles</a:t>
            </a:r>
            <a:r>
              <a:rPr lang="fr-FR" altLang="fr-FR" sz="2000" dirty="0">
                <a:latin typeface="Arial Unicode MS" panose="020B0604020202020204" pitchFamily="34" charset="-128"/>
                <a:cs typeface="Lucida Sans Unicode" panose="020B0602030504020204" pitchFamily="34" charset="0"/>
              </a:rPr>
              <a:t> dues aux autres corps du système solaire, ainsi qu’aux hétérogénéités de répartition de masse au sein des corps terrestres et lunaires entraînent des irrégularités dans le mouvement de révolution géocentrique lunaire, qui se traduit par une orbite dont l’excentricité varie autour d’une valeur moyenne de 0,0549.</a:t>
            </a:r>
            <a:br>
              <a:rPr lang="fr-FR" altLang="fr-FR" sz="2000" dirty="0">
                <a:latin typeface="Arial Unicode MS" panose="020B0604020202020204" pitchFamily="34" charset="-128"/>
                <a:cs typeface="Lucida Sans Unicode" panose="020B0602030504020204" pitchFamily="34" charset="0"/>
              </a:rPr>
            </a:br>
            <a:r>
              <a:rPr lang="fr-FR" altLang="fr-FR" sz="2000" dirty="0">
                <a:latin typeface="Arial Unicode MS" panose="020B0604020202020204" pitchFamily="34" charset="-128"/>
                <a:cs typeface="Lucida Sans Unicode" panose="020B0602030504020204" pitchFamily="34" charset="0"/>
              </a:rPr>
              <a:t>La Lune parcourt donc son orbite avec une vitesse variable (</a:t>
            </a:r>
            <a:r>
              <a:rPr lang="fr-FR" altLang="fr-FR" sz="2000" dirty="0">
                <a:latin typeface="Arial Unicode MS" panose="020B0604020202020204" pitchFamily="34" charset="-128"/>
                <a:cs typeface="Lucida Sans Unicode" panose="020B0602030504020204" pitchFamily="34" charset="0"/>
                <a:hlinkClick r:id="rId3" tooltip="Lois de Kepler"/>
              </a:rPr>
              <a:t>2</a:t>
            </a:r>
            <a:r>
              <a:rPr lang="fr-FR" altLang="fr-FR" sz="2000" baseline="30000" dirty="0">
                <a:latin typeface="Arial Unicode MS" panose="020B0604020202020204" pitchFamily="34" charset="-128"/>
                <a:cs typeface="Lucida Sans Unicode" panose="020B0602030504020204" pitchFamily="34" charset="0"/>
                <a:hlinkClick r:id="rId3" tooltip="Lois de Kepler"/>
              </a:rPr>
              <a:t>e</a:t>
            </a:r>
            <a:r>
              <a:rPr lang="fr-FR" altLang="fr-FR" sz="2000" dirty="0">
                <a:latin typeface="Arial Unicode MS" panose="020B0604020202020204" pitchFamily="34" charset="-128"/>
                <a:cs typeface="Lucida Sans Unicode" panose="020B0602030504020204" pitchFamily="34" charset="0"/>
                <a:hlinkClick r:id="rId3" tooltip="Lois de Kepler"/>
              </a:rPr>
              <a:t> loi de Kepler</a:t>
            </a:r>
            <a:r>
              <a:rPr lang="fr-FR" altLang="fr-FR" sz="2000" dirty="0">
                <a:latin typeface="Arial Unicode MS" panose="020B0604020202020204" pitchFamily="34" charset="-128"/>
                <a:cs typeface="Lucida Sans Unicode" panose="020B0602030504020204" pitchFamily="34" charset="0"/>
              </a:rPr>
              <a:t>). Ainsi, quand elle se rapproche de son </a:t>
            </a:r>
            <a:r>
              <a:rPr lang="fr-FR" altLang="fr-FR" sz="2000" dirty="0">
                <a:latin typeface="Arial Unicode MS" panose="020B0604020202020204" pitchFamily="34" charset="-128"/>
                <a:cs typeface="Lucida Sans Unicode" panose="020B0602030504020204" pitchFamily="34" charset="0"/>
                <a:hlinkClick r:id="rId5" tooltip="Périgée"/>
              </a:rPr>
              <a:t>périgée</a:t>
            </a:r>
            <a:r>
              <a:rPr lang="fr-FR" altLang="fr-FR" sz="2000" dirty="0">
                <a:latin typeface="Arial Unicode MS" panose="020B0604020202020204" pitchFamily="34" charset="-128"/>
                <a:cs typeface="Lucida Sans Unicode" panose="020B0602030504020204" pitchFamily="34" charset="0"/>
              </a:rPr>
              <a:t> (point de son orbite le plus proche de la Terre), elle met moins de temps pour parcourir un quart de son orbite que pour pivoter de 90° sur son axe : la Lune laisse alors voir une mince bande supplémentaire de son bord Est (vu de la Terre).</a:t>
            </a:r>
            <a:br>
              <a:rPr lang="fr-FR" altLang="fr-FR" sz="2000" dirty="0">
                <a:latin typeface="Arial Unicode MS" panose="020B0604020202020204" pitchFamily="34" charset="-128"/>
                <a:cs typeface="Lucida Sans Unicode" panose="020B0602030504020204" pitchFamily="34" charset="0"/>
              </a:rPr>
            </a:br>
            <a:r>
              <a:rPr lang="fr-FR" altLang="fr-FR" sz="2000" dirty="0">
                <a:latin typeface="Arial Unicode MS" panose="020B0604020202020204" pitchFamily="34" charset="-128"/>
                <a:cs typeface="Lucida Sans Unicode" panose="020B0602030504020204" pitchFamily="34" charset="0"/>
              </a:rPr>
              <a:t>À l’inverse, lorsque qu’elle se rapproche de son </a:t>
            </a:r>
            <a:r>
              <a:rPr lang="fr-FR" altLang="fr-FR" sz="2000" dirty="0">
                <a:latin typeface="Arial Unicode MS" panose="020B0604020202020204" pitchFamily="34" charset="-128"/>
                <a:cs typeface="Lucida Sans Unicode" panose="020B0602030504020204" pitchFamily="34" charset="0"/>
                <a:hlinkClick r:id="rId6"/>
              </a:rPr>
              <a:t>apogée</a:t>
            </a:r>
            <a:r>
              <a:rPr lang="fr-FR" altLang="fr-FR" sz="2000" dirty="0">
                <a:latin typeface="Arial Unicode MS" panose="020B0604020202020204" pitchFamily="34" charset="-128"/>
                <a:cs typeface="Lucida Sans Unicode" panose="020B0602030504020204" pitchFamily="34" charset="0"/>
              </a:rPr>
              <a:t> (point de son orbite le plus éloigné de la Terre), sa vitesse de translation, minimale, devient inférieure à sa vitesse de rotation, et la Lune laisse voir plus largement son bord Ouest (vu de la Terre). De façon imagée, la Lune semble dire « non » de la tête.</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dirty="0">
                <a:latin typeface="Arial Unicode MS" panose="020B0604020202020204" pitchFamily="34" charset="-128"/>
                <a:cs typeface="Lucida Sans Unicode" panose="020B0602030504020204" pitchFamily="34" charset="0"/>
              </a:rPr>
              <a:t>La valeur de la libration en longitude se situe autour de 7°54’ (donc un total de deux fuseaux d'un peu moins de 8° chacun au cours d'une lunaison).</a:t>
            </a:r>
          </a:p>
          <a:p>
            <a:pPr eaLnBrk="1">
              <a:lnSpc>
                <a:spcPct val="95000"/>
              </a:lnSpc>
              <a:spcBef>
                <a:spcPct val="0"/>
              </a:spcBef>
              <a:tabLst>
                <a:tab pos="723900" algn="l"/>
                <a:tab pos="1447800" algn="l"/>
                <a:tab pos="2171700" algn="l"/>
                <a:tab pos="2895600" algn="l"/>
                <a:tab pos="3619500" algn="l"/>
                <a:tab pos="4343400" algn="l"/>
                <a:tab pos="5067300" algn="l"/>
              </a:tabLst>
            </a:pPr>
            <a:endParaRPr lang="fr-FR" altLang="fr-FR" sz="2000" b="1" dirty="0">
              <a:ea typeface="Arial Unicode MS" panose="020B0604020202020204" pitchFamily="34" charset="-128"/>
              <a:cs typeface="Arial Unicode MS" panose="020B0604020202020204" pitchFamily="34" charset="-128"/>
            </a:endParaRP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b="1" dirty="0">
                <a:ea typeface="Arial Unicode MS" panose="020B0604020202020204" pitchFamily="34" charset="-128"/>
                <a:cs typeface="Arial Unicode MS" panose="020B0604020202020204" pitchFamily="34" charset="-128"/>
              </a:rPr>
              <a:t>La Lune dit oui !</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b="1" dirty="0">
                <a:ea typeface="Arial Unicode MS" panose="020B0604020202020204" pitchFamily="34" charset="-128"/>
                <a:cs typeface="Arial Unicode MS" panose="020B0604020202020204" pitchFamily="34" charset="-128"/>
              </a:rPr>
              <a:t>Librations en </a:t>
            </a:r>
            <a:r>
              <a:rPr lang="fr-FR" altLang="fr-FR" sz="2000" b="1" dirty="0" err="1">
                <a:ea typeface="Arial Unicode MS" panose="020B0604020202020204" pitchFamily="34" charset="-128"/>
                <a:cs typeface="Arial Unicode MS" panose="020B0604020202020204" pitchFamily="34" charset="-128"/>
              </a:rPr>
              <a:t>latitude</a:t>
            </a:r>
            <a:r>
              <a:rPr lang="fr-FR" altLang="fr-FR" sz="2000" dirty="0" err="1">
                <a:ea typeface="Arial Unicode MS" panose="020B0604020202020204" pitchFamily="34" charset="-128"/>
                <a:cs typeface="Arial Unicode MS" panose="020B0604020202020204" pitchFamily="34" charset="-128"/>
              </a:rPr>
              <a:t>La</a:t>
            </a:r>
            <a:r>
              <a:rPr lang="fr-FR" altLang="fr-FR" sz="2000" dirty="0">
                <a:ea typeface="Arial Unicode MS" panose="020B0604020202020204" pitchFamily="34" charset="-128"/>
                <a:cs typeface="Arial Unicode MS" panose="020B0604020202020204" pitchFamily="34" charset="-128"/>
              </a:rPr>
              <a:t> libration en latitude est due au fait que l’axe de rotation de la Lune n’est pas perpendiculaire au plan de son orbite : la Lune conserve cet angle de 6,7° tout au long de sa course orbitale. L’observateur peut donc successivement observer, au cours de plusieurs lunaisons, les zones polaires Nord et Sud du globe lunaire. De façon imagée, la Lune semble faire « oui » de la tête.</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dirty="0">
                <a:ea typeface="Arial Unicode MS" panose="020B0604020202020204" pitchFamily="34" charset="-128"/>
                <a:cs typeface="Arial Unicode MS" panose="020B0604020202020204" pitchFamily="34" charset="-128"/>
              </a:rPr>
              <a:t> </a:t>
            </a:r>
          </a:p>
          <a:p>
            <a:pPr eaLnBrk="1">
              <a:lnSpc>
                <a:spcPct val="95000"/>
              </a:lnSpc>
              <a:spcBef>
                <a:spcPct val="0"/>
              </a:spcBef>
              <a:tabLst>
                <a:tab pos="723900" algn="l"/>
                <a:tab pos="1447800" algn="l"/>
                <a:tab pos="2171700" algn="l"/>
                <a:tab pos="2895600" algn="l"/>
                <a:tab pos="3619500" algn="l"/>
                <a:tab pos="4343400" algn="l"/>
                <a:tab pos="5067300" algn="l"/>
              </a:tabLst>
            </a:pPr>
            <a:endParaRPr lang="fr-FR" altLang="fr-FR" sz="1600" dirty="0">
              <a:cs typeface="Lucida Sans Unicode" panose="020B0602030504020204" pitchFamily="34" charset="0"/>
            </a:endParaRPr>
          </a:p>
        </p:txBody>
      </p:sp>
      <p:sp>
        <p:nvSpPr>
          <p:cNvPr id="2" name="Rectangle 1"/>
          <p:cNvSpPr/>
          <p:nvPr/>
        </p:nvSpPr>
        <p:spPr>
          <a:xfrm>
            <a:off x="-4141043" y="2572154"/>
            <a:ext cx="3778250" cy="1569660"/>
          </a:xfrm>
          <a:prstGeom prst="rect">
            <a:avLst/>
          </a:prstGeom>
        </p:spPr>
        <p:txBody>
          <a:bodyPr>
            <a:spAutoFit/>
          </a:bodyPr>
          <a:lstStyle/>
          <a:p>
            <a:r>
              <a:rPr lang="fr-FR" dirty="0">
                <a:solidFill>
                  <a:srgbClr val="202122"/>
                </a:solidFill>
                <a:latin typeface="Arial" panose="020B0604020202020204" pitchFamily="34" charset="0"/>
              </a:rPr>
              <a:t>En </a:t>
            </a:r>
            <a:r>
              <a:rPr lang="fr-FR" dirty="0">
                <a:solidFill>
                  <a:srgbClr val="0B0080"/>
                </a:solidFill>
                <a:latin typeface="Arial" panose="020B0604020202020204" pitchFamily="34" charset="0"/>
                <a:hlinkClick r:id="rId7" tooltip="Astronomie"/>
              </a:rPr>
              <a:t>astronomie</a:t>
            </a:r>
            <a:r>
              <a:rPr lang="fr-FR" dirty="0">
                <a:solidFill>
                  <a:srgbClr val="202122"/>
                </a:solidFill>
                <a:latin typeface="Arial" panose="020B0604020202020204" pitchFamily="34" charset="0"/>
              </a:rPr>
              <a:t>, la </a:t>
            </a:r>
            <a:r>
              <a:rPr lang="fr-FR" b="1" dirty="0">
                <a:solidFill>
                  <a:srgbClr val="202122"/>
                </a:solidFill>
                <a:latin typeface="Arial" panose="020B0604020202020204" pitchFamily="34" charset="0"/>
              </a:rPr>
              <a:t>libration</a:t>
            </a:r>
            <a:r>
              <a:rPr lang="fr-FR" dirty="0">
                <a:solidFill>
                  <a:srgbClr val="202122"/>
                </a:solidFill>
                <a:latin typeface="Arial" panose="020B0604020202020204" pitchFamily="34" charset="0"/>
              </a:rPr>
              <a:t> (du </a:t>
            </a:r>
            <a:r>
              <a:rPr lang="fr-FR" dirty="0">
                <a:solidFill>
                  <a:srgbClr val="0B0080"/>
                </a:solidFill>
                <a:latin typeface="Arial" panose="020B0604020202020204" pitchFamily="34" charset="0"/>
                <a:hlinkClick r:id="rId8" tooltip="Latin"/>
              </a:rPr>
              <a:t>latin</a:t>
            </a:r>
            <a:r>
              <a:rPr lang="fr-FR" dirty="0">
                <a:solidFill>
                  <a:srgbClr val="202122"/>
                </a:solidFill>
                <a:latin typeface="Arial" panose="020B0604020202020204" pitchFamily="34" charset="0"/>
              </a:rPr>
              <a:t> </a:t>
            </a:r>
            <a:r>
              <a:rPr lang="fr-FR" i="1" dirty="0">
                <a:solidFill>
                  <a:srgbClr val="202122"/>
                </a:solidFill>
                <a:latin typeface="Arial" panose="020B0604020202020204" pitchFamily="34" charset="0"/>
              </a:rPr>
              <a:t>libro -are</a:t>
            </a:r>
            <a:r>
              <a:rPr lang="fr-FR" dirty="0">
                <a:solidFill>
                  <a:srgbClr val="202122"/>
                </a:solidFill>
                <a:latin typeface="Arial" panose="020B0604020202020204" pitchFamily="34" charset="0"/>
              </a:rPr>
              <a:t>, « mettre en équilibre, se balancer ») </a:t>
            </a:r>
            <a:endParaRPr lang="fr-FR" dirty="0"/>
          </a:p>
        </p:txBody>
      </p:sp>
      <p:sp>
        <p:nvSpPr>
          <p:cNvPr id="3" name="Rectangle 2"/>
          <p:cNvSpPr/>
          <p:nvPr/>
        </p:nvSpPr>
        <p:spPr>
          <a:xfrm>
            <a:off x="7559675" y="28808"/>
            <a:ext cx="3507134" cy="5909310"/>
          </a:xfrm>
          <a:prstGeom prst="rect">
            <a:avLst/>
          </a:prstGeom>
        </p:spPr>
        <p:txBody>
          <a:bodyPr wrap="square">
            <a:spAutoFit/>
          </a:bodyPr>
          <a:lstStyle/>
          <a:p>
            <a:r>
              <a:rPr lang="fr-FR" sz="1400" dirty="0">
                <a:solidFill>
                  <a:srgbClr val="202122"/>
                </a:solidFill>
                <a:latin typeface="Arial" panose="020B0604020202020204" pitchFamily="34" charset="0"/>
              </a:rPr>
              <a:t>Si l'</a:t>
            </a:r>
            <a:r>
              <a:rPr lang="fr-FR" sz="1400" dirty="0">
                <a:solidFill>
                  <a:srgbClr val="0B0080"/>
                </a:solidFill>
                <a:latin typeface="Arial" panose="020B0604020202020204" pitchFamily="34" charset="0"/>
                <a:hlinkClick r:id="rId9" tooltip="Orbite"/>
              </a:rPr>
              <a:t>orbite</a:t>
            </a:r>
            <a:r>
              <a:rPr lang="fr-FR" sz="1400" dirty="0">
                <a:solidFill>
                  <a:srgbClr val="202122"/>
                </a:solidFill>
                <a:latin typeface="Arial" panose="020B0604020202020204" pitchFamily="34" charset="0"/>
              </a:rPr>
              <a:t> de la Lune était parfaitement circulaire et si son axe de rotation était rigoureusement perpendiculaire au plan de son orbite, une personne située sur Terre observerait toujours les mêmes 50 % de la surface lunaire si elle effectuait toujours ses observations à la même heure. Au lieu de cela, les phénomènes de libration lunaire lui permettent d'observer des parties légèrement différentes de sa surface à des moments différents. Des observations fines montrent qu'un total de 59 % de la surface de la Lune peut être observé depuis la Terre. En fait, nous avons 41 % qui restent visibles en permanence, 18 % qui sont successivement dévoilés par la libration au cours des </a:t>
            </a:r>
            <a:r>
              <a:rPr lang="fr-FR" sz="1400" dirty="0">
                <a:solidFill>
                  <a:srgbClr val="0B0080"/>
                </a:solidFill>
                <a:latin typeface="Arial" panose="020B0604020202020204" pitchFamily="34" charset="0"/>
                <a:hlinkClick r:id="rId10" tooltip="Lunaison"/>
              </a:rPr>
              <a:t>lunaisons</a:t>
            </a:r>
            <a:r>
              <a:rPr lang="fr-FR" sz="1400" dirty="0">
                <a:solidFill>
                  <a:srgbClr val="202122"/>
                </a:solidFill>
                <a:latin typeface="Arial" panose="020B0604020202020204" pitchFamily="34" charset="0"/>
              </a:rPr>
              <a:t>, et enfin 41 % qui ne sont jamais visibles depuis la Terre</a:t>
            </a:r>
            <a:r>
              <a:rPr lang="fr-FR" sz="1400" baseline="30000" dirty="0">
                <a:solidFill>
                  <a:srgbClr val="0B0080"/>
                </a:solidFill>
                <a:latin typeface="Arial" panose="020B0604020202020204" pitchFamily="34" charset="0"/>
                <a:hlinkClick r:id="rId11"/>
              </a:rPr>
              <a:t>3</a:t>
            </a:r>
            <a:r>
              <a:rPr lang="fr-FR" sz="1400" dirty="0">
                <a:solidFill>
                  <a:srgbClr val="202122"/>
                </a:solidFill>
                <a:latin typeface="Arial" panose="020B0604020202020204" pitchFamily="34" charset="0"/>
              </a:rPr>
              <a:t> (et à un instant donné depuis un lieu donné on ne peut voir que 49,8 % de la surface lunaire).</a:t>
            </a:r>
          </a:p>
          <a:p>
            <a:r>
              <a:rPr lang="fr-FR" sz="1400" dirty="0">
                <a:solidFill>
                  <a:srgbClr val="202122"/>
                </a:solidFill>
                <a:latin typeface="Arial" panose="020B0604020202020204" pitchFamily="34" charset="0"/>
              </a:rPr>
              <a:t>Ces phénomènes peuvent prendre quatre formes différentes : les librations en longitude, les librations en latitude, les librations parallactiques et les librations physiques.</a:t>
            </a:r>
            <a:endParaRPr lang="fr-FR" sz="1400"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1663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1" name="Text Box 2"/>
          <p:cNvSpPr>
            <a:spLocks noGrp="1" noChangeArrowheads="1"/>
          </p:cNvSpPr>
          <p:nvPr>
            <p:ph type="body" idx="1"/>
          </p:nvPr>
        </p:nvSpPr>
        <p:spPr>
          <a:xfrm>
            <a:off x="-5797227" y="4707611"/>
            <a:ext cx="21314368" cy="41068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12600"/>
          <a:lstStyle/>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1600" dirty="0">
                <a:cs typeface="Lucida Sans Unicode" panose="020B0602030504020204" pitchFamily="34" charset="0"/>
              </a:rPr>
              <a:t>La Lune dit oui et dit non c’est la libration</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1600" dirty="0">
                <a:cs typeface="Lucida Sans Unicode" panose="020B0602030504020204" pitchFamily="34" charset="0"/>
              </a:rPr>
              <a:t>On voit 59 % de la surface de la Lune</a:t>
            </a:r>
          </a:p>
          <a:p>
            <a:pPr eaLnBrk="1">
              <a:lnSpc>
                <a:spcPct val="95000"/>
              </a:lnSpc>
              <a:spcBef>
                <a:spcPct val="0"/>
              </a:spcBef>
              <a:tabLst>
                <a:tab pos="723900" algn="l"/>
                <a:tab pos="1447800" algn="l"/>
                <a:tab pos="2171700" algn="l"/>
                <a:tab pos="2895600" algn="l"/>
                <a:tab pos="3619500" algn="l"/>
                <a:tab pos="4343400" algn="l"/>
                <a:tab pos="5067300" algn="l"/>
              </a:tabLst>
            </a:pPr>
            <a:endParaRPr lang="fr-FR" altLang="fr-FR" sz="1600" b="1" dirty="0">
              <a:latin typeface="Arial Unicode MS" panose="020B0604020202020204" pitchFamily="34" charset="-128"/>
              <a:cs typeface="Lucida Sans Unicode" panose="020B0602030504020204" pitchFamily="34" charset="0"/>
            </a:endParaRPr>
          </a:p>
          <a:p>
            <a:pPr eaLnBrk="1">
              <a:lnSpc>
                <a:spcPct val="95000"/>
              </a:lnSpc>
              <a:spcBef>
                <a:spcPct val="0"/>
              </a:spcBef>
              <a:tabLst>
                <a:tab pos="723900" algn="l"/>
                <a:tab pos="1447800" algn="l"/>
                <a:tab pos="2171700" algn="l"/>
                <a:tab pos="2895600" algn="l"/>
                <a:tab pos="3619500" algn="l"/>
                <a:tab pos="4343400" algn="l"/>
                <a:tab pos="5067300" algn="l"/>
              </a:tabLst>
            </a:pPr>
            <a:endParaRPr lang="fr-FR" altLang="fr-FR" sz="1600" b="1" dirty="0">
              <a:latin typeface="Arial Unicode MS" panose="020B0604020202020204" pitchFamily="34" charset="-128"/>
              <a:cs typeface="Lucida Sans Unicode" panose="020B0602030504020204" pitchFamily="34" charset="0"/>
            </a:endParaRP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b="1" dirty="0">
                <a:latin typeface="Arial Unicode MS" panose="020B0604020202020204" pitchFamily="34" charset="-128"/>
                <a:cs typeface="Lucida Sans Unicode" panose="020B0602030504020204" pitchFamily="34" charset="0"/>
              </a:rPr>
              <a:t>La Lune dit non !</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b="1" dirty="0">
                <a:latin typeface="Arial Unicode MS" panose="020B0604020202020204" pitchFamily="34" charset="-128"/>
                <a:cs typeface="Lucida Sans Unicode" panose="020B0602030504020204" pitchFamily="34" charset="0"/>
              </a:rPr>
              <a:t>Librations en longitude </a:t>
            </a:r>
            <a:r>
              <a:rPr lang="fr-FR" altLang="fr-FR" sz="2000" dirty="0">
                <a:latin typeface="Arial Unicode MS" panose="020B0604020202020204" pitchFamily="34" charset="-128"/>
                <a:cs typeface="Lucida Sans Unicode" panose="020B0602030504020204" pitchFamily="34" charset="0"/>
              </a:rPr>
              <a:t>Si la Lune tournait autour de la Terre en un cercle parfait (ellipse d’excentricité nulle), sa vitesse de translation serait uniforme (</a:t>
            </a:r>
            <a:r>
              <a:rPr lang="fr-FR" altLang="fr-FR" sz="2000" dirty="0">
                <a:latin typeface="Arial Unicode MS" panose="020B0604020202020204" pitchFamily="34" charset="-128"/>
                <a:cs typeface="Lucida Sans Unicode" panose="020B0602030504020204" pitchFamily="34" charset="0"/>
                <a:hlinkClick r:id="rId3" tooltip="Lois de Kepler"/>
              </a:rPr>
              <a:t>2</a:t>
            </a:r>
            <a:r>
              <a:rPr lang="fr-FR" altLang="fr-FR" sz="2000" baseline="30000" dirty="0">
                <a:latin typeface="Arial Unicode MS" panose="020B0604020202020204" pitchFamily="34" charset="-128"/>
                <a:cs typeface="Lucida Sans Unicode" panose="020B0602030504020204" pitchFamily="34" charset="0"/>
                <a:hlinkClick r:id="rId3" tooltip="Lois de Kepler"/>
              </a:rPr>
              <a:t>e</a:t>
            </a:r>
            <a:r>
              <a:rPr lang="fr-FR" altLang="fr-FR" sz="2000" dirty="0">
                <a:latin typeface="Arial Unicode MS" panose="020B0604020202020204" pitchFamily="34" charset="-128"/>
                <a:cs typeface="Lucida Sans Unicode" panose="020B0602030504020204" pitchFamily="34" charset="0"/>
                <a:hlinkClick r:id="rId3" tooltip="Lois de Kepler"/>
              </a:rPr>
              <a:t> loi de Kepler</a:t>
            </a:r>
            <a:r>
              <a:rPr lang="fr-FR" altLang="fr-FR" sz="2000" dirty="0">
                <a:latin typeface="Arial Unicode MS" panose="020B0604020202020204" pitchFamily="34" charset="-128"/>
                <a:cs typeface="Lucida Sans Unicode" panose="020B0602030504020204" pitchFamily="34" charset="0"/>
              </a:rPr>
              <a:t>) et donc toujours strictement opposée, en termes de vitesse angulaire observée depuis la Terre, à sa vitesse de rotation. Il n’y aurait donc pas de libration en longitude.</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dirty="0">
                <a:latin typeface="Arial Unicode MS" panose="020B0604020202020204" pitchFamily="34" charset="-128"/>
                <a:cs typeface="Lucida Sans Unicode" panose="020B0602030504020204" pitchFamily="34" charset="0"/>
              </a:rPr>
              <a:t>Toutefois, les </a:t>
            </a:r>
            <a:r>
              <a:rPr lang="fr-FR" altLang="fr-FR" sz="2000" dirty="0">
                <a:latin typeface="Arial Unicode MS" panose="020B0604020202020204" pitchFamily="34" charset="-128"/>
                <a:cs typeface="Lucida Sans Unicode" panose="020B0602030504020204" pitchFamily="34" charset="0"/>
                <a:hlinkClick r:id="rId4" tooltip="Gravitation"/>
              </a:rPr>
              <a:t>perturbations gravitationnelles</a:t>
            </a:r>
            <a:r>
              <a:rPr lang="fr-FR" altLang="fr-FR" sz="2000" dirty="0">
                <a:latin typeface="Arial Unicode MS" panose="020B0604020202020204" pitchFamily="34" charset="-128"/>
                <a:cs typeface="Lucida Sans Unicode" panose="020B0602030504020204" pitchFamily="34" charset="0"/>
              </a:rPr>
              <a:t> dues aux autres corps du système solaire, ainsi qu’aux hétérogénéités de répartition de masse au sein des corps terrestres et lunaires entraînent des irrégularités dans le mouvement de révolution géocentrique lunaire, qui se traduit par une orbite dont l’excentricité varie autour d’une valeur moyenne de 0,0549.</a:t>
            </a:r>
            <a:br>
              <a:rPr lang="fr-FR" altLang="fr-FR" sz="2000" dirty="0">
                <a:latin typeface="Arial Unicode MS" panose="020B0604020202020204" pitchFamily="34" charset="-128"/>
                <a:cs typeface="Lucida Sans Unicode" panose="020B0602030504020204" pitchFamily="34" charset="0"/>
              </a:rPr>
            </a:br>
            <a:r>
              <a:rPr lang="fr-FR" altLang="fr-FR" sz="2000" dirty="0">
                <a:latin typeface="Arial Unicode MS" panose="020B0604020202020204" pitchFamily="34" charset="-128"/>
                <a:cs typeface="Lucida Sans Unicode" panose="020B0602030504020204" pitchFamily="34" charset="0"/>
              </a:rPr>
              <a:t>La Lune parcourt donc son orbite avec une vitesse variable (</a:t>
            </a:r>
            <a:r>
              <a:rPr lang="fr-FR" altLang="fr-FR" sz="2000" dirty="0">
                <a:latin typeface="Arial Unicode MS" panose="020B0604020202020204" pitchFamily="34" charset="-128"/>
                <a:cs typeface="Lucida Sans Unicode" panose="020B0602030504020204" pitchFamily="34" charset="0"/>
                <a:hlinkClick r:id="rId3" tooltip="Lois de Kepler"/>
              </a:rPr>
              <a:t>2</a:t>
            </a:r>
            <a:r>
              <a:rPr lang="fr-FR" altLang="fr-FR" sz="2000" baseline="30000" dirty="0">
                <a:latin typeface="Arial Unicode MS" panose="020B0604020202020204" pitchFamily="34" charset="-128"/>
                <a:cs typeface="Lucida Sans Unicode" panose="020B0602030504020204" pitchFamily="34" charset="0"/>
                <a:hlinkClick r:id="rId3" tooltip="Lois de Kepler"/>
              </a:rPr>
              <a:t>e</a:t>
            </a:r>
            <a:r>
              <a:rPr lang="fr-FR" altLang="fr-FR" sz="2000" dirty="0">
                <a:latin typeface="Arial Unicode MS" panose="020B0604020202020204" pitchFamily="34" charset="-128"/>
                <a:cs typeface="Lucida Sans Unicode" panose="020B0602030504020204" pitchFamily="34" charset="0"/>
                <a:hlinkClick r:id="rId3" tooltip="Lois de Kepler"/>
              </a:rPr>
              <a:t> loi de Kepler</a:t>
            </a:r>
            <a:r>
              <a:rPr lang="fr-FR" altLang="fr-FR" sz="2000" dirty="0">
                <a:latin typeface="Arial Unicode MS" panose="020B0604020202020204" pitchFamily="34" charset="-128"/>
                <a:cs typeface="Lucida Sans Unicode" panose="020B0602030504020204" pitchFamily="34" charset="0"/>
              </a:rPr>
              <a:t>). Ainsi, quand elle se rapproche de son </a:t>
            </a:r>
            <a:r>
              <a:rPr lang="fr-FR" altLang="fr-FR" sz="2000" dirty="0">
                <a:latin typeface="Arial Unicode MS" panose="020B0604020202020204" pitchFamily="34" charset="-128"/>
                <a:cs typeface="Lucida Sans Unicode" panose="020B0602030504020204" pitchFamily="34" charset="0"/>
                <a:hlinkClick r:id="rId5" tooltip="Périgée"/>
              </a:rPr>
              <a:t>périgée</a:t>
            </a:r>
            <a:r>
              <a:rPr lang="fr-FR" altLang="fr-FR" sz="2000" dirty="0">
                <a:latin typeface="Arial Unicode MS" panose="020B0604020202020204" pitchFamily="34" charset="-128"/>
                <a:cs typeface="Lucida Sans Unicode" panose="020B0602030504020204" pitchFamily="34" charset="0"/>
              </a:rPr>
              <a:t> (point de son orbite le plus proche de la Terre), elle met moins de temps pour parcourir un quart de son orbite que pour pivoter de 90° sur son axe : la Lune laisse alors voir une mince bande supplémentaire de son bord Est (vu de la Terre).</a:t>
            </a:r>
            <a:br>
              <a:rPr lang="fr-FR" altLang="fr-FR" sz="2000" dirty="0">
                <a:latin typeface="Arial Unicode MS" panose="020B0604020202020204" pitchFamily="34" charset="-128"/>
                <a:cs typeface="Lucida Sans Unicode" panose="020B0602030504020204" pitchFamily="34" charset="0"/>
              </a:rPr>
            </a:br>
            <a:r>
              <a:rPr lang="fr-FR" altLang="fr-FR" sz="2000" dirty="0">
                <a:latin typeface="Arial Unicode MS" panose="020B0604020202020204" pitchFamily="34" charset="-128"/>
                <a:cs typeface="Lucida Sans Unicode" panose="020B0602030504020204" pitchFamily="34" charset="0"/>
              </a:rPr>
              <a:t>À l’inverse, lorsque qu’elle se rapproche de son </a:t>
            </a:r>
            <a:r>
              <a:rPr lang="fr-FR" altLang="fr-FR" sz="2000" dirty="0">
                <a:latin typeface="Arial Unicode MS" panose="020B0604020202020204" pitchFamily="34" charset="-128"/>
                <a:cs typeface="Lucida Sans Unicode" panose="020B0602030504020204" pitchFamily="34" charset="0"/>
                <a:hlinkClick r:id="rId6"/>
              </a:rPr>
              <a:t>apogée</a:t>
            </a:r>
            <a:r>
              <a:rPr lang="fr-FR" altLang="fr-FR" sz="2000" dirty="0">
                <a:latin typeface="Arial Unicode MS" panose="020B0604020202020204" pitchFamily="34" charset="-128"/>
                <a:cs typeface="Lucida Sans Unicode" panose="020B0602030504020204" pitchFamily="34" charset="0"/>
              </a:rPr>
              <a:t> (point de son orbite le plus éloigné de la Terre), sa vitesse de translation, minimale, devient inférieure à sa vitesse de rotation, et la Lune laisse voir plus largement son bord Ouest (vu de la Terre). De façon imagée, la Lune semble dire « non » de la tête.</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dirty="0">
                <a:latin typeface="Arial Unicode MS" panose="020B0604020202020204" pitchFamily="34" charset="-128"/>
                <a:cs typeface="Lucida Sans Unicode" panose="020B0602030504020204" pitchFamily="34" charset="0"/>
              </a:rPr>
              <a:t>La valeur de la libration en longitude se situe autour de 7°54’ (donc un total de deux fuseaux d'un peu moins de 8° chacun au cours d'une lunaison).</a:t>
            </a:r>
          </a:p>
          <a:p>
            <a:pPr eaLnBrk="1">
              <a:lnSpc>
                <a:spcPct val="95000"/>
              </a:lnSpc>
              <a:spcBef>
                <a:spcPct val="0"/>
              </a:spcBef>
              <a:tabLst>
                <a:tab pos="723900" algn="l"/>
                <a:tab pos="1447800" algn="l"/>
                <a:tab pos="2171700" algn="l"/>
                <a:tab pos="2895600" algn="l"/>
                <a:tab pos="3619500" algn="l"/>
                <a:tab pos="4343400" algn="l"/>
                <a:tab pos="5067300" algn="l"/>
              </a:tabLst>
            </a:pPr>
            <a:endParaRPr lang="fr-FR" altLang="fr-FR" sz="2000" b="1" dirty="0">
              <a:ea typeface="Arial Unicode MS" panose="020B0604020202020204" pitchFamily="34" charset="-128"/>
              <a:cs typeface="Arial Unicode MS" panose="020B0604020202020204" pitchFamily="34" charset="-128"/>
            </a:endParaRP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b="1" dirty="0">
                <a:ea typeface="Arial Unicode MS" panose="020B0604020202020204" pitchFamily="34" charset="-128"/>
                <a:cs typeface="Arial Unicode MS" panose="020B0604020202020204" pitchFamily="34" charset="-128"/>
              </a:rPr>
              <a:t>La Lune dit oui !</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b="1" dirty="0">
                <a:ea typeface="Arial Unicode MS" panose="020B0604020202020204" pitchFamily="34" charset="-128"/>
                <a:cs typeface="Arial Unicode MS" panose="020B0604020202020204" pitchFamily="34" charset="-128"/>
              </a:rPr>
              <a:t>Librations en </a:t>
            </a:r>
            <a:r>
              <a:rPr lang="fr-FR" altLang="fr-FR" sz="2000" b="1" dirty="0" err="1">
                <a:ea typeface="Arial Unicode MS" panose="020B0604020202020204" pitchFamily="34" charset="-128"/>
                <a:cs typeface="Arial Unicode MS" panose="020B0604020202020204" pitchFamily="34" charset="-128"/>
              </a:rPr>
              <a:t>latitude</a:t>
            </a:r>
            <a:r>
              <a:rPr lang="fr-FR" altLang="fr-FR" sz="2000" dirty="0" err="1">
                <a:ea typeface="Arial Unicode MS" panose="020B0604020202020204" pitchFamily="34" charset="-128"/>
                <a:cs typeface="Arial Unicode MS" panose="020B0604020202020204" pitchFamily="34" charset="-128"/>
              </a:rPr>
              <a:t>La</a:t>
            </a:r>
            <a:r>
              <a:rPr lang="fr-FR" altLang="fr-FR" sz="2000" dirty="0">
                <a:ea typeface="Arial Unicode MS" panose="020B0604020202020204" pitchFamily="34" charset="-128"/>
                <a:cs typeface="Arial Unicode MS" panose="020B0604020202020204" pitchFamily="34" charset="-128"/>
              </a:rPr>
              <a:t> libration en latitude est due au fait que l’axe de rotation de la Lune n’est pas perpendiculaire au plan de son orbite : la Lune conserve cet angle de 6,7° tout au long de sa course orbitale. L’observateur peut donc successivement observer, au cours de plusieurs lunaisons, les zones polaires Nord et Sud du globe lunaire. De façon imagée, la Lune semble faire « oui » de la tête.</a:t>
            </a:r>
          </a:p>
          <a:p>
            <a:pPr eaLnBrk="1">
              <a:lnSpc>
                <a:spcPct val="95000"/>
              </a:lnSpc>
              <a:spcBef>
                <a:spcPct val="0"/>
              </a:spcBef>
              <a:tabLst>
                <a:tab pos="723900" algn="l"/>
                <a:tab pos="1447800" algn="l"/>
                <a:tab pos="2171700" algn="l"/>
                <a:tab pos="2895600" algn="l"/>
                <a:tab pos="3619500" algn="l"/>
                <a:tab pos="4343400" algn="l"/>
                <a:tab pos="5067300" algn="l"/>
              </a:tabLst>
            </a:pPr>
            <a:r>
              <a:rPr lang="fr-FR" altLang="fr-FR" sz="2000" dirty="0">
                <a:ea typeface="Arial Unicode MS" panose="020B0604020202020204" pitchFamily="34" charset="-128"/>
                <a:cs typeface="Arial Unicode MS" panose="020B0604020202020204" pitchFamily="34" charset="-128"/>
              </a:rPr>
              <a:t> </a:t>
            </a:r>
          </a:p>
          <a:p>
            <a:pPr eaLnBrk="1">
              <a:lnSpc>
                <a:spcPct val="95000"/>
              </a:lnSpc>
              <a:spcBef>
                <a:spcPct val="0"/>
              </a:spcBef>
              <a:tabLst>
                <a:tab pos="723900" algn="l"/>
                <a:tab pos="1447800" algn="l"/>
                <a:tab pos="2171700" algn="l"/>
                <a:tab pos="2895600" algn="l"/>
                <a:tab pos="3619500" algn="l"/>
                <a:tab pos="4343400" algn="l"/>
                <a:tab pos="5067300" algn="l"/>
              </a:tabLst>
            </a:pPr>
            <a:endParaRPr lang="fr-FR" altLang="fr-FR" sz="2000" dirty="0">
              <a:cs typeface="Lucida Sans Unicode" panose="020B0602030504020204" pitchFamily="34" charset="0"/>
            </a:endParaRPr>
          </a:p>
        </p:txBody>
      </p:sp>
      <p:sp>
        <p:nvSpPr>
          <p:cNvPr id="2" name="Rectangle 1"/>
          <p:cNvSpPr/>
          <p:nvPr/>
        </p:nvSpPr>
        <p:spPr>
          <a:xfrm>
            <a:off x="-4141043" y="2572154"/>
            <a:ext cx="3778250" cy="1569660"/>
          </a:xfrm>
          <a:prstGeom prst="rect">
            <a:avLst/>
          </a:prstGeom>
        </p:spPr>
        <p:txBody>
          <a:bodyPr>
            <a:spAutoFit/>
          </a:bodyPr>
          <a:lstStyle/>
          <a:p>
            <a:r>
              <a:rPr lang="fr-FR" dirty="0">
                <a:solidFill>
                  <a:srgbClr val="202122"/>
                </a:solidFill>
                <a:latin typeface="Arial" panose="020B0604020202020204" pitchFamily="34" charset="0"/>
              </a:rPr>
              <a:t>En </a:t>
            </a:r>
            <a:r>
              <a:rPr lang="fr-FR" dirty="0">
                <a:solidFill>
                  <a:srgbClr val="0B0080"/>
                </a:solidFill>
                <a:latin typeface="Arial" panose="020B0604020202020204" pitchFamily="34" charset="0"/>
                <a:hlinkClick r:id="rId7" tooltip="Astronomie"/>
              </a:rPr>
              <a:t>astronomie</a:t>
            </a:r>
            <a:r>
              <a:rPr lang="fr-FR" dirty="0">
                <a:solidFill>
                  <a:srgbClr val="202122"/>
                </a:solidFill>
                <a:latin typeface="Arial" panose="020B0604020202020204" pitchFamily="34" charset="0"/>
              </a:rPr>
              <a:t>, la </a:t>
            </a:r>
            <a:r>
              <a:rPr lang="fr-FR" b="1" dirty="0">
                <a:solidFill>
                  <a:srgbClr val="202122"/>
                </a:solidFill>
                <a:latin typeface="Arial" panose="020B0604020202020204" pitchFamily="34" charset="0"/>
              </a:rPr>
              <a:t>libration</a:t>
            </a:r>
            <a:r>
              <a:rPr lang="fr-FR" dirty="0">
                <a:solidFill>
                  <a:srgbClr val="202122"/>
                </a:solidFill>
                <a:latin typeface="Arial" panose="020B0604020202020204" pitchFamily="34" charset="0"/>
              </a:rPr>
              <a:t> (du </a:t>
            </a:r>
            <a:r>
              <a:rPr lang="fr-FR" dirty="0">
                <a:solidFill>
                  <a:srgbClr val="0B0080"/>
                </a:solidFill>
                <a:latin typeface="Arial" panose="020B0604020202020204" pitchFamily="34" charset="0"/>
                <a:hlinkClick r:id="rId8" tooltip="Latin"/>
              </a:rPr>
              <a:t>latin</a:t>
            </a:r>
            <a:r>
              <a:rPr lang="fr-FR" dirty="0">
                <a:solidFill>
                  <a:srgbClr val="202122"/>
                </a:solidFill>
                <a:latin typeface="Arial" panose="020B0604020202020204" pitchFamily="34" charset="0"/>
              </a:rPr>
              <a:t> </a:t>
            </a:r>
            <a:r>
              <a:rPr lang="fr-FR" i="1" dirty="0">
                <a:solidFill>
                  <a:srgbClr val="202122"/>
                </a:solidFill>
                <a:latin typeface="Arial" panose="020B0604020202020204" pitchFamily="34" charset="0"/>
              </a:rPr>
              <a:t>libro -are</a:t>
            </a:r>
            <a:r>
              <a:rPr lang="fr-FR" dirty="0">
                <a:solidFill>
                  <a:srgbClr val="202122"/>
                </a:solidFill>
                <a:latin typeface="Arial" panose="020B0604020202020204" pitchFamily="34" charset="0"/>
              </a:rPr>
              <a:t>, « mettre en équilibre, se balancer ») </a:t>
            </a:r>
            <a:endParaRPr lang="fr-FR" dirty="0"/>
          </a:p>
        </p:txBody>
      </p:sp>
      <p:sp>
        <p:nvSpPr>
          <p:cNvPr id="3" name="Rectangle 2"/>
          <p:cNvSpPr/>
          <p:nvPr/>
        </p:nvSpPr>
        <p:spPr>
          <a:xfrm>
            <a:off x="7559675" y="28808"/>
            <a:ext cx="6085258" cy="5632311"/>
          </a:xfrm>
          <a:prstGeom prst="rect">
            <a:avLst/>
          </a:prstGeom>
        </p:spPr>
        <p:txBody>
          <a:bodyPr wrap="square">
            <a:spAutoFit/>
          </a:bodyPr>
          <a:lstStyle/>
          <a:p>
            <a:r>
              <a:rPr lang="fr-FR" sz="1800" dirty="0">
                <a:solidFill>
                  <a:srgbClr val="202122"/>
                </a:solidFill>
                <a:latin typeface="Arial" panose="020B0604020202020204" pitchFamily="34" charset="0"/>
              </a:rPr>
              <a:t>Si l'</a:t>
            </a:r>
            <a:r>
              <a:rPr lang="fr-FR" sz="1800" dirty="0">
                <a:solidFill>
                  <a:srgbClr val="0B0080"/>
                </a:solidFill>
                <a:latin typeface="Arial" panose="020B0604020202020204" pitchFamily="34" charset="0"/>
                <a:hlinkClick r:id="rId9" tooltip="Orbite"/>
              </a:rPr>
              <a:t>orbite</a:t>
            </a:r>
            <a:r>
              <a:rPr lang="fr-FR" sz="1800" dirty="0">
                <a:solidFill>
                  <a:srgbClr val="202122"/>
                </a:solidFill>
                <a:latin typeface="Arial" panose="020B0604020202020204" pitchFamily="34" charset="0"/>
              </a:rPr>
              <a:t> de la Lune était parfaitement circulaire et si son axe de rotation était rigoureusement perpendiculaire au plan de son orbite, une personne située sur Terre observerait toujours les mêmes 50 % de la surface lunaire si elle effectuait toujours ses observations à la même heure. Au lieu de cela, les phénomènes de libration lunaire lui permettent d'observer des parties légèrement différentes de sa surface à des moments différents. Des observations fines montrent qu'un total de 59 % de la surface de la Lune peut être observé depuis la Terre. En fait, nous avons 41 % qui restent visibles en permanence, 18 % qui sont successivement dévoilés par la libration au cours des </a:t>
            </a:r>
            <a:r>
              <a:rPr lang="fr-FR" sz="1800" dirty="0">
                <a:solidFill>
                  <a:srgbClr val="0B0080"/>
                </a:solidFill>
                <a:latin typeface="Arial" panose="020B0604020202020204" pitchFamily="34" charset="0"/>
                <a:hlinkClick r:id="rId10" tooltip="Lunaison"/>
              </a:rPr>
              <a:t>lunaisons</a:t>
            </a:r>
            <a:r>
              <a:rPr lang="fr-FR" sz="1800" dirty="0">
                <a:solidFill>
                  <a:srgbClr val="202122"/>
                </a:solidFill>
                <a:latin typeface="Arial" panose="020B0604020202020204" pitchFamily="34" charset="0"/>
              </a:rPr>
              <a:t>, et enfin 41 % qui ne sont jamais visibles depuis la Terre</a:t>
            </a:r>
            <a:r>
              <a:rPr lang="fr-FR" sz="1800" baseline="30000" dirty="0">
                <a:solidFill>
                  <a:srgbClr val="0B0080"/>
                </a:solidFill>
                <a:latin typeface="Arial" panose="020B0604020202020204" pitchFamily="34" charset="0"/>
                <a:hlinkClick r:id="rId11"/>
              </a:rPr>
              <a:t>3</a:t>
            </a:r>
            <a:r>
              <a:rPr lang="fr-FR" sz="1800" dirty="0">
                <a:solidFill>
                  <a:srgbClr val="202122"/>
                </a:solidFill>
                <a:latin typeface="Arial" panose="020B0604020202020204" pitchFamily="34" charset="0"/>
              </a:rPr>
              <a:t> (et à un instant donné depuis un lieu donné on ne peut voir que 49,8 % de la surface lunaire).</a:t>
            </a:r>
          </a:p>
          <a:p>
            <a:r>
              <a:rPr lang="fr-FR" sz="1800" dirty="0">
                <a:solidFill>
                  <a:srgbClr val="202122"/>
                </a:solidFill>
                <a:latin typeface="Arial" panose="020B0604020202020204" pitchFamily="34" charset="0"/>
              </a:rPr>
              <a:t>Ces phénomènes peuvent prendre quatre formes différentes : les librations en longitude, les librations en latitude, les librations parallactiques et les librations physiques.</a:t>
            </a:r>
            <a:endParaRPr lang="fr-FR" sz="1800"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1500571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Tree>
    <p:extLst>
      <p:ext uri="{BB962C8B-B14F-4D97-AF65-F5344CB8AC3E}">
        <p14:creationId xmlns:p14="http://schemas.microsoft.com/office/powerpoint/2010/main" val="2458813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
        <p:nvSpPr>
          <p:cNvPr id="2" name="Rectangle 1"/>
          <p:cNvSpPr/>
          <p:nvPr/>
        </p:nvSpPr>
        <p:spPr>
          <a:xfrm>
            <a:off x="2746974" y="4717743"/>
            <a:ext cx="8441852" cy="2677656"/>
          </a:xfrm>
          <a:prstGeom prst="rect">
            <a:avLst/>
          </a:prstGeom>
        </p:spPr>
        <p:txBody>
          <a:bodyPr wrap="square">
            <a:spAutoFit/>
          </a:bodyPr>
          <a:lstStyle/>
          <a:p>
            <a:pPr lvl="0" algn="ctr" defTabSz="914400"/>
            <a:r>
              <a:rPr lang="fr-FR" altLang="fr-FR" dirty="0">
                <a:solidFill>
                  <a:schemeClr val="accent2">
                    <a:lumMod val="75000"/>
                  </a:schemeClr>
                </a:solidFill>
                <a:cs typeface="Times New Roman" panose="02020603050405020304" pitchFamily="18" charset="0"/>
              </a:rPr>
              <a:t>La Lune tourne sur elle-même à une vitesse constante, mais effectue sa révolution </a:t>
            </a:r>
          </a:p>
          <a:p>
            <a:pPr lvl="0" algn="ctr" defTabSz="914400"/>
            <a:r>
              <a:rPr lang="fr-FR" altLang="fr-FR" dirty="0">
                <a:solidFill>
                  <a:schemeClr val="accent2">
                    <a:lumMod val="75000"/>
                  </a:schemeClr>
                </a:solidFill>
                <a:cs typeface="Times New Roman" panose="02020603050405020304" pitchFamily="18" charset="0"/>
              </a:rPr>
              <a:t>autour de la Terre à une vitesse variable (2</a:t>
            </a:r>
            <a:r>
              <a:rPr lang="fr-FR" altLang="fr-FR" baseline="30000" dirty="0">
                <a:solidFill>
                  <a:schemeClr val="accent2">
                    <a:lumMod val="75000"/>
                  </a:schemeClr>
                </a:solidFill>
                <a:cs typeface="Times New Roman" panose="02020603050405020304" pitchFamily="18" charset="0"/>
              </a:rPr>
              <a:t>ème</a:t>
            </a:r>
            <a:r>
              <a:rPr lang="fr-FR" altLang="fr-FR" dirty="0">
                <a:solidFill>
                  <a:schemeClr val="accent2">
                    <a:lumMod val="75000"/>
                  </a:schemeClr>
                </a:solidFill>
                <a:cs typeface="Times New Roman" panose="02020603050405020304" pitchFamily="18" charset="0"/>
              </a:rPr>
              <a:t> loi de Kepler).</a:t>
            </a:r>
          </a:p>
          <a:p>
            <a:pPr lvl="0" algn="ctr" defTabSz="914400"/>
            <a:r>
              <a:rPr lang="fr-FR" altLang="fr-FR" dirty="0">
                <a:solidFill>
                  <a:schemeClr val="accent2">
                    <a:lumMod val="75000"/>
                  </a:schemeClr>
                </a:solidFill>
                <a:cs typeface="Times New Roman" panose="02020603050405020304" pitchFamily="18" charset="0"/>
              </a:rPr>
              <a:t>Au-delà de sa vitesse moyenne (1025 m/s) la Lune nous découvre une mince bande côté est.</a:t>
            </a:r>
          </a:p>
          <a:p>
            <a:pPr lvl="0" algn="ctr" defTabSz="914400"/>
            <a:r>
              <a:rPr lang="fr-FR" altLang="fr-FR" dirty="0">
                <a:solidFill>
                  <a:schemeClr val="accent2">
                    <a:lumMod val="75000"/>
                  </a:schemeClr>
                </a:solidFill>
                <a:cs typeface="Times New Roman" panose="02020603050405020304" pitchFamily="18" charset="0"/>
              </a:rPr>
              <a:t>En deçà de cette vitesse moyenne ce sera une mince bande côté ouest.</a:t>
            </a:r>
          </a:p>
        </p:txBody>
      </p:sp>
    </p:spTree>
    <p:extLst>
      <p:ext uri="{BB962C8B-B14F-4D97-AF65-F5344CB8AC3E}">
        <p14:creationId xmlns:p14="http://schemas.microsoft.com/office/powerpoint/2010/main" val="854269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312863" y="1027113"/>
            <a:ext cx="4933950" cy="3700462"/>
          </a:xfrm>
          <a:ln/>
        </p:spPr>
      </p:sp>
      <p:sp>
        <p:nvSpPr>
          <p:cNvPr id="36867" name="Rectangle 3"/>
          <p:cNvSpPr txBox="1">
            <a:spLocks noGrp="1" noChangeArrowheads="1"/>
          </p:cNvSpPr>
          <p:nvPr>
            <p:ph type="body" idx="1"/>
          </p:nvPr>
        </p:nvSpPr>
        <p:spPr>
          <a:xfrm>
            <a:off x="900113" y="6065838"/>
            <a:ext cx="5226050" cy="41068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000" dirty="0"/>
              <a:t>Le seul détail supplémentaire à prendre en compte est que, comme illustré ci-contre, </a:t>
            </a:r>
          </a:p>
          <a:p>
            <a:r>
              <a:rPr lang="fr-FR" altLang="fr-FR" sz="2000" dirty="0"/>
              <a:t>le grand axe de ce bourrelet est un peu en avance sur la direction Terre-Lune.</a:t>
            </a:r>
          </a:p>
          <a:p>
            <a:r>
              <a:rPr lang="fr-FR" altLang="fr-FR" sz="2000" dirty="0"/>
              <a:t> Pourquoi ça? Parce que la Terre tourne plus vite sur elle-même (24h) que la Lune autour de la Terre (près d'un mois). </a:t>
            </a:r>
          </a:p>
          <a:p>
            <a:r>
              <a:rPr lang="fr-FR" altLang="fr-FR" sz="2000" dirty="0"/>
              <a:t>Elle entraîne donc avec elle cette ellipse de marée. La Lune tire sur le bourrelet, </a:t>
            </a:r>
          </a:p>
          <a:p>
            <a:r>
              <a:rPr lang="fr-FR" altLang="fr-FR" sz="2000" dirty="0"/>
              <a:t>et de ce fait ralentit la vitesse de rotation terrestre. En échange, le bourrelet tire sur la Lune,</a:t>
            </a:r>
          </a:p>
          <a:p>
            <a:r>
              <a:rPr lang="fr-FR" altLang="fr-FR" sz="2000" dirty="0"/>
              <a:t> l'accélère, et donc l'éloigne de la Terre.</a:t>
            </a:r>
          </a:p>
          <a:p>
            <a:r>
              <a:rPr lang="fr-FR" altLang="fr-FR" sz="2000" dirty="0"/>
              <a:t>Les marées sont les plus hautes aux équinoxes car le Soleil est perpendiculaire à l’équateur</a:t>
            </a:r>
          </a:p>
          <a:p>
            <a:r>
              <a:rPr lang="fr-FR" altLang="fr-FR" sz="2000" dirty="0"/>
              <a:t>L’attraction de la Lune est 2,2 fois plus forte que celle du Soleil</a:t>
            </a:r>
          </a:p>
          <a:p>
            <a:endParaRPr lang="fr-FR" altLang="fr-FR" dirty="0"/>
          </a:p>
        </p:txBody>
      </p:sp>
      <p:pic>
        <p:nvPicPr>
          <p:cNvPr id="3686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367" y="1313458"/>
            <a:ext cx="3810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10715" y="3573413"/>
            <a:ext cx="11250164" cy="2308324"/>
          </a:xfrm>
          <a:prstGeom prst="rect">
            <a:avLst/>
          </a:prstGeom>
        </p:spPr>
        <p:txBody>
          <a:bodyPr wrap="square">
            <a:spAutoFit/>
          </a:bodyPr>
          <a:lstStyle/>
          <a:p>
            <a:pPr algn="ctr"/>
            <a:r>
              <a:rPr lang="fr-FR" dirty="0">
                <a:solidFill>
                  <a:schemeClr val="accent2">
                    <a:lumMod val="75000"/>
                  </a:schemeClr>
                </a:solidFill>
                <a:cs typeface="Times New Roman" panose="02020603050405020304" pitchFamily="18" charset="0"/>
              </a:rPr>
              <a:t>La traction exercée par la Lune sur la Terre ralentit la rotation de celle-ci, </a:t>
            </a:r>
          </a:p>
          <a:p>
            <a:pPr algn="ctr"/>
            <a:r>
              <a:rPr lang="fr-FR" dirty="0">
                <a:solidFill>
                  <a:schemeClr val="accent2">
                    <a:lumMod val="75000"/>
                  </a:schemeClr>
                </a:solidFill>
                <a:cs typeface="Times New Roman" panose="02020603050405020304" pitchFamily="18" charset="0"/>
              </a:rPr>
              <a:t>un effet connu sous le nom  de freinage par effet de marée.</a:t>
            </a:r>
          </a:p>
          <a:p>
            <a:pPr algn="ctr"/>
            <a:r>
              <a:rPr lang="fr-FR" dirty="0">
                <a:solidFill>
                  <a:schemeClr val="accent2">
                    <a:lumMod val="75000"/>
                  </a:schemeClr>
                </a:solidFill>
                <a:cs typeface="Times New Roman" panose="02020603050405020304" pitchFamily="18" charset="0"/>
              </a:rPr>
              <a:t> Le moment angulaire de la rotation de la Terre est lentement transféré </a:t>
            </a:r>
          </a:p>
          <a:p>
            <a:pPr algn="ctr"/>
            <a:r>
              <a:rPr lang="fr-FR" dirty="0">
                <a:solidFill>
                  <a:schemeClr val="accent2">
                    <a:lumMod val="75000"/>
                  </a:schemeClr>
                </a:solidFill>
                <a:cs typeface="Times New Roman" panose="02020603050405020304" pitchFamily="18" charset="0"/>
              </a:rPr>
              <a:t>à l’orbite de la Lune (</a:t>
            </a:r>
            <a:r>
              <a:rPr lang="fr-FR" b="1" dirty="0">
                <a:solidFill>
                  <a:schemeClr val="accent2">
                    <a:lumMod val="75000"/>
                  </a:schemeClr>
                </a:solidFill>
                <a:cs typeface="Times New Roman" panose="02020603050405020304" pitchFamily="18" charset="0"/>
              </a:rPr>
              <a:t>conservation du moment cinétique</a:t>
            </a:r>
            <a:r>
              <a:rPr lang="fr-FR" dirty="0">
                <a:solidFill>
                  <a:schemeClr val="accent2">
                    <a:lumMod val="75000"/>
                  </a:schemeClr>
                </a:solidFill>
                <a:cs typeface="Times New Roman" panose="02020603050405020304" pitchFamily="18" charset="0"/>
              </a:rPr>
              <a:t>)</a:t>
            </a:r>
          </a:p>
          <a:p>
            <a:pPr algn="ctr"/>
            <a:r>
              <a:rPr lang="fr-FR" dirty="0">
                <a:solidFill>
                  <a:schemeClr val="accent2">
                    <a:lumMod val="75000"/>
                  </a:schemeClr>
                </a:solidFill>
                <a:cs typeface="Times New Roman" panose="02020603050405020304" pitchFamily="18" charset="0"/>
              </a:rPr>
              <a:t>La vitesse de la Lune sur son orbite va augmenter et donc l’éloigner de la Terre. </a:t>
            </a:r>
          </a:p>
          <a:p>
            <a:pPr algn="ctr"/>
            <a:r>
              <a:rPr lang="fr-FR" dirty="0">
                <a:solidFill>
                  <a:schemeClr val="accent2">
                    <a:lumMod val="75000"/>
                  </a:schemeClr>
                </a:solidFill>
                <a:cs typeface="Times New Roman" panose="02020603050405020304" pitchFamily="18" charset="0"/>
              </a:rPr>
              <a:t>La durée des journées terrestres augmentent de 2,3 millisecondes par siècle !</a:t>
            </a:r>
            <a:endParaRPr lang="fr-FR" dirty="0"/>
          </a:p>
        </p:txBody>
      </p:sp>
    </p:spTree>
    <p:extLst>
      <p:ext uri="{BB962C8B-B14F-4D97-AF65-F5344CB8AC3E}">
        <p14:creationId xmlns:p14="http://schemas.microsoft.com/office/powerpoint/2010/main" val="4216155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2757488" y="1222375"/>
            <a:ext cx="4933950" cy="3700463"/>
          </a:xfrm>
          <a:ln/>
        </p:spPr>
      </p:sp>
      <p:sp>
        <p:nvSpPr>
          <p:cNvPr id="2" name="Espace réservé des commentaires 1"/>
          <p:cNvSpPr>
            <a:spLocks noGrp="1"/>
          </p:cNvSpPr>
          <p:nvPr>
            <p:ph type="body" idx="10"/>
          </p:nvPr>
        </p:nvSpPr>
        <p:spPr>
          <a:xfrm>
            <a:off x="-6604554" y="816082"/>
            <a:ext cx="6696744" cy="4105275"/>
          </a:xfrm>
        </p:spPr>
        <p:txBody>
          <a:bodyPr/>
          <a:lstStyle/>
          <a:p>
            <a:r>
              <a:rPr lang="fr-FR" sz="2000" b="1" dirty="0"/>
              <a:t>Le programme </a:t>
            </a:r>
            <a:r>
              <a:rPr lang="fr-FR" sz="2000" b="1" i="1" dirty="0"/>
              <a:t>Luna</a:t>
            </a:r>
            <a:r>
              <a:rPr lang="fr-FR" sz="2000" b="1" dirty="0"/>
              <a:t> regroupe toutes les </a:t>
            </a:r>
            <a:r>
              <a:rPr lang="fr-FR" sz="2000" b="1" dirty="0">
                <a:hlinkClick r:id="rId3" tooltip="Sonde spatiale"/>
              </a:rPr>
              <a:t>missions spatiales</a:t>
            </a:r>
            <a:r>
              <a:rPr lang="fr-FR" sz="2000" b="1" dirty="0"/>
              <a:t> automatiques lancées par l’</a:t>
            </a:r>
            <a:r>
              <a:rPr lang="fr-FR" sz="2000" b="1" dirty="0">
                <a:hlinkClick r:id="rId4" tooltip="Union des républiques socialistes soviétiques"/>
              </a:rPr>
              <a:t>Union soviétique</a:t>
            </a:r>
            <a:r>
              <a:rPr lang="fr-FR" sz="2000" b="1" dirty="0"/>
              <a:t> vers la </a:t>
            </a:r>
            <a:r>
              <a:rPr lang="fr-FR" sz="2000" b="1" dirty="0">
                <a:hlinkClick r:id="rId5" tooltip="Lune"/>
              </a:rPr>
              <a:t>Lune</a:t>
            </a:r>
            <a:r>
              <a:rPr lang="fr-FR" sz="2000" b="1" dirty="0"/>
              <a:t> entre </a:t>
            </a:r>
            <a:r>
              <a:rPr lang="fr-FR" sz="2000" b="1" dirty="0">
                <a:hlinkClick r:id="rId6" tooltip="1959"/>
              </a:rPr>
              <a:t>1959</a:t>
            </a:r>
            <a:r>
              <a:rPr lang="fr-FR" sz="2000" b="1" dirty="0"/>
              <a:t> et </a:t>
            </a:r>
            <a:r>
              <a:rPr lang="fr-FR" sz="2000" b="1" dirty="0">
                <a:hlinkClick r:id="rId7" tooltip="1976"/>
              </a:rPr>
              <a:t>1976</a:t>
            </a:r>
            <a:r>
              <a:rPr lang="fr-FR" sz="2000" b="1" dirty="0"/>
              <a:t>. Vingt-quatre </a:t>
            </a:r>
            <a:r>
              <a:rPr lang="fr-FR" sz="2000" b="1" dirty="0">
                <a:hlinkClick r:id="rId3" tooltip="Sonde spatiale"/>
              </a:rPr>
              <a:t>sondes spatiales</a:t>
            </a:r>
            <a:r>
              <a:rPr lang="fr-FR" sz="2000" b="1" dirty="0"/>
              <a:t> font officiellement partie de ce programme mais il y en eut en réalité 45 en tout. Quinze de ces missions ont atteint leurs objectifs. Dès le début, les considérations politiques visant à démontrer la supériorité du savoir-faire soviétique sur celui des États-Unis ont eu le pas sur les motivations scientifiques. Lorsque les enjeux de la </a:t>
            </a:r>
            <a:r>
              <a:rPr lang="fr-FR" sz="2000" b="1" dirty="0">
                <a:hlinkClick r:id="rId8" tooltip="Course à l'espace"/>
              </a:rPr>
              <a:t>course à l'espace</a:t>
            </a:r>
            <a:r>
              <a:rPr lang="fr-FR" sz="2000" b="1" dirty="0"/>
              <a:t> disparaissent, le programme </a:t>
            </a:r>
            <a:r>
              <a:rPr lang="fr-FR" sz="2000" b="1" i="1" dirty="0"/>
              <a:t>Luna</a:t>
            </a:r>
            <a:r>
              <a:rPr lang="fr-FR" sz="2000" b="1" dirty="0"/>
              <a:t> prend fin tandis que les États-Unis orientent leur programme d'Exploration principalement vers </a:t>
            </a:r>
            <a:r>
              <a:rPr lang="fr-FR" sz="2000" b="1" dirty="0">
                <a:hlinkClick r:id="rId9" tooltip="Mars (planète)"/>
              </a:rPr>
              <a:t>Mars</a:t>
            </a:r>
            <a:r>
              <a:rPr lang="fr-FR" sz="2000" b="1" dirty="0"/>
              <a:t> et les planètes externes du </a:t>
            </a:r>
            <a:r>
              <a:rPr lang="fr-FR" sz="2000" b="1" dirty="0">
                <a:hlinkClick r:id="rId10" tooltip="Système solaire"/>
              </a:rPr>
              <a:t>système solaire</a:t>
            </a:r>
            <a:r>
              <a:rPr lang="fr-FR" sz="2000" b="1" dirty="0"/>
              <a:t>.</a:t>
            </a:r>
          </a:p>
        </p:txBody>
      </p:sp>
      <p:sp>
        <p:nvSpPr>
          <p:cNvPr id="3" name="Rectangle 2"/>
          <p:cNvSpPr/>
          <p:nvPr/>
        </p:nvSpPr>
        <p:spPr>
          <a:xfrm>
            <a:off x="-6604554" y="5345906"/>
            <a:ext cx="8585868" cy="4893647"/>
          </a:xfrm>
          <a:prstGeom prst="rect">
            <a:avLst/>
          </a:prstGeom>
        </p:spPr>
        <p:txBody>
          <a:bodyPr wrap="square">
            <a:spAutoFit/>
          </a:bodyPr>
          <a:lstStyle/>
          <a:p>
            <a:r>
              <a:rPr lang="fr-FR" b="1" i="1" dirty="0">
                <a:solidFill>
                  <a:srgbClr val="202122"/>
                </a:solidFill>
                <a:latin typeface="Arial" panose="020B0604020202020204" pitchFamily="34" charset="0"/>
              </a:rPr>
              <a:t>Luna 21</a:t>
            </a:r>
            <a:r>
              <a:rPr lang="fr-FR" dirty="0">
                <a:solidFill>
                  <a:srgbClr val="202122"/>
                </a:solidFill>
                <a:latin typeface="Arial" panose="020B0604020202020204" pitchFamily="34" charset="0"/>
              </a:rPr>
              <a:t> (série Ye-8) (aussi appelé </a:t>
            </a:r>
            <a:r>
              <a:rPr lang="fr-FR" b="1" i="1" dirty="0" err="1">
                <a:solidFill>
                  <a:srgbClr val="202122"/>
                </a:solidFill>
                <a:latin typeface="Arial" panose="020B0604020202020204" pitchFamily="34" charset="0"/>
              </a:rPr>
              <a:t>Lunik</a:t>
            </a:r>
            <a:r>
              <a:rPr lang="fr-FR" b="1" i="1" dirty="0">
                <a:solidFill>
                  <a:srgbClr val="202122"/>
                </a:solidFill>
                <a:latin typeface="Arial" panose="020B0604020202020204" pitchFamily="34" charset="0"/>
              </a:rPr>
              <a:t> 21</a:t>
            </a:r>
            <a:r>
              <a:rPr lang="fr-FR" dirty="0">
                <a:solidFill>
                  <a:srgbClr val="202122"/>
                </a:solidFill>
                <a:latin typeface="Arial" panose="020B0604020202020204" pitchFamily="34" charset="0"/>
              </a:rPr>
              <a:t>) est une mission spatiale non-habitée, ainsi qu'un vaisseau spatial, du </a:t>
            </a:r>
            <a:r>
              <a:rPr lang="fr-FR" dirty="0">
                <a:solidFill>
                  <a:srgbClr val="0B0080"/>
                </a:solidFill>
                <a:latin typeface="Arial" panose="020B0604020202020204" pitchFamily="34" charset="0"/>
                <a:hlinkClick r:id="rId11" tooltip="Programme Luna"/>
              </a:rPr>
              <a:t>programme soviétique Luna</a:t>
            </a:r>
            <a:r>
              <a:rPr lang="fr-FR" dirty="0">
                <a:solidFill>
                  <a:srgbClr val="202122"/>
                </a:solidFill>
                <a:latin typeface="Arial" panose="020B0604020202020204" pitchFamily="34" charset="0"/>
              </a:rPr>
              <a:t> lancée en 1973. Le vaisseau spatial a atterri sur la Lune et déployé le deuxième </a:t>
            </a:r>
            <a:r>
              <a:rPr lang="fr-FR" i="1" dirty="0">
                <a:solidFill>
                  <a:srgbClr val="0B0080"/>
                </a:solidFill>
                <a:latin typeface="Arial" panose="020B0604020202020204" pitchFamily="34" charset="0"/>
                <a:hlinkClick r:id="rId12" tooltip="Astromobile"/>
              </a:rPr>
              <a:t>rover</a:t>
            </a:r>
            <a:r>
              <a:rPr lang="fr-FR" dirty="0">
                <a:solidFill>
                  <a:srgbClr val="202122"/>
                </a:solidFill>
                <a:latin typeface="Arial" panose="020B0604020202020204" pitchFamily="34" charset="0"/>
              </a:rPr>
              <a:t> lunaire soviétique, </a:t>
            </a:r>
            <a:r>
              <a:rPr lang="fr-FR" i="1" dirty="0" err="1">
                <a:solidFill>
                  <a:srgbClr val="0B0080"/>
                </a:solidFill>
                <a:latin typeface="Arial" panose="020B0604020202020204" pitchFamily="34" charset="0"/>
                <a:hlinkClick r:id="rId13" tooltip="Lunokhod 2"/>
              </a:rPr>
              <a:t>Lunokhod</a:t>
            </a:r>
            <a:r>
              <a:rPr lang="fr-FR" i="1" dirty="0">
                <a:solidFill>
                  <a:srgbClr val="0B0080"/>
                </a:solidFill>
                <a:latin typeface="Arial" panose="020B0604020202020204" pitchFamily="34" charset="0"/>
                <a:hlinkClick r:id="rId13" tooltip="Lunokhod 2"/>
              </a:rPr>
              <a:t> 2</a:t>
            </a:r>
            <a:r>
              <a:rPr lang="fr-FR" dirty="0">
                <a:solidFill>
                  <a:srgbClr val="202122"/>
                </a:solidFill>
                <a:latin typeface="Arial" panose="020B0604020202020204" pitchFamily="34" charset="0"/>
              </a:rPr>
              <a:t>. Les principaux objectifs de la mission étaient de recueillir des images de la surface lunaire, d'examiner les niveaux de lumière ambiante afin de déterminer la faisabilité d'observations astronomiques depuis la Lune, d'effectuer des expériences sur la distance Terre-Lune avec un laser, d'observer les rayons X solaires, de mesurer les champs magnétiques locaux et d'étudier les propriétés mécaniques des matériaux constituants la surface lunaire</a:t>
            </a:r>
            <a:r>
              <a:rPr lang="fr-FR" baseline="30000" dirty="0">
                <a:solidFill>
                  <a:srgbClr val="0B0080"/>
                </a:solidFill>
                <a:latin typeface="Arial" panose="020B0604020202020204" pitchFamily="34" charset="0"/>
                <a:hlinkClick r:id="rId14"/>
              </a:rPr>
              <a:t>1</a:t>
            </a:r>
            <a:r>
              <a:rPr lang="fr-FR" dirty="0">
                <a:solidFill>
                  <a:srgbClr val="202122"/>
                </a:solidFill>
                <a:latin typeface="Arial" panose="020B0604020202020204" pitchFamily="34" charset="0"/>
              </a:rPr>
              <a:t>.</a:t>
            </a:r>
            <a:endParaRPr lang="fr-FR" dirty="0"/>
          </a:p>
        </p:txBody>
      </p:sp>
      <p:sp>
        <p:nvSpPr>
          <p:cNvPr id="4" name="Rectangle 3"/>
          <p:cNvSpPr/>
          <p:nvPr/>
        </p:nvSpPr>
        <p:spPr>
          <a:xfrm>
            <a:off x="5802114" y="4947257"/>
            <a:ext cx="3778250" cy="3416320"/>
          </a:xfrm>
          <a:prstGeom prst="rect">
            <a:avLst/>
          </a:prstGeom>
        </p:spPr>
        <p:txBody>
          <a:bodyPr>
            <a:spAutoFit/>
          </a:bodyPr>
          <a:lstStyle/>
          <a:p>
            <a:r>
              <a:rPr lang="fr-FR" i="1" dirty="0">
                <a:solidFill>
                  <a:srgbClr val="202122"/>
                </a:solidFill>
                <a:latin typeface="Arial" panose="020B0604020202020204" pitchFamily="34" charset="0"/>
              </a:rPr>
              <a:t>Luna 17</a:t>
            </a:r>
            <a:r>
              <a:rPr lang="fr-FR" dirty="0">
                <a:solidFill>
                  <a:srgbClr val="202122"/>
                </a:solidFill>
                <a:latin typeface="Arial" panose="020B0604020202020204" pitchFamily="34" charset="0"/>
              </a:rPr>
              <a:t> a été lancée à partir d’une orbite de stationnement terrestre vers la Lune et est entrée en orbite lunaire le 15 novembre 1970. Le vaisseau spatial a atterri doucement sur la Lune dans la </a:t>
            </a:r>
            <a:r>
              <a:rPr lang="fr-FR" dirty="0">
                <a:solidFill>
                  <a:srgbClr val="0B0080"/>
                </a:solidFill>
                <a:latin typeface="Arial" panose="020B0604020202020204" pitchFamily="34" charset="0"/>
                <a:hlinkClick r:id="rId15" tooltip="Sea of Rains"/>
              </a:rPr>
              <a:t>mer des pluies</a:t>
            </a:r>
            <a:endParaRPr lang="fr-FR" dirty="0"/>
          </a:p>
        </p:txBody>
      </p:sp>
      <p:sp>
        <p:nvSpPr>
          <p:cNvPr id="5" name="Rectangle 4"/>
          <p:cNvSpPr/>
          <p:nvPr/>
        </p:nvSpPr>
        <p:spPr>
          <a:xfrm>
            <a:off x="8820397" y="449362"/>
            <a:ext cx="5060157" cy="4154984"/>
          </a:xfrm>
          <a:prstGeom prst="rect">
            <a:avLst/>
          </a:prstGeom>
        </p:spPr>
        <p:txBody>
          <a:bodyPr wrap="square">
            <a:spAutoFit/>
          </a:bodyPr>
          <a:lstStyle/>
          <a:p>
            <a:pPr algn="ctr"/>
            <a:r>
              <a:rPr lang="fr-FR" sz="2000" dirty="0">
                <a:solidFill>
                  <a:schemeClr val="accent2">
                    <a:lumMod val="75000"/>
                  </a:schemeClr>
                </a:solidFill>
              </a:rPr>
              <a:t>E</a:t>
            </a:r>
            <a:r>
              <a:rPr lang="fr-FR" dirty="0">
                <a:solidFill>
                  <a:schemeClr val="accent2">
                    <a:lumMod val="75000"/>
                  </a:schemeClr>
                </a:solidFill>
              </a:rPr>
              <a:t>n 1957 le laboratoire de la marine américaine calcule la distance Terre/Lune.</a:t>
            </a:r>
          </a:p>
          <a:p>
            <a:pPr algn="ctr"/>
            <a:r>
              <a:rPr lang="fr-FR" dirty="0">
                <a:solidFill>
                  <a:schemeClr val="accent2">
                    <a:lumMod val="75000"/>
                  </a:schemeClr>
                </a:solidFill>
              </a:rPr>
              <a:t>En chronométrant le trajet aller-retour d’un rayon laser, cette distance est </a:t>
            </a:r>
          </a:p>
          <a:p>
            <a:pPr algn="ctr"/>
            <a:r>
              <a:rPr lang="fr-FR" dirty="0">
                <a:solidFill>
                  <a:schemeClr val="accent2">
                    <a:lumMod val="75000"/>
                  </a:schemeClr>
                </a:solidFill>
              </a:rPr>
              <a:t>déterminée avec une précision de 2 km.  </a:t>
            </a:r>
          </a:p>
          <a:p>
            <a:pPr algn="ctr"/>
            <a:r>
              <a:rPr lang="fr-FR" dirty="0">
                <a:solidFill>
                  <a:schemeClr val="accent2">
                    <a:lumMod val="75000"/>
                  </a:schemeClr>
                </a:solidFill>
              </a:rPr>
              <a:t>Depuis la pose de 5 rétro-réflecteurs sur la Lune dans les années 1970, la précision de la mesure Terre/Lune atteint maintenant une résolution inférieure au millimètre.</a:t>
            </a:r>
          </a:p>
        </p:txBody>
      </p:sp>
      <p:sp>
        <p:nvSpPr>
          <p:cNvPr id="6" name="Rectangle 5"/>
          <p:cNvSpPr/>
          <p:nvPr/>
        </p:nvSpPr>
        <p:spPr>
          <a:xfrm>
            <a:off x="10476581" y="5131923"/>
            <a:ext cx="3778250" cy="3046988"/>
          </a:xfrm>
          <a:prstGeom prst="rect">
            <a:avLst/>
          </a:prstGeom>
        </p:spPr>
        <p:txBody>
          <a:bodyPr>
            <a:spAutoFit/>
          </a:bodyPr>
          <a:lstStyle/>
          <a:p>
            <a:pPr algn="ctr"/>
            <a:r>
              <a:rPr lang="fr-FR" sz="2000" dirty="0">
                <a:solidFill>
                  <a:schemeClr val="accent2">
                    <a:lumMod val="75000"/>
                  </a:schemeClr>
                </a:solidFill>
              </a:rPr>
              <a:t>E</a:t>
            </a:r>
            <a:r>
              <a:rPr lang="fr-FR" dirty="0">
                <a:solidFill>
                  <a:schemeClr val="accent2">
                    <a:lumMod val="75000"/>
                  </a:schemeClr>
                </a:solidFill>
              </a:rPr>
              <a:t>n 1957 le laboratoire de la marine américaine calcule la distance Terre/Lune.</a:t>
            </a:r>
          </a:p>
          <a:p>
            <a:pPr algn="ctr"/>
            <a:r>
              <a:rPr lang="fr-FR" dirty="0">
                <a:solidFill>
                  <a:schemeClr val="accent2">
                    <a:lumMod val="75000"/>
                  </a:schemeClr>
                </a:solidFill>
              </a:rPr>
              <a:t>En chronométrant le trajet aller-retour d’un rayon laser, cette distance est </a:t>
            </a:r>
          </a:p>
          <a:p>
            <a:pPr algn="ctr"/>
            <a:r>
              <a:rPr lang="fr-FR" dirty="0">
                <a:solidFill>
                  <a:schemeClr val="accent2">
                    <a:lumMod val="75000"/>
                  </a:schemeClr>
                </a:solidFill>
              </a:rPr>
              <a:t>déterminée avec une précision de 2 km.  </a:t>
            </a:r>
          </a:p>
        </p:txBody>
      </p:sp>
    </p:spTree>
    <p:extLst>
      <p:ext uri="{BB962C8B-B14F-4D97-AF65-F5344CB8AC3E}">
        <p14:creationId xmlns:p14="http://schemas.microsoft.com/office/powerpoint/2010/main" val="3043164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00200" y="103188"/>
            <a:ext cx="2925763" cy="2193925"/>
          </a:xfrm>
        </p:spPr>
      </p:sp>
      <p:sp>
        <p:nvSpPr>
          <p:cNvPr id="3" name="Espace réservé du numéro de diapositive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5EAE82-6F81-4D50-A3E7-2E9CEE653DD6}" type="slidenum">
              <a:t>36</a:t>
            </a:fld>
            <a:endParaRPr lang="fr-FR" sz="1200" b="0" i="0" u="none" strike="noStrike" kern="1200" cap="none" spc="0" baseline="0">
              <a:solidFill>
                <a:srgbClr val="000000"/>
              </a:solidFill>
              <a:uFillTx/>
              <a:latin typeface="Calibri"/>
            </a:endParaRPr>
          </a:p>
        </p:txBody>
      </p:sp>
      <p:sp>
        <p:nvSpPr>
          <p:cNvPr id="4" name="Rectangle 4"/>
          <p:cNvSpPr/>
          <p:nvPr/>
        </p:nvSpPr>
        <p:spPr>
          <a:xfrm>
            <a:off x="-8965578" y="401988"/>
            <a:ext cx="10456874" cy="5016758"/>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0" i="0" u="none" strike="noStrike" kern="1200" cap="none" spc="0" baseline="0" dirty="0">
                <a:solidFill>
                  <a:srgbClr val="008000"/>
                </a:solidFill>
                <a:uFillTx/>
                <a:latin typeface="Arial" pitchFamily="34"/>
              </a:rPr>
              <a:t>Le </a:t>
            </a:r>
            <a:r>
              <a:rPr lang="fr-FR" sz="2000" b="0" i="0" u="none" strike="noStrike" kern="1200" cap="none" spc="0" baseline="0" dirty="0">
                <a:solidFill>
                  <a:srgbClr val="008000"/>
                </a:solidFill>
                <a:uFillTx/>
                <a:latin typeface="Arial" pitchFamily="34"/>
                <a:hlinkClick r:id="rId3" tooltip="Sismomètre"/>
              </a:rPr>
              <a:t>sismomètre</a:t>
            </a:r>
            <a:r>
              <a:rPr lang="fr-FR" sz="2000" b="0" i="0" u="none" strike="noStrike" kern="1200" cap="none" spc="0" baseline="0" dirty="0">
                <a:solidFill>
                  <a:srgbClr val="008000"/>
                </a:solidFill>
                <a:uFillTx/>
                <a:latin typeface="Arial" pitchFamily="34"/>
              </a:rPr>
              <a:t> passif est un des deux composants de l'</a:t>
            </a:r>
            <a:r>
              <a:rPr lang="fr-FR" sz="2000" b="0" i="0" u="none" strike="noStrike" kern="1200" cap="none" spc="0" baseline="0" dirty="0" err="1">
                <a:solidFill>
                  <a:srgbClr val="008000"/>
                </a:solidFill>
                <a:uFillTx/>
                <a:latin typeface="Arial" pitchFamily="34"/>
                <a:hlinkClick r:id="rId4" tooltip="ALSEP"/>
              </a:rPr>
              <a:t>Early</a:t>
            </a:r>
            <a:r>
              <a:rPr lang="fr-FR" sz="2000" b="0" i="0" u="none" strike="noStrike" kern="1200" cap="none" spc="0" baseline="0" dirty="0">
                <a:solidFill>
                  <a:srgbClr val="008000"/>
                </a:solidFill>
                <a:uFillTx/>
                <a:latin typeface="Arial" pitchFamily="34"/>
                <a:hlinkClick r:id="rId4" tooltip="ALSEP"/>
              </a:rPr>
              <a:t> Apollo Scientific </a:t>
            </a:r>
            <a:r>
              <a:rPr lang="fr-FR" sz="2000" b="0" i="0" u="none" strike="noStrike" kern="1200" cap="none" spc="0" baseline="0" dirty="0" err="1">
                <a:solidFill>
                  <a:srgbClr val="008000"/>
                </a:solidFill>
                <a:uFillTx/>
                <a:latin typeface="Arial" pitchFamily="34"/>
                <a:hlinkClick r:id="rId4" tooltip="ALSEP"/>
              </a:rPr>
              <a:t>Experiments</a:t>
            </a:r>
            <a:r>
              <a:rPr lang="fr-FR" sz="2000" b="0" i="0" u="none" strike="noStrike" kern="1200" cap="none" spc="0" baseline="0" dirty="0">
                <a:solidFill>
                  <a:srgbClr val="008000"/>
                </a:solidFill>
                <a:uFillTx/>
                <a:latin typeface="Arial" pitchFamily="34"/>
                <a:hlinkClick r:id="rId4" tooltip="ALSEP"/>
              </a:rPr>
              <a:t> Package</a:t>
            </a:r>
            <a:r>
              <a:rPr lang="fr-FR" sz="2000" b="0" i="0" u="none" strike="noStrike" kern="1200" cap="none" spc="0" baseline="0" dirty="0">
                <a:solidFill>
                  <a:srgbClr val="008000"/>
                </a:solidFill>
                <a:uFillTx/>
                <a:latin typeface="Arial" pitchFamily="34"/>
              </a:rPr>
              <a:t>. Il s'agit d'un prototype de l'instrument qui fera partie de la suite instrumentale </a:t>
            </a:r>
            <a:r>
              <a:rPr lang="fr-FR" sz="2000" b="0" i="0" u="none" strike="noStrike" kern="1200" cap="none" spc="0" baseline="0" dirty="0">
                <a:solidFill>
                  <a:srgbClr val="008000"/>
                </a:solidFill>
                <a:uFillTx/>
                <a:latin typeface="Arial" pitchFamily="34"/>
                <a:hlinkClick r:id="rId4" tooltip="ALSEP"/>
              </a:rPr>
              <a:t>ALSEP</a:t>
            </a:r>
            <a:r>
              <a:rPr lang="fr-FR" sz="2000" b="0" i="0" u="none" strike="noStrike" kern="1200" cap="none" spc="0" baseline="0" dirty="0">
                <a:solidFill>
                  <a:srgbClr val="008000"/>
                </a:solidFill>
                <a:uFillTx/>
                <a:latin typeface="Arial" pitchFamily="34"/>
              </a:rPr>
              <a:t> des quatre missions Apollo suivantes. Cet équipement d'une masse de 47,7 kg comporte 3 capteurs à longue période (15 secondes) disposés orthogonalement pour mesurer les déplacements de la surface à fois dans le plan vertical et horizontal et un capteur à courte période pour mesurer les déplacements verticaux à haute fréquence (période de résonance de 1 seconde). L'instrument comprend un système de télécommunications qui permet de recevoir une quinzaine de types d'instruction préparés par les scientifiques sur Terre et de transmettre les données sismiques recueillies vers les stations terrestres. L'étalonnage de l'instrument (verticalité des sismomètres avec une précision de 2 secondes d'arc - est effectuée depuis la Terre en agissant sur des moteurs télécommandés</a:t>
            </a:r>
            <a:r>
              <a:rPr lang="fr-FR" sz="2000" b="0" i="0" u="none" strike="noStrike" kern="1200" cap="none" spc="0" baseline="0" dirty="0">
                <a:solidFill>
                  <a:srgbClr val="008000"/>
                </a:solidFill>
                <a:uFillTx/>
                <a:latin typeface="Arial" pitchFamily="34"/>
                <a:hlinkClick r:id="rId5"/>
              </a:rPr>
              <a:t>9</a:t>
            </a:r>
            <a:r>
              <a:rPr lang="fr-FR" sz="2000" b="0" i="0" u="none" strike="noStrike" kern="1200" cap="none" spc="0" baseline="0" dirty="0">
                <a:solidFill>
                  <a:srgbClr val="008000"/>
                </a:solidFill>
                <a:uFillTx/>
                <a:latin typeface="Arial" pitchFamily="34"/>
              </a:rPr>
              <a:t>. L'instrument est alimenté en énergie par deux panneaux solaires qui fournissent jusqu'à 46 Watts d'électricité. Durant la longue nuit lunaire où la température chute à -170 °C, l'instrument est maintenu à une température supérieure à -54 °C grâce à la décomposition radioactive de deux pastilles de 34 grammes de </a:t>
            </a:r>
            <a:r>
              <a:rPr lang="fr-FR" sz="2000" b="0" i="0" u="none" strike="noStrike" kern="1200" cap="none" spc="0" baseline="0" dirty="0">
                <a:solidFill>
                  <a:srgbClr val="008000"/>
                </a:solidFill>
                <a:uFillTx/>
                <a:latin typeface="Arial" pitchFamily="34"/>
                <a:hlinkClick r:id="rId6" tooltip="Plutonium 238"/>
              </a:rPr>
              <a:t>plutonium 238</a:t>
            </a:r>
            <a:r>
              <a:rPr lang="fr-FR" sz="2000" b="0" i="0" u="none" strike="noStrike" kern="1200" cap="none" spc="0" baseline="0" dirty="0">
                <a:solidFill>
                  <a:srgbClr val="008000"/>
                </a:solidFill>
                <a:uFillTx/>
                <a:latin typeface="Arial" pitchFamily="34"/>
              </a:rPr>
              <a:t> qui génèrent 15 Watts de chaleur</a:t>
            </a:r>
            <a:r>
              <a:rPr lang="fr-FR" sz="2000" b="0" i="0" u="none" strike="noStrike" kern="1200" cap="none" spc="0" baseline="0" dirty="0">
                <a:solidFill>
                  <a:srgbClr val="008000"/>
                </a:solidFill>
                <a:uFillTx/>
                <a:latin typeface="Arial" pitchFamily="34"/>
                <a:hlinkClick r:id="rId7"/>
              </a:rPr>
              <a:t>10</a:t>
            </a:r>
            <a:r>
              <a:rPr lang="fr-FR" sz="2000" b="0" i="0" u="none" strike="noStrike" kern="1200" cap="none" spc="0" baseline="0" dirty="0">
                <a:solidFill>
                  <a:srgbClr val="008000"/>
                </a:solidFill>
                <a:uFillTx/>
                <a:latin typeface="Arial" pitchFamily="34"/>
              </a:rPr>
              <a:t>.</a:t>
            </a:r>
            <a:r>
              <a:rPr lang="fr-FR" sz="2000" b="0" i="0" u="none" strike="noStrike" kern="1200" cap="none" spc="0" baseline="0" dirty="0">
                <a:solidFill>
                  <a:srgbClr val="000000"/>
                </a:solidFill>
                <a:uFillTx/>
                <a:latin typeface="Calibri"/>
              </a:rPr>
              <a:t> </a:t>
            </a:r>
            <a:r>
              <a:rPr lang="fr-FR" sz="2000" b="1" i="0" u="none" strike="noStrike" kern="1200" cap="none" spc="0" baseline="0" dirty="0">
                <a:solidFill>
                  <a:srgbClr val="000000"/>
                </a:solidFill>
                <a:uFillTx/>
                <a:latin typeface="Calibri"/>
              </a:rPr>
              <a:t>L'expérience s'arrêtera de fonctionner après 21 jours</a:t>
            </a:r>
            <a:r>
              <a:rPr lang="fr-FR" sz="2000" b="0" i="0" u="none" strike="noStrike" kern="1200" cap="none" spc="0" baseline="0" dirty="0">
                <a:solidFill>
                  <a:srgbClr val="000000"/>
                </a:solidFill>
                <a:uFillTx/>
                <a:latin typeface="Calibri"/>
              </a:rPr>
              <a:t>.</a:t>
            </a:r>
            <a:endParaRPr lang="fr-FR" sz="2000" b="0" i="0" u="none" strike="noStrike" kern="1200" cap="none" spc="0" baseline="0" dirty="0">
              <a:solidFill>
                <a:srgbClr val="252525"/>
              </a:solidFill>
              <a:uFillTx/>
              <a:latin typeface="Arial" pitchFamily="34"/>
            </a:endParaRPr>
          </a:p>
        </p:txBody>
      </p:sp>
      <p:sp>
        <p:nvSpPr>
          <p:cNvPr id="5" name="Rectangle 5"/>
          <p:cNvSpPr/>
          <p:nvPr/>
        </p:nvSpPr>
        <p:spPr>
          <a:xfrm>
            <a:off x="4931965" y="959975"/>
            <a:ext cx="9471649" cy="4093428"/>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000" b="0" i="0" u="none" strike="noStrike" kern="1200" cap="none" spc="0" baseline="0" dirty="0">
                <a:solidFill>
                  <a:srgbClr val="008000"/>
                </a:solidFill>
                <a:uFillTx/>
                <a:latin typeface="Arial" pitchFamily="34"/>
              </a:rPr>
              <a:t>Le </a:t>
            </a:r>
            <a:r>
              <a:rPr lang="fr-FR" sz="2000" b="0" i="0" u="none" strike="noStrike" kern="1200" cap="none" spc="0" baseline="0" dirty="0">
                <a:solidFill>
                  <a:srgbClr val="008000"/>
                </a:solidFill>
                <a:uFillTx/>
                <a:latin typeface="Arial" pitchFamily="34"/>
                <a:hlinkClick r:id="rId8" tooltip="Réflecteur lunaire"/>
              </a:rPr>
              <a:t>réflecteur laser</a:t>
            </a:r>
            <a:r>
              <a:rPr lang="fr-FR" sz="2000" b="0" i="0" u="none" strike="noStrike" kern="1200" cap="none" spc="0" baseline="0" dirty="0">
                <a:solidFill>
                  <a:srgbClr val="008000"/>
                </a:solidFill>
                <a:uFillTx/>
                <a:latin typeface="Arial" pitchFamily="34"/>
              </a:rPr>
              <a:t> est le deuxième composant de l'EALSEP. Il s'agit d'un dispositif optique passif qui permet de réfléchir une impulsion lumineuse dans la direction exacte de sa source. Un faisceau lumineux homogène et concentré est émis à l'aide d'un laser vers l'emplacement du </a:t>
            </a:r>
            <a:r>
              <a:rPr lang="fr-FR" sz="2000" b="0" i="0" u="none" strike="noStrike" kern="1200" cap="none" spc="0" baseline="0" dirty="0" err="1">
                <a:solidFill>
                  <a:srgbClr val="008000"/>
                </a:solidFill>
                <a:uFillTx/>
                <a:latin typeface="Arial" pitchFamily="34"/>
              </a:rPr>
              <a:t>rétroréflecteur</a:t>
            </a:r>
            <a:r>
              <a:rPr lang="fr-FR" sz="2000" b="0" i="0" u="none" strike="noStrike" kern="1200" cap="none" spc="0" baseline="0" dirty="0">
                <a:solidFill>
                  <a:srgbClr val="008000"/>
                </a:solidFill>
                <a:uFillTx/>
                <a:latin typeface="Arial" pitchFamily="34"/>
              </a:rPr>
              <a:t> ; en mesurant le temps mis par ce rayon pour revenir vers sa source, on peut déterminer avec une grande précision la distance entre l'émetteur et le réflecteur</a:t>
            </a:r>
            <a:r>
              <a:rPr lang="fr-FR" sz="2000" b="0" i="0" u="none" strike="noStrike" kern="1200" cap="none" spc="0" baseline="0" dirty="0">
                <a:solidFill>
                  <a:srgbClr val="008000"/>
                </a:solidFill>
                <a:uFillTx/>
                <a:latin typeface="Arial" pitchFamily="34"/>
                <a:hlinkClick r:id="rId9"/>
              </a:rPr>
              <a:t>11</a:t>
            </a:r>
            <a:r>
              <a:rPr lang="fr-FR" sz="2000" b="0" i="0" u="none" strike="noStrike" kern="1200" cap="none" spc="0" baseline="0" dirty="0">
                <a:solidFill>
                  <a:srgbClr val="008000"/>
                </a:solidFill>
                <a:uFillTx/>
                <a:latin typeface="Arial" pitchFamily="34"/>
              </a:rPr>
              <a:t>. En mesurant la distance Terre-Lune avec une précision qui devrait atteindre 15 cm au lieu des 500 mètres à la date de l'expérience, les scientifiques devraient obtenir de manière indirecte de nombreuses informations sur la Terre telles que l'évolution de sa vitesse de rotation, le déplacement des pôles ainsi que sur la physique de la Lune (</a:t>
            </a:r>
            <a:r>
              <a:rPr lang="fr-FR" sz="2000" b="0" i="0" u="none" strike="noStrike" kern="1200" cap="none" spc="0" baseline="0" dirty="0">
                <a:solidFill>
                  <a:srgbClr val="008000"/>
                </a:solidFill>
                <a:uFillTx/>
                <a:latin typeface="Arial" pitchFamily="34"/>
                <a:hlinkClick r:id="rId10" tooltip="Libration"/>
              </a:rPr>
              <a:t>libration</a:t>
            </a:r>
            <a:r>
              <a:rPr lang="fr-FR" sz="2000" b="0" i="0" u="none" strike="noStrike" kern="1200" cap="none" spc="0" baseline="0" dirty="0">
                <a:solidFill>
                  <a:srgbClr val="008000"/>
                </a:solidFill>
                <a:uFillTx/>
                <a:latin typeface="Arial" pitchFamily="34"/>
              </a:rPr>
              <a:t>, déplacement du centre de masse, taille et forme)</a:t>
            </a:r>
            <a:r>
              <a:rPr lang="fr-FR" sz="2000" b="0" i="0" u="none" strike="noStrike" kern="1200" cap="none" spc="0" baseline="0" dirty="0">
                <a:solidFill>
                  <a:srgbClr val="008000"/>
                </a:solidFill>
                <a:uFillTx/>
                <a:latin typeface="Arial" pitchFamily="34"/>
                <a:hlinkClick r:id="rId11"/>
              </a:rPr>
              <a:t>12</a:t>
            </a:r>
            <a:r>
              <a:rPr lang="fr-FR" sz="2000" b="0" i="0" u="none" strike="noStrike" kern="1200" cap="none" spc="0" baseline="0" dirty="0">
                <a:solidFill>
                  <a:srgbClr val="008000"/>
                </a:solidFill>
                <a:uFillTx/>
                <a:latin typeface="Arial" pitchFamily="34"/>
              </a:rPr>
              <a:t>. Le réflecteur installé par l'équipage d'Apollo 11 comporte 100 coins de cube en quartz de 3,8 cm de diamètre disposés en 10 rangées de 10</a:t>
            </a:r>
            <a:r>
              <a:rPr lang="fr-FR" sz="2000" b="0" i="0" u="none" strike="noStrike" kern="1200" cap="none" spc="0" baseline="0" dirty="0">
                <a:solidFill>
                  <a:srgbClr val="008000"/>
                </a:solidFill>
                <a:uFillTx/>
                <a:latin typeface="Arial" pitchFamily="34"/>
                <a:hlinkClick r:id="rId12"/>
              </a:rPr>
              <a:t>13</a:t>
            </a:r>
            <a:r>
              <a:rPr lang="fr-FR" sz="2000" b="0" i="0" u="none" strike="noStrike" kern="1200" cap="none" spc="0" baseline="0" dirty="0">
                <a:solidFill>
                  <a:srgbClr val="008000"/>
                </a:solidFill>
                <a:uFillTx/>
                <a:latin typeface="Arial" pitchFamily="34"/>
              </a:rPr>
              <a:t>.</a:t>
            </a:r>
            <a:endParaRPr lang="fr-FR" sz="2000" b="0" i="0" u="none" strike="noStrike" kern="1200" cap="none" spc="0" baseline="0" dirty="0">
              <a:solidFill>
                <a:srgbClr val="252525"/>
              </a:solidFill>
              <a:uFillTx/>
              <a:latin typeface="Arial" pitchFamily="34"/>
            </a:endParaRPr>
          </a:p>
        </p:txBody>
      </p:sp>
      <p:sp>
        <p:nvSpPr>
          <p:cNvPr id="6" name="Rectangle 6"/>
          <p:cNvSpPr/>
          <p:nvPr/>
        </p:nvSpPr>
        <p:spPr>
          <a:xfrm>
            <a:off x="-3529337" y="6801581"/>
            <a:ext cx="5177789" cy="92333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b="0" i="0" u="none" strike="noStrike" kern="1200" cap="none" spc="0" baseline="0" dirty="0">
                <a:solidFill>
                  <a:srgbClr val="008000"/>
                </a:solidFill>
                <a:uFillTx/>
                <a:latin typeface="Arial" pitchFamily="34"/>
              </a:rPr>
              <a:t>Un collecteur de particules du </a:t>
            </a:r>
            <a:r>
              <a:rPr lang="fr-FR" b="0" i="0" u="none" strike="noStrike" kern="1200" cap="none" spc="0" baseline="0" dirty="0">
                <a:solidFill>
                  <a:srgbClr val="008000"/>
                </a:solidFill>
                <a:uFillTx/>
                <a:latin typeface="Arial" pitchFamily="34"/>
                <a:hlinkClick r:id="rId13" tooltip="Vent solaire"/>
              </a:rPr>
              <a:t>vent solaire</a:t>
            </a:r>
            <a:r>
              <a:rPr lang="fr-FR" b="0" i="0" u="none" strike="noStrike" kern="1200" cap="none" spc="0" baseline="0" dirty="0">
                <a:solidFill>
                  <a:srgbClr val="008000"/>
                </a:solidFill>
                <a:uFillTx/>
                <a:latin typeface="Arial" pitchFamily="34"/>
              </a:rPr>
              <a:t> SWC (</a:t>
            </a:r>
            <a:r>
              <a:rPr lang="fr-FR" b="0" i="1" u="none" strike="noStrike" kern="1200" cap="none" spc="0" baseline="0" dirty="0">
                <a:solidFill>
                  <a:srgbClr val="008000"/>
                </a:solidFill>
                <a:uFillTx/>
                <a:latin typeface="Arial" pitchFamily="34"/>
              </a:rPr>
              <a:t>Solar Wind Collector</a:t>
            </a:r>
            <a:r>
              <a:rPr lang="fr-FR" b="0" i="0" u="none" strike="noStrike" kern="1200" cap="none" spc="0" baseline="0" dirty="0">
                <a:solidFill>
                  <a:srgbClr val="008000"/>
                </a:solidFill>
                <a:uFillTx/>
                <a:latin typeface="Arial" pitchFamily="34"/>
              </a:rPr>
              <a:t>).</a:t>
            </a:r>
            <a:endParaRPr lang="fr-FR" b="0" i="0" u="none" strike="noStrike" kern="1200" cap="none" spc="0" baseline="0" dirty="0">
              <a:solidFill>
                <a:srgbClr val="252525"/>
              </a:solidFill>
              <a:uFillTx/>
              <a:latin typeface="Arial" pitchFamily="34"/>
            </a:endParaRPr>
          </a:p>
          <a:p>
            <a:pPr marL="0" marR="0" lvl="0" indent="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b="0" i="0" u="none" strike="noStrike" kern="1200" cap="none" spc="0" baseline="0" dirty="0">
                <a:solidFill>
                  <a:srgbClr val="008000"/>
                </a:solidFill>
                <a:uFillTx/>
                <a:latin typeface="Arial" pitchFamily="34"/>
              </a:rPr>
              <a:t>Un détecteur de </a:t>
            </a:r>
            <a:r>
              <a:rPr lang="fr-FR" b="0" i="0" u="none" strike="noStrike" kern="1200" cap="none" spc="0" baseline="0" dirty="0">
                <a:solidFill>
                  <a:srgbClr val="008000"/>
                </a:solidFill>
                <a:uFillTx/>
                <a:latin typeface="Arial" pitchFamily="34"/>
                <a:hlinkClick r:id="rId14" tooltip="Rayons cosmiques"/>
              </a:rPr>
              <a:t>rayons cosmiques</a:t>
            </a:r>
            <a:r>
              <a:rPr lang="fr-FR" b="0" i="0" u="none" strike="noStrike" kern="1200" cap="none" spc="0" baseline="0" dirty="0">
                <a:solidFill>
                  <a:srgbClr val="008000"/>
                </a:solidFill>
                <a:uFillTx/>
                <a:latin typeface="Arial" pitchFamily="34"/>
              </a:rPr>
              <a:t>.</a:t>
            </a:r>
            <a:endParaRPr lang="fr-FR" b="0" i="0" u="none" strike="noStrike" kern="1200" cap="none" spc="0" baseline="0" dirty="0">
              <a:solidFill>
                <a:srgbClr val="252525"/>
              </a:solidFill>
              <a:uFillTx/>
              <a:latin typeface="Arial" pitchFamily="34"/>
            </a:endParaRPr>
          </a:p>
        </p:txBody>
      </p:sp>
      <p:sp>
        <p:nvSpPr>
          <p:cNvPr id="7" name="Rectangle 7"/>
          <p:cNvSpPr/>
          <p:nvPr/>
        </p:nvSpPr>
        <p:spPr>
          <a:xfrm>
            <a:off x="2339677" y="5678200"/>
            <a:ext cx="11766837" cy="4093428"/>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8000"/>
                </a:solidFill>
                <a:uFillTx/>
                <a:latin typeface="Arial" pitchFamily="34"/>
              </a:rPr>
              <a:t>Mesure de la distance Terre-Lune à l'aide du réflecteur laser</a:t>
            </a:r>
            <a:r>
              <a:rPr lang="fr-FR" sz="2000" b="0" i="0" u="none" strike="noStrike" kern="1200" cap="none" spc="0" baseline="0" dirty="0">
                <a:solidFill>
                  <a:srgbClr val="008000"/>
                </a:solidFill>
                <a:uFillTx/>
                <a:latin typeface="Arial" pitchFamily="34"/>
              </a:rPr>
              <a:t>[</a:t>
            </a:r>
            <a:r>
              <a:rPr lang="fr-FR" sz="2000" b="0" i="0" u="none" strike="noStrike" kern="1200" cap="none" spc="0" baseline="0" dirty="0">
                <a:solidFill>
                  <a:srgbClr val="008000"/>
                </a:solidFill>
                <a:uFillTx/>
                <a:latin typeface="Arial" pitchFamily="34"/>
                <a:hlinkClick r:id="rId15" tooltip="Modifier la section : Mesure de la distance Terre-Lune à l'aide du réflecteur laser"/>
              </a:rPr>
              <a:t>modifier</a:t>
            </a:r>
            <a:r>
              <a:rPr lang="fr-FR" sz="2000" b="0" i="0" u="none" strike="noStrike" kern="1200" cap="none" spc="0" baseline="0" dirty="0">
                <a:solidFill>
                  <a:srgbClr val="008000"/>
                </a:solidFill>
                <a:uFillTx/>
                <a:latin typeface="Arial" pitchFamily="34"/>
              </a:rPr>
              <a:t> | </a:t>
            </a:r>
            <a:r>
              <a:rPr lang="fr-FR" sz="2000" b="0" i="0" u="none" strike="noStrike" kern="1200" cap="none" spc="0" baseline="0" dirty="0">
                <a:solidFill>
                  <a:srgbClr val="008000"/>
                </a:solidFill>
                <a:uFillTx/>
                <a:latin typeface="Arial" pitchFamily="34"/>
                <a:hlinkClick r:id="rId16" tooltip="Modifier la section : Mesure de la distance Terre-Lune à l'aide du réflecteur laser"/>
              </a:rPr>
              <a:t>modifier le code</a:t>
            </a:r>
            <a:r>
              <a:rPr lang="fr-FR" sz="2000" b="0" i="0" u="none" strike="noStrike" kern="1200" cap="none" spc="0" baseline="0" dirty="0">
                <a:solidFill>
                  <a:srgbClr val="008000"/>
                </a:solidFill>
                <a:uFillTx/>
                <a:latin typeface="Arial" pitchFamily="34"/>
              </a:rPr>
              <a:t>]</a:t>
            </a:r>
            <a:endParaRPr lang="fr-FR" sz="2000" b="1" i="0" u="none" strike="noStrike" kern="1200" cap="none" spc="0" baseline="0" dirty="0">
              <a:solidFill>
                <a:srgbClr val="000000"/>
              </a:solidFill>
              <a:uFillTx/>
              <a:latin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dirty="0">
                <a:solidFill>
                  <a:srgbClr val="008000"/>
                </a:solidFill>
                <a:uFillTx/>
                <a:latin typeface="Arial" pitchFamily="34"/>
              </a:rPr>
              <a:t>Le réflecteur laser installé par l'équipage d'Apollo 11 est utilisé de manière continue depuis 1969. Des tirs laser sont effectués depuis plusieurs observatoires installés sur Terre en direction des réflecteurs laser déposés par la mission Apollo 11 ainsi que par les missions Apollo 14 et 15. Au cours des premières années la précision de la distance entre la Terre et la Lune est passée grâce à ces tirs d'environ 500 mètres à 25 cm. En améliorant les techniques utilisées, de nouvelles mesures ont permis de ramener cette incertitude à 16 cm en 1984. L'</a:t>
            </a:r>
            <a:r>
              <a:rPr lang="fr-FR" sz="2000" b="0" i="0" u="none" strike="noStrike" kern="1200" cap="none" spc="0" baseline="0" dirty="0">
                <a:solidFill>
                  <a:srgbClr val="008000"/>
                </a:solidFill>
                <a:uFillTx/>
                <a:latin typeface="Arial" pitchFamily="34"/>
                <a:hlinkClick r:id="rId17" tooltip="Observatoire McDonald"/>
              </a:rPr>
              <a:t>Observatoire McDonald</a:t>
            </a:r>
            <a:r>
              <a:rPr lang="fr-FR" sz="2000" b="0" i="0" u="none" strike="noStrike" kern="1200" cap="none" spc="0" baseline="0" dirty="0">
                <a:solidFill>
                  <a:srgbClr val="008000"/>
                </a:solidFill>
                <a:uFillTx/>
                <a:latin typeface="Arial" pitchFamily="34"/>
              </a:rPr>
              <a:t> (États-Unis) puis l'</a:t>
            </a:r>
            <a:r>
              <a:rPr lang="fr-FR" sz="2000" b="0" i="0" u="none" strike="noStrike" kern="1200" cap="none" spc="0" baseline="0" dirty="0">
                <a:solidFill>
                  <a:srgbClr val="008000"/>
                </a:solidFill>
                <a:uFillTx/>
                <a:latin typeface="Arial" pitchFamily="34"/>
                <a:hlinkClick r:id="rId18" tooltip="Observatoire de la Côte d'Azur"/>
              </a:rPr>
              <a:t>Observatoire de la Côte d'Azur</a:t>
            </a:r>
            <a:r>
              <a:rPr lang="fr-FR" sz="2000" b="0" i="0" u="none" strike="noStrike" kern="1200" cap="none" spc="0" baseline="0" dirty="0">
                <a:solidFill>
                  <a:srgbClr val="008000"/>
                </a:solidFill>
                <a:uFillTx/>
                <a:latin typeface="Arial" pitchFamily="34"/>
              </a:rPr>
              <a:t> </a:t>
            </a:r>
            <a:r>
              <a:rPr lang="fr-FR" sz="2000" b="0" i="0" u="none" strike="noStrike" kern="1200" cap="none" spc="0" baseline="0" dirty="0" err="1">
                <a:solidFill>
                  <a:srgbClr val="008000"/>
                </a:solidFill>
                <a:uFillTx/>
                <a:latin typeface="Arial" pitchFamily="34"/>
              </a:rPr>
              <a:t>en</a:t>
            </a:r>
            <a:r>
              <a:rPr lang="fr-FR" sz="2000" b="0" i="0" u="none" strike="noStrike" kern="1200" cap="none" spc="0" baseline="0" dirty="0" err="1">
                <a:solidFill>
                  <a:srgbClr val="008000"/>
                </a:solidFill>
                <a:uFillTx/>
                <a:latin typeface="Arial" pitchFamily="34"/>
                <a:hlinkClick r:id="rId19" tooltip="France"/>
              </a:rPr>
              <a:t>France</a:t>
            </a:r>
            <a:r>
              <a:rPr lang="fr-FR" sz="2000" b="0" i="0" u="none" strike="noStrike" kern="1200" cap="none" spc="0" baseline="0" dirty="0">
                <a:solidFill>
                  <a:srgbClr val="008000"/>
                </a:solidFill>
                <a:uFillTx/>
                <a:latin typeface="Arial" pitchFamily="34"/>
              </a:rPr>
              <a:t> se sont dotés d'équipements spécifiques qui ont permis de réduire l'imprécision à 3 cm à la fin des années 1980/début des années 1990</a:t>
            </a:r>
            <a:r>
              <a:rPr lang="fr-FR" sz="2000" b="0" i="0" u="none" strike="noStrike" kern="1200" cap="none" spc="0" baseline="0" dirty="0">
                <a:solidFill>
                  <a:srgbClr val="008000"/>
                </a:solidFill>
                <a:uFillTx/>
                <a:latin typeface="Arial" pitchFamily="34"/>
                <a:hlinkClick r:id="rId20"/>
              </a:rPr>
              <a:t>33</a:t>
            </a:r>
            <a:r>
              <a:rPr lang="fr-FR" sz="2000" b="0" i="0" u="none" strike="noStrike" kern="1200" cap="none" spc="0" baseline="0" dirty="0">
                <a:solidFill>
                  <a:srgbClr val="008000"/>
                </a:solidFill>
                <a:uFillTx/>
                <a:latin typeface="Arial" pitchFamily="34"/>
              </a:rPr>
              <a:t>. Enfin depuis mi 2005 l'</a:t>
            </a:r>
            <a:r>
              <a:rPr lang="fr-FR" sz="2000" b="0" i="0" u="none" strike="noStrike" kern="1200" cap="none" spc="0" baseline="0" dirty="0">
                <a:solidFill>
                  <a:srgbClr val="008000"/>
                </a:solidFill>
                <a:uFillTx/>
                <a:latin typeface="Arial" pitchFamily="34"/>
                <a:hlinkClick r:id="rId21" tooltip="Observatoire du Point Apache (page inexistante)"/>
              </a:rPr>
              <a:t>observatoire du Point Apache</a:t>
            </a:r>
            <a:r>
              <a:rPr lang="fr-FR" sz="2000" b="0" i="0" u="none" strike="noStrike" kern="1200" cap="none" spc="0" baseline="0" dirty="0">
                <a:solidFill>
                  <a:srgbClr val="008000"/>
                </a:solidFill>
                <a:uFillTx/>
                <a:latin typeface="Arial" pitchFamily="34"/>
              </a:rPr>
              <a:t> au </a:t>
            </a:r>
            <a:r>
              <a:rPr lang="fr-FR" sz="2000" b="0" i="0" u="none" strike="noStrike" kern="1200" cap="none" spc="0" baseline="0" dirty="0">
                <a:solidFill>
                  <a:srgbClr val="008000"/>
                </a:solidFill>
                <a:uFillTx/>
                <a:latin typeface="Arial" pitchFamily="34"/>
                <a:hlinkClick r:id="rId22" tooltip="Nouveau-Mexique"/>
              </a:rPr>
              <a:t>Nouveau-Mexique</a:t>
            </a:r>
            <a:r>
              <a:rPr lang="fr-FR" sz="2000" b="0" i="0" u="none" strike="noStrike" kern="1200" cap="none" spc="0" baseline="0" dirty="0">
                <a:solidFill>
                  <a:srgbClr val="008000"/>
                </a:solidFill>
                <a:uFillTx/>
                <a:latin typeface="Arial" pitchFamily="34"/>
              </a:rPr>
              <a:t> a pris le relais en utilisant un équipement encore plus perfectionné et effectue des mesures avec une précision inférieure au millimètre</a:t>
            </a:r>
            <a:r>
              <a:rPr lang="fr-FR" sz="2000" b="0" i="0" u="none" strike="noStrike" kern="1200" cap="none" spc="0" baseline="0" dirty="0">
                <a:solidFill>
                  <a:srgbClr val="008000"/>
                </a:solidFill>
                <a:uFillTx/>
                <a:latin typeface="Arial" pitchFamily="34"/>
                <a:hlinkClick r:id="rId23"/>
              </a:rPr>
              <a:t>34</a:t>
            </a:r>
            <a:r>
              <a:rPr lang="fr-FR" sz="2000" b="0" i="0" u="none" strike="noStrike" kern="1200" cap="none" spc="0" baseline="0" dirty="0">
                <a:solidFill>
                  <a:srgbClr val="008000"/>
                </a:solidFill>
                <a:uFillTx/>
                <a:latin typeface="Arial" pitchFamily="34"/>
              </a:rPr>
              <a:t>,</a:t>
            </a:r>
            <a:r>
              <a:rPr lang="fr-FR" sz="2000" b="0" i="0" u="none" strike="noStrike" kern="1200" cap="none" spc="0" baseline="0" dirty="0">
                <a:solidFill>
                  <a:srgbClr val="008000"/>
                </a:solidFill>
                <a:uFillTx/>
                <a:latin typeface="Arial" pitchFamily="34"/>
                <a:hlinkClick r:id="rId24"/>
              </a:rPr>
              <a:t>3</a:t>
            </a:r>
            <a:endParaRPr lang="fr-FR" sz="2000" b="0" i="0" u="none" strike="noStrike" kern="1200" cap="none" spc="0" baseline="0" dirty="0">
              <a:solidFill>
                <a:srgbClr val="008000"/>
              </a:solidFill>
              <a:uFillTx/>
              <a:latin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0000"/>
                </a:solidFill>
                <a:uFillTx/>
                <a:latin typeface="Calibri"/>
              </a:rPr>
              <a:t>En tout cinq réflecteurs ont été posés sur la Lune. Trois par les missions Apollo 11, 14 et 15 et deux par des missions automatiques soviétiques </a:t>
            </a:r>
            <a:r>
              <a:rPr lang="fr-FR" sz="2000" b="1" i="0" u="none" strike="noStrike" kern="1200" cap="none" spc="0" baseline="0" dirty="0" err="1">
                <a:solidFill>
                  <a:srgbClr val="000000"/>
                </a:solidFill>
                <a:uFillTx/>
                <a:latin typeface="Calibri"/>
              </a:rPr>
              <a:t>Lunokhod</a:t>
            </a:r>
            <a:r>
              <a:rPr lang="fr-FR" sz="2000" b="1" i="0" u="none" strike="noStrike" kern="1200" cap="none" spc="0" baseline="0" dirty="0">
                <a:solidFill>
                  <a:srgbClr val="000000"/>
                </a:solidFill>
                <a:uFillTx/>
                <a:latin typeface="Calibri"/>
              </a:rPr>
              <a:t> 1 et 2.</a:t>
            </a:r>
            <a:endParaRPr lang="fr-FR" sz="2000" b="1" i="0" u="none" strike="noStrike" kern="1200" cap="none" spc="0" baseline="0" dirty="0">
              <a:solidFill>
                <a:srgbClr val="000000"/>
              </a:solidFill>
              <a:uFillTx/>
              <a:latin typeface="Arial" pitchFamily="34"/>
            </a:endParaRPr>
          </a:p>
        </p:txBody>
      </p:sp>
      <p:sp>
        <p:nvSpPr>
          <p:cNvPr id="8" name="ZoneTexte 7"/>
          <p:cNvSpPr txBox="1"/>
          <p:nvPr/>
        </p:nvSpPr>
        <p:spPr>
          <a:xfrm>
            <a:off x="-7093371" y="8685208"/>
            <a:ext cx="5832648" cy="1077218"/>
          </a:xfrm>
          <a:prstGeom prst="rect">
            <a:avLst/>
          </a:prstGeom>
          <a:noFill/>
        </p:spPr>
        <p:txBody>
          <a:bodyPr wrap="square" rtlCol="0">
            <a:spAutoFit/>
          </a:bodyPr>
          <a:lstStyle/>
          <a:p>
            <a:r>
              <a:rPr lang="fr-FR" sz="3200" dirty="0"/>
              <a:t>La pesanteur sur la lune est 6 fois plus faible que sur Terre</a:t>
            </a:r>
          </a:p>
        </p:txBody>
      </p:sp>
    </p:spTree>
    <p:extLst>
      <p:ext uri="{BB962C8B-B14F-4D97-AF65-F5344CB8AC3E}">
        <p14:creationId xmlns:p14="http://schemas.microsoft.com/office/powerpoint/2010/main" val="2872676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pic>
        <p:nvPicPr>
          <p:cNvPr id="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589" y="377354"/>
            <a:ext cx="3810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636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
        <p:nvSpPr>
          <p:cNvPr id="2" name="Rectangle 1"/>
          <p:cNvSpPr/>
          <p:nvPr/>
        </p:nvSpPr>
        <p:spPr>
          <a:xfrm>
            <a:off x="-6229275" y="796280"/>
            <a:ext cx="15841760" cy="461665"/>
          </a:xfrm>
          <a:prstGeom prst="rect">
            <a:avLst/>
          </a:prstGeom>
        </p:spPr>
        <p:txBody>
          <a:bodyPr wrap="square">
            <a:spAutoFit/>
          </a:bodyPr>
          <a:lstStyle/>
          <a:p>
            <a:r>
              <a:rPr lang="fr-FR" altLang="fr-FR" dirty="0"/>
              <a:t>Il y a 13 mers répertoriées sur la Lune</a:t>
            </a:r>
          </a:p>
        </p:txBody>
      </p:sp>
    </p:spTree>
    <p:extLst>
      <p:ext uri="{BB962C8B-B14F-4D97-AF65-F5344CB8AC3E}">
        <p14:creationId xmlns:p14="http://schemas.microsoft.com/office/powerpoint/2010/main" val="1628456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pic>
        <p:nvPicPr>
          <p:cNvPr id="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589" y="377354"/>
            <a:ext cx="3810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737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979613" y="0"/>
            <a:ext cx="4933950" cy="3700463"/>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
        <p:nvSpPr>
          <p:cNvPr id="3" name="Rectangle 2"/>
          <p:cNvSpPr/>
          <p:nvPr/>
        </p:nvSpPr>
        <p:spPr>
          <a:xfrm>
            <a:off x="-2196827" y="3972649"/>
            <a:ext cx="10530084" cy="1938992"/>
          </a:xfrm>
          <a:prstGeom prst="rect">
            <a:avLst/>
          </a:prstGeom>
        </p:spPr>
        <p:txBody>
          <a:bodyPr wrap="square">
            <a:spAutoFit/>
          </a:bodyPr>
          <a:lstStyle/>
          <a:p>
            <a:pPr algn="ctr"/>
            <a:r>
              <a:rPr lang="fr-FR" i="1" dirty="0">
                <a:solidFill>
                  <a:schemeClr val="accent2">
                    <a:lumMod val="75000"/>
                  </a:schemeClr>
                </a:solidFill>
                <a:latin typeface="Bahnschrift Condensed" panose="020B0502040204020203" pitchFamily="34" charset="0"/>
              </a:rPr>
              <a:t>Deux masses qui s’</a:t>
            </a:r>
            <a:r>
              <a:rPr lang="fr-FR" i="1" dirty="0" err="1">
                <a:solidFill>
                  <a:schemeClr val="accent2">
                    <a:lumMod val="75000"/>
                  </a:schemeClr>
                </a:solidFill>
                <a:latin typeface="Bahnschrift Condensed" panose="020B0502040204020203" pitchFamily="34" charset="0"/>
              </a:rPr>
              <a:t>accrètent</a:t>
            </a:r>
            <a:r>
              <a:rPr lang="fr-FR" i="1" dirty="0">
                <a:solidFill>
                  <a:schemeClr val="accent2">
                    <a:lumMod val="75000"/>
                  </a:schemeClr>
                </a:solidFill>
                <a:latin typeface="Bahnschrift Condensed" panose="020B0502040204020203" pitchFamily="34" charset="0"/>
              </a:rPr>
              <a:t> avec des éléments identiques devraient avoir des</a:t>
            </a:r>
          </a:p>
          <a:p>
            <a:pPr algn="ctr"/>
            <a:r>
              <a:rPr lang="fr-FR" i="1" dirty="0">
                <a:solidFill>
                  <a:schemeClr val="accent2">
                    <a:lumMod val="75000"/>
                  </a:schemeClr>
                </a:solidFill>
                <a:latin typeface="Bahnschrift Condensed" panose="020B0502040204020203" pitchFamily="34" charset="0"/>
              </a:rPr>
              <a:t> masses volumiques très proches ce qui n’est pas le cas. : T = 5,51 g / cm3,  L = 3,34 g / cm3</a:t>
            </a:r>
          </a:p>
          <a:p>
            <a:pPr algn="ctr"/>
            <a:endParaRPr lang="fr-FR" i="1" dirty="0">
              <a:solidFill>
                <a:schemeClr val="accent2">
                  <a:lumMod val="75000"/>
                </a:schemeClr>
              </a:solidFill>
              <a:latin typeface="Bahnschrift Condensed" panose="020B0502040204020203" pitchFamily="34" charset="0"/>
            </a:endParaRPr>
          </a:p>
          <a:p>
            <a:pPr algn="ctr"/>
            <a:r>
              <a:rPr lang="fr-FR" i="1" dirty="0">
                <a:solidFill>
                  <a:schemeClr val="accent2">
                    <a:lumMod val="75000"/>
                  </a:schemeClr>
                </a:solidFill>
                <a:latin typeface="+mn-lt"/>
              </a:rPr>
              <a:t>Roche a élaboré une théorie qui détermine une limite au-delà de laquelle un astéroïde explose  18 000 km de la Terre ( 2,45 fois son rayon)</a:t>
            </a:r>
          </a:p>
        </p:txBody>
      </p:sp>
    </p:spTree>
    <p:extLst>
      <p:ext uri="{BB962C8B-B14F-4D97-AF65-F5344CB8AC3E}">
        <p14:creationId xmlns:p14="http://schemas.microsoft.com/office/powerpoint/2010/main" val="301277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6875463" y="2465388"/>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
        <p:nvSpPr>
          <p:cNvPr id="2" name="ZoneTexte 1"/>
          <p:cNvSpPr txBox="1"/>
          <p:nvPr/>
        </p:nvSpPr>
        <p:spPr>
          <a:xfrm>
            <a:off x="-6877347" y="1027113"/>
            <a:ext cx="20594288" cy="1200329"/>
          </a:xfrm>
          <a:prstGeom prst="rect">
            <a:avLst/>
          </a:prstGeom>
          <a:noFill/>
        </p:spPr>
        <p:txBody>
          <a:bodyPr wrap="square" rtlCol="0">
            <a:spAutoFit/>
          </a:bodyPr>
          <a:lstStyle/>
          <a:p>
            <a:r>
              <a:rPr lang="fr-FR" dirty="0"/>
              <a:t>Dans la mer des pluies l’épaisseur des laves atteint 6 km d’épaisseur record sur la Lune, surface de la France</a:t>
            </a:r>
          </a:p>
          <a:p>
            <a:r>
              <a:rPr lang="fr-FR" dirty="0"/>
              <a:t>La lave s’écoule vers la mer du froid</a:t>
            </a:r>
          </a:p>
          <a:p>
            <a:r>
              <a:rPr lang="fr-FR" dirty="0"/>
              <a:t>Débit de magma très importants, pesanteur réduite, grande fluidité du magma</a:t>
            </a:r>
          </a:p>
        </p:txBody>
      </p:sp>
    </p:spTree>
    <p:extLst>
      <p:ext uri="{BB962C8B-B14F-4D97-AF65-F5344CB8AC3E}">
        <p14:creationId xmlns:p14="http://schemas.microsoft.com/office/powerpoint/2010/main" val="1826921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
        <p:nvSpPr>
          <p:cNvPr id="2" name="Rectangle 1"/>
          <p:cNvSpPr/>
          <p:nvPr/>
        </p:nvSpPr>
        <p:spPr>
          <a:xfrm>
            <a:off x="4571925" y="7002090"/>
            <a:ext cx="8801892" cy="2308324"/>
          </a:xfrm>
          <a:prstGeom prst="rect">
            <a:avLst/>
          </a:prstGeom>
        </p:spPr>
        <p:txBody>
          <a:bodyPr wrap="square">
            <a:spAutoFit/>
          </a:bodyPr>
          <a:lstStyle/>
          <a:p>
            <a:pPr algn="ctr"/>
            <a:r>
              <a:rPr lang="fr-FR" dirty="0">
                <a:solidFill>
                  <a:schemeClr val="accent2">
                    <a:lumMod val="75000"/>
                  </a:schemeClr>
                </a:solidFill>
              </a:rPr>
              <a:t>Cette vallée de 166 km de long et de 8 à12 km de large est bordé de falaises de 1000 m de haut.</a:t>
            </a:r>
          </a:p>
          <a:p>
            <a:pPr algn="ctr"/>
            <a:r>
              <a:rPr lang="fr-FR" dirty="0">
                <a:solidFill>
                  <a:schemeClr val="accent2">
                    <a:lumMod val="75000"/>
                  </a:schemeClr>
                </a:solidFill>
              </a:rPr>
              <a:t> C’est un affaissement de terrain entre deux failles rectilignes appelé graben.</a:t>
            </a:r>
          </a:p>
          <a:p>
            <a:pPr algn="ctr"/>
            <a:r>
              <a:rPr lang="fr-FR" dirty="0">
                <a:solidFill>
                  <a:schemeClr val="accent2">
                    <a:lumMod val="75000"/>
                  </a:schemeClr>
                </a:solidFill>
              </a:rPr>
              <a:t>Le sillon de fond est un tube de lave qui s’est écroulé après refroidissement. </a:t>
            </a:r>
            <a:endParaRPr lang="fr-FR" dirty="0"/>
          </a:p>
        </p:txBody>
      </p:sp>
    </p:spTree>
    <p:extLst>
      <p:ext uri="{BB962C8B-B14F-4D97-AF65-F5344CB8AC3E}">
        <p14:creationId xmlns:p14="http://schemas.microsoft.com/office/powerpoint/2010/main" val="411216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312863" y="1027113"/>
            <a:ext cx="4933950" cy="3700462"/>
          </a:xfrm>
          <a:ln/>
        </p:spPr>
      </p:sp>
      <p:sp>
        <p:nvSpPr>
          <p:cNvPr id="4" name="ZoneTexte 3"/>
          <p:cNvSpPr txBox="1"/>
          <p:nvPr/>
        </p:nvSpPr>
        <p:spPr>
          <a:xfrm>
            <a:off x="-8965579" y="796280"/>
            <a:ext cx="9793088" cy="1200329"/>
          </a:xfrm>
          <a:prstGeom prst="rect">
            <a:avLst/>
          </a:prstGeom>
          <a:noFill/>
        </p:spPr>
        <p:txBody>
          <a:bodyPr wrap="square" rtlCol="0">
            <a:spAutoFit/>
          </a:bodyPr>
          <a:lstStyle/>
          <a:p>
            <a:r>
              <a:rPr lang="fr-FR" dirty="0"/>
              <a:t>En Allemand graben = creuser, fossé, et horst = élévation de terrain, colline</a:t>
            </a:r>
          </a:p>
          <a:p>
            <a:endParaRPr lang="fr-FR" dirty="0"/>
          </a:p>
          <a:p>
            <a:r>
              <a:rPr lang="fr-FR" dirty="0"/>
              <a:t>Sur Terre grabens :la vallée du grand rift de l’Afar, du Rhin de bale à </a:t>
            </a:r>
            <a:r>
              <a:rPr lang="fr-FR" dirty="0" err="1"/>
              <a:t>cologne</a:t>
            </a:r>
            <a:endParaRPr lang="fr-FR" dirty="0"/>
          </a:p>
        </p:txBody>
      </p:sp>
    </p:spTree>
    <p:extLst>
      <p:ext uri="{BB962C8B-B14F-4D97-AF65-F5344CB8AC3E}">
        <p14:creationId xmlns:p14="http://schemas.microsoft.com/office/powerpoint/2010/main" val="1120700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Tree>
    <p:extLst>
      <p:ext uri="{BB962C8B-B14F-4D97-AF65-F5344CB8AC3E}">
        <p14:creationId xmlns:p14="http://schemas.microsoft.com/office/powerpoint/2010/main" val="1354457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2" name="ZoneTexte 1"/>
          <p:cNvSpPr txBox="1"/>
          <p:nvPr/>
        </p:nvSpPr>
        <p:spPr>
          <a:xfrm>
            <a:off x="-7813451" y="5489922"/>
            <a:ext cx="14329592" cy="4154984"/>
          </a:xfrm>
          <a:prstGeom prst="rect">
            <a:avLst/>
          </a:prstGeom>
          <a:noFill/>
        </p:spPr>
        <p:txBody>
          <a:bodyPr wrap="square" rtlCol="0">
            <a:spAutoFit/>
          </a:bodyPr>
          <a:lstStyle/>
          <a:p>
            <a:r>
              <a:rPr lang="fr-FR" dirty="0"/>
              <a:t>Comment on mesure les altitudes sur la Lune ?</a:t>
            </a:r>
          </a:p>
          <a:p>
            <a:r>
              <a:rPr lang="fr-FR" dirty="0"/>
              <a:t>Pour les montagnes par rapport à la vallée grâce aux ombres</a:t>
            </a:r>
          </a:p>
          <a:p>
            <a:r>
              <a:rPr lang="fr-FR" dirty="0"/>
              <a:t>Pour les altitudes stellites américains et canadiens grâce à des satellites en orbite autour de la Lune qui mesurent l’attraction lunaire</a:t>
            </a:r>
          </a:p>
          <a:p>
            <a:r>
              <a:rPr lang="fr-FR" dirty="0"/>
              <a:t>On calcule ainsi l’altitude moyenne de la Lune ainsi que les altitudes ponctuelles par rapport à cette altitude moyenne</a:t>
            </a:r>
          </a:p>
          <a:p>
            <a:r>
              <a:rPr lang="fr-FR" dirty="0"/>
              <a:t>Le point le plus haut est un plateau face caché: altitude de 10 km</a:t>
            </a:r>
          </a:p>
          <a:p>
            <a:endParaRPr lang="fr-FR" dirty="0"/>
          </a:p>
          <a:p>
            <a:r>
              <a:rPr lang="fr-FR" dirty="0"/>
              <a:t>La sonde reconnaissance orbiter (2009) en orbite lunaire 50 km d’altitude est équipé d’un altimètre laser très précis</a:t>
            </a:r>
          </a:p>
          <a:p>
            <a:r>
              <a:rPr lang="fr-FR" dirty="0"/>
              <a:t>Les altitudes varient de + 10786 m à – 6800 m par rapport au diamètre moyen de la Lune</a:t>
            </a:r>
          </a:p>
          <a:p>
            <a:endParaRPr lang="fr-FR" dirty="0"/>
          </a:p>
        </p:txBody>
      </p:sp>
      <p:sp>
        <p:nvSpPr>
          <p:cNvPr id="3" name="Rectangle 2"/>
          <p:cNvSpPr/>
          <p:nvPr/>
        </p:nvSpPr>
        <p:spPr>
          <a:xfrm>
            <a:off x="9401584" y="2326918"/>
            <a:ext cx="3778250" cy="7848302"/>
          </a:xfrm>
          <a:prstGeom prst="rect">
            <a:avLst/>
          </a:prstGeom>
        </p:spPr>
        <p:txBody>
          <a:bodyPr>
            <a:spAutoFit/>
          </a:bodyPr>
          <a:lstStyle/>
          <a:p>
            <a:r>
              <a:rPr lang="fr-FR" altLang="fr-FR" b="1" dirty="0"/>
              <a:t>Le point culminant de la Lune est une plaine sur la face cachée</a:t>
            </a:r>
          </a:p>
          <a:p>
            <a:r>
              <a:rPr lang="fr-FR" altLang="fr-FR" b="1" dirty="0"/>
              <a:t>Son altitude, mesurée avec précision par l'altimètre laser de la sonde</a:t>
            </a:r>
          </a:p>
          <a:p>
            <a:r>
              <a:rPr lang="fr-FR" altLang="fr-FR" b="1" dirty="0"/>
              <a:t> </a:t>
            </a:r>
            <a:r>
              <a:rPr lang="fr-FR" altLang="fr-FR" b="1" dirty="0" err="1"/>
              <a:t>Lunar</a:t>
            </a:r>
            <a:r>
              <a:rPr lang="fr-FR" altLang="fr-FR" b="1" dirty="0"/>
              <a:t> Reconnaissance Orbiter, atteint 10.786 m au-dessus du niveau moyen.</a:t>
            </a:r>
          </a:p>
          <a:p>
            <a:r>
              <a:rPr lang="fr-FR" altLang="fr-FR" b="1" dirty="0"/>
              <a:t>Contrairement à l'Everest sur Terre, le "toit de la Lune" n'est pas une montagne</a:t>
            </a:r>
          </a:p>
          <a:p>
            <a:r>
              <a:rPr lang="fr-FR" altLang="fr-FR" b="1" dirty="0"/>
              <a:t>, mais un amas d'éjectas datant de 4 milliards d'années. </a:t>
            </a:r>
          </a:p>
          <a:p>
            <a:r>
              <a:rPr lang="fr-FR" altLang="fr-FR" b="1" dirty="0"/>
              <a:t>Situé en bordure du cratère </a:t>
            </a:r>
            <a:r>
              <a:rPr lang="fr-FR" altLang="fr-FR" b="1" dirty="0" err="1"/>
              <a:t>Engel'gardt</a:t>
            </a:r>
            <a:r>
              <a:rPr lang="fr-FR" altLang="fr-FR" b="1" dirty="0"/>
              <a:t>, sur la face cachée, il reste inobservable au télescope.</a:t>
            </a:r>
            <a:endParaRPr lang="fr-FR" dirty="0"/>
          </a:p>
        </p:txBody>
      </p:sp>
    </p:spTree>
    <p:extLst>
      <p:ext uri="{BB962C8B-B14F-4D97-AF65-F5344CB8AC3E}">
        <p14:creationId xmlns:p14="http://schemas.microsoft.com/office/powerpoint/2010/main" val="3417844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312863" y="1027113"/>
            <a:ext cx="4933950" cy="3700462"/>
          </a:xfrm>
        </p:spPr>
      </p:sp>
      <p:sp>
        <p:nvSpPr>
          <p:cNvPr id="2" name="Rectangle 1"/>
          <p:cNvSpPr/>
          <p:nvPr/>
        </p:nvSpPr>
        <p:spPr>
          <a:xfrm>
            <a:off x="-2052811" y="7258790"/>
            <a:ext cx="12097344" cy="3416320"/>
          </a:xfrm>
          <a:prstGeom prst="rect">
            <a:avLst/>
          </a:prstGeom>
        </p:spPr>
        <p:txBody>
          <a:bodyPr wrap="square">
            <a:spAutoFit/>
          </a:bodyPr>
          <a:lstStyle/>
          <a:p>
            <a:r>
              <a:rPr lang="fr-FR" dirty="0">
                <a:solidFill>
                  <a:srgbClr val="1656D8"/>
                </a:solidFill>
                <a:latin typeface="Verdana" panose="020B0604030504040204" pitchFamily="34" charset="0"/>
              </a:rPr>
              <a:t>Mais la plus connue de ces rainures est la rainure d'Hadley (</a:t>
            </a:r>
            <a:r>
              <a:rPr lang="fr-FR" b="1" dirty="0">
                <a:solidFill>
                  <a:srgbClr val="1656D8"/>
                </a:solidFill>
                <a:latin typeface="Verdana" panose="020B0604030504040204" pitchFamily="34" charset="0"/>
              </a:rPr>
              <a:t>10</a:t>
            </a:r>
            <a:r>
              <a:rPr lang="fr-FR" dirty="0">
                <a:solidFill>
                  <a:srgbClr val="1656D8"/>
                </a:solidFill>
                <a:latin typeface="Verdana" panose="020B0604030504040204" pitchFamily="34" charset="0"/>
              </a:rPr>
              <a:t>)</a:t>
            </a:r>
            <a:r>
              <a:rPr lang="fr-FR" b="1" dirty="0">
                <a:solidFill>
                  <a:srgbClr val="1656D8"/>
                </a:solidFill>
                <a:latin typeface="Verdana" panose="020B0604030504040204" pitchFamily="34" charset="0"/>
              </a:rPr>
              <a:t>, </a:t>
            </a:r>
            <a:r>
              <a:rPr lang="fr-FR" dirty="0">
                <a:solidFill>
                  <a:srgbClr val="1656D8"/>
                </a:solidFill>
                <a:latin typeface="Verdana" panose="020B0604030504040204" pitchFamily="34" charset="0"/>
              </a:rPr>
              <a:t>qui fut visitée par les astronautes d'Apollo 15 (</a:t>
            </a:r>
            <a:r>
              <a:rPr lang="fr-FR" b="1" dirty="0">
                <a:solidFill>
                  <a:srgbClr val="1656D8"/>
                </a:solidFill>
                <a:latin typeface="Verdana" panose="020B0604030504040204" pitchFamily="34" charset="0"/>
              </a:rPr>
              <a:t>11</a:t>
            </a:r>
            <a:r>
              <a:rPr lang="fr-FR" dirty="0">
                <a:solidFill>
                  <a:srgbClr val="1656D8"/>
                </a:solidFill>
                <a:latin typeface="Verdana" panose="020B0604030504040204" pitchFamily="34" charset="0"/>
              </a:rPr>
              <a:t>). Cette rainure sinueuse est longue de 80 km et large de 2 km en moyenne. Elle comporte un coude à 90° à son extrémité nord et longe le </a:t>
            </a:r>
            <a:r>
              <a:rPr lang="fr-FR" dirty="0" err="1">
                <a:solidFill>
                  <a:srgbClr val="1656D8"/>
                </a:solidFill>
                <a:latin typeface="Verdana" panose="020B0604030504040204" pitchFamily="34" charset="0"/>
              </a:rPr>
              <a:t>craterlet</a:t>
            </a:r>
            <a:r>
              <a:rPr lang="fr-FR" dirty="0">
                <a:solidFill>
                  <a:srgbClr val="1656D8"/>
                </a:solidFill>
                <a:latin typeface="Verdana" panose="020B0604030504040204" pitchFamily="34" charset="0"/>
              </a:rPr>
              <a:t> Hadley C en son centre. Sa nature semble différente de la rainure de Bradley. Il s'agit sans doute d'un ancien tunnel de circulation de lave dont la voûte se serait effondrée. La mission Apollo 15 a montré que les parties internes de la rainure sont inclinées à 45° et présentent de curieuses strates à l'origine mystérieuse.</a:t>
            </a:r>
            <a:br>
              <a:rPr lang="fr-FR" dirty="0"/>
            </a:br>
            <a:endParaRPr lang="fr-FR" dirty="0"/>
          </a:p>
        </p:txBody>
      </p:sp>
      <p:sp>
        <p:nvSpPr>
          <p:cNvPr id="3" name="Rectangle 2"/>
          <p:cNvSpPr/>
          <p:nvPr/>
        </p:nvSpPr>
        <p:spPr>
          <a:xfrm>
            <a:off x="-8281119" y="2903186"/>
            <a:ext cx="9593982" cy="2031325"/>
          </a:xfrm>
          <a:prstGeom prst="rect">
            <a:avLst/>
          </a:prstGeom>
        </p:spPr>
        <p:txBody>
          <a:bodyPr wrap="square">
            <a:spAutoFit/>
          </a:bodyPr>
          <a:lstStyle/>
          <a:p>
            <a:r>
              <a:rPr lang="fr-FR" sz="1800" b="1" dirty="0">
                <a:solidFill>
                  <a:srgbClr val="000000"/>
                </a:solidFill>
                <a:latin typeface="Arial" panose="020B0604020202020204" pitchFamily="34" charset="0"/>
              </a:rPr>
              <a:t>Les rainures sinueuses</a:t>
            </a:r>
            <a:r>
              <a:rPr lang="fr-FR" sz="1800" dirty="0">
                <a:solidFill>
                  <a:srgbClr val="54595D"/>
                </a:solidFill>
                <a:latin typeface="Arial" panose="020B0604020202020204" pitchFamily="34" charset="0"/>
              </a:rPr>
              <a:t>[</a:t>
            </a:r>
            <a:r>
              <a:rPr lang="fr-FR" sz="1800" dirty="0">
                <a:solidFill>
                  <a:srgbClr val="0B0080"/>
                </a:solidFill>
                <a:latin typeface="Arial" panose="020B0604020202020204" pitchFamily="34" charset="0"/>
                <a:hlinkClick r:id="rId3" tooltip="Modifier la section : Les rainures sinueuses"/>
              </a:rPr>
              <a:t>modifier</a:t>
            </a:r>
            <a:r>
              <a:rPr lang="fr-FR" sz="1800" dirty="0">
                <a:solidFill>
                  <a:srgbClr val="54595D"/>
                </a:solidFill>
                <a:latin typeface="Arial" panose="020B0604020202020204" pitchFamily="34" charset="0"/>
              </a:rPr>
              <a:t> | </a:t>
            </a:r>
            <a:r>
              <a:rPr lang="fr-FR" sz="1800" dirty="0">
                <a:solidFill>
                  <a:srgbClr val="0B0080"/>
                </a:solidFill>
                <a:latin typeface="Arial" panose="020B0604020202020204" pitchFamily="34" charset="0"/>
                <a:hlinkClick r:id="rId4" tooltip="Modifier la section : Les rainures sinueuses"/>
              </a:rPr>
              <a:t>modifier le </a:t>
            </a:r>
            <a:r>
              <a:rPr lang="fr-FR" sz="1800" dirty="0" err="1">
                <a:solidFill>
                  <a:srgbClr val="0B0080"/>
                </a:solidFill>
                <a:latin typeface="Arial" panose="020B0604020202020204" pitchFamily="34" charset="0"/>
                <a:hlinkClick r:id="rId4" tooltip="Modifier la section : Les rainures sinueuses"/>
              </a:rPr>
              <a:t>wikicode</a:t>
            </a:r>
            <a:r>
              <a:rPr lang="fr-FR" sz="1800" dirty="0">
                <a:solidFill>
                  <a:srgbClr val="54595D"/>
                </a:solidFill>
                <a:latin typeface="Arial" panose="020B0604020202020204" pitchFamily="34" charset="0"/>
              </a:rPr>
              <a:t>]</a:t>
            </a:r>
            <a:endParaRPr lang="fr-FR" sz="1800" b="1" dirty="0">
              <a:solidFill>
                <a:srgbClr val="000000"/>
              </a:solidFill>
              <a:latin typeface="Arial" panose="020B0604020202020204" pitchFamily="34" charset="0"/>
            </a:endParaRPr>
          </a:p>
          <a:p>
            <a:r>
              <a:rPr lang="fr-FR" sz="1800" dirty="0">
                <a:solidFill>
                  <a:srgbClr val="202122"/>
                </a:solidFill>
                <a:latin typeface="Arial" panose="020B0604020202020204" pitchFamily="34" charset="0"/>
              </a:rPr>
              <a:t>On trouve aussi des espèces de canaux, appelés </a:t>
            </a:r>
            <a:r>
              <a:rPr lang="fr-FR" sz="1800" b="1" dirty="0">
                <a:solidFill>
                  <a:srgbClr val="202122"/>
                </a:solidFill>
                <a:latin typeface="Arial" panose="020B0604020202020204" pitchFamily="34" charset="0"/>
              </a:rPr>
              <a:t>rainures sinueuses</a:t>
            </a:r>
            <a:r>
              <a:rPr lang="fr-FR" sz="1800" dirty="0">
                <a:solidFill>
                  <a:srgbClr val="202122"/>
                </a:solidFill>
                <a:latin typeface="Arial" panose="020B0604020202020204" pitchFamily="34" charset="0"/>
              </a:rPr>
              <a:t>, ou encore </a:t>
            </a:r>
            <a:r>
              <a:rPr lang="fr-FR" sz="1800" b="1" i="1" dirty="0" err="1">
                <a:solidFill>
                  <a:srgbClr val="202122"/>
                </a:solidFill>
                <a:latin typeface="Arial" panose="020B0604020202020204" pitchFamily="34" charset="0"/>
              </a:rPr>
              <a:t>rilles</a:t>
            </a:r>
            <a:r>
              <a:rPr lang="fr-FR" sz="1800" dirty="0">
                <a:solidFill>
                  <a:srgbClr val="202122"/>
                </a:solidFill>
                <a:latin typeface="Arial" panose="020B0604020202020204" pitchFamily="34" charset="0"/>
              </a:rPr>
              <a:t>. Elles forment des canaux qui serpentent sur la surface de la lune. La plupart sont des coulées de lave solidifiées. D'autres sont des vestiges de tunnels de lave solidifiés : ce sont les </a:t>
            </a:r>
            <a:r>
              <a:rPr lang="fr-FR" sz="1800" dirty="0" err="1">
                <a:solidFill>
                  <a:srgbClr val="202122"/>
                </a:solidFill>
                <a:latin typeface="Arial" panose="020B0604020202020204" pitchFamily="34" charset="0"/>
              </a:rPr>
              <a:t>rilles</a:t>
            </a:r>
            <a:r>
              <a:rPr lang="fr-FR" sz="1800" dirty="0">
                <a:solidFill>
                  <a:srgbClr val="202122"/>
                </a:solidFill>
                <a:latin typeface="Arial" panose="020B0604020202020204" pitchFamily="34" charset="0"/>
              </a:rPr>
              <a:t> sinueuses. Elles commencent généralement à un cratère d'impact ou un petit édifice volcanique qui fait saillie à la surface de la croûte. Le meilleur exemple est la </a:t>
            </a:r>
            <a:r>
              <a:rPr lang="fr-FR" sz="1800" dirty="0" err="1">
                <a:solidFill>
                  <a:srgbClr val="202122"/>
                </a:solidFill>
                <a:latin typeface="Arial" panose="020B0604020202020204" pitchFamily="34" charset="0"/>
              </a:rPr>
              <a:t>Vallis</a:t>
            </a:r>
            <a:r>
              <a:rPr lang="fr-FR" sz="1800" dirty="0">
                <a:solidFill>
                  <a:srgbClr val="202122"/>
                </a:solidFill>
                <a:latin typeface="Arial" panose="020B0604020202020204" pitchFamily="34" charset="0"/>
              </a:rPr>
              <a:t> </a:t>
            </a:r>
            <a:r>
              <a:rPr lang="fr-FR" sz="1800" dirty="0" err="1">
                <a:solidFill>
                  <a:srgbClr val="202122"/>
                </a:solidFill>
                <a:latin typeface="Arial" panose="020B0604020202020204" pitchFamily="34" charset="0"/>
              </a:rPr>
              <a:t>Schröteri</a:t>
            </a:r>
            <a:r>
              <a:rPr lang="fr-FR" sz="1800" dirty="0">
                <a:solidFill>
                  <a:srgbClr val="202122"/>
                </a:solidFill>
                <a:latin typeface="Arial" panose="020B0604020202020204" pitchFamily="34" charset="0"/>
              </a:rPr>
              <a:t>, montrée sur cette image provenant d'Apollo 15.</a:t>
            </a:r>
            <a:endParaRPr lang="fr-FR" sz="1800"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1666188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6229275" y="3977754"/>
            <a:ext cx="10098036" cy="5632311"/>
          </a:xfrm>
          <a:prstGeom prst="rect">
            <a:avLst/>
          </a:prstGeom>
        </p:spPr>
        <p:txBody>
          <a:bodyPr wrap="square">
            <a:spAutoFit/>
          </a:bodyPr>
          <a:lstStyle/>
          <a:p>
            <a:r>
              <a:rPr lang="fr-FR" b="1" dirty="0">
                <a:solidFill>
                  <a:srgbClr val="202122"/>
                </a:solidFill>
                <a:latin typeface="-apple-system"/>
              </a:rPr>
              <a:t>L'équipage d'Apollo 15 est composé de </a:t>
            </a:r>
            <a:r>
              <a:rPr lang="fr-FR" b="1" dirty="0">
                <a:solidFill>
                  <a:srgbClr val="6B4BA1"/>
                </a:solidFill>
                <a:latin typeface="-apple-system"/>
                <a:hlinkClick r:id="rId3" tooltip="David Scott"/>
              </a:rPr>
              <a:t>David R. Scott</a:t>
            </a:r>
            <a:r>
              <a:rPr lang="fr-FR" b="1" dirty="0">
                <a:solidFill>
                  <a:srgbClr val="202122"/>
                </a:solidFill>
                <a:latin typeface="-apple-system"/>
              </a:rPr>
              <a:t> (né en 1932), commandant, </a:t>
            </a:r>
            <a:r>
              <a:rPr lang="fr-FR" b="1" dirty="0">
                <a:solidFill>
                  <a:srgbClr val="6B4BA1"/>
                </a:solidFill>
                <a:latin typeface="-apple-system"/>
                <a:hlinkClick r:id="rId4" tooltip="James Irwin"/>
              </a:rPr>
              <a:t>James B. Irwin</a:t>
            </a:r>
            <a:r>
              <a:rPr lang="fr-FR" b="1" dirty="0">
                <a:solidFill>
                  <a:srgbClr val="202122"/>
                </a:solidFill>
                <a:latin typeface="-apple-system"/>
              </a:rPr>
              <a:t> (1930-1991) et </a:t>
            </a:r>
            <a:r>
              <a:rPr lang="fr-FR" b="1" dirty="0">
                <a:solidFill>
                  <a:srgbClr val="6B4BA1"/>
                </a:solidFill>
                <a:latin typeface="-apple-system"/>
                <a:hlinkClick r:id="rId5" tooltip="Alfred Worden"/>
              </a:rPr>
              <a:t>Alfred M. </a:t>
            </a:r>
            <a:r>
              <a:rPr lang="fr-FR" b="1" dirty="0" err="1">
                <a:solidFill>
                  <a:srgbClr val="6B4BA1"/>
                </a:solidFill>
                <a:latin typeface="-apple-system"/>
                <a:hlinkClick r:id="rId5" tooltip="Alfred Worden"/>
              </a:rPr>
              <a:t>Worden</a:t>
            </a:r>
            <a:r>
              <a:rPr lang="fr-FR" b="1" dirty="0">
                <a:solidFill>
                  <a:srgbClr val="202122"/>
                </a:solidFill>
                <a:latin typeface="-apple-system"/>
              </a:rPr>
              <a:t> (1932-2020), resté en orbite lunaire. Scott et Irwin posent le </a:t>
            </a:r>
            <a:r>
              <a:rPr lang="fr-FR" b="1" dirty="0">
                <a:solidFill>
                  <a:srgbClr val="6B4BA1"/>
                </a:solidFill>
                <a:latin typeface="-apple-system"/>
                <a:hlinkClick r:id="rId6" tooltip="Module lunaire Apollo"/>
              </a:rPr>
              <a:t>module lunaire Apollo</a:t>
            </a:r>
            <a:r>
              <a:rPr lang="fr-FR" b="1" dirty="0">
                <a:solidFill>
                  <a:srgbClr val="202122"/>
                </a:solidFill>
                <a:latin typeface="-apple-system"/>
              </a:rPr>
              <a:t> le </a:t>
            </a:r>
            <a:r>
              <a:rPr lang="fr-FR" b="1" dirty="0"/>
              <a:t>30 juillet 1971</a:t>
            </a:r>
            <a:r>
              <a:rPr lang="fr-FR" b="1" dirty="0">
                <a:solidFill>
                  <a:srgbClr val="202122"/>
                </a:solidFill>
                <a:latin typeface="-apple-system"/>
              </a:rPr>
              <a:t> près du </a:t>
            </a:r>
            <a:r>
              <a:rPr lang="fr-FR" b="1" dirty="0">
                <a:solidFill>
                  <a:srgbClr val="6B4BA1"/>
                </a:solidFill>
                <a:latin typeface="-apple-system"/>
                <a:hlinkClick r:id="rId7" tooltip="Mont Hadley"/>
              </a:rPr>
              <a:t>Mont Hadley</a:t>
            </a:r>
            <a:r>
              <a:rPr lang="fr-FR" b="1" dirty="0">
                <a:solidFill>
                  <a:srgbClr val="202122"/>
                </a:solidFill>
                <a:latin typeface="-apple-system"/>
              </a:rPr>
              <a:t> dans les </a:t>
            </a:r>
            <a:r>
              <a:rPr lang="fr-FR" b="1" dirty="0">
                <a:solidFill>
                  <a:srgbClr val="6B4BA1"/>
                </a:solidFill>
                <a:latin typeface="-apple-system"/>
                <a:hlinkClick r:id="rId8" tooltip="Monts Apennins"/>
              </a:rPr>
              <a:t>Monts Apennins</a:t>
            </a:r>
            <a:r>
              <a:rPr lang="fr-FR" b="1" dirty="0">
                <a:solidFill>
                  <a:srgbClr val="202122"/>
                </a:solidFill>
                <a:latin typeface="-apple-system"/>
              </a:rPr>
              <a:t> au sud-ouest de la </a:t>
            </a:r>
            <a:r>
              <a:rPr lang="fr-FR" b="1" dirty="0">
                <a:solidFill>
                  <a:srgbClr val="6B4BA1"/>
                </a:solidFill>
                <a:latin typeface="-apple-system"/>
                <a:hlinkClick r:id="rId9" tooltip="Mer des Pluies"/>
              </a:rPr>
              <a:t>mer des Pluies</a:t>
            </a:r>
            <a:r>
              <a:rPr lang="fr-FR" b="1" dirty="0">
                <a:solidFill>
                  <a:srgbClr val="202122"/>
                </a:solidFill>
                <a:latin typeface="-apple-system"/>
              </a:rPr>
              <a:t>. Au cours de leur séjour dans cette région au relief spectaculaire, ils effectuent trois </a:t>
            </a:r>
            <a:r>
              <a:rPr lang="fr-FR" b="1" dirty="0">
                <a:solidFill>
                  <a:srgbClr val="6B4BA1"/>
                </a:solidFill>
                <a:latin typeface="-apple-system"/>
                <a:hlinkClick r:id="rId10" tooltip="Sorties extravéhiculaires"/>
              </a:rPr>
              <a:t>sorties extravéhiculaires</a:t>
            </a:r>
            <a:r>
              <a:rPr lang="fr-FR" b="1" dirty="0">
                <a:solidFill>
                  <a:srgbClr val="202122"/>
                </a:solidFill>
                <a:latin typeface="-apple-system"/>
              </a:rPr>
              <a:t> d'une durée totale de 19 heures durant lesquelles ils parcourent 28 kilomètres et récoltent 77 kilogrammes de </a:t>
            </a:r>
            <a:r>
              <a:rPr lang="fr-FR" b="1" dirty="0">
                <a:solidFill>
                  <a:srgbClr val="6B4BA1"/>
                </a:solidFill>
                <a:latin typeface="-apple-system"/>
                <a:hlinkClick r:id="rId11" tooltip="Roches lunaires"/>
              </a:rPr>
              <a:t>roches lunaires</a:t>
            </a:r>
            <a:r>
              <a:rPr lang="fr-FR" b="1" dirty="0">
                <a:solidFill>
                  <a:srgbClr val="202122"/>
                </a:solidFill>
                <a:latin typeface="-apple-system"/>
              </a:rPr>
              <a:t>. Comme les équipages précédents ils installent près de leur site d'atterrissage un ensemble d'instruments </a:t>
            </a:r>
            <a:r>
              <a:rPr lang="fr-FR" b="1" dirty="0">
                <a:solidFill>
                  <a:srgbClr val="6B4BA1"/>
                </a:solidFill>
                <a:latin typeface="-apple-system"/>
                <a:hlinkClick r:id="rId12" tooltip="ALSEP"/>
              </a:rPr>
              <a:t>ALSEP</a:t>
            </a:r>
            <a:r>
              <a:rPr lang="fr-FR" b="1" dirty="0">
                <a:solidFill>
                  <a:srgbClr val="202122"/>
                </a:solidFill>
                <a:latin typeface="-apple-system"/>
              </a:rPr>
              <a:t>. Revenus en orbite lunaire, les astronautes libèrent un petit satellite scientifique et </a:t>
            </a:r>
            <a:r>
              <a:rPr lang="fr-FR" b="1" dirty="0" err="1">
                <a:solidFill>
                  <a:srgbClr val="202122"/>
                </a:solidFill>
                <a:latin typeface="-apple-system"/>
              </a:rPr>
              <a:t>Worden</a:t>
            </a:r>
            <a:r>
              <a:rPr lang="fr-FR" b="1" dirty="0">
                <a:solidFill>
                  <a:srgbClr val="202122"/>
                </a:solidFill>
                <a:latin typeface="-apple-system"/>
              </a:rPr>
              <a:t> effectue une sortie extravéhiculaire pour récupérer les films des instruments situés dans le module de service. La mission Apollo 15 remplit tous ses objectifs scientifiques et l'intérêt du rover lunaire est confirmé.</a:t>
            </a:r>
            <a:endParaRPr lang="fr-FR" b="1" dirty="0"/>
          </a:p>
        </p:txBody>
      </p:sp>
    </p:spTree>
    <p:extLst>
      <p:ext uri="{BB962C8B-B14F-4D97-AF65-F5344CB8AC3E}">
        <p14:creationId xmlns:p14="http://schemas.microsoft.com/office/powerpoint/2010/main" val="1439171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Tree>
    <p:extLst>
      <p:ext uri="{BB962C8B-B14F-4D97-AF65-F5344CB8AC3E}">
        <p14:creationId xmlns:p14="http://schemas.microsoft.com/office/powerpoint/2010/main" val="1309768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2" name="Rectangle 1"/>
          <p:cNvSpPr/>
          <p:nvPr/>
        </p:nvSpPr>
        <p:spPr>
          <a:xfrm>
            <a:off x="-3420963" y="5579928"/>
            <a:ext cx="15769752" cy="2985433"/>
          </a:xfrm>
          <a:prstGeom prst="rect">
            <a:avLst/>
          </a:prstGeom>
        </p:spPr>
        <p:txBody>
          <a:bodyPr wrap="square">
            <a:spAutoFit/>
          </a:bodyPr>
          <a:lstStyle/>
          <a:p>
            <a:r>
              <a:rPr lang="fr-FR" sz="2000" dirty="0">
                <a:solidFill>
                  <a:srgbClr val="2B2B2B"/>
                </a:solidFill>
                <a:latin typeface="Lato"/>
              </a:rPr>
              <a:t>Si vous observez le Mur Droit juste après le Premier Quartier (comme sur l’image ci-dessous réalisée par l’astronome amateur </a:t>
            </a:r>
            <a:r>
              <a:rPr lang="fr-FR" sz="2000" u="sng" dirty="0">
                <a:solidFill>
                  <a:srgbClr val="BB5700"/>
                </a:solidFill>
                <a:latin typeface="inherit"/>
                <a:hlinkClick r:id="rId3"/>
              </a:rPr>
              <a:t>Alain </a:t>
            </a:r>
            <a:r>
              <a:rPr lang="fr-FR" sz="2000" u="sng" dirty="0" err="1">
                <a:solidFill>
                  <a:srgbClr val="BB5700"/>
                </a:solidFill>
                <a:latin typeface="inherit"/>
                <a:hlinkClick r:id="rId3"/>
              </a:rPr>
              <a:t>Brodin</a:t>
            </a:r>
            <a:r>
              <a:rPr lang="fr-FR" sz="2000" dirty="0">
                <a:solidFill>
                  <a:srgbClr val="2B2B2B"/>
                </a:solidFill>
                <a:latin typeface="Lato"/>
              </a:rPr>
              <a:t>)  vous imaginerez qu’il s’agit d’une haute falaise qui projette son ombre dans la Mer des Nuées. Mais c’est l’éclairage rasant qui produit cet effet : </a:t>
            </a:r>
            <a:r>
              <a:rPr lang="fr-FR" sz="2000" i="1" dirty="0">
                <a:solidFill>
                  <a:srgbClr val="2B2B2B"/>
                </a:solidFill>
                <a:latin typeface="inherit"/>
              </a:rPr>
              <a:t>Rupes Recta</a:t>
            </a:r>
            <a:r>
              <a:rPr lang="fr-FR" sz="2000" dirty="0">
                <a:solidFill>
                  <a:srgbClr val="2B2B2B"/>
                </a:solidFill>
                <a:latin typeface="Lato"/>
              </a:rPr>
              <a:t> (qui court sur 120 km) est en réalité une dénivellation qui relie en pente douce  la partie EST de </a:t>
            </a:r>
            <a:r>
              <a:rPr lang="fr-FR" sz="2000" i="1" dirty="0">
                <a:solidFill>
                  <a:srgbClr val="2B2B2B"/>
                </a:solidFill>
                <a:latin typeface="inherit"/>
              </a:rPr>
              <a:t>Mare </a:t>
            </a:r>
            <a:r>
              <a:rPr lang="fr-FR" sz="2000" i="1" dirty="0" err="1">
                <a:solidFill>
                  <a:srgbClr val="2B2B2B"/>
                </a:solidFill>
                <a:latin typeface="inherit"/>
              </a:rPr>
              <a:t>Nubium</a:t>
            </a:r>
            <a:r>
              <a:rPr lang="fr-FR" sz="2000" i="1" dirty="0">
                <a:solidFill>
                  <a:srgbClr val="2B2B2B"/>
                </a:solidFill>
                <a:latin typeface="inherit"/>
              </a:rPr>
              <a:t> </a:t>
            </a:r>
            <a:r>
              <a:rPr lang="fr-FR" sz="2000" dirty="0">
                <a:solidFill>
                  <a:srgbClr val="2B2B2B"/>
                </a:solidFill>
                <a:latin typeface="Lato"/>
              </a:rPr>
              <a:t>à la partie OUEST située 300 m plus bas. Une formation identique, le Mur de Cauchy, est observable dans la Mer de la Tranquillité.</a:t>
            </a:r>
          </a:p>
          <a:p>
            <a:r>
              <a:rPr lang="fr-FR" b="1" dirty="0"/>
              <a:t>Juste avant le Dernier Quartier ( gibbeuse descendante) le paysage est bien différent : le Mur Droit ressemble à une ligne blanche en raison de la lumière solaire qui vient cette fois de l’OUEST et éclaire la falaise.</a:t>
            </a:r>
            <a:endParaRPr lang="fr-FR" b="1" dirty="0">
              <a:solidFill>
                <a:srgbClr val="2B2B2B"/>
              </a:solidFill>
              <a:latin typeface="Lato"/>
            </a:endParaRPr>
          </a:p>
          <a:p>
            <a:br>
              <a:rPr lang="fr-FR" sz="2000" dirty="0"/>
            </a:br>
            <a:endParaRPr lang="fr-FR" sz="2000" dirty="0"/>
          </a:p>
        </p:txBody>
      </p:sp>
      <p:sp>
        <p:nvSpPr>
          <p:cNvPr id="3" name="Rectangle 2"/>
          <p:cNvSpPr/>
          <p:nvPr/>
        </p:nvSpPr>
        <p:spPr>
          <a:xfrm>
            <a:off x="-2691530" y="8442250"/>
            <a:ext cx="12942736" cy="1631216"/>
          </a:xfrm>
          <a:prstGeom prst="rect">
            <a:avLst/>
          </a:prstGeom>
        </p:spPr>
        <p:txBody>
          <a:bodyPr wrap="square">
            <a:spAutoFit/>
          </a:bodyPr>
          <a:lstStyle/>
          <a:p>
            <a:r>
              <a:rPr lang="fr-FR" sz="2000" dirty="0">
                <a:solidFill>
                  <a:srgbClr val="333333"/>
                </a:solidFill>
                <a:latin typeface="Verdana" panose="020B0604030504040204" pitchFamily="34" charset="0"/>
              </a:rPr>
              <a:t>Des mesures de la largeur de l’ombre montrent que l’escarpement ferait de 250 à 450 mètres de hauteur au-dessus du sol ouest du bassin. Malgré les apparences, le Mur Droit n’est pas une </a:t>
            </a:r>
            <a:r>
              <a:rPr lang="fr-FR" sz="2000" dirty="0" err="1">
                <a:solidFill>
                  <a:srgbClr val="333333"/>
                </a:solidFill>
                <a:latin typeface="Verdana" panose="020B0604030504040204" pitchFamily="34" charset="0"/>
              </a:rPr>
              <a:t>fa-laise</a:t>
            </a:r>
            <a:r>
              <a:rPr lang="fr-FR" sz="2000" dirty="0">
                <a:solidFill>
                  <a:srgbClr val="333333"/>
                </a:solidFill>
                <a:latin typeface="Verdana" panose="020B0604030504040204" pitchFamily="34" charset="0"/>
              </a:rPr>
              <a:t>, mais reste une pente relativement escarpée s’élevant au-dessus de la plaine avec un angle supérieur à 20°.</a:t>
            </a:r>
          </a:p>
          <a:p>
            <a:r>
              <a:rPr lang="fr-FR" sz="2000" dirty="0">
                <a:solidFill>
                  <a:srgbClr val="333333"/>
                </a:solidFill>
                <a:latin typeface="Verdana" panose="020B0604030504040204" pitchFamily="34" charset="0"/>
              </a:rPr>
              <a:t>BIRT astronome Anglais</a:t>
            </a:r>
            <a:endParaRPr lang="fr-FR" sz="2000" dirty="0"/>
          </a:p>
        </p:txBody>
      </p:sp>
    </p:spTree>
    <p:extLst>
      <p:ext uri="{BB962C8B-B14F-4D97-AF65-F5344CB8AC3E}">
        <p14:creationId xmlns:p14="http://schemas.microsoft.com/office/powerpoint/2010/main" val="1113054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51275" y="431800"/>
            <a:ext cx="4933950" cy="3700463"/>
          </a:xfrm>
          <a:ln/>
        </p:spPr>
      </p:sp>
      <p:sp>
        <p:nvSpPr>
          <p:cNvPr id="38915" name="Rectangle 3"/>
          <p:cNvSpPr txBox="1">
            <a:spLocks noGrp="1" noChangeArrowheads="1"/>
          </p:cNvSpPr>
          <p:nvPr>
            <p:ph type="body" idx="1"/>
          </p:nvPr>
        </p:nvSpPr>
        <p:spPr>
          <a:xfrm>
            <a:off x="-6805339" y="3905746"/>
            <a:ext cx="1692188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b="1" dirty="0"/>
              <a:t>Les tunnels de laves s’effondrent peu car G est faible sur la Lune</a:t>
            </a:r>
          </a:p>
          <a:p>
            <a:endParaRPr lang="fr-FR" altLang="fr-FR" sz="2400" b="1" dirty="0"/>
          </a:p>
          <a:p>
            <a:r>
              <a:rPr lang="fr-FR" altLang="fr-FR" sz="2400" b="1" dirty="0"/>
              <a:t>Mission Artémis 3 :La Nasa a prévu le retour sur la Lune probablement</a:t>
            </a:r>
          </a:p>
          <a:p>
            <a:r>
              <a:rPr lang="fr-FR" altLang="fr-FR" sz="2400" b="1" dirty="0"/>
              <a:t> en 2026 avec Orion 4 astronautes dont une femme). Dans les missions suivantes les astronautes amarreront Orion</a:t>
            </a:r>
          </a:p>
          <a:p>
            <a:r>
              <a:rPr lang="fr-FR" altLang="fr-FR" sz="2400" b="1" dirty="0"/>
              <a:t> à la station spatiale Gateway qui sera mise en orbite.</a:t>
            </a:r>
          </a:p>
          <a:p>
            <a:endParaRPr lang="fr-FR" altLang="fr-FR" sz="2400" b="1" dirty="0"/>
          </a:p>
          <a:p>
            <a:r>
              <a:rPr lang="fr-FR" altLang="fr-FR" sz="2400" b="1" dirty="0"/>
              <a:t>Missions </a:t>
            </a:r>
            <a:r>
              <a:rPr lang="fr-FR" altLang="fr-FR" sz="2400" b="1" dirty="0" err="1"/>
              <a:t>chang’e</a:t>
            </a:r>
            <a:r>
              <a:rPr lang="fr-FR" altLang="fr-FR" sz="2400" b="1" dirty="0"/>
              <a:t>: 3 taïkonautes chinois se mettront en orbite lunaire </a:t>
            </a:r>
          </a:p>
          <a:p>
            <a:r>
              <a:rPr lang="fr-FR" altLang="fr-FR" sz="2400" b="1" dirty="0"/>
              <a:t>et 2 marcheront sur la Lune en 2029 ( 80</a:t>
            </a:r>
            <a:r>
              <a:rPr lang="fr-FR" altLang="fr-FR" sz="2400" b="1" baseline="30000" dirty="0"/>
              <a:t>ème</a:t>
            </a:r>
            <a:r>
              <a:rPr lang="fr-FR" altLang="fr-FR" sz="2400" b="1" dirty="0"/>
              <a:t> anniversaire de la république populaire de Chine)</a:t>
            </a:r>
          </a:p>
          <a:p>
            <a:r>
              <a:rPr lang="fr-FR" altLang="fr-FR" sz="2400" b="1" dirty="0"/>
              <a:t>En 2035 ( </a:t>
            </a:r>
            <a:r>
              <a:rPr lang="fr-FR" altLang="fr-FR" sz="2400" b="1" dirty="0" err="1"/>
              <a:t>chang’e</a:t>
            </a:r>
            <a:r>
              <a:rPr lang="fr-FR" altLang="fr-FR" sz="2400" b="1" dirty="0"/>
              <a:t> 8) construction d’une base lunaire au pôle sud de la Lune.</a:t>
            </a:r>
          </a:p>
        </p:txBody>
      </p:sp>
      <p:sp>
        <p:nvSpPr>
          <p:cNvPr id="2" name="ZoneTexte 1"/>
          <p:cNvSpPr txBox="1"/>
          <p:nvPr/>
        </p:nvSpPr>
        <p:spPr>
          <a:xfrm>
            <a:off x="-8317507" y="449362"/>
            <a:ext cx="7272808" cy="461665"/>
          </a:xfrm>
          <a:prstGeom prst="rect">
            <a:avLst/>
          </a:prstGeom>
          <a:noFill/>
        </p:spPr>
        <p:txBody>
          <a:bodyPr wrap="square" rtlCol="0">
            <a:spAutoFit/>
          </a:bodyPr>
          <a:lstStyle/>
          <a:p>
            <a:r>
              <a:rPr lang="fr-FR" dirty="0"/>
              <a:t>Apollo 16 : John Youg Charles Duke et Ken Mattingly</a:t>
            </a:r>
          </a:p>
        </p:txBody>
      </p:sp>
    </p:spTree>
    <p:extLst>
      <p:ext uri="{BB962C8B-B14F-4D97-AF65-F5344CB8AC3E}">
        <p14:creationId xmlns:p14="http://schemas.microsoft.com/office/powerpoint/2010/main" val="161133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p:cNvSpPr>
            <a:spLocks noGrp="1" noRot="1" noChangeAspect="1" noTextEdit="1"/>
          </p:cNvSpPr>
          <p:nvPr>
            <p:ph type="sldImg"/>
          </p:nvPr>
        </p:nvSpPr>
        <p:spPr>
          <a:xfrm>
            <a:off x="692150" y="-200025"/>
            <a:ext cx="4572000" cy="3429000"/>
          </a:xfrm>
          <a:ln/>
        </p:spPr>
      </p:sp>
      <p:sp>
        <p:nvSpPr>
          <p:cNvPr id="3" name="Espace réservé du numéro de diapositive 3"/>
          <p:cNvSpPr txBox="1"/>
          <p:nvPr/>
        </p:nvSpPr>
        <p:spPr>
          <a:xfrm>
            <a:off x="3884613" y="8685213"/>
            <a:ext cx="2971800" cy="457200"/>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72593740-8D0B-454B-ABC1-672D044C3042}" type="slidenum">
              <a:rPr sz="1800" kern="0">
                <a:solidFill>
                  <a:srgbClr val="000000"/>
                </a:solidFill>
              </a:rPr>
              <a:pPr algn="r" eaLnBrk="1" fontAlgn="auto" hangingPunct="1">
                <a:spcBef>
                  <a:spcPts val="0"/>
                </a:spcBef>
                <a:spcAft>
                  <a:spcPts val="0"/>
                </a:spcAft>
                <a:defRPr sz="1800" b="0" i="0" u="none" strike="noStrike" kern="0" cap="none" spc="0" baseline="0">
                  <a:solidFill>
                    <a:srgbClr val="000000"/>
                  </a:solidFill>
                  <a:uFillTx/>
                </a:defRPr>
              </a:pPr>
              <a:t>5</a:t>
            </a:fld>
            <a:endParaRPr lang="fr-FR" sz="1200" kern="0">
              <a:solidFill>
                <a:srgbClr val="000000"/>
              </a:solidFill>
              <a:latin typeface="Calibri"/>
            </a:endParaRPr>
          </a:p>
        </p:txBody>
      </p:sp>
      <p:sp>
        <p:nvSpPr>
          <p:cNvPr id="159748" name="AutoShape 2" descr="https://mediashower.com/content?Action=tp&amp;cid=46695"/>
          <p:cNvSpPr>
            <a:spLocks noChangeArrowheads="1"/>
          </p:cNvSpPr>
          <p:nvPr/>
        </p:nvSpPr>
        <p:spPr bwMode="auto">
          <a:xfrm>
            <a:off x="7772400" y="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fr-FR" altLang="fr-FR" sz="1800">
              <a:solidFill>
                <a:srgbClr val="000000"/>
              </a:solidFill>
              <a:latin typeface="Calibri" panose="020F0502020204030204" pitchFamily="34" charset="0"/>
            </a:endParaRPr>
          </a:p>
        </p:txBody>
      </p:sp>
      <p:pic>
        <p:nvPicPr>
          <p:cNvPr id="15974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6576" y="4406313"/>
            <a:ext cx="11233151"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6787" y="8374024"/>
            <a:ext cx="33369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1" name="Rectangle 1"/>
          <p:cNvSpPr>
            <a:spLocks noChangeArrowheads="1"/>
          </p:cNvSpPr>
          <p:nvPr/>
        </p:nvSpPr>
        <p:spPr bwMode="auto">
          <a:xfrm>
            <a:off x="7173913" y="827088"/>
            <a:ext cx="5400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fr-FR" b="1">
                <a:solidFill>
                  <a:srgbClr val="222222"/>
                </a:solidFill>
                <a:latin typeface="Arial" panose="020B0604020202020204" pitchFamily="34" charset="0"/>
                <a:cs typeface="Arial" panose="020B0604020202020204" pitchFamily="34" charset="0"/>
              </a:rPr>
              <a:t>anneau F, qui marque la</a:t>
            </a:r>
            <a:r>
              <a:rPr lang="fr-FR" altLang="fr-FR" b="1">
                <a:solidFill>
                  <a:srgbClr val="222222"/>
                </a:solidFill>
                <a:cs typeface="Arial" panose="020B0604020202020204" pitchFamily="34" charset="0"/>
              </a:rPr>
              <a:t> </a:t>
            </a:r>
            <a:r>
              <a:rPr lang="fr-FR" altLang="fr-FR" b="1">
                <a:solidFill>
                  <a:srgbClr val="0B0080"/>
                </a:solidFill>
                <a:latin typeface="Arial" panose="020B0604020202020204" pitchFamily="34" charset="0"/>
                <a:cs typeface="Arial" panose="020B0604020202020204" pitchFamily="34" charset="0"/>
                <a:hlinkClick r:id="rId5" tooltip="Limite de Roche"/>
              </a:rPr>
              <a:t>limite de Roche</a:t>
            </a:r>
            <a:r>
              <a:rPr lang="fr-FR" altLang="fr-FR" b="1">
                <a:solidFill>
                  <a:srgbClr val="222222"/>
                </a:solidFill>
                <a:cs typeface="Arial" panose="020B0604020202020204" pitchFamily="34" charset="0"/>
              </a:rPr>
              <a:t> </a:t>
            </a:r>
            <a:r>
              <a:rPr lang="fr-FR" altLang="fr-FR" b="1">
                <a:solidFill>
                  <a:srgbClr val="222222"/>
                </a:solidFill>
                <a:latin typeface="Arial" panose="020B0604020202020204" pitchFamily="34" charset="0"/>
                <a:cs typeface="Arial" panose="020B0604020202020204" pitchFamily="34" charset="0"/>
              </a:rPr>
              <a:t>de la plan</a:t>
            </a:r>
            <a:r>
              <a:rPr lang="fr-FR" altLang="fr-FR" b="1">
                <a:solidFill>
                  <a:srgbClr val="222222"/>
                </a:solidFill>
                <a:cs typeface="Arial" panose="020B0604020202020204" pitchFamily="34" charset="0"/>
              </a:rPr>
              <a:t>è</a:t>
            </a:r>
            <a:r>
              <a:rPr lang="fr-FR" altLang="fr-FR" b="1">
                <a:solidFill>
                  <a:srgbClr val="222222"/>
                </a:solidFill>
                <a:latin typeface="Arial" panose="020B0604020202020204" pitchFamily="34" charset="0"/>
                <a:cs typeface="Arial" panose="020B0604020202020204" pitchFamily="34" charset="0"/>
              </a:rPr>
              <a:t>te,</a:t>
            </a:r>
            <a:endParaRPr lang="fr-FR" altLang="fr-FR"/>
          </a:p>
        </p:txBody>
      </p:sp>
      <p:sp>
        <p:nvSpPr>
          <p:cNvPr id="159752" name="Rectangle 1"/>
          <p:cNvSpPr>
            <a:spLocks noChangeArrowheads="1"/>
          </p:cNvSpPr>
          <p:nvPr/>
        </p:nvSpPr>
        <p:spPr bwMode="auto">
          <a:xfrm>
            <a:off x="8388349" y="3673622"/>
            <a:ext cx="3429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fr-FR" sz="2000" dirty="0">
                <a:solidFill>
                  <a:srgbClr val="202122"/>
                </a:solidFill>
                <a:latin typeface="Arial" panose="020B0604020202020204" pitchFamily="34" charset="0"/>
              </a:rPr>
              <a:t>Il est nommé </a:t>
            </a:r>
            <a:r>
              <a:rPr lang="fr-FR" altLang="fr-FR" sz="2000" dirty="0">
                <a:solidFill>
                  <a:srgbClr val="3366CC"/>
                </a:solidFill>
                <a:latin typeface="Arial" panose="020B0604020202020204" pitchFamily="34" charset="0"/>
                <a:hlinkClick r:id="rId6" tooltip="Chargé de cours"/>
              </a:rPr>
              <a:t>chargé de cours</a:t>
            </a:r>
            <a:r>
              <a:rPr lang="fr-FR" altLang="fr-FR" sz="2000" dirty="0">
                <a:solidFill>
                  <a:srgbClr val="202122"/>
                </a:solidFill>
                <a:latin typeface="Arial" panose="020B0604020202020204" pitchFamily="34" charset="0"/>
              </a:rPr>
              <a:t> à l'université de Montpellier en </a:t>
            </a:r>
            <a:r>
              <a:rPr lang="fr-FR" altLang="fr-FR" sz="2000" dirty="0">
                <a:solidFill>
                  <a:srgbClr val="3366CC"/>
                </a:solidFill>
                <a:latin typeface="Arial" panose="020B0604020202020204" pitchFamily="34" charset="0"/>
                <a:hlinkClick r:id="rId7" tooltip="1849"/>
              </a:rPr>
              <a:t>1849</a:t>
            </a:r>
            <a:r>
              <a:rPr lang="fr-FR" altLang="fr-FR" sz="2000" dirty="0">
                <a:solidFill>
                  <a:srgbClr val="202122"/>
                </a:solidFill>
                <a:latin typeface="Arial" panose="020B0604020202020204" pitchFamily="34" charset="0"/>
              </a:rPr>
              <a:t>, puis </a:t>
            </a:r>
            <a:r>
              <a:rPr lang="fr-FR" altLang="fr-FR" sz="2000" dirty="0">
                <a:solidFill>
                  <a:srgbClr val="3366CC"/>
                </a:solidFill>
                <a:latin typeface="Arial" panose="020B0604020202020204" pitchFamily="34" charset="0"/>
                <a:hlinkClick r:id="rId8" tooltip="Professeur (enseignant)"/>
              </a:rPr>
              <a:t>professeur</a:t>
            </a:r>
            <a:r>
              <a:rPr lang="fr-FR" altLang="fr-FR" sz="2000" dirty="0">
                <a:solidFill>
                  <a:srgbClr val="202122"/>
                </a:solidFill>
                <a:latin typeface="Arial" panose="020B0604020202020204" pitchFamily="34" charset="0"/>
              </a:rPr>
              <a:t> trois ans plus tard, et occupe ce poste jusqu'à sa mort. Il décline trois fois des offres pour devenir doyen de l'université</a:t>
            </a:r>
            <a:r>
              <a:rPr lang="fr-FR" altLang="fr-FR" sz="2000" baseline="30000" dirty="0">
                <a:solidFill>
                  <a:srgbClr val="3366CC"/>
                </a:solidFill>
                <a:latin typeface="Arial" panose="020B0604020202020204" pitchFamily="34" charset="0"/>
                <a:hlinkClick r:id="rId9"/>
              </a:rPr>
              <a:t>3</a:t>
            </a:r>
            <a:r>
              <a:rPr lang="fr-FR" altLang="fr-FR" sz="2000" dirty="0">
                <a:solidFill>
                  <a:srgbClr val="202122"/>
                </a:solidFill>
                <a:latin typeface="Arial" panose="020B0604020202020204" pitchFamily="34" charset="0"/>
              </a:rPr>
              <a:t>.</a:t>
            </a:r>
            <a:endParaRPr lang="fr-FR" altLang="fr-FR" sz="2000" dirty="0"/>
          </a:p>
        </p:txBody>
      </p:sp>
      <p:sp>
        <p:nvSpPr>
          <p:cNvPr id="159753" name="ZoneTexte 1"/>
          <p:cNvSpPr txBox="1">
            <a:spLocks noChangeArrowheads="1"/>
          </p:cNvSpPr>
          <p:nvPr/>
        </p:nvSpPr>
        <p:spPr bwMode="auto">
          <a:xfrm>
            <a:off x="-1601817" y="3844583"/>
            <a:ext cx="5726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altLang="fr-FR" sz="1600"/>
              <a:t>Le satellite à l’origine des anneaux est chrysalis</a:t>
            </a:r>
          </a:p>
        </p:txBody>
      </p:sp>
    </p:spTree>
    <p:extLst>
      <p:ext uri="{BB962C8B-B14F-4D97-AF65-F5344CB8AC3E}">
        <p14:creationId xmlns:p14="http://schemas.microsoft.com/office/powerpoint/2010/main" val="1347240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Tree>
    <p:extLst>
      <p:ext uri="{BB962C8B-B14F-4D97-AF65-F5344CB8AC3E}">
        <p14:creationId xmlns:p14="http://schemas.microsoft.com/office/powerpoint/2010/main" val="42699883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7093371" y="2321570"/>
            <a:ext cx="12313368" cy="5262979"/>
          </a:xfrm>
          <a:prstGeom prst="rect">
            <a:avLst/>
          </a:prstGeom>
        </p:spPr>
        <p:txBody>
          <a:bodyPr wrap="square">
            <a:spAutoFit/>
          </a:bodyPr>
          <a:lstStyle/>
          <a:p>
            <a:r>
              <a:rPr lang="fr-FR" sz="1600" b="1" dirty="0">
                <a:solidFill>
                  <a:srgbClr val="202122"/>
                </a:solidFill>
                <a:latin typeface="Arial" panose="020B0604020202020204" pitchFamily="34" charset="0"/>
              </a:rPr>
              <a:t>	</a:t>
            </a:r>
            <a:r>
              <a:rPr lang="fr-FR" b="1" dirty="0" err="1">
                <a:solidFill>
                  <a:srgbClr val="202122"/>
                </a:solidFill>
                <a:latin typeface="Arial" panose="020B0604020202020204" pitchFamily="34" charset="0"/>
              </a:rPr>
              <a:t>Tycho</a:t>
            </a:r>
            <a:r>
              <a:rPr lang="fr-FR" dirty="0">
                <a:solidFill>
                  <a:srgbClr val="202122"/>
                </a:solidFill>
                <a:latin typeface="Arial" panose="020B0604020202020204" pitchFamily="34" charset="0"/>
              </a:rPr>
              <a:t> est un </a:t>
            </a:r>
            <a:r>
              <a:rPr lang="fr-FR" dirty="0">
                <a:solidFill>
                  <a:srgbClr val="0B0080"/>
                </a:solidFill>
                <a:latin typeface="Arial" panose="020B0604020202020204" pitchFamily="34" charset="0"/>
                <a:hlinkClick r:id="rId3" tooltip="Cratère d'impact"/>
              </a:rPr>
              <a:t>cratère d'impact</a:t>
            </a:r>
            <a:r>
              <a:rPr lang="fr-FR" dirty="0">
                <a:solidFill>
                  <a:srgbClr val="202122"/>
                </a:solidFill>
                <a:latin typeface="Arial" panose="020B0604020202020204" pitchFamily="34" charset="0"/>
              </a:rPr>
              <a:t> situé dans les montagnes </a:t>
            </a:r>
            <a:r>
              <a:rPr lang="fr-FR" dirty="0">
                <a:solidFill>
                  <a:srgbClr val="0B0080"/>
                </a:solidFill>
                <a:latin typeface="Arial" panose="020B0604020202020204" pitchFamily="34" charset="0"/>
                <a:hlinkClick r:id="rId4" tooltip="Lune"/>
              </a:rPr>
              <a:t>lunaires</a:t>
            </a:r>
            <a:r>
              <a:rPr lang="fr-FR" dirty="0">
                <a:solidFill>
                  <a:srgbClr val="202122"/>
                </a:solidFill>
                <a:latin typeface="Arial" panose="020B0604020202020204" pitchFamily="34" charset="0"/>
              </a:rPr>
              <a:t> du sud, qui porte le nom de l'</a:t>
            </a:r>
            <a:r>
              <a:rPr lang="fr-FR" dirty="0">
                <a:solidFill>
                  <a:srgbClr val="0B0080"/>
                </a:solidFill>
                <a:latin typeface="Arial" panose="020B0604020202020204" pitchFamily="34" charset="0"/>
                <a:hlinkClick r:id="rId5" tooltip="Astronome"/>
              </a:rPr>
              <a:t>astronome</a:t>
            </a:r>
            <a:r>
              <a:rPr lang="fr-FR" dirty="0">
                <a:solidFill>
                  <a:srgbClr val="202122"/>
                </a:solidFill>
                <a:latin typeface="Arial" panose="020B0604020202020204" pitchFamily="34" charset="0"/>
              </a:rPr>
              <a:t> </a:t>
            </a:r>
            <a:r>
              <a:rPr lang="fr-FR" dirty="0">
                <a:solidFill>
                  <a:srgbClr val="0B0080"/>
                </a:solidFill>
                <a:latin typeface="Arial" panose="020B0604020202020204" pitchFamily="34" charset="0"/>
                <a:hlinkClick r:id="rId6" tooltip="Danemark"/>
              </a:rPr>
              <a:t>danois</a:t>
            </a:r>
            <a:r>
              <a:rPr lang="fr-FR" dirty="0">
                <a:solidFill>
                  <a:srgbClr val="202122"/>
                </a:solidFill>
                <a:latin typeface="Arial" panose="020B0604020202020204" pitchFamily="34" charset="0"/>
              </a:rPr>
              <a:t> </a:t>
            </a:r>
            <a:r>
              <a:rPr lang="fr-FR" dirty="0" err="1">
                <a:solidFill>
                  <a:srgbClr val="0B0080"/>
                </a:solidFill>
                <a:latin typeface="Arial" panose="020B0604020202020204" pitchFamily="34" charset="0"/>
                <a:hlinkClick r:id="rId7" tooltip="Tycho Brahe"/>
              </a:rPr>
              <a:t>Tycho</a:t>
            </a:r>
            <a:r>
              <a:rPr lang="fr-FR" dirty="0">
                <a:solidFill>
                  <a:srgbClr val="0B0080"/>
                </a:solidFill>
                <a:latin typeface="Arial" panose="020B0604020202020204" pitchFamily="34" charset="0"/>
                <a:hlinkClick r:id="rId7" tooltip="Tycho Brahe"/>
              </a:rPr>
              <a:t> Brahe</a:t>
            </a:r>
            <a:r>
              <a:rPr lang="fr-FR" dirty="0">
                <a:solidFill>
                  <a:srgbClr val="202122"/>
                </a:solidFill>
                <a:latin typeface="Arial" panose="020B0604020202020204" pitchFamily="34" charset="0"/>
              </a:rPr>
              <a:t>. Il s'agit d'un cratère relativement jeune : il remonte à 107 millions d'années d'après des estimations effectuées sur des échantillons de roches éjectées du cratère ramenées par la mission </a:t>
            </a:r>
            <a:r>
              <a:rPr lang="fr-FR" dirty="0">
                <a:solidFill>
                  <a:srgbClr val="0B0080"/>
                </a:solidFill>
                <a:latin typeface="Arial" panose="020B0604020202020204" pitchFamily="34" charset="0"/>
                <a:hlinkClick r:id="rId8" tooltip="Apollo 17"/>
              </a:rPr>
              <a:t>Apollo 17</a:t>
            </a:r>
            <a:r>
              <a:rPr lang="fr-FR" dirty="0">
                <a:solidFill>
                  <a:srgbClr val="202122"/>
                </a:solidFill>
                <a:latin typeface="Arial" panose="020B0604020202020204" pitchFamily="34" charset="0"/>
              </a:rPr>
              <a:t>. Cet âge suggère qu'il pourrait avoir été créé par la famille d'</a:t>
            </a:r>
            <a:r>
              <a:rPr lang="fr-FR" dirty="0">
                <a:solidFill>
                  <a:srgbClr val="0B0080"/>
                </a:solidFill>
                <a:latin typeface="Arial" panose="020B0604020202020204" pitchFamily="34" charset="0"/>
                <a:hlinkClick r:id="rId9" tooltip="Astéroïde"/>
              </a:rPr>
              <a:t>astéroïdes</a:t>
            </a:r>
            <a:r>
              <a:rPr lang="fr-FR" dirty="0">
                <a:solidFill>
                  <a:srgbClr val="202122"/>
                </a:solidFill>
                <a:latin typeface="Arial" panose="020B0604020202020204" pitchFamily="34" charset="0"/>
              </a:rPr>
              <a:t> </a:t>
            </a:r>
            <a:r>
              <a:rPr lang="fr-FR" dirty="0">
                <a:solidFill>
                  <a:srgbClr val="0B0080"/>
                </a:solidFill>
                <a:latin typeface="Arial" panose="020B0604020202020204" pitchFamily="34" charset="0"/>
                <a:hlinkClick r:id="rId10" tooltip="(298) Baptistina"/>
              </a:rPr>
              <a:t>(298) </a:t>
            </a:r>
            <a:r>
              <a:rPr lang="fr-FR" dirty="0" err="1">
                <a:solidFill>
                  <a:srgbClr val="0B0080"/>
                </a:solidFill>
                <a:latin typeface="Arial" panose="020B0604020202020204" pitchFamily="34" charset="0"/>
                <a:hlinkClick r:id="rId10" tooltip="(298) Baptistina"/>
              </a:rPr>
              <a:t>Baptistina</a:t>
            </a:r>
            <a:r>
              <a:rPr lang="fr-FR" dirty="0">
                <a:solidFill>
                  <a:srgbClr val="202122"/>
                </a:solidFill>
                <a:latin typeface="Arial" panose="020B0604020202020204" pitchFamily="34" charset="0"/>
              </a:rPr>
              <a:t> qui serait également responsable de l'extinction des </a:t>
            </a:r>
            <a:r>
              <a:rPr lang="fr-FR" dirty="0">
                <a:solidFill>
                  <a:srgbClr val="0B0080"/>
                </a:solidFill>
                <a:latin typeface="Arial" panose="020B0604020202020204" pitchFamily="34" charset="0"/>
                <a:hlinkClick r:id="rId11" tooltip="Dinosaure"/>
              </a:rPr>
              <a:t>dinosaures</a:t>
            </a:r>
            <a:r>
              <a:rPr lang="fr-FR" dirty="0">
                <a:solidFill>
                  <a:srgbClr val="202122"/>
                </a:solidFill>
                <a:latin typeface="Arial" panose="020B0604020202020204" pitchFamily="34" charset="0"/>
              </a:rPr>
              <a:t> sur Terre</a:t>
            </a:r>
            <a:r>
              <a:rPr lang="fr-FR" baseline="30000" dirty="0">
                <a:solidFill>
                  <a:srgbClr val="0B0080"/>
                </a:solidFill>
                <a:latin typeface="Arial" panose="020B0604020202020204" pitchFamily="34" charset="0"/>
                <a:hlinkClick r:id="rId12"/>
              </a:rPr>
              <a:t>1</a:t>
            </a:r>
            <a:endParaRPr lang="fr-FR" baseline="30000" dirty="0">
              <a:solidFill>
                <a:srgbClr val="0B0080"/>
              </a:solidFill>
              <a:latin typeface="Arial" panose="020B0604020202020204" pitchFamily="34" charset="0"/>
            </a:endParaRPr>
          </a:p>
          <a:p>
            <a:r>
              <a:rPr lang="fr-FR" dirty="0"/>
              <a:t>Le cratère comporte des contours bien définis contrairement aux cratères plus anciens qui sont modifiés par des impacts postérieurs. Lorsque le Soleil est à l'aplomb du cratère, son intérieur se caractérise par un </a:t>
            </a:r>
            <a:r>
              <a:rPr lang="fr-FR" dirty="0">
                <a:hlinkClick r:id="rId13" tooltip="Albédo"/>
              </a:rPr>
              <a:t>albédo</a:t>
            </a:r>
            <a:r>
              <a:rPr lang="fr-FR" dirty="0"/>
              <a:t> élevé. Le cratère est également remarquable par l'existence de rayons partant de son centre et situés à l'extérieur qui se prolongent sur 1 500 km et qui sont constitués de matière éjectée au moment de l'impact.</a:t>
            </a:r>
          </a:p>
          <a:p>
            <a:r>
              <a:rPr lang="fr-FR" dirty="0"/>
              <a:t>Le cratère a un diamètre de 82 km et ses bords s'élèvent à 4,7 km au-dessus du niveau du plancher (intérieur). Au centre du cratère se trouve un pic qui se dresse 2 km au-dessus du plancher.</a:t>
            </a:r>
          </a:p>
          <a:p>
            <a:endParaRPr lang="fr-FR" dirty="0"/>
          </a:p>
        </p:txBody>
      </p:sp>
      <p:sp>
        <p:nvSpPr>
          <p:cNvPr id="3" name="ZoneTexte 2"/>
          <p:cNvSpPr txBox="1"/>
          <p:nvPr/>
        </p:nvSpPr>
        <p:spPr>
          <a:xfrm>
            <a:off x="5364013" y="521370"/>
            <a:ext cx="10585176" cy="1200329"/>
          </a:xfrm>
          <a:prstGeom prst="rect">
            <a:avLst/>
          </a:prstGeom>
          <a:noFill/>
        </p:spPr>
        <p:txBody>
          <a:bodyPr wrap="square" rtlCol="0">
            <a:spAutoFit/>
          </a:bodyPr>
          <a:lstStyle/>
          <a:p>
            <a:r>
              <a:rPr lang="fr-FR" dirty="0"/>
              <a:t>Diamètre de la météorite 10 km</a:t>
            </a:r>
          </a:p>
          <a:p>
            <a:r>
              <a:rPr lang="fr-FR" dirty="0"/>
              <a:t>Angle d’impact – de 45°</a:t>
            </a:r>
          </a:p>
          <a:p>
            <a:r>
              <a:rPr lang="fr-FR" dirty="0"/>
              <a:t>Apollo 17 récupère des roches sur un éboulement créé par l’impact</a:t>
            </a:r>
          </a:p>
        </p:txBody>
      </p:sp>
      <p:sp>
        <p:nvSpPr>
          <p:cNvPr id="4" name="ZoneTexte 3"/>
          <p:cNvSpPr txBox="1"/>
          <p:nvPr/>
        </p:nvSpPr>
        <p:spPr>
          <a:xfrm>
            <a:off x="6660157" y="3329682"/>
            <a:ext cx="9505056" cy="2308324"/>
          </a:xfrm>
          <a:prstGeom prst="rect">
            <a:avLst/>
          </a:prstGeom>
          <a:noFill/>
        </p:spPr>
        <p:txBody>
          <a:bodyPr wrap="square" rtlCol="0">
            <a:spAutoFit/>
          </a:bodyPr>
          <a:lstStyle/>
          <a:p>
            <a:r>
              <a:rPr lang="fr-FR" dirty="0"/>
              <a:t>Vitesse de libération Terre 11,2 km/s</a:t>
            </a:r>
          </a:p>
          <a:p>
            <a:r>
              <a:rPr lang="fr-FR" dirty="0"/>
              <a:t>Vitesse de libération Lune 2,38 km/s</a:t>
            </a:r>
          </a:p>
          <a:p>
            <a:endParaRPr lang="fr-FR" dirty="0"/>
          </a:p>
          <a:p>
            <a:endParaRPr lang="fr-FR" dirty="0"/>
          </a:p>
          <a:p>
            <a:r>
              <a:rPr lang="fr-FR" dirty="0"/>
              <a:t>G  Terre 9,81 sur la Lune G 1,62 soit 6 fois mois</a:t>
            </a:r>
          </a:p>
          <a:p>
            <a:endParaRPr lang="fr-FR" dirty="0"/>
          </a:p>
        </p:txBody>
      </p:sp>
    </p:spTree>
    <p:extLst>
      <p:ext uri="{BB962C8B-B14F-4D97-AF65-F5344CB8AC3E}">
        <p14:creationId xmlns:p14="http://schemas.microsoft.com/office/powerpoint/2010/main" val="507125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Tree>
    <p:extLst>
      <p:ext uri="{BB962C8B-B14F-4D97-AF65-F5344CB8AC3E}">
        <p14:creationId xmlns:p14="http://schemas.microsoft.com/office/powerpoint/2010/main" val="3260159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Tree>
    <p:extLst>
      <p:ext uri="{BB962C8B-B14F-4D97-AF65-F5344CB8AC3E}">
        <p14:creationId xmlns:p14="http://schemas.microsoft.com/office/powerpoint/2010/main" val="22212768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Tree>
    <p:extLst>
      <p:ext uri="{BB962C8B-B14F-4D97-AF65-F5344CB8AC3E}">
        <p14:creationId xmlns:p14="http://schemas.microsoft.com/office/powerpoint/2010/main" val="3187076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Tree>
    <p:extLst>
      <p:ext uri="{BB962C8B-B14F-4D97-AF65-F5344CB8AC3E}">
        <p14:creationId xmlns:p14="http://schemas.microsoft.com/office/powerpoint/2010/main" val="1448654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z="2400" dirty="0"/>
          </a:p>
        </p:txBody>
      </p:sp>
    </p:spTree>
    <p:extLst>
      <p:ext uri="{BB962C8B-B14F-4D97-AF65-F5344CB8AC3E}">
        <p14:creationId xmlns:p14="http://schemas.microsoft.com/office/powerpoint/2010/main" val="169697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475581" y="1097434"/>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
        <p:nvSpPr>
          <p:cNvPr id="2" name="Rectangle 1"/>
          <p:cNvSpPr/>
          <p:nvPr/>
        </p:nvSpPr>
        <p:spPr>
          <a:xfrm>
            <a:off x="-1116707" y="8514258"/>
            <a:ext cx="9449964" cy="830997"/>
          </a:xfrm>
          <a:prstGeom prst="rect">
            <a:avLst/>
          </a:prstGeom>
        </p:spPr>
        <p:txBody>
          <a:bodyPr wrap="square">
            <a:spAutoFit/>
          </a:bodyPr>
          <a:lstStyle/>
          <a:p>
            <a:pPr algn="ctr"/>
            <a:r>
              <a:rPr lang="fr-FR" i="1" dirty="0">
                <a:solidFill>
                  <a:schemeClr val="accent2">
                    <a:lumMod val="75000"/>
                  </a:schemeClr>
                </a:solidFill>
                <a:latin typeface="Bahnschrift Condensed" panose="020B0502040204020203" pitchFamily="34" charset="0"/>
                <a:cs typeface="Times New Roman" panose="02020603050405020304" pitchFamily="18" charset="0"/>
              </a:rPr>
              <a:t>Ce scénario exige une vitesse de rotation de la Terre très peu crédible.</a:t>
            </a:r>
          </a:p>
          <a:p>
            <a:pPr algn="ctr"/>
            <a:r>
              <a:rPr lang="fr-FR" i="1" dirty="0">
                <a:solidFill>
                  <a:schemeClr val="accent2">
                    <a:lumMod val="75000"/>
                  </a:schemeClr>
                </a:solidFill>
                <a:latin typeface="Bahnschrift Condensed" panose="020B0502040204020203" pitchFamily="34" charset="0"/>
                <a:cs typeface="Times New Roman" panose="02020603050405020304" pitchFamily="18" charset="0"/>
              </a:rPr>
              <a:t> Il n’explique pas pourquoi l’orbite de la Lune n’est pas dans le plan de l’équateur terrestre.</a:t>
            </a:r>
          </a:p>
        </p:txBody>
      </p:sp>
    </p:spTree>
    <p:extLst>
      <p:ext uri="{BB962C8B-B14F-4D97-AF65-F5344CB8AC3E}">
        <p14:creationId xmlns:p14="http://schemas.microsoft.com/office/powerpoint/2010/main" val="2035393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
        <p:nvSpPr>
          <p:cNvPr id="2" name="Rectangle 1"/>
          <p:cNvSpPr/>
          <p:nvPr/>
        </p:nvSpPr>
        <p:spPr>
          <a:xfrm>
            <a:off x="1890713" y="4744949"/>
            <a:ext cx="3778250" cy="1200329"/>
          </a:xfrm>
          <a:prstGeom prst="rect">
            <a:avLst/>
          </a:prstGeom>
        </p:spPr>
        <p:txBody>
          <a:bodyPr>
            <a:spAutoFit/>
          </a:bodyPr>
          <a:lstStyle/>
          <a:p>
            <a:pPr algn="ctr"/>
            <a:r>
              <a:rPr lang="fr-FR" i="1" dirty="0">
                <a:solidFill>
                  <a:schemeClr val="accent2">
                    <a:lumMod val="75000"/>
                  </a:schemeClr>
                </a:solidFill>
                <a:cs typeface="Times New Roman" panose="02020603050405020304" pitchFamily="18" charset="0"/>
              </a:rPr>
              <a:t>On sait maintenant que la Lune est composée en partie de roches issues de la Terre.</a:t>
            </a:r>
            <a:endParaRPr lang="fr-FR" i="1" dirty="0">
              <a:solidFill>
                <a:schemeClr val="accent2">
                  <a:lumMod val="75000"/>
                </a:schemeClr>
              </a:solidFill>
            </a:endParaRPr>
          </a:p>
        </p:txBody>
      </p:sp>
    </p:spTree>
    <p:extLst>
      <p:ext uri="{BB962C8B-B14F-4D97-AF65-F5344CB8AC3E}">
        <p14:creationId xmlns:p14="http://schemas.microsoft.com/office/powerpoint/2010/main" val="399269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403350" y="0"/>
            <a:ext cx="4933950" cy="3700463"/>
          </a:xfrm>
          <a:ln/>
        </p:spPr>
      </p:sp>
      <p:sp>
        <p:nvSpPr>
          <p:cNvPr id="2" name="Rectangle 1"/>
          <p:cNvSpPr/>
          <p:nvPr/>
        </p:nvSpPr>
        <p:spPr>
          <a:xfrm>
            <a:off x="-6157267" y="7794178"/>
            <a:ext cx="19442160" cy="2308324"/>
          </a:xfrm>
          <a:prstGeom prst="rect">
            <a:avLst/>
          </a:prstGeom>
        </p:spPr>
        <p:txBody>
          <a:bodyPr wrap="square">
            <a:spAutoFit/>
          </a:bodyPr>
          <a:lstStyle/>
          <a:p>
            <a:r>
              <a:rPr lang="fr-FR" sz="1800" b="1" dirty="0">
                <a:solidFill>
                  <a:srgbClr val="202122"/>
                </a:solidFill>
                <a:latin typeface="Arial" panose="020B0604020202020204" pitchFamily="34" charset="0"/>
              </a:rPr>
              <a:t>Il y a 4,468 milliards d'années — soit environ 100 millions d'années après la formation de la </a:t>
            </a:r>
            <a:r>
              <a:rPr lang="fr-FR" sz="1800" b="1" dirty="0">
                <a:solidFill>
                  <a:srgbClr val="0B0080"/>
                </a:solidFill>
                <a:latin typeface="Arial" panose="020B0604020202020204" pitchFamily="34" charset="0"/>
                <a:hlinkClick r:id="rId3" tooltip="Terre"/>
              </a:rPr>
              <a:t>Terre</a:t>
            </a:r>
            <a:r>
              <a:rPr lang="fr-FR" sz="1800" b="1" dirty="0">
                <a:solidFill>
                  <a:srgbClr val="202122"/>
                </a:solidFill>
                <a:latin typeface="Arial" panose="020B0604020202020204" pitchFamily="34" charset="0"/>
              </a:rPr>
              <a:t> — le planétoïde </a:t>
            </a:r>
            <a:r>
              <a:rPr lang="fr-FR" sz="1800" b="1" dirty="0" err="1">
                <a:solidFill>
                  <a:srgbClr val="0B0080"/>
                </a:solidFill>
                <a:latin typeface="Arial" panose="020B0604020202020204" pitchFamily="34" charset="0"/>
                <a:hlinkClick r:id="rId4" tooltip="Théia (impacteur)"/>
              </a:rPr>
              <a:t>Théia</a:t>
            </a:r>
            <a:r>
              <a:rPr lang="fr-FR" sz="1800" b="1" dirty="0">
                <a:solidFill>
                  <a:srgbClr val="202122"/>
                </a:solidFill>
                <a:latin typeface="Arial" panose="020B0604020202020204" pitchFamily="34" charset="0"/>
              </a:rPr>
              <a:t>, de la taille de </a:t>
            </a:r>
            <a:r>
              <a:rPr lang="fr-FR" sz="1800" b="1" dirty="0">
                <a:solidFill>
                  <a:srgbClr val="0B0080"/>
                </a:solidFill>
                <a:latin typeface="Arial" panose="020B0604020202020204" pitchFamily="34" charset="0"/>
                <a:hlinkClick r:id="rId5" tooltip="Mars (planète)"/>
              </a:rPr>
              <a:t>Mars</a:t>
            </a:r>
            <a:r>
              <a:rPr lang="fr-FR" sz="1800" b="1" dirty="0">
                <a:solidFill>
                  <a:srgbClr val="202122"/>
                </a:solidFill>
                <a:latin typeface="Arial" panose="020B0604020202020204" pitchFamily="34" charset="0"/>
              </a:rPr>
              <a:t> soit 6 500 kilomètres de diamètre, aurait heurté la Terre à la vitesse de 40 000 kilomètres par heure sous un angle </a:t>
            </a:r>
            <a:r>
              <a:rPr lang="fr-FR" sz="1800" b="1" dirty="0">
                <a:solidFill>
                  <a:srgbClr val="663366"/>
                </a:solidFill>
                <a:latin typeface="Arial" panose="020B0604020202020204" pitchFamily="34" charset="0"/>
                <a:hlinkClick r:id="rId6" tooltip="wikt:oblique"/>
              </a:rPr>
              <a:t>oblique</a:t>
            </a:r>
            <a:r>
              <a:rPr lang="fr-FR" sz="1800" b="1" dirty="0">
                <a:solidFill>
                  <a:srgbClr val="202122"/>
                </a:solidFill>
                <a:latin typeface="Arial" panose="020B0604020202020204" pitchFamily="34" charset="0"/>
              </a:rPr>
              <a:t>, détruisant l'</a:t>
            </a:r>
            <a:r>
              <a:rPr lang="fr-FR" sz="1800" b="1" dirty="0" err="1">
                <a:solidFill>
                  <a:srgbClr val="0B0080"/>
                </a:solidFill>
                <a:latin typeface="Arial" panose="020B0604020202020204" pitchFamily="34" charset="0"/>
                <a:hlinkClick r:id="rId7" tooltip="Impacteur"/>
              </a:rPr>
              <a:t>impacteur</a:t>
            </a:r>
            <a:r>
              <a:rPr lang="fr-FR" sz="1800" b="1" dirty="0">
                <a:solidFill>
                  <a:srgbClr val="202122"/>
                </a:solidFill>
                <a:latin typeface="Arial" panose="020B0604020202020204" pitchFamily="34" charset="0"/>
              </a:rPr>
              <a:t> et éjectant ce dernier ainsi qu'une portion du </a:t>
            </a:r>
            <a:r>
              <a:rPr lang="fr-FR" sz="1800" b="1" dirty="0">
                <a:solidFill>
                  <a:srgbClr val="0B0080"/>
                </a:solidFill>
                <a:latin typeface="Arial" panose="020B0604020202020204" pitchFamily="34" charset="0"/>
                <a:hlinkClick r:id="rId8" tooltip="Manteau (géologie)"/>
              </a:rPr>
              <a:t>manteau terrestre</a:t>
            </a:r>
            <a:r>
              <a:rPr lang="fr-FR" sz="1800" b="1" dirty="0">
                <a:solidFill>
                  <a:srgbClr val="202122"/>
                </a:solidFill>
                <a:latin typeface="Arial" panose="020B0604020202020204" pitchFamily="34" charset="0"/>
              </a:rPr>
              <a:t> dans l'</a:t>
            </a:r>
            <a:r>
              <a:rPr lang="fr-FR" sz="1800" b="1" dirty="0">
                <a:solidFill>
                  <a:srgbClr val="0B0080"/>
                </a:solidFill>
                <a:latin typeface="Arial" panose="020B0604020202020204" pitchFamily="34" charset="0"/>
                <a:hlinkClick r:id="rId9" tooltip="Espace (cosmologie)"/>
              </a:rPr>
              <a:t>espace</a:t>
            </a:r>
            <a:r>
              <a:rPr lang="fr-FR" sz="1800" b="1" dirty="0">
                <a:solidFill>
                  <a:srgbClr val="202122"/>
                </a:solidFill>
                <a:latin typeface="Arial" panose="020B0604020202020204" pitchFamily="34" charset="0"/>
              </a:rPr>
              <a:t>, en orbite autour de la Terre, avant de s'agglomérer pour donner naissance à la </a:t>
            </a:r>
            <a:r>
              <a:rPr lang="fr-FR" sz="1800" b="1" dirty="0">
                <a:solidFill>
                  <a:srgbClr val="0B0080"/>
                </a:solidFill>
                <a:latin typeface="Arial" panose="020B0604020202020204" pitchFamily="34" charset="0"/>
                <a:hlinkClick r:id="rId10" tooltip="Lune"/>
              </a:rPr>
              <a:t>Lune</a:t>
            </a:r>
            <a:r>
              <a:rPr lang="fr-FR" sz="1800" b="1" dirty="0">
                <a:solidFill>
                  <a:srgbClr val="202122"/>
                </a:solidFill>
                <a:latin typeface="Arial" panose="020B0604020202020204" pitchFamily="34" charset="0"/>
              </a:rPr>
              <a:t>. Des </a:t>
            </a:r>
            <a:r>
              <a:rPr lang="fr-FR" sz="1800" b="1" dirty="0">
                <a:solidFill>
                  <a:srgbClr val="0B0080"/>
                </a:solidFill>
                <a:latin typeface="Arial" panose="020B0604020202020204" pitchFamily="34" charset="0"/>
                <a:hlinkClick r:id="rId11" tooltip="Simulation informatique"/>
              </a:rPr>
              <a:t>simulations informatiques</a:t>
            </a:r>
            <a:r>
              <a:rPr lang="fr-FR" sz="1800" b="1" dirty="0">
                <a:solidFill>
                  <a:srgbClr val="202122"/>
                </a:solidFill>
                <a:latin typeface="Arial" panose="020B0604020202020204" pitchFamily="34" charset="0"/>
              </a:rPr>
              <a:t> d'un tel événement</a:t>
            </a:r>
            <a:r>
              <a:rPr lang="fr-FR" sz="1800" b="1" baseline="30000" dirty="0">
                <a:solidFill>
                  <a:srgbClr val="0B0080"/>
                </a:solidFill>
                <a:latin typeface="Arial" panose="020B0604020202020204" pitchFamily="34" charset="0"/>
                <a:hlinkClick r:id="rId12"/>
              </a:rPr>
              <a:t>3</a:t>
            </a:r>
            <a:r>
              <a:rPr lang="fr-FR" sz="1800" b="1" baseline="30000" dirty="0">
                <a:solidFill>
                  <a:srgbClr val="202122"/>
                </a:solidFill>
                <a:latin typeface="Arial" panose="020B0604020202020204" pitchFamily="34" charset="0"/>
              </a:rPr>
              <a:t>,</a:t>
            </a:r>
            <a:r>
              <a:rPr lang="fr-FR" sz="1800" b="1" baseline="30000" dirty="0">
                <a:solidFill>
                  <a:srgbClr val="0B0080"/>
                </a:solidFill>
                <a:latin typeface="Arial" panose="020B0604020202020204" pitchFamily="34" charset="0"/>
                <a:hlinkClick r:id="rId13"/>
              </a:rPr>
              <a:t>4</a:t>
            </a:r>
            <a:r>
              <a:rPr lang="fr-FR" sz="1800" b="1" dirty="0">
                <a:solidFill>
                  <a:srgbClr val="202122"/>
                </a:solidFill>
                <a:latin typeface="Arial" panose="020B0604020202020204" pitchFamily="34" charset="0"/>
              </a:rPr>
              <a:t> ont suggéré qu'environ 2 % de la masse originelle de l'</a:t>
            </a:r>
            <a:r>
              <a:rPr lang="fr-FR" sz="1800" b="1" dirty="0" err="1">
                <a:solidFill>
                  <a:srgbClr val="202122"/>
                </a:solidFill>
                <a:latin typeface="Arial" panose="020B0604020202020204" pitchFamily="34" charset="0"/>
              </a:rPr>
              <a:t>impacteur</a:t>
            </a:r>
            <a:r>
              <a:rPr lang="fr-FR" sz="1800" b="1" dirty="0">
                <a:solidFill>
                  <a:srgbClr val="202122"/>
                </a:solidFill>
                <a:latin typeface="Arial" panose="020B0604020202020204" pitchFamily="34" charset="0"/>
              </a:rPr>
              <a:t> aurait produit un anneau de débris en </a:t>
            </a:r>
            <a:r>
              <a:rPr lang="fr-FR" sz="1800" b="1" dirty="0">
                <a:solidFill>
                  <a:srgbClr val="0B0080"/>
                </a:solidFill>
                <a:latin typeface="Arial" panose="020B0604020202020204" pitchFamily="34" charset="0"/>
                <a:hlinkClick r:id="rId14" tooltip="Orbite"/>
              </a:rPr>
              <a:t>orbite</a:t>
            </a:r>
            <a:r>
              <a:rPr lang="fr-FR" sz="1800" b="1" dirty="0">
                <a:solidFill>
                  <a:srgbClr val="202122"/>
                </a:solidFill>
                <a:latin typeface="Arial" panose="020B0604020202020204" pitchFamily="34" charset="0"/>
              </a:rPr>
              <a:t>. Par </a:t>
            </a:r>
            <a:r>
              <a:rPr lang="fr-FR" sz="1800" b="1" dirty="0">
                <a:solidFill>
                  <a:srgbClr val="0B0080"/>
                </a:solidFill>
                <a:latin typeface="Arial" panose="020B0604020202020204" pitchFamily="34" charset="0"/>
                <a:hlinkClick r:id="rId15" tooltip="Accrétion"/>
              </a:rPr>
              <a:t>accrétion</a:t>
            </a:r>
            <a:r>
              <a:rPr lang="fr-FR" sz="1800" b="1" dirty="0">
                <a:solidFill>
                  <a:srgbClr val="202122"/>
                </a:solidFill>
                <a:latin typeface="Arial" panose="020B0604020202020204" pitchFamily="34" charset="0"/>
              </a:rPr>
              <a:t>, entre un et cent ans après l'impact, la moitié de ces débris aurait donné naissance à la </a:t>
            </a:r>
            <a:r>
              <a:rPr lang="fr-FR" sz="1800" b="1" dirty="0">
                <a:solidFill>
                  <a:srgbClr val="0B0080"/>
                </a:solidFill>
                <a:latin typeface="Arial" panose="020B0604020202020204" pitchFamily="34" charset="0"/>
                <a:hlinkClick r:id="rId10" tooltip="Lune"/>
              </a:rPr>
              <a:t>Lune</a:t>
            </a:r>
            <a:r>
              <a:rPr lang="fr-FR" sz="1800" b="1" dirty="0">
                <a:solidFill>
                  <a:srgbClr val="202122"/>
                </a:solidFill>
                <a:latin typeface="Arial" panose="020B0604020202020204" pitchFamily="34" charset="0"/>
              </a:rPr>
              <a:t>.</a:t>
            </a:r>
          </a:p>
          <a:p>
            <a:r>
              <a:rPr lang="fr-FR" sz="1800" b="1" dirty="0">
                <a:solidFill>
                  <a:srgbClr val="202122"/>
                </a:solidFill>
                <a:latin typeface="Arial" panose="020B0604020202020204" pitchFamily="34" charset="0"/>
              </a:rPr>
              <a:t>L'hypothèse de l'impact géant a été confortée en 2004 grâce à des simulations numériques réalisées par </a:t>
            </a:r>
            <a:r>
              <a:rPr lang="fr-FR" sz="1800" b="1" dirty="0">
                <a:solidFill>
                  <a:srgbClr val="A55858"/>
                </a:solidFill>
                <a:latin typeface="Arial" panose="020B0604020202020204" pitchFamily="34" charset="0"/>
                <a:hlinkClick r:id="rId16" tooltip="Robin M. Canup (page inexistante)"/>
              </a:rPr>
              <a:t>Robin M. </a:t>
            </a:r>
            <a:r>
              <a:rPr lang="fr-FR" sz="1800" b="1" dirty="0" err="1">
                <a:solidFill>
                  <a:srgbClr val="A55858"/>
                </a:solidFill>
                <a:latin typeface="Arial" panose="020B0604020202020204" pitchFamily="34" charset="0"/>
                <a:hlinkClick r:id="rId16" tooltip="Robin M. Canup (page inexistante)"/>
              </a:rPr>
              <a:t>Canup</a:t>
            </a:r>
            <a:r>
              <a:rPr lang="fr-FR" sz="1800" b="1" dirty="0">
                <a:solidFill>
                  <a:srgbClr val="202122"/>
                </a:solidFill>
                <a:latin typeface="Arial" panose="020B0604020202020204" pitchFamily="34" charset="0"/>
              </a:rPr>
              <a:t> </a:t>
            </a:r>
            <a:r>
              <a:rPr lang="fr-FR" sz="1800" b="1" dirty="0">
                <a:solidFill>
                  <a:srgbClr val="663366"/>
                </a:solidFill>
                <a:latin typeface="Courier New" panose="02070309020205020404" pitchFamily="49" charset="0"/>
                <a:hlinkClick r:id="rId17" tooltip="en:Robin M. Canup"/>
              </a:rPr>
              <a:t>(en)</a:t>
            </a:r>
            <a:r>
              <a:rPr lang="fr-FR" sz="1800" b="1" dirty="0">
                <a:solidFill>
                  <a:srgbClr val="202122"/>
                </a:solidFill>
                <a:latin typeface="Arial" panose="020B0604020202020204" pitchFamily="34" charset="0"/>
              </a:rPr>
              <a:t>, de l'</a:t>
            </a:r>
            <a:r>
              <a:rPr lang="fr-FR" sz="1800" b="1" dirty="0">
                <a:solidFill>
                  <a:srgbClr val="0B0080"/>
                </a:solidFill>
                <a:latin typeface="Arial" panose="020B0604020202020204" pitchFamily="34" charset="0"/>
                <a:hlinkClick r:id="rId18" tooltip="Université du Colorado à Boulder"/>
              </a:rPr>
              <a:t>Université du Colorado à Boulder</a:t>
            </a:r>
            <a:r>
              <a:rPr lang="fr-FR" sz="1800" b="1" dirty="0">
                <a:solidFill>
                  <a:srgbClr val="202122"/>
                </a:solidFill>
                <a:latin typeface="Arial" panose="020B0604020202020204" pitchFamily="34" charset="0"/>
              </a:rPr>
              <a:t> (</a:t>
            </a:r>
            <a:r>
              <a:rPr lang="fr-FR" sz="1800" b="1" dirty="0">
                <a:solidFill>
                  <a:srgbClr val="0B0080"/>
                </a:solidFill>
                <a:latin typeface="Arial" panose="020B0604020202020204" pitchFamily="34" charset="0"/>
                <a:hlinkClick r:id="rId19" tooltip="États-Unis"/>
              </a:rPr>
              <a:t>États-Unis</a:t>
            </a:r>
            <a:r>
              <a:rPr lang="fr-FR" sz="1800" b="1" dirty="0">
                <a:solidFill>
                  <a:srgbClr val="202122"/>
                </a:solidFill>
                <a:latin typeface="Arial" panose="020B0604020202020204" pitchFamily="34" charset="0"/>
              </a:rPr>
              <a:t>), et est la seule capable de rendre compte de la dynamique du </a:t>
            </a:r>
            <a:r>
              <a:rPr lang="fr-FR" sz="1800" b="1" dirty="0">
                <a:solidFill>
                  <a:srgbClr val="0B0080"/>
                </a:solidFill>
                <a:latin typeface="Arial" panose="020B0604020202020204" pitchFamily="34" charset="0"/>
                <a:hlinkClick r:id="rId20" tooltip="Système Terre-Lune"/>
              </a:rPr>
              <a:t>système Terre-Lune</a:t>
            </a:r>
            <a:r>
              <a:rPr lang="fr-FR" sz="1800" b="1" dirty="0">
                <a:solidFill>
                  <a:srgbClr val="202122"/>
                </a:solidFill>
                <a:latin typeface="Arial" panose="020B0604020202020204" pitchFamily="34" charset="0"/>
              </a:rPr>
              <a:t>. Mais ce scénario implique que la Lune devrait être composée d'un mélange de 80 % de l'</a:t>
            </a:r>
            <a:r>
              <a:rPr lang="fr-FR" sz="1800" b="1" dirty="0" err="1">
                <a:solidFill>
                  <a:srgbClr val="202122"/>
                </a:solidFill>
                <a:latin typeface="Arial" panose="020B0604020202020204" pitchFamily="34" charset="0"/>
              </a:rPr>
              <a:t>impacteur</a:t>
            </a:r>
            <a:r>
              <a:rPr lang="fr-FR" sz="1800" b="1" dirty="0">
                <a:solidFill>
                  <a:srgbClr val="202122"/>
                </a:solidFill>
                <a:latin typeface="Arial" panose="020B0604020202020204" pitchFamily="34" charset="0"/>
              </a:rPr>
              <a:t> </a:t>
            </a:r>
            <a:r>
              <a:rPr lang="fr-FR" sz="1800" b="1" dirty="0" err="1">
                <a:solidFill>
                  <a:srgbClr val="0B0080"/>
                </a:solidFill>
                <a:latin typeface="Arial" panose="020B0604020202020204" pitchFamily="34" charset="0"/>
                <a:hlinkClick r:id="rId4" tooltip="Théia (impacteur)"/>
              </a:rPr>
              <a:t>Théia</a:t>
            </a:r>
            <a:r>
              <a:rPr lang="fr-FR" sz="1800" b="1" dirty="0">
                <a:solidFill>
                  <a:srgbClr val="202122"/>
                </a:solidFill>
                <a:latin typeface="Arial" panose="020B0604020202020204" pitchFamily="34" charset="0"/>
              </a:rPr>
              <a:t> et de 20 % du manteau terrestre, or il existe une stricte similitude </a:t>
            </a:r>
            <a:r>
              <a:rPr lang="fr-FR" sz="1800" b="1" dirty="0">
                <a:solidFill>
                  <a:srgbClr val="0B0080"/>
                </a:solidFill>
                <a:latin typeface="Arial" panose="020B0604020202020204" pitchFamily="34" charset="0"/>
                <a:hlinkClick r:id="rId21" tooltip="Géochimie"/>
              </a:rPr>
              <a:t>géochimique</a:t>
            </a:r>
            <a:r>
              <a:rPr lang="fr-FR" sz="1800" b="1" dirty="0">
                <a:solidFill>
                  <a:srgbClr val="202122"/>
                </a:solidFill>
                <a:latin typeface="Arial" panose="020B0604020202020204" pitchFamily="34" charset="0"/>
              </a:rPr>
              <a:t> entre les deux </a:t>
            </a:r>
            <a:r>
              <a:rPr lang="fr-FR" sz="1800" b="1" dirty="0">
                <a:solidFill>
                  <a:srgbClr val="0B0080"/>
                </a:solidFill>
                <a:latin typeface="Arial" panose="020B0604020202020204" pitchFamily="34" charset="0"/>
                <a:hlinkClick r:id="rId22" tooltip="Objet céleste"/>
              </a:rPr>
              <a:t>astres</a:t>
            </a:r>
            <a:endParaRPr lang="fr-FR" sz="1800" b="1" i="0" dirty="0">
              <a:solidFill>
                <a:srgbClr val="202122"/>
              </a:solidFill>
              <a:effectLst/>
              <a:latin typeface="Arial" panose="020B0604020202020204" pitchFamily="34" charset="0"/>
            </a:endParaRPr>
          </a:p>
        </p:txBody>
      </p:sp>
      <p:sp>
        <p:nvSpPr>
          <p:cNvPr id="3" name="Rectangle 2"/>
          <p:cNvSpPr/>
          <p:nvPr/>
        </p:nvSpPr>
        <p:spPr>
          <a:xfrm>
            <a:off x="-7525419" y="4031793"/>
            <a:ext cx="21530392" cy="3139321"/>
          </a:xfrm>
          <a:prstGeom prst="rect">
            <a:avLst/>
          </a:prstGeom>
        </p:spPr>
        <p:txBody>
          <a:bodyPr wrap="square">
            <a:spAutoFit/>
          </a:bodyPr>
          <a:lstStyle/>
          <a:p>
            <a:r>
              <a:rPr lang="fr-FR" sz="1800" b="1" dirty="0">
                <a:solidFill>
                  <a:srgbClr val="666666"/>
                </a:solidFill>
                <a:latin typeface="Verdana" panose="020B0604030504040204" pitchFamily="34" charset="0"/>
              </a:rPr>
              <a:t>Le théorie officielle dit que la Lune s'est formée suite à l'impact d'un corps massif (de la taille de Mars) avec la Terre.</a:t>
            </a:r>
            <a:br>
              <a:rPr lang="fr-FR" sz="1800" b="1" dirty="0"/>
            </a:br>
            <a:r>
              <a:rPr lang="fr-FR" sz="1800" b="1" dirty="0">
                <a:solidFill>
                  <a:srgbClr val="666666"/>
                </a:solidFill>
                <a:latin typeface="Verdana" panose="020B0604030504040204" pitchFamily="34" charset="0"/>
              </a:rPr>
              <a:t>Notre Lune est une "exception" (ou "rareté") dans le système solaire à cause du rapport masse de la Lune/masse de la Terre. En gros, elle est très grosse comparé à notre planète. C'est la raison pour laquelle toute hypothèse de capture de la Lune (comme la capture vraisemblable d’astéroïdes qui forment les 2 lunes de Mars) est écartée: l'attraction de la Terre n'est pas suffisante pour capturer en orbite un corps gros comme la Lune.</a:t>
            </a:r>
            <a:br>
              <a:rPr lang="fr-FR" sz="1800" b="1" dirty="0"/>
            </a:br>
            <a:br>
              <a:rPr lang="fr-FR" sz="1800" b="1" dirty="0"/>
            </a:br>
            <a:r>
              <a:rPr lang="fr-FR" sz="1800" b="1" dirty="0">
                <a:solidFill>
                  <a:srgbClr val="666666"/>
                </a:solidFill>
                <a:latin typeface="Verdana" panose="020B0604030504040204" pitchFamily="34" charset="0"/>
              </a:rPr>
              <a:t>Ensuite, c'est les missions Apollo qui ont rapporté le reste des preuves avec le retour des roches lunaires sur Terre. Grâce à diverses techniques et en particulier la datation radiométrique, on a pu déterminer que certaines des composants de la Lune et de la Terre sont identiques (en gros), ce qui renforce la théorie officielle. Et c'est donc aussi grâce à ça qu'on a déterminé l'âge de la Lune avec précision.</a:t>
            </a:r>
            <a:br>
              <a:rPr lang="fr-FR" sz="1800" b="1" dirty="0"/>
            </a:br>
            <a:br>
              <a:rPr lang="fr-FR" sz="1800" b="1" dirty="0"/>
            </a:br>
            <a:r>
              <a:rPr lang="fr-FR" sz="1800" b="1" dirty="0">
                <a:solidFill>
                  <a:srgbClr val="666666"/>
                </a:solidFill>
                <a:latin typeface="Verdana" panose="020B0604030504040204" pitchFamily="34" charset="0"/>
              </a:rPr>
              <a:t>Mais plus simplement, ça c'est passé comme ça: l'impact de ce corps massif à projeté beaucoup de matière dans l'orbite terrestre, qui s'est ensuite rassemblée pour former la Lune.</a:t>
            </a:r>
            <a:endParaRPr lang="fr-FR" sz="1800" b="1" dirty="0"/>
          </a:p>
        </p:txBody>
      </p:sp>
      <p:sp>
        <p:nvSpPr>
          <p:cNvPr id="4" name="Rectangle 1"/>
          <p:cNvSpPr>
            <a:spLocks noChangeArrowheads="1"/>
          </p:cNvSpPr>
          <p:nvPr/>
        </p:nvSpPr>
        <p:spPr bwMode="auto">
          <a:xfrm>
            <a:off x="-1838507" y="6936441"/>
            <a:ext cx="97965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02122"/>
                </a:solidFill>
                <a:effectLst/>
                <a:latin typeface="-apple-system"/>
              </a:rPr>
              <a:t>Les astronautes des missions Apollo ont ramené 385 </a:t>
            </a:r>
            <a:r>
              <a:rPr kumimoji="0" lang="fr-FR" altLang="fr-FR" sz="2000" b="0" i="0" u="none" strike="noStrike" cap="none" normalizeH="0" baseline="0" dirty="0">
                <a:ln>
                  <a:noFill/>
                </a:ln>
                <a:solidFill>
                  <a:schemeClr val="tx1"/>
                </a:solidFill>
                <a:effectLst/>
              </a:rPr>
              <a:t>kg</a:t>
            </a:r>
            <a:r>
              <a:rPr kumimoji="0" lang="fr-FR" altLang="fr-FR" sz="2000" b="0" i="0" u="none" strike="noStrike" cap="none" normalizeH="0" baseline="0" dirty="0">
                <a:ln>
                  <a:noFill/>
                </a:ln>
                <a:solidFill>
                  <a:srgbClr val="202122"/>
                </a:solidFill>
                <a:effectLst/>
                <a:latin typeface="-apple-system"/>
              </a:rPr>
              <a:t> de matériau lunaire, formés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02122"/>
                </a:solidFill>
                <a:effectLst/>
                <a:latin typeface="-apple-system"/>
              </a:rPr>
              <a:t>de 2 200 échantillons de sol et de roches distincts.</a:t>
            </a:r>
            <a:r>
              <a:rPr kumimoji="0" lang="fr-FR" altLang="fr-FR" sz="2000" b="0" i="0"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413633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312863" y="1027113"/>
            <a:ext cx="4933950" cy="3700462"/>
          </a:xfrm>
          <a:ln/>
        </p:spPr>
      </p:sp>
      <p:sp>
        <p:nvSpPr>
          <p:cNvPr id="38915" name="Rectangle 3"/>
          <p:cNvSpPr txBox="1">
            <a:spLocks noGrp="1" noChangeArrowheads="1"/>
          </p:cNvSpPr>
          <p:nvPr>
            <p:ph type="body" idx="1"/>
          </p:nvPr>
        </p:nvSpPr>
        <p:spPr>
          <a:xfrm>
            <a:off x="-2413000" y="5778500"/>
            <a:ext cx="5226050" cy="41068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z="2400" dirty="0"/>
              <a:t> </a:t>
            </a:r>
          </a:p>
        </p:txBody>
      </p:sp>
    </p:spTree>
    <p:extLst>
      <p:ext uri="{BB962C8B-B14F-4D97-AF65-F5344CB8AC3E}">
        <p14:creationId xmlns:p14="http://schemas.microsoft.com/office/powerpoint/2010/main" val="2643240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62030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8255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96138" y="627063"/>
            <a:ext cx="2151062" cy="623570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627063"/>
            <a:ext cx="6302375" cy="62357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6765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98739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636368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741363" y="2101850"/>
            <a:ext cx="4225925" cy="47609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9688" y="2101850"/>
            <a:ext cx="4227512" cy="47609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94131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87242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02520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7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552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09633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741363" y="627063"/>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7" name="Rectangle 2"/>
          <p:cNvSpPr>
            <a:spLocks noGrp="1" noChangeArrowheads="1"/>
          </p:cNvSpPr>
          <p:nvPr>
            <p:ph type="body" idx="1"/>
          </p:nvPr>
        </p:nvSpPr>
        <p:spPr bwMode="auto">
          <a:xfrm>
            <a:off x="741363" y="2101850"/>
            <a:ext cx="8605837" cy="476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Lucida Sans Unicode" panose="020B0602030504020204" pitchFamily="34" charset="0"/>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6pPr>
      <a:lvl7pPr marL="29718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7pPr>
      <a:lvl8pPr marL="34290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8pPr>
      <a:lvl9pPr marL="38862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9pPr>
    </p:titleStyle>
    <p:bodyStyle>
      <a:lvl1pPr marL="342900" indent="-342900" algn="l" defTabSz="449263" rtl="0" eaLnBrk="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Lucida Sans Unicode" panose="020B0602030504020204" pitchFamily="34" charset="0"/>
          <a:cs typeface="+mn-cs"/>
        </a:defRPr>
      </a:lvl1pPr>
      <a:lvl2pPr marL="742950" indent="-285750" algn="l" defTabSz="449263" rtl="0" eaLnBrk="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Lucida Sans Unicode" panose="020B0602030504020204" pitchFamily="34" charset="0"/>
          <a:cs typeface="+mn-cs"/>
        </a:defRPr>
      </a:lvl2pPr>
      <a:lvl3pPr marL="1143000" indent="-228600" algn="l" defTabSz="449263" rtl="0" eaLnBrk="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Lucida Sans Unicode" panose="020B0602030504020204" pitchFamily="34" charset="0"/>
          <a:cs typeface="+mn-cs"/>
        </a:defRPr>
      </a:lvl3pPr>
      <a:lvl4pPr marL="1600200" indent="-228600" algn="l" defTabSz="449263" rtl="0" eaLnBrk="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Lucida Sans Unicode" panose="020B0602030504020204" pitchFamily="34" charset="0"/>
          <a:cs typeface="+mn-cs"/>
        </a:defRPr>
      </a:lvl4pPr>
      <a:lvl5pPr marL="2057400" indent="-228600" algn="l" defTabSz="449263" rtl="0" eaLnBrk="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Lucida Sans Unicode" panose="020B0602030504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jfif"/><Relationship Id="rId5" Type="http://schemas.openxmlformats.org/officeDocument/2006/relationships/image" Target="../media/image30.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fr.wikipedia.org/wiki/Libration_lunaire#cite_note-2" TargetMode="External"/><Relationship Id="rId5" Type="http://schemas.openxmlformats.org/officeDocument/2006/relationships/image" Target="../media/image1.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34.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1670959" y="6136764"/>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678852671"/>
              </p:ext>
            </p:extLst>
          </p:nvPr>
        </p:nvGraphicFramePr>
        <p:xfrm>
          <a:off x="-206159" y="0"/>
          <a:ext cx="10415588" cy="7739063"/>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59" y="0"/>
                        <a:ext cx="10415588" cy="7739063"/>
                      </a:xfrm>
                      <a:prstGeom prst="rect">
                        <a:avLst/>
                      </a:prstGeom>
                      <a:solidFill>
                        <a:schemeClr val="accent6">
                          <a:lumMod val="40000"/>
                          <a:lumOff val="60000"/>
                        </a:schemeClr>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5" y="1927274"/>
            <a:ext cx="10058400" cy="5255370"/>
          </a:xfrm>
          <a:prstGeom prst="rect">
            <a:avLst/>
          </a:prstGeom>
          <a:ln w="57150">
            <a:solidFill>
              <a:schemeClr val="tx1"/>
            </a:solidFill>
          </a:ln>
        </p:spPr>
      </p:pic>
      <p:sp>
        <p:nvSpPr>
          <p:cNvPr id="8" name="ZoneTexte 7"/>
          <p:cNvSpPr txBox="1"/>
          <p:nvPr/>
        </p:nvSpPr>
        <p:spPr>
          <a:xfrm>
            <a:off x="617646" y="304840"/>
            <a:ext cx="9648825" cy="1107996"/>
          </a:xfrm>
          <a:prstGeom prst="rect">
            <a:avLst/>
          </a:prstGeom>
          <a:noFill/>
        </p:spPr>
        <p:txBody>
          <a:bodyPr wrap="square" rtlCol="0">
            <a:spAutoFit/>
          </a:bodyPr>
          <a:lstStyle/>
          <a:p>
            <a:r>
              <a:rPr lang="fr-FR" sz="6600" b="1" dirty="0">
                <a:ln w="22225">
                  <a:solidFill>
                    <a:schemeClr val="accent2"/>
                  </a:solidFill>
                  <a:prstDash val="solid"/>
                </a:ln>
                <a:solidFill>
                  <a:schemeClr val="accent2">
                    <a:lumMod val="40000"/>
                    <a:lumOff val="60000"/>
                  </a:schemeClr>
                </a:solidFill>
                <a:cs typeface="Times New Roman" panose="02020603050405020304" pitchFamily="18" charset="0"/>
              </a:rPr>
              <a:t>Notre compagne la Lune</a:t>
            </a:r>
            <a:endParaRPr lang="fr-FR" sz="6600" dirty="0">
              <a:cs typeface="Times New Roman" panose="02020603050405020304" pitchFamily="18" charset="0"/>
            </a:endParaRPr>
          </a:p>
        </p:txBody>
      </p:sp>
      <p:sp>
        <p:nvSpPr>
          <p:cNvPr id="4" name="Rectangle 3"/>
          <p:cNvSpPr/>
          <p:nvPr/>
        </p:nvSpPr>
        <p:spPr bwMode="auto">
          <a:xfrm>
            <a:off x="9576816" y="6997978"/>
            <a:ext cx="503809" cy="18466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902" y="5724116"/>
            <a:ext cx="1182640" cy="1616547"/>
          </a:xfrm>
          <a:prstGeom prst="rect">
            <a:avLst/>
          </a:prstGeom>
        </p:spPr>
      </p:pic>
      <p:sp>
        <p:nvSpPr>
          <p:cNvPr id="3" name="ZoneTexte 2"/>
          <p:cNvSpPr txBox="1"/>
          <p:nvPr/>
        </p:nvSpPr>
        <p:spPr>
          <a:xfrm>
            <a:off x="5051425" y="6730369"/>
            <a:ext cx="8528259" cy="369332"/>
          </a:xfrm>
          <a:prstGeom prst="rect">
            <a:avLst/>
          </a:prstGeom>
          <a:noFill/>
        </p:spPr>
        <p:txBody>
          <a:bodyPr wrap="square" rtlCol="0">
            <a:spAutoFit/>
          </a:bodyPr>
          <a:lstStyle/>
          <a:p>
            <a:r>
              <a:rPr lang="fr-FR" sz="1800" dirty="0">
                <a:solidFill>
                  <a:schemeClr val="bg1">
                    <a:lumMod val="85000"/>
                  </a:schemeClr>
                </a:solidFill>
              </a:rPr>
              <a:t>André BORDES</a:t>
            </a:r>
          </a:p>
        </p:txBody>
      </p:sp>
    </p:spTree>
    <p:extLst>
      <p:ext uri="{BB962C8B-B14F-4D97-AF65-F5344CB8AC3E}">
        <p14:creationId xmlns:p14="http://schemas.microsoft.com/office/powerpoint/2010/main" val="4051791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5843"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5844"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5845" name="Object 2"/>
          <p:cNvGraphicFramePr>
            <a:graphicFrameLocks noChangeAspect="1"/>
          </p:cNvGraphicFramePr>
          <p:nvPr>
            <p:extLst>
              <p:ext uri="{D42A27DB-BD31-4B8C-83A1-F6EECF244321}">
                <p14:modId xmlns:p14="http://schemas.microsoft.com/office/powerpoint/2010/main" val="1933825468"/>
              </p:ext>
            </p:extLst>
          </p:nvPr>
        </p:nvGraphicFramePr>
        <p:xfrm>
          <a:off x="-116230" y="-46037"/>
          <a:ext cx="10172700" cy="7803616"/>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30" y="-46037"/>
                        <a:ext cx="10172700" cy="7803616"/>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8" name="Rectangle 7"/>
          <p:cNvSpPr/>
          <p:nvPr/>
        </p:nvSpPr>
        <p:spPr>
          <a:xfrm>
            <a:off x="635000" y="7143750"/>
            <a:ext cx="10252075" cy="369888"/>
          </a:xfrm>
          <a:prstGeom prst="rect">
            <a:avLst/>
          </a:prstGeom>
        </p:spPr>
        <p:txBody>
          <a:bodyPr>
            <a:spAutoFit/>
          </a:bodyPr>
          <a:lstStyle/>
          <a:p>
            <a:pPr>
              <a:defRPr/>
            </a:pPr>
            <a:endParaRPr lang="fr-FR" sz="1800" dirty="0">
              <a:solidFill>
                <a:schemeClr val="bg2">
                  <a:lumMod val="20000"/>
                  <a:lumOff val="80000"/>
                </a:schemeClr>
              </a:solidFill>
            </a:endParaRPr>
          </a:p>
        </p:txBody>
      </p:sp>
      <p:sp>
        <p:nvSpPr>
          <p:cNvPr id="33" name="Rectangle à coins arrondis 32"/>
          <p:cNvSpPr/>
          <p:nvPr/>
        </p:nvSpPr>
        <p:spPr bwMode="auto">
          <a:xfrm>
            <a:off x="3024088" y="247896"/>
            <a:ext cx="4104456" cy="428625"/>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cxnSp>
        <p:nvCxnSpPr>
          <p:cNvPr id="35875" name="Connecteur droit avec flèche 20"/>
          <p:cNvCxnSpPr>
            <a:cxnSpLocks noChangeShapeType="1"/>
          </p:cNvCxnSpPr>
          <p:nvPr/>
        </p:nvCxnSpPr>
        <p:spPr bwMode="auto">
          <a:xfrm flipH="1" flipV="1">
            <a:off x="4032250" y="5165725"/>
            <a:ext cx="23813" cy="635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à coins arrondis 48"/>
          <p:cNvSpPr>
            <a:spLocks noChangeArrowheads="1"/>
          </p:cNvSpPr>
          <p:nvPr/>
        </p:nvSpPr>
        <p:spPr bwMode="auto">
          <a:xfrm>
            <a:off x="427204" y="847743"/>
            <a:ext cx="9293628" cy="1353794"/>
          </a:xfrm>
          <a:prstGeom prst="roundRect">
            <a:avLst>
              <a:gd name="adj" fmla="val 8836"/>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lvl="0" algn="ctr" defTabSz="914400"/>
            <a:endParaRPr lang="fr-FR" altLang="fr-FR" dirty="0">
              <a:solidFill>
                <a:schemeClr val="accent2">
                  <a:lumMod val="75000"/>
                </a:schemeClr>
              </a:solidFill>
              <a:cs typeface="Times New Roman" panose="02020603050405020304" pitchFamily="18" charset="0"/>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236" y="2415301"/>
            <a:ext cx="5342278" cy="5342278"/>
          </a:xfrm>
          <a:prstGeom prst="rect">
            <a:avLst/>
          </a:prstGeom>
        </p:spPr>
      </p:pic>
      <p:sp>
        <p:nvSpPr>
          <p:cNvPr id="5" name="ZoneTexte 4"/>
          <p:cNvSpPr txBox="1"/>
          <p:nvPr/>
        </p:nvSpPr>
        <p:spPr>
          <a:xfrm>
            <a:off x="-669255" y="3952579"/>
            <a:ext cx="3615518" cy="646331"/>
          </a:xfrm>
          <a:prstGeom prst="rect">
            <a:avLst/>
          </a:prstGeom>
          <a:noFill/>
        </p:spPr>
        <p:txBody>
          <a:bodyPr wrap="square" rtlCol="0">
            <a:spAutoFit/>
          </a:bodyPr>
          <a:lstStyle/>
          <a:p>
            <a:pPr algn="ctr"/>
            <a:r>
              <a:rPr lang="fr-FR" sz="1800" dirty="0">
                <a:solidFill>
                  <a:schemeClr val="bg1"/>
                </a:solidFill>
              </a:rPr>
              <a:t>Harison Schmitt</a:t>
            </a:r>
          </a:p>
          <a:p>
            <a:pPr algn="ctr"/>
            <a:r>
              <a:rPr lang="fr-FR" sz="1800" dirty="0">
                <a:solidFill>
                  <a:schemeClr val="bg1"/>
                </a:solidFill>
              </a:rPr>
              <a:t>Apollo 17 en 1972</a:t>
            </a:r>
          </a:p>
        </p:txBody>
      </p:sp>
      <p:sp>
        <p:nvSpPr>
          <p:cNvPr id="7" name="ZoneTexte 6"/>
          <p:cNvSpPr txBox="1"/>
          <p:nvPr/>
        </p:nvSpPr>
        <p:spPr>
          <a:xfrm>
            <a:off x="3384128" y="231375"/>
            <a:ext cx="10026822" cy="461665"/>
          </a:xfrm>
          <a:prstGeom prst="rect">
            <a:avLst/>
          </a:prstGeom>
          <a:noFill/>
        </p:spPr>
        <p:txBody>
          <a:bodyPr wrap="square" rtlCol="0">
            <a:spAutoFit/>
          </a:bodyPr>
          <a:lstStyle/>
          <a:p>
            <a:pPr>
              <a:defRPr/>
            </a:pPr>
            <a:r>
              <a:rPr lang="fr-FR" altLang="fr-FR" dirty="0">
                <a:solidFill>
                  <a:schemeClr val="accent6">
                    <a:lumMod val="75000"/>
                  </a:schemeClr>
                </a:solidFill>
              </a:rPr>
              <a:t>Analyse des roches lunaires</a:t>
            </a:r>
          </a:p>
        </p:txBody>
      </p:sp>
      <p:sp>
        <p:nvSpPr>
          <p:cNvPr id="3" name="Rectangle 2"/>
          <p:cNvSpPr/>
          <p:nvPr/>
        </p:nvSpPr>
        <p:spPr>
          <a:xfrm>
            <a:off x="-474524" y="847743"/>
            <a:ext cx="11013798" cy="1938992"/>
          </a:xfrm>
          <a:prstGeom prst="rect">
            <a:avLst/>
          </a:prstGeom>
        </p:spPr>
        <p:txBody>
          <a:bodyPr wrap="square">
            <a:spAutoFit/>
          </a:bodyPr>
          <a:lstStyle/>
          <a:p>
            <a:pPr lvl="0" algn="ctr" defTabSz="914400"/>
            <a:r>
              <a:rPr lang="fr-FR" sz="2000" dirty="0">
                <a:solidFill>
                  <a:schemeClr val="accent2">
                    <a:lumMod val="75000"/>
                  </a:schemeClr>
                </a:solidFill>
              </a:rPr>
              <a:t>A partir de 1969, les missions </a:t>
            </a:r>
            <a:r>
              <a:rPr lang="fr-FR" sz="2000" dirty="0">
                <a:solidFill>
                  <a:schemeClr val="accent2">
                    <a:lumMod val="75000"/>
                  </a:schemeClr>
                </a:solidFill>
                <a:cs typeface="Times New Roman" panose="02020603050405020304" pitchFamily="18" charset="0"/>
              </a:rPr>
              <a:t>Apollo </a:t>
            </a:r>
            <a:r>
              <a:rPr lang="fr-FR" altLang="fr-FR" sz="2000" dirty="0">
                <a:solidFill>
                  <a:schemeClr val="accent2">
                    <a:lumMod val="75000"/>
                  </a:schemeClr>
                </a:solidFill>
                <a:cs typeface="Times New Roman" panose="02020603050405020304" pitchFamily="18" charset="0"/>
              </a:rPr>
              <a:t>ramènent 385 kg </a:t>
            </a:r>
          </a:p>
          <a:p>
            <a:pPr lvl="0" algn="ctr" defTabSz="914400"/>
            <a:r>
              <a:rPr lang="fr-FR" altLang="fr-FR" sz="2000" dirty="0">
                <a:solidFill>
                  <a:schemeClr val="accent2">
                    <a:lumMod val="75000"/>
                  </a:schemeClr>
                </a:solidFill>
                <a:cs typeface="Times New Roman" panose="02020603050405020304" pitchFamily="18" charset="0"/>
              </a:rPr>
              <a:t>de roches lunaires composées de 2 200 échantillons.</a:t>
            </a:r>
          </a:p>
          <a:p>
            <a:pPr lvl="0" algn="ctr" defTabSz="914400"/>
            <a:r>
              <a:rPr lang="fr-FR" altLang="fr-FR" sz="2000" dirty="0">
                <a:solidFill>
                  <a:schemeClr val="accent2">
                    <a:lumMod val="75000"/>
                  </a:schemeClr>
                </a:solidFill>
                <a:cs typeface="Times New Roman" panose="02020603050405020304" pitchFamily="18" charset="0"/>
              </a:rPr>
              <a:t>Pendant plus de 5 décennies les analyses des roches terrestres et lunaires </a:t>
            </a:r>
          </a:p>
          <a:p>
            <a:pPr lvl="0" algn="ctr" defTabSz="914400"/>
            <a:r>
              <a:rPr lang="fr-FR" altLang="fr-FR" sz="2000" dirty="0">
                <a:solidFill>
                  <a:schemeClr val="accent2">
                    <a:lumMod val="75000"/>
                  </a:schemeClr>
                </a:solidFill>
                <a:cs typeface="Times New Roman" panose="02020603050405020304" pitchFamily="18" charset="0"/>
              </a:rPr>
              <a:t>indiquent une composition identique </a:t>
            </a:r>
            <a:r>
              <a:rPr lang="fr-FR" altLang="fr-FR" sz="2000" b="1" dirty="0">
                <a:solidFill>
                  <a:schemeClr val="accent2">
                    <a:lumMod val="75000"/>
                  </a:schemeClr>
                </a:solidFill>
                <a:cs typeface="Times New Roman" panose="02020603050405020304" pitchFamily="18" charset="0"/>
              </a:rPr>
              <a:t>qui ne valide qu’en partie la théorie de l’impact !  </a:t>
            </a:r>
          </a:p>
          <a:p>
            <a:pPr lvl="0" algn="ctr" defTabSz="914400"/>
            <a:endParaRPr lang="fr-FR" altLang="fr-FR" sz="2000" dirty="0">
              <a:solidFill>
                <a:schemeClr val="accent2">
                  <a:lumMod val="75000"/>
                </a:schemeClr>
              </a:solidFill>
              <a:cs typeface="Times New Roman" panose="02020603050405020304" pitchFamily="18" charset="0"/>
            </a:endParaRPr>
          </a:p>
          <a:p>
            <a:pPr lvl="0" algn="ctr" defTabSz="914400"/>
            <a:r>
              <a:rPr lang="fr-FR" altLang="fr-FR" sz="2000" dirty="0">
                <a:solidFill>
                  <a:schemeClr val="accent2">
                    <a:lumMod val="75000"/>
                  </a:schemeClr>
                </a:solidFill>
                <a:cs typeface="Times New Roman" panose="02020603050405020304" pitchFamily="18" charset="0"/>
              </a:rPr>
              <a:t> </a:t>
            </a:r>
          </a:p>
        </p:txBody>
      </p:sp>
    </p:spTree>
    <p:extLst>
      <p:ext uri="{BB962C8B-B14F-4D97-AF65-F5344CB8AC3E}">
        <p14:creationId xmlns:p14="http://schemas.microsoft.com/office/powerpoint/2010/main" val="34977606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364108" y="521977"/>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5843"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5844"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5845" name="Object 2"/>
          <p:cNvGraphicFramePr>
            <a:graphicFrameLocks noChangeAspect="1"/>
          </p:cNvGraphicFramePr>
          <p:nvPr/>
        </p:nvGraphicFramePr>
        <p:xfrm>
          <a:off x="-56394" y="0"/>
          <a:ext cx="10172700"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4" y="0"/>
                        <a:ext cx="10172700"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635000" y="7143750"/>
            <a:ext cx="10252075" cy="369888"/>
          </a:xfrm>
          <a:prstGeom prst="rect">
            <a:avLst/>
          </a:prstGeom>
        </p:spPr>
        <p:txBody>
          <a:bodyPr>
            <a:spAutoFit/>
          </a:bodyPr>
          <a:lstStyle/>
          <a:p>
            <a:pPr>
              <a:defRPr/>
            </a:pPr>
            <a:endParaRPr lang="fr-FR" sz="1800" dirty="0">
              <a:solidFill>
                <a:schemeClr val="bg2">
                  <a:lumMod val="20000"/>
                  <a:lumOff val="80000"/>
                </a:schemeClr>
              </a:solidFill>
            </a:endParaRPr>
          </a:p>
        </p:txBody>
      </p:sp>
      <p:sp>
        <p:nvSpPr>
          <p:cNvPr id="33" name="Rectangle à coins arrondis 32"/>
          <p:cNvSpPr/>
          <p:nvPr/>
        </p:nvSpPr>
        <p:spPr bwMode="auto">
          <a:xfrm>
            <a:off x="2015976" y="104875"/>
            <a:ext cx="6078240" cy="773416"/>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cxnSp>
        <p:nvCxnSpPr>
          <p:cNvPr id="35875" name="Connecteur droit avec flèche 20"/>
          <p:cNvCxnSpPr>
            <a:cxnSpLocks noChangeShapeType="1"/>
          </p:cNvCxnSpPr>
          <p:nvPr/>
        </p:nvCxnSpPr>
        <p:spPr bwMode="auto">
          <a:xfrm flipH="1" flipV="1">
            <a:off x="4032250" y="5165725"/>
            <a:ext cx="23813" cy="635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2015976" y="65630"/>
            <a:ext cx="6045438" cy="830997"/>
          </a:xfrm>
          <a:prstGeom prst="rect">
            <a:avLst/>
          </a:prstGeom>
        </p:spPr>
        <p:txBody>
          <a:bodyPr wrap="none">
            <a:spAutoFit/>
          </a:bodyPr>
          <a:lstStyle/>
          <a:p>
            <a:pPr algn="ctr"/>
            <a:r>
              <a:rPr lang="fr-FR" dirty="0">
                <a:solidFill>
                  <a:schemeClr val="accent2">
                    <a:lumMod val="75000"/>
                  </a:schemeClr>
                </a:solidFill>
              </a:rPr>
              <a:t>Une étude qui conforte la théorie de l’impact.</a:t>
            </a:r>
          </a:p>
          <a:p>
            <a:pPr algn="ctr"/>
            <a:r>
              <a:rPr lang="fr-FR" dirty="0">
                <a:solidFill>
                  <a:schemeClr val="accent2">
                    <a:lumMod val="75000"/>
                  </a:schemeClr>
                </a:solidFill>
              </a:rPr>
              <a:t>La Lune n’est pas la fille exclusive de la Terre !</a:t>
            </a:r>
          </a:p>
        </p:txBody>
      </p:sp>
      <p:sp>
        <p:nvSpPr>
          <p:cNvPr id="11" name="Rectangle à coins arrondis 48"/>
          <p:cNvSpPr>
            <a:spLocks noChangeArrowheads="1"/>
          </p:cNvSpPr>
          <p:nvPr/>
        </p:nvSpPr>
        <p:spPr bwMode="auto">
          <a:xfrm>
            <a:off x="851023" y="1109945"/>
            <a:ext cx="8293745" cy="1616726"/>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0524" y="2835589"/>
            <a:ext cx="5730108" cy="4516041"/>
          </a:xfrm>
          <a:prstGeom prst="rect">
            <a:avLst/>
          </a:prstGeom>
        </p:spPr>
      </p:pic>
      <p:sp>
        <p:nvSpPr>
          <p:cNvPr id="7" name="ZoneTexte 6"/>
          <p:cNvSpPr txBox="1"/>
          <p:nvPr/>
        </p:nvSpPr>
        <p:spPr>
          <a:xfrm>
            <a:off x="0" y="4031635"/>
            <a:ext cx="2801932" cy="707886"/>
          </a:xfrm>
          <a:prstGeom prst="rect">
            <a:avLst/>
          </a:prstGeom>
          <a:noFill/>
        </p:spPr>
        <p:txBody>
          <a:bodyPr wrap="square" rtlCol="0">
            <a:spAutoFit/>
          </a:bodyPr>
          <a:lstStyle/>
          <a:p>
            <a:pPr algn="ctr"/>
            <a:r>
              <a:rPr lang="fr-FR" sz="2000" dirty="0">
                <a:solidFill>
                  <a:schemeClr val="bg1"/>
                </a:solidFill>
              </a:rPr>
              <a:t>Pierre de la genèse.</a:t>
            </a:r>
          </a:p>
          <a:p>
            <a:pPr algn="ctr"/>
            <a:r>
              <a:rPr lang="fr-FR" sz="2000" dirty="0">
                <a:solidFill>
                  <a:schemeClr val="bg1"/>
                </a:solidFill>
              </a:rPr>
              <a:t>Croûte lunaire profonde.</a:t>
            </a:r>
          </a:p>
        </p:txBody>
      </p:sp>
      <p:sp>
        <p:nvSpPr>
          <p:cNvPr id="5" name="Rectangle 4"/>
          <p:cNvSpPr/>
          <p:nvPr/>
        </p:nvSpPr>
        <p:spPr>
          <a:xfrm>
            <a:off x="-522286" y="1100970"/>
            <a:ext cx="11104483" cy="1631216"/>
          </a:xfrm>
          <a:prstGeom prst="rect">
            <a:avLst/>
          </a:prstGeom>
        </p:spPr>
        <p:txBody>
          <a:bodyPr wrap="square">
            <a:spAutoFit/>
          </a:bodyPr>
          <a:lstStyle/>
          <a:p>
            <a:pPr algn="ctr"/>
            <a:r>
              <a:rPr lang="fr-FR" sz="2000" dirty="0">
                <a:solidFill>
                  <a:schemeClr val="accent2">
                    <a:lumMod val="75000"/>
                  </a:schemeClr>
                </a:solidFill>
              </a:rPr>
              <a:t>Mais à partir de 2019 grâce à l’aide de spectromètres de masse de dernières </a:t>
            </a:r>
          </a:p>
          <a:p>
            <a:pPr algn="ctr"/>
            <a:r>
              <a:rPr lang="fr-FR" sz="2000" dirty="0">
                <a:solidFill>
                  <a:schemeClr val="accent2">
                    <a:lumMod val="75000"/>
                  </a:schemeClr>
                </a:solidFill>
              </a:rPr>
              <a:t>générations nous savons que </a:t>
            </a:r>
            <a:r>
              <a:rPr lang="fr-FR" sz="2000" b="1" dirty="0">
                <a:solidFill>
                  <a:schemeClr val="accent2">
                    <a:lumMod val="75000"/>
                  </a:schemeClr>
                </a:solidFill>
              </a:rPr>
              <a:t>la majorité des roches de la croûte lunaire </a:t>
            </a:r>
          </a:p>
          <a:p>
            <a:pPr algn="ctr"/>
            <a:r>
              <a:rPr lang="fr-FR" sz="2000" b="1" dirty="0">
                <a:solidFill>
                  <a:schemeClr val="accent2">
                    <a:lumMod val="75000"/>
                  </a:schemeClr>
                </a:solidFill>
              </a:rPr>
              <a:t>profonde ne sont pas d’origine terrestre.</a:t>
            </a:r>
          </a:p>
          <a:p>
            <a:pPr algn="ctr"/>
            <a:r>
              <a:rPr lang="fr-FR" sz="2000" dirty="0">
                <a:solidFill>
                  <a:schemeClr val="accent2">
                    <a:lumMod val="75000"/>
                  </a:schemeClr>
                </a:solidFill>
              </a:rPr>
              <a:t>Les pierres lunaires ont donc bien deux origines distinctes. </a:t>
            </a:r>
          </a:p>
          <a:p>
            <a:pPr algn="ctr"/>
            <a:r>
              <a:rPr lang="fr-FR" sz="2000" dirty="0">
                <a:solidFill>
                  <a:schemeClr val="accent2">
                    <a:lumMod val="75000"/>
                  </a:schemeClr>
                </a:solidFill>
              </a:rPr>
              <a:t>La théorie de la formation de la Lune par impact devient la plus crédible.</a:t>
            </a:r>
          </a:p>
        </p:txBody>
      </p:sp>
    </p:spTree>
    <p:extLst>
      <p:ext uri="{BB962C8B-B14F-4D97-AF65-F5344CB8AC3E}">
        <p14:creationId xmlns:p14="http://schemas.microsoft.com/office/powerpoint/2010/main" val="2581791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3977041208"/>
              </p:ext>
            </p:extLst>
          </p:nvPr>
        </p:nvGraphicFramePr>
        <p:xfrm>
          <a:off x="0" y="-48341"/>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341"/>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13" name="Rectangle à coins arrondis 12"/>
          <p:cNvSpPr/>
          <p:nvPr/>
        </p:nvSpPr>
        <p:spPr bwMode="auto">
          <a:xfrm>
            <a:off x="1421340" y="309413"/>
            <a:ext cx="7738008"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10" name="Rectangle à coins arrondis 48"/>
          <p:cNvSpPr>
            <a:spLocks noChangeArrowheads="1"/>
          </p:cNvSpPr>
          <p:nvPr/>
        </p:nvSpPr>
        <p:spPr bwMode="auto">
          <a:xfrm>
            <a:off x="1583928" y="1187549"/>
            <a:ext cx="7344816" cy="762827"/>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4" name="Rectangle 3"/>
          <p:cNvSpPr/>
          <p:nvPr/>
        </p:nvSpPr>
        <p:spPr>
          <a:xfrm>
            <a:off x="1387332" y="1225098"/>
            <a:ext cx="7738008" cy="707886"/>
          </a:xfrm>
          <a:prstGeom prst="rect">
            <a:avLst/>
          </a:prstGeom>
        </p:spPr>
        <p:txBody>
          <a:bodyPr wrap="square">
            <a:spAutoFit/>
          </a:bodyPr>
          <a:lstStyle/>
          <a:p>
            <a:pPr algn="ctr"/>
            <a:r>
              <a:rPr lang="fr-FR" sz="2000" dirty="0">
                <a:solidFill>
                  <a:schemeClr val="accent2">
                    <a:lumMod val="75000"/>
                  </a:schemeClr>
                </a:solidFill>
                <a:cs typeface="Times New Roman" panose="02020603050405020304" pitchFamily="18" charset="0"/>
              </a:rPr>
              <a:t>La Lune est composée d’un mélange de 2 types de magmas :</a:t>
            </a:r>
          </a:p>
          <a:p>
            <a:pPr algn="ctr"/>
            <a:r>
              <a:rPr lang="fr-FR" sz="2000" dirty="0">
                <a:solidFill>
                  <a:schemeClr val="accent2">
                    <a:lumMod val="75000"/>
                  </a:schemeClr>
                </a:solidFill>
                <a:cs typeface="Times New Roman" panose="02020603050405020304" pitchFamily="18" charset="0"/>
              </a:rPr>
              <a:t>80% de magma de Théia et 20% de magma de la croûte terrestre.</a:t>
            </a:r>
          </a:p>
        </p:txBody>
      </p:sp>
      <p:sp>
        <p:nvSpPr>
          <p:cNvPr id="6" name="Rectangle 5"/>
          <p:cNvSpPr/>
          <p:nvPr/>
        </p:nvSpPr>
        <p:spPr>
          <a:xfrm>
            <a:off x="1421340" y="293836"/>
            <a:ext cx="7861447" cy="461665"/>
          </a:xfrm>
          <a:prstGeom prst="rect">
            <a:avLst/>
          </a:prstGeom>
        </p:spPr>
        <p:txBody>
          <a:bodyPr wrap="none">
            <a:spAutoFit/>
          </a:bodyPr>
          <a:lstStyle/>
          <a:p>
            <a:pPr>
              <a:defRPr/>
            </a:pPr>
            <a:r>
              <a:rPr lang="fr-FR" altLang="fr-FR" dirty="0">
                <a:solidFill>
                  <a:schemeClr val="accent6">
                    <a:lumMod val="75000"/>
                  </a:schemeClr>
                </a:solidFill>
              </a:rPr>
              <a:t>Les simulations numériques, un outil de plus en plus précieux.</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83" y="2307306"/>
            <a:ext cx="8980184" cy="5216947"/>
          </a:xfrm>
          <a:prstGeom prst="rect">
            <a:avLst/>
          </a:prstGeom>
        </p:spPr>
      </p:pic>
    </p:spTree>
    <p:extLst>
      <p:ext uri="{BB962C8B-B14F-4D97-AF65-F5344CB8AC3E}">
        <p14:creationId xmlns:p14="http://schemas.microsoft.com/office/powerpoint/2010/main" val="168233868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5843"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5844"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5845" name="Object 2"/>
          <p:cNvGraphicFramePr>
            <a:graphicFrameLocks noChangeAspect="1"/>
          </p:cNvGraphicFramePr>
          <p:nvPr>
            <p:extLst>
              <p:ext uri="{D42A27DB-BD31-4B8C-83A1-F6EECF244321}">
                <p14:modId xmlns:p14="http://schemas.microsoft.com/office/powerpoint/2010/main" val="621363778"/>
              </p:ext>
            </p:extLst>
          </p:nvPr>
        </p:nvGraphicFramePr>
        <p:xfrm>
          <a:off x="-82686" y="-108594"/>
          <a:ext cx="10172700" cy="7687064"/>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86" y="-108594"/>
                        <a:ext cx="10172700" cy="7687064"/>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8" name="Rectangle 7"/>
          <p:cNvSpPr/>
          <p:nvPr/>
        </p:nvSpPr>
        <p:spPr>
          <a:xfrm>
            <a:off x="635000" y="7143750"/>
            <a:ext cx="10252075" cy="369888"/>
          </a:xfrm>
          <a:prstGeom prst="rect">
            <a:avLst/>
          </a:prstGeom>
        </p:spPr>
        <p:txBody>
          <a:bodyPr>
            <a:spAutoFit/>
          </a:bodyPr>
          <a:lstStyle/>
          <a:p>
            <a:pPr>
              <a:defRPr/>
            </a:pPr>
            <a:endParaRPr lang="fr-FR" sz="1800" dirty="0">
              <a:solidFill>
                <a:schemeClr val="bg2">
                  <a:lumMod val="20000"/>
                  <a:lumOff val="80000"/>
                </a:schemeClr>
              </a:solidFill>
            </a:endParaRPr>
          </a:p>
        </p:txBody>
      </p:sp>
      <p:sp>
        <p:nvSpPr>
          <p:cNvPr id="33" name="Rectangle à coins arrondis 32"/>
          <p:cNvSpPr/>
          <p:nvPr/>
        </p:nvSpPr>
        <p:spPr bwMode="auto">
          <a:xfrm>
            <a:off x="2351921" y="609539"/>
            <a:ext cx="5607693" cy="428625"/>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cxnSp>
        <p:nvCxnSpPr>
          <p:cNvPr id="35875" name="Connecteur droit avec flèche 20"/>
          <p:cNvCxnSpPr>
            <a:cxnSpLocks noChangeShapeType="1"/>
          </p:cNvCxnSpPr>
          <p:nvPr/>
        </p:nvCxnSpPr>
        <p:spPr bwMode="auto">
          <a:xfrm flipH="1" flipV="1">
            <a:off x="4032250" y="5165725"/>
            <a:ext cx="23813" cy="635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à coins arrondis 48"/>
          <p:cNvSpPr>
            <a:spLocks noChangeArrowheads="1"/>
          </p:cNvSpPr>
          <p:nvPr/>
        </p:nvSpPr>
        <p:spPr bwMode="auto">
          <a:xfrm>
            <a:off x="1223888" y="1529324"/>
            <a:ext cx="7488832" cy="1029413"/>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Rectangle 4"/>
          <p:cNvSpPr/>
          <p:nvPr/>
        </p:nvSpPr>
        <p:spPr>
          <a:xfrm>
            <a:off x="2433638" y="593020"/>
            <a:ext cx="7767286" cy="461665"/>
          </a:xfrm>
          <a:prstGeom prst="rect">
            <a:avLst/>
          </a:prstGeom>
        </p:spPr>
        <p:txBody>
          <a:bodyPr wrap="square">
            <a:spAutoFit/>
          </a:bodyPr>
          <a:lstStyle/>
          <a:p>
            <a:r>
              <a:rPr lang="fr-FR" dirty="0">
                <a:solidFill>
                  <a:schemeClr val="accent2">
                    <a:lumMod val="75000"/>
                  </a:schemeClr>
                </a:solidFill>
              </a:rPr>
              <a:t>Notre Lune a eu une formation très rapide ! </a:t>
            </a:r>
          </a:p>
        </p:txBody>
      </p:sp>
      <p:sp>
        <p:nvSpPr>
          <p:cNvPr id="4" name="ZoneTexte 3"/>
          <p:cNvSpPr txBox="1"/>
          <p:nvPr/>
        </p:nvSpPr>
        <p:spPr>
          <a:xfrm>
            <a:off x="-208106" y="3798632"/>
            <a:ext cx="10029970" cy="2554545"/>
          </a:xfrm>
          <a:prstGeom prst="rect">
            <a:avLst/>
          </a:prstGeom>
          <a:noFill/>
        </p:spPr>
        <p:txBody>
          <a:bodyPr wrap="square" rtlCol="0">
            <a:spAutoFit/>
          </a:bodyPr>
          <a:lstStyle/>
          <a:p>
            <a:pPr algn="ctr"/>
            <a:r>
              <a:rPr lang="fr-FR" sz="2000" dirty="0">
                <a:solidFill>
                  <a:schemeClr val="accent2">
                    <a:lumMod val="75000"/>
                  </a:schemeClr>
                </a:solidFill>
              </a:rPr>
              <a:t>L’analyse les roches lunaires ramenées par les missions Apollo, a montré des </a:t>
            </a:r>
          </a:p>
          <a:p>
            <a:pPr algn="ctr"/>
            <a:r>
              <a:rPr lang="fr-FR" sz="2000" dirty="0">
                <a:solidFill>
                  <a:schemeClr val="accent2">
                    <a:lumMod val="75000"/>
                  </a:schemeClr>
                </a:solidFill>
              </a:rPr>
              <a:t>similitudes troublantes de composition chimique avec les roches terrestres notamment </a:t>
            </a:r>
          </a:p>
          <a:p>
            <a:pPr algn="ctr"/>
            <a:r>
              <a:rPr lang="fr-FR" sz="2000" dirty="0">
                <a:solidFill>
                  <a:schemeClr val="accent2">
                    <a:lumMod val="75000"/>
                  </a:schemeClr>
                </a:solidFill>
              </a:rPr>
              <a:t>au niveau du  rapport des isotopes de tungstène, chrome, silicium et oxygène.</a:t>
            </a:r>
          </a:p>
          <a:p>
            <a:pPr algn="ctr"/>
            <a:r>
              <a:rPr lang="fr-FR" sz="2000" dirty="0">
                <a:solidFill>
                  <a:schemeClr val="accent2">
                    <a:lumMod val="75000"/>
                  </a:schemeClr>
                </a:solidFill>
              </a:rPr>
              <a:t>Ces similitudes sont difficiles à expliquer puisque ces roches lunaires </a:t>
            </a:r>
          </a:p>
          <a:p>
            <a:pPr algn="ctr"/>
            <a:r>
              <a:rPr lang="fr-FR" sz="2000" dirty="0">
                <a:solidFill>
                  <a:schemeClr val="accent2">
                    <a:lumMod val="75000"/>
                  </a:schemeClr>
                </a:solidFill>
              </a:rPr>
              <a:t>n’auraient que 20% d’origine terrestre.</a:t>
            </a:r>
          </a:p>
          <a:p>
            <a:pPr algn="ctr"/>
            <a:r>
              <a:rPr lang="fr-FR" sz="2000" dirty="0">
                <a:solidFill>
                  <a:schemeClr val="accent2">
                    <a:lumMod val="75000"/>
                  </a:schemeClr>
                </a:solidFill>
              </a:rPr>
              <a:t>D’autre part il est très peu probable que les roches de Théia aient </a:t>
            </a:r>
          </a:p>
          <a:p>
            <a:pPr algn="ctr"/>
            <a:r>
              <a:rPr lang="fr-FR" sz="2000" dirty="0">
                <a:solidFill>
                  <a:schemeClr val="accent2">
                    <a:lumMod val="75000"/>
                  </a:schemeClr>
                </a:solidFill>
              </a:rPr>
              <a:t>la même composition que celle des roches terrestres.</a:t>
            </a:r>
          </a:p>
          <a:p>
            <a:pPr algn="ctr"/>
            <a:r>
              <a:rPr lang="fr-FR" sz="2000" dirty="0">
                <a:solidFill>
                  <a:schemeClr val="accent2">
                    <a:lumMod val="75000"/>
                  </a:schemeClr>
                </a:solidFill>
              </a:rPr>
              <a:t>La Lune s’est formée très rapidement, environ une année s’est écoulée entre les figures 1 et 12</a:t>
            </a: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0" y="3242284"/>
            <a:ext cx="9863809" cy="4206265"/>
          </a:xfrm>
          <a:prstGeom prst="rect">
            <a:avLst/>
          </a:prstGeom>
        </p:spPr>
      </p:pic>
      <p:sp>
        <p:nvSpPr>
          <p:cNvPr id="2" name="ZoneTexte 1"/>
          <p:cNvSpPr txBox="1"/>
          <p:nvPr/>
        </p:nvSpPr>
        <p:spPr>
          <a:xfrm>
            <a:off x="9255596" y="7072897"/>
            <a:ext cx="959838" cy="338554"/>
          </a:xfrm>
          <a:prstGeom prst="rect">
            <a:avLst/>
          </a:prstGeom>
          <a:noFill/>
        </p:spPr>
        <p:txBody>
          <a:bodyPr wrap="square" rtlCol="0">
            <a:spAutoFit/>
          </a:bodyPr>
          <a:lstStyle/>
          <a:p>
            <a:r>
              <a:rPr lang="fr-FR" sz="1600" dirty="0">
                <a:solidFill>
                  <a:schemeClr val="bg1"/>
                </a:solidFill>
              </a:rPr>
              <a:t>Lune</a:t>
            </a:r>
          </a:p>
        </p:txBody>
      </p:sp>
      <p:sp>
        <p:nvSpPr>
          <p:cNvPr id="3" name="Rectangle 2"/>
          <p:cNvSpPr/>
          <p:nvPr/>
        </p:nvSpPr>
        <p:spPr>
          <a:xfrm>
            <a:off x="173551" y="1526479"/>
            <a:ext cx="9656764" cy="707886"/>
          </a:xfrm>
          <a:prstGeom prst="rect">
            <a:avLst/>
          </a:prstGeom>
        </p:spPr>
        <p:txBody>
          <a:bodyPr wrap="square">
            <a:spAutoFit/>
          </a:bodyPr>
          <a:lstStyle/>
          <a:p>
            <a:pPr algn="ctr"/>
            <a:r>
              <a:rPr lang="fr-FR" sz="2000" dirty="0">
                <a:solidFill>
                  <a:schemeClr val="accent2">
                    <a:lumMod val="75000"/>
                  </a:schemeClr>
                </a:solidFill>
                <a:cs typeface="Times New Roman" panose="02020603050405020304" pitchFamily="18" charset="0"/>
              </a:rPr>
              <a:t>Une année à peine s'est écoulée entre la première et la dernière image.</a:t>
            </a:r>
          </a:p>
          <a:p>
            <a:pPr algn="ctr"/>
            <a:r>
              <a:rPr lang="fr-FR" sz="2000" dirty="0">
                <a:solidFill>
                  <a:schemeClr val="accent2">
                    <a:lumMod val="75000"/>
                  </a:schemeClr>
                </a:solidFill>
                <a:cs typeface="Times New Roman" panose="02020603050405020304" pitchFamily="18" charset="0"/>
              </a:rPr>
              <a:t> </a:t>
            </a:r>
          </a:p>
        </p:txBody>
      </p:sp>
      <p:sp>
        <p:nvSpPr>
          <p:cNvPr id="6" name="Rectangle 5"/>
          <p:cNvSpPr/>
          <p:nvPr/>
        </p:nvSpPr>
        <p:spPr>
          <a:xfrm>
            <a:off x="143768" y="1838682"/>
            <a:ext cx="9623837" cy="707886"/>
          </a:xfrm>
          <a:prstGeom prst="rect">
            <a:avLst/>
          </a:prstGeom>
        </p:spPr>
        <p:txBody>
          <a:bodyPr wrap="square">
            <a:spAutoFit/>
          </a:bodyPr>
          <a:lstStyle/>
          <a:p>
            <a:pPr algn="ctr"/>
            <a:r>
              <a:rPr lang="fr-FR" sz="2000" dirty="0">
                <a:solidFill>
                  <a:schemeClr val="accent2">
                    <a:lumMod val="75000"/>
                  </a:schemeClr>
                </a:solidFill>
              </a:rPr>
              <a:t>L’orbite de la jeune Lune ne se trouve alors qu’à 25000 km de la Terre</a:t>
            </a:r>
          </a:p>
          <a:p>
            <a:pPr algn="ctr"/>
            <a:r>
              <a:rPr lang="fr-FR" sz="2000" dirty="0">
                <a:solidFill>
                  <a:schemeClr val="accent2">
                    <a:lumMod val="75000"/>
                  </a:schemeClr>
                </a:solidFill>
              </a:rPr>
              <a:t> qui elle-même effectue ses rotations en 5 heures.      </a:t>
            </a:r>
          </a:p>
        </p:txBody>
      </p:sp>
      <p:cxnSp>
        <p:nvCxnSpPr>
          <p:cNvPr id="10" name="Connecteur droit avec flèche 9"/>
          <p:cNvCxnSpPr/>
          <p:nvPr/>
        </p:nvCxnSpPr>
        <p:spPr bwMode="auto">
          <a:xfrm flipH="1">
            <a:off x="359792" y="3923853"/>
            <a:ext cx="275208" cy="72008"/>
          </a:xfrm>
          <a:prstGeom prst="straightConnector1">
            <a:avLst/>
          </a:prstGeom>
          <a:solidFill>
            <a:srgbClr val="00B8FF"/>
          </a:solidFill>
          <a:ln w="127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202334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2139007605"/>
              </p:ext>
            </p:extLst>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6" name="ZoneTexte 2"/>
          <p:cNvSpPr txBox="1">
            <a:spLocks noChangeArrowheads="1"/>
          </p:cNvSpPr>
          <p:nvPr/>
        </p:nvSpPr>
        <p:spPr bwMode="auto">
          <a:xfrm>
            <a:off x="1973552" y="510381"/>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8983" y="2675705"/>
            <a:ext cx="4912243" cy="4557470"/>
          </a:xfrm>
          <a:prstGeom prst="rect">
            <a:avLst/>
          </a:prstGeom>
        </p:spPr>
      </p:pic>
      <p:sp>
        <p:nvSpPr>
          <p:cNvPr id="10" name="Rectangle à coins arrondis 48"/>
          <p:cNvSpPr>
            <a:spLocks noChangeArrowheads="1"/>
          </p:cNvSpPr>
          <p:nvPr/>
        </p:nvSpPr>
        <p:spPr bwMode="auto">
          <a:xfrm>
            <a:off x="431800" y="1532090"/>
            <a:ext cx="9073008" cy="951603"/>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sz="1800" dirty="0"/>
          </a:p>
        </p:txBody>
      </p:sp>
      <p:sp>
        <p:nvSpPr>
          <p:cNvPr id="4" name="Rectangle 3"/>
          <p:cNvSpPr/>
          <p:nvPr/>
        </p:nvSpPr>
        <p:spPr>
          <a:xfrm>
            <a:off x="71760" y="1532090"/>
            <a:ext cx="9762231" cy="969496"/>
          </a:xfrm>
          <a:prstGeom prst="rect">
            <a:avLst/>
          </a:prstGeom>
        </p:spPr>
        <p:txBody>
          <a:bodyPr wrap="square">
            <a:spAutoFit/>
          </a:bodyPr>
          <a:lstStyle/>
          <a:p>
            <a:pPr algn="ctr" eaLnBrk="1">
              <a:lnSpc>
                <a:spcPct val="95000"/>
              </a:lnSpc>
              <a:buClr>
                <a:srgbClr val="000000"/>
              </a:buClr>
              <a:buSzPct val="100000"/>
              <a:buFont typeface="Times New Roman" panose="02020603050405020304" pitchFamily="18" charset="0"/>
              <a:buNone/>
            </a:pPr>
            <a:r>
              <a:rPr lang="fr-FR" sz="2000" dirty="0">
                <a:solidFill>
                  <a:schemeClr val="accent2">
                    <a:lumMod val="75000"/>
                  </a:schemeClr>
                </a:solidFill>
                <a:cs typeface="Times New Roman" panose="02020603050405020304" pitchFamily="18" charset="0"/>
              </a:rPr>
              <a:t>Il a 4,3 milliards d’années, la Lune a été percutée par un bolide </a:t>
            </a:r>
          </a:p>
          <a:p>
            <a:pPr algn="ctr" eaLnBrk="1">
              <a:lnSpc>
                <a:spcPct val="95000"/>
              </a:lnSpc>
              <a:buClr>
                <a:srgbClr val="000000"/>
              </a:buClr>
              <a:buSzPct val="100000"/>
              <a:buFont typeface="Times New Roman" panose="02020603050405020304" pitchFamily="18" charset="0"/>
              <a:buNone/>
            </a:pPr>
            <a:r>
              <a:rPr lang="fr-FR" sz="2000" dirty="0">
                <a:solidFill>
                  <a:schemeClr val="accent2">
                    <a:lumMod val="75000"/>
                  </a:schemeClr>
                </a:solidFill>
                <a:cs typeface="Times New Roman" panose="02020603050405020304" pitchFamily="18" charset="0"/>
              </a:rPr>
              <a:t>qui a creusé le pôle sud Aitken sur la face cachée de la Lune.</a:t>
            </a:r>
          </a:p>
          <a:p>
            <a:pPr algn="ctr" eaLnBrk="1">
              <a:lnSpc>
                <a:spcPct val="95000"/>
              </a:lnSpc>
              <a:buClr>
                <a:srgbClr val="000000"/>
              </a:buClr>
              <a:buSzPct val="100000"/>
              <a:buFont typeface="Times New Roman" panose="02020603050405020304" pitchFamily="18" charset="0"/>
              <a:buNone/>
            </a:pPr>
            <a:r>
              <a:rPr lang="fr-FR" altLang="fr-FR" sz="2000" dirty="0">
                <a:solidFill>
                  <a:schemeClr val="accent2">
                    <a:lumMod val="75000"/>
                  </a:schemeClr>
                </a:solidFill>
                <a:cs typeface="Times New Roman" panose="02020603050405020304" pitchFamily="18" charset="0"/>
              </a:rPr>
              <a:t>C’est le cratère le plus important de tout le système solaire : D = 2500 km, P =13 Km.</a:t>
            </a:r>
          </a:p>
        </p:txBody>
      </p:sp>
      <p:sp>
        <p:nvSpPr>
          <p:cNvPr id="12" name="Rectangle à coins arrondis 11"/>
          <p:cNvSpPr/>
          <p:nvPr/>
        </p:nvSpPr>
        <p:spPr bwMode="auto">
          <a:xfrm>
            <a:off x="2433638" y="312622"/>
            <a:ext cx="5311291" cy="981308"/>
          </a:xfrm>
          <a:prstGeom prst="roundRect">
            <a:avLst/>
          </a:prstGeom>
          <a:solidFill>
            <a:srgbClr val="7030A0"/>
          </a:solidFill>
          <a:ln w="2857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fr-FR" dirty="0"/>
          </a:p>
        </p:txBody>
      </p:sp>
      <p:sp>
        <p:nvSpPr>
          <p:cNvPr id="5" name="Rectangle 4"/>
          <p:cNvSpPr/>
          <p:nvPr/>
        </p:nvSpPr>
        <p:spPr>
          <a:xfrm>
            <a:off x="2671104" y="434399"/>
            <a:ext cx="5073825" cy="769441"/>
          </a:xfrm>
          <a:prstGeom prst="rect">
            <a:avLst/>
          </a:prstGeom>
        </p:spPr>
        <p:txBody>
          <a:bodyPr wrap="none">
            <a:spAutoFit/>
          </a:bodyPr>
          <a:lstStyle/>
          <a:p>
            <a:pPr>
              <a:defRPr/>
            </a:pPr>
            <a:r>
              <a:rPr lang="fr-FR" altLang="fr-FR" sz="4400" dirty="0">
                <a:solidFill>
                  <a:schemeClr val="bg1">
                    <a:lumMod val="85000"/>
                  </a:schemeClr>
                </a:solidFill>
              </a:rPr>
              <a:t>Evolution de la Lune </a:t>
            </a:r>
          </a:p>
        </p:txBody>
      </p:sp>
    </p:spTree>
    <p:extLst>
      <p:ext uri="{BB962C8B-B14F-4D97-AF65-F5344CB8AC3E}">
        <p14:creationId xmlns:p14="http://schemas.microsoft.com/office/powerpoint/2010/main" val="130415026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3820603305"/>
              </p:ext>
            </p:extLst>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6" name="ZoneTexte 2"/>
          <p:cNvSpPr txBox="1">
            <a:spLocks noChangeArrowheads="1"/>
          </p:cNvSpPr>
          <p:nvPr/>
        </p:nvSpPr>
        <p:spPr bwMode="auto">
          <a:xfrm>
            <a:off x="2797757" y="157786"/>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9" name="Rectangle à coins arrondis 48"/>
          <p:cNvSpPr>
            <a:spLocks noChangeArrowheads="1"/>
          </p:cNvSpPr>
          <p:nvPr/>
        </p:nvSpPr>
        <p:spPr bwMode="auto">
          <a:xfrm>
            <a:off x="1503983" y="979698"/>
            <a:ext cx="7056784" cy="681383"/>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678" y="1691605"/>
            <a:ext cx="7778090" cy="5833568"/>
          </a:xfrm>
          <a:prstGeom prst="rect">
            <a:avLst/>
          </a:prstGeom>
        </p:spPr>
      </p:pic>
      <p:sp>
        <p:nvSpPr>
          <p:cNvPr id="7" name="ZoneTexte 6"/>
          <p:cNvSpPr txBox="1"/>
          <p:nvPr/>
        </p:nvSpPr>
        <p:spPr>
          <a:xfrm>
            <a:off x="-72256" y="977199"/>
            <a:ext cx="10187035" cy="707886"/>
          </a:xfrm>
          <a:prstGeom prst="rect">
            <a:avLst/>
          </a:prstGeom>
          <a:noFill/>
        </p:spPr>
        <p:txBody>
          <a:bodyPr wrap="square" rtlCol="0">
            <a:spAutoFit/>
          </a:bodyPr>
          <a:lstStyle/>
          <a:p>
            <a:pPr algn="ctr"/>
            <a:r>
              <a:rPr lang="fr-FR" sz="2000" dirty="0">
                <a:solidFill>
                  <a:schemeClr val="accent2">
                    <a:lumMod val="75000"/>
                  </a:schemeClr>
                </a:solidFill>
              </a:rPr>
              <a:t>Entre -4,1 et -3,8 milliards d’années la surface de la Lune subit </a:t>
            </a:r>
          </a:p>
          <a:p>
            <a:pPr algn="ctr"/>
            <a:r>
              <a:rPr lang="fr-FR" sz="2000" dirty="0">
                <a:solidFill>
                  <a:schemeClr val="accent2">
                    <a:lumMod val="75000"/>
                  </a:schemeClr>
                </a:solidFill>
              </a:rPr>
              <a:t>le grand bombardement tardif qui créé les grands bassins lunaires.</a:t>
            </a:r>
          </a:p>
        </p:txBody>
      </p:sp>
      <p:sp>
        <p:nvSpPr>
          <p:cNvPr id="10" name="Rectangle à coins arrondis 48"/>
          <p:cNvSpPr>
            <a:spLocks noChangeArrowheads="1"/>
          </p:cNvSpPr>
          <p:nvPr/>
        </p:nvSpPr>
        <p:spPr bwMode="auto">
          <a:xfrm>
            <a:off x="1746305" y="287784"/>
            <a:ext cx="6534366" cy="479805"/>
          </a:xfrm>
          <a:prstGeom prst="roundRect">
            <a:avLst>
              <a:gd name="adj" fmla="val 16667"/>
            </a:avLst>
          </a:prstGeom>
          <a:solidFill>
            <a:schemeClr val="bg1">
              <a:lumMod val="85000"/>
            </a:schemeClr>
          </a:solidFill>
          <a:ln w="38100" algn="ctr">
            <a:solidFill>
              <a:schemeClr val="accent2">
                <a:lumMod val="75000"/>
              </a:schemeClr>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ZoneTexte 2"/>
          <p:cNvSpPr txBox="1"/>
          <p:nvPr/>
        </p:nvSpPr>
        <p:spPr>
          <a:xfrm>
            <a:off x="1855219" y="303096"/>
            <a:ext cx="6569973" cy="461665"/>
          </a:xfrm>
          <a:prstGeom prst="rect">
            <a:avLst/>
          </a:prstGeom>
          <a:noFill/>
        </p:spPr>
        <p:txBody>
          <a:bodyPr wrap="square" rtlCol="0">
            <a:spAutoFit/>
          </a:bodyPr>
          <a:lstStyle/>
          <a:p>
            <a:r>
              <a:rPr lang="fr-FR" dirty="0">
                <a:solidFill>
                  <a:schemeClr val="accent2">
                    <a:lumMod val="75000"/>
                  </a:schemeClr>
                </a:solidFill>
              </a:rPr>
              <a:t>Un évènement majeur dans l’évolution de la Lune.</a:t>
            </a:r>
          </a:p>
        </p:txBody>
      </p:sp>
    </p:spTree>
    <p:extLst>
      <p:ext uri="{BB962C8B-B14F-4D97-AF65-F5344CB8AC3E}">
        <p14:creationId xmlns:p14="http://schemas.microsoft.com/office/powerpoint/2010/main" val="35957517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6" y="-48108"/>
            <a:ext cx="10393425" cy="81045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Line 2"/>
          <p:cNvSpPr>
            <a:spLocks noChangeShapeType="1"/>
          </p:cNvSpPr>
          <p:nvPr/>
        </p:nvSpPr>
        <p:spPr bwMode="auto">
          <a:xfrm flipV="1">
            <a:off x="1934837" y="1751990"/>
            <a:ext cx="1191" cy="4595105"/>
          </a:xfrm>
          <a:prstGeom prst="line">
            <a:avLst/>
          </a:prstGeom>
          <a:noFill/>
          <a:ln w="360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291" name="Line 3"/>
          <p:cNvSpPr>
            <a:spLocks noChangeShapeType="1"/>
          </p:cNvSpPr>
          <p:nvPr/>
        </p:nvSpPr>
        <p:spPr bwMode="auto">
          <a:xfrm>
            <a:off x="1934837" y="6344713"/>
            <a:ext cx="5806097" cy="1191"/>
          </a:xfrm>
          <a:prstGeom prst="line">
            <a:avLst/>
          </a:prstGeom>
          <a:noFill/>
          <a:ln w="360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292" name="Freeform 4"/>
          <p:cNvSpPr>
            <a:spLocks noChangeArrowheads="1"/>
          </p:cNvSpPr>
          <p:nvPr/>
        </p:nvSpPr>
        <p:spPr bwMode="auto">
          <a:xfrm>
            <a:off x="1986985" y="2456745"/>
            <a:ext cx="361551" cy="3390926"/>
          </a:xfrm>
          <a:custGeom>
            <a:avLst/>
            <a:gdLst>
              <a:gd name="T0" fmla="*/ 0 w 2401"/>
              <a:gd name="T1" fmla="*/ 0 h 11501"/>
              <a:gd name="T2" fmla="*/ 2400 w 2401"/>
              <a:gd name="T3" fmla="*/ 11500 h 11501"/>
            </a:gdLst>
            <a:ahLst/>
            <a:cxnLst>
              <a:cxn ang="0">
                <a:pos x="T0" y="T1"/>
              </a:cxn>
              <a:cxn ang="0">
                <a:pos x="T2" y="T3"/>
              </a:cxn>
            </a:cxnLst>
            <a:rect l="0" t="0" r="r" b="b"/>
            <a:pathLst>
              <a:path w="2401" h="11501">
                <a:moveTo>
                  <a:pt x="0" y="0"/>
                </a:moveTo>
                <a:lnTo>
                  <a:pt x="2400" y="11500"/>
                </a:lnTo>
              </a:path>
            </a:pathLst>
          </a:custGeom>
          <a:noFill/>
          <a:ln w="36000" cap="sq">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294" name="Freeform 6"/>
          <p:cNvSpPr>
            <a:spLocks noChangeArrowheads="1"/>
          </p:cNvSpPr>
          <p:nvPr/>
        </p:nvSpPr>
        <p:spPr bwMode="auto">
          <a:xfrm>
            <a:off x="3842750" y="4802188"/>
            <a:ext cx="349684" cy="1042446"/>
          </a:xfrm>
          <a:custGeom>
            <a:avLst/>
            <a:gdLst>
              <a:gd name="T0" fmla="*/ 0 w 601"/>
              <a:gd name="T1" fmla="*/ 5000 h 5001"/>
              <a:gd name="T2" fmla="*/ 600 w 601"/>
              <a:gd name="T3" fmla="*/ 0 h 5001"/>
            </a:gdLst>
            <a:ahLst/>
            <a:cxnLst>
              <a:cxn ang="0">
                <a:pos x="T0" y="T1"/>
              </a:cxn>
              <a:cxn ang="0">
                <a:pos x="T2" y="T3"/>
              </a:cxn>
            </a:cxnLst>
            <a:rect l="0" t="0" r="r" b="b"/>
            <a:pathLst>
              <a:path w="601" h="5001">
                <a:moveTo>
                  <a:pt x="0" y="5000"/>
                </a:moveTo>
                <a:lnTo>
                  <a:pt x="600" y="0"/>
                </a:lnTo>
              </a:path>
            </a:pathLst>
          </a:custGeom>
          <a:noFill/>
          <a:ln w="36000" cap="sq">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295" name="Freeform 7"/>
          <p:cNvSpPr>
            <a:spLocks noChangeArrowheads="1"/>
          </p:cNvSpPr>
          <p:nvPr/>
        </p:nvSpPr>
        <p:spPr bwMode="auto">
          <a:xfrm>
            <a:off x="4206067" y="4802188"/>
            <a:ext cx="365127" cy="1088927"/>
          </a:xfrm>
          <a:custGeom>
            <a:avLst/>
            <a:gdLst>
              <a:gd name="T0" fmla="*/ 0 w 501"/>
              <a:gd name="T1" fmla="*/ 0 h 5001"/>
              <a:gd name="T2" fmla="*/ 500 w 501"/>
              <a:gd name="T3" fmla="*/ 5000 h 5001"/>
            </a:gdLst>
            <a:ahLst/>
            <a:cxnLst>
              <a:cxn ang="0">
                <a:pos x="T0" y="T1"/>
              </a:cxn>
              <a:cxn ang="0">
                <a:pos x="T2" y="T3"/>
              </a:cxn>
            </a:cxnLst>
            <a:rect l="0" t="0" r="r" b="b"/>
            <a:pathLst>
              <a:path w="501" h="5001">
                <a:moveTo>
                  <a:pt x="0" y="0"/>
                </a:moveTo>
                <a:lnTo>
                  <a:pt x="500" y="5000"/>
                </a:lnTo>
              </a:path>
            </a:pathLst>
          </a:custGeom>
          <a:noFill/>
          <a:ln w="36000" cap="sq">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296" name="Line 8"/>
          <p:cNvSpPr>
            <a:spLocks noChangeShapeType="1"/>
          </p:cNvSpPr>
          <p:nvPr/>
        </p:nvSpPr>
        <p:spPr bwMode="auto">
          <a:xfrm>
            <a:off x="2314686" y="5885603"/>
            <a:ext cx="5338603" cy="88957"/>
          </a:xfrm>
          <a:prstGeom prst="line">
            <a:avLst/>
          </a:prstGeom>
          <a:noFill/>
          <a:ln w="36000" cap="sq">
            <a:solidFill>
              <a:schemeClr val="accent4">
                <a:lumMod val="40000"/>
                <a:lumOff val="6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297" name="Text Box 9"/>
          <p:cNvSpPr txBox="1">
            <a:spLocks noChangeArrowheads="1"/>
          </p:cNvSpPr>
          <p:nvPr/>
        </p:nvSpPr>
        <p:spPr bwMode="auto">
          <a:xfrm>
            <a:off x="1556179" y="6349476"/>
            <a:ext cx="945455" cy="247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64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200" b="1" dirty="0">
                <a:solidFill>
                  <a:srgbClr val="E6E6E6"/>
                </a:solidFill>
              </a:rPr>
              <a:t>- 4,56 GA</a:t>
            </a:r>
          </a:p>
        </p:txBody>
      </p:sp>
      <p:sp>
        <p:nvSpPr>
          <p:cNvPr id="12298" name="Text Box 10"/>
          <p:cNvSpPr txBox="1">
            <a:spLocks noChangeArrowheads="1"/>
          </p:cNvSpPr>
          <p:nvPr/>
        </p:nvSpPr>
        <p:spPr bwMode="auto">
          <a:xfrm>
            <a:off x="7294203" y="6369048"/>
            <a:ext cx="1080011" cy="292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91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350" b="1" dirty="0">
                <a:solidFill>
                  <a:schemeClr val="bg1"/>
                </a:solidFill>
              </a:rPr>
              <a:t>Temps</a:t>
            </a:r>
          </a:p>
        </p:txBody>
      </p:sp>
      <p:sp>
        <p:nvSpPr>
          <p:cNvPr id="12299" name="Text Box 11"/>
          <p:cNvSpPr txBox="1">
            <a:spLocks noChangeArrowheads="1"/>
          </p:cNvSpPr>
          <p:nvPr/>
        </p:nvSpPr>
        <p:spPr bwMode="auto">
          <a:xfrm rot="16200000">
            <a:off x="-316485" y="3304616"/>
            <a:ext cx="3640231" cy="45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91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350" b="1" dirty="0">
                <a:solidFill>
                  <a:schemeClr val="bg1"/>
                </a:solidFill>
              </a:rPr>
              <a:t>Taux d'impacts dans le système solaire</a:t>
            </a:r>
          </a:p>
        </p:txBody>
      </p:sp>
      <p:sp>
        <p:nvSpPr>
          <p:cNvPr id="12300" name="Line 12"/>
          <p:cNvSpPr>
            <a:spLocks noChangeShapeType="1"/>
          </p:cNvSpPr>
          <p:nvPr/>
        </p:nvSpPr>
        <p:spPr bwMode="auto">
          <a:xfrm>
            <a:off x="4554487" y="6210158"/>
            <a:ext cx="1191" cy="134556"/>
          </a:xfrm>
          <a:prstGeom prst="line">
            <a:avLst/>
          </a:prstGeom>
          <a:noFill/>
          <a:ln w="36000" cap="sq">
            <a:solidFill>
              <a:srgbClr val="B3B3B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301" name="Text Box 13"/>
          <p:cNvSpPr txBox="1">
            <a:spLocks noChangeArrowheads="1"/>
          </p:cNvSpPr>
          <p:nvPr/>
        </p:nvSpPr>
        <p:spPr bwMode="auto">
          <a:xfrm>
            <a:off x="4229412" y="6330410"/>
            <a:ext cx="954916" cy="2619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64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200" b="1" dirty="0">
                <a:solidFill>
                  <a:schemeClr val="bg1"/>
                </a:solidFill>
              </a:rPr>
              <a:t>- 3,8 GA</a:t>
            </a:r>
          </a:p>
        </p:txBody>
      </p:sp>
      <p:sp>
        <p:nvSpPr>
          <p:cNvPr id="12302" name="Line 14"/>
          <p:cNvSpPr>
            <a:spLocks noChangeShapeType="1"/>
          </p:cNvSpPr>
          <p:nvPr/>
        </p:nvSpPr>
        <p:spPr bwMode="auto">
          <a:xfrm>
            <a:off x="6659733" y="6210158"/>
            <a:ext cx="1191" cy="134556"/>
          </a:xfrm>
          <a:prstGeom prst="line">
            <a:avLst/>
          </a:prstGeom>
          <a:noFill/>
          <a:ln w="36000" cap="sq">
            <a:solidFill>
              <a:srgbClr val="B3B3B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303" name="Text Box 15"/>
          <p:cNvSpPr txBox="1">
            <a:spLocks noChangeArrowheads="1"/>
          </p:cNvSpPr>
          <p:nvPr/>
        </p:nvSpPr>
        <p:spPr bwMode="auto">
          <a:xfrm>
            <a:off x="6390624" y="6344714"/>
            <a:ext cx="675155" cy="247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64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200" b="1" dirty="0">
                <a:solidFill>
                  <a:schemeClr val="bg1"/>
                </a:solidFill>
              </a:rPr>
              <a:t>- 3 GA</a:t>
            </a:r>
          </a:p>
        </p:txBody>
      </p:sp>
      <p:sp>
        <p:nvSpPr>
          <p:cNvPr id="12305" name="Freeform 17"/>
          <p:cNvSpPr>
            <a:spLocks/>
          </p:cNvSpPr>
          <p:nvPr/>
        </p:nvSpPr>
        <p:spPr bwMode="auto">
          <a:xfrm>
            <a:off x="2141092" y="2645526"/>
            <a:ext cx="1553724" cy="1284117"/>
          </a:xfrm>
          <a:custGeom>
            <a:avLst/>
            <a:gdLst>
              <a:gd name="T0" fmla="*/ 3100 w 3101"/>
              <a:gd name="T1" fmla="*/ 0 h 2401"/>
              <a:gd name="T2" fmla="*/ 0 w 3101"/>
              <a:gd name="T3" fmla="*/ 2400 h 2401"/>
            </a:gdLst>
            <a:ahLst/>
            <a:cxnLst>
              <a:cxn ang="0">
                <a:pos x="T0" y="T1"/>
              </a:cxn>
              <a:cxn ang="0">
                <a:pos x="T2" y="T3"/>
              </a:cxn>
            </a:cxnLst>
            <a:rect l="0" t="0" r="r" b="b"/>
            <a:pathLst>
              <a:path w="3101" h="2401">
                <a:moveTo>
                  <a:pt x="3100" y="0"/>
                </a:moveTo>
                <a:lnTo>
                  <a:pt x="0" y="2400"/>
                </a:lnTo>
              </a:path>
            </a:pathLst>
          </a:custGeom>
          <a:noFill/>
          <a:ln w="19050" cap="sq">
            <a:solidFill>
              <a:srgbClr val="CEC556"/>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312" name="Text Box 24"/>
          <p:cNvSpPr txBox="1">
            <a:spLocks noChangeArrowheads="1"/>
          </p:cNvSpPr>
          <p:nvPr/>
        </p:nvSpPr>
        <p:spPr bwMode="auto">
          <a:xfrm>
            <a:off x="4554487" y="2939111"/>
            <a:ext cx="1755166" cy="51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7" tIns="42934" rIns="67507" bIns="3375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8000" dirty="0">
                <a:solidFill>
                  <a:schemeClr val="bg1"/>
                </a:solidFill>
                <a:latin typeface="+mn-lt"/>
              </a:rPr>
              <a:t>?</a:t>
            </a:r>
            <a:r>
              <a:rPr lang="fr-FR" altLang="fr-FR" sz="6000" b="1" dirty="0"/>
              <a:t>t</a:t>
            </a:r>
            <a:r>
              <a:rPr lang="fr-FR" altLang="fr-FR" sz="1050" b="1" dirty="0"/>
              <a:t>ardif</a:t>
            </a:r>
          </a:p>
          <a:p>
            <a:pPr>
              <a:buClrTx/>
              <a:buFontTx/>
              <a:buNone/>
            </a:pPr>
            <a:r>
              <a:rPr lang="fr-FR" altLang="fr-FR" sz="1050" b="1" dirty="0"/>
              <a:t>        Cratérisation</a:t>
            </a:r>
          </a:p>
        </p:txBody>
      </p:sp>
      <p:sp>
        <p:nvSpPr>
          <p:cNvPr id="12313" name="Freeform 25"/>
          <p:cNvSpPr>
            <a:spLocks/>
          </p:cNvSpPr>
          <p:nvPr/>
        </p:nvSpPr>
        <p:spPr bwMode="auto">
          <a:xfrm flipV="1">
            <a:off x="4320232" y="5046576"/>
            <a:ext cx="789103" cy="245429"/>
          </a:xfrm>
          <a:custGeom>
            <a:avLst/>
            <a:gdLst>
              <a:gd name="T0" fmla="*/ 3100 w 3101"/>
              <a:gd name="T1" fmla="*/ 0 h 901"/>
              <a:gd name="T2" fmla="*/ 0 w 3101"/>
              <a:gd name="T3" fmla="*/ 900 h 901"/>
            </a:gdLst>
            <a:ahLst/>
            <a:cxnLst>
              <a:cxn ang="0">
                <a:pos x="T0" y="T1"/>
              </a:cxn>
              <a:cxn ang="0">
                <a:pos x="T2" y="T3"/>
              </a:cxn>
            </a:cxnLst>
            <a:rect l="0" t="0" r="r" b="b"/>
            <a:pathLst>
              <a:path w="3101" h="901">
                <a:moveTo>
                  <a:pt x="3100" y="0"/>
                </a:moveTo>
                <a:lnTo>
                  <a:pt x="0" y="900"/>
                </a:lnTo>
              </a:path>
            </a:pathLst>
          </a:custGeom>
          <a:noFill/>
          <a:ln w="19050" cap="sq">
            <a:solidFill>
              <a:srgbClr val="FFC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314" name="AutoShape 26"/>
          <p:cNvSpPr>
            <a:spLocks noChangeArrowheads="1"/>
          </p:cNvSpPr>
          <p:nvPr/>
        </p:nvSpPr>
        <p:spPr bwMode="auto">
          <a:xfrm>
            <a:off x="1934838" y="2294973"/>
            <a:ext cx="2969730" cy="1191"/>
          </a:xfrm>
          <a:prstGeom prst="leftRightArrow">
            <a:avLst>
              <a:gd name="adj1" fmla="val 50000"/>
              <a:gd name="adj2" fmla="val 49633441"/>
            </a:avLst>
          </a:prstGeom>
          <a:solidFill>
            <a:srgbClr val="99CCFF"/>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324" name="Text Box 36"/>
          <p:cNvSpPr txBox="1">
            <a:spLocks noChangeArrowheads="1"/>
          </p:cNvSpPr>
          <p:nvPr/>
        </p:nvSpPr>
        <p:spPr bwMode="auto">
          <a:xfrm>
            <a:off x="2553600" y="1066783"/>
            <a:ext cx="5940652" cy="351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7" tIns="51036" rIns="67507" bIns="3375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endParaRPr lang="fr-FR" altLang="fr-FR" sz="1950" b="1" dirty="0">
              <a:solidFill>
                <a:srgbClr val="FFCC99"/>
              </a:solidFill>
            </a:endParaRPr>
          </a:p>
        </p:txBody>
      </p:sp>
      <p:sp>
        <p:nvSpPr>
          <p:cNvPr id="12325" name="Freeform 37"/>
          <p:cNvSpPr>
            <a:spLocks noChangeArrowheads="1"/>
          </p:cNvSpPr>
          <p:nvPr/>
        </p:nvSpPr>
        <p:spPr bwMode="auto">
          <a:xfrm>
            <a:off x="1951459" y="2456190"/>
            <a:ext cx="349594" cy="3425841"/>
          </a:xfrm>
          <a:custGeom>
            <a:avLst/>
            <a:gdLst>
              <a:gd name="T0" fmla="*/ 0 w 9501"/>
              <a:gd name="T1" fmla="*/ 0 h 12001"/>
              <a:gd name="T2" fmla="*/ 9500 w 9501"/>
              <a:gd name="T3" fmla="*/ 12000 h 12001"/>
            </a:gdLst>
            <a:ahLst/>
            <a:cxnLst>
              <a:cxn ang="0">
                <a:pos x="T0" y="T1"/>
              </a:cxn>
              <a:cxn ang="0">
                <a:pos x="T2" y="T3"/>
              </a:cxn>
            </a:cxnLst>
            <a:rect l="0" t="0" r="r" b="b"/>
            <a:pathLst>
              <a:path w="9501" h="12001">
                <a:moveTo>
                  <a:pt x="0" y="0"/>
                </a:moveTo>
                <a:lnTo>
                  <a:pt x="9500" y="12000"/>
                </a:lnTo>
              </a:path>
            </a:pathLst>
          </a:custGeom>
          <a:noFill/>
          <a:ln w="36000" cap="sq">
            <a:solidFill>
              <a:schemeClr val="accent4">
                <a:lumMod val="40000"/>
                <a:lumOff val="6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cxnSp>
        <p:nvCxnSpPr>
          <p:cNvPr id="4" name="Connecteur droit 3"/>
          <p:cNvCxnSpPr/>
          <p:nvPr/>
        </p:nvCxnSpPr>
        <p:spPr>
          <a:xfrm flipH="1" flipV="1">
            <a:off x="4565422" y="5894583"/>
            <a:ext cx="3175512" cy="69089"/>
          </a:xfrm>
          <a:prstGeom prst="line">
            <a:avLst/>
          </a:prstGeom>
          <a:ln w="38100">
            <a:solidFill>
              <a:srgbClr val="FA4936"/>
            </a:solidFill>
          </a:ln>
        </p:spPr>
        <p:style>
          <a:lnRef idx="1">
            <a:schemeClr val="accent1"/>
          </a:lnRef>
          <a:fillRef idx="0">
            <a:schemeClr val="accent1"/>
          </a:fillRef>
          <a:effectRef idx="0">
            <a:schemeClr val="accent1"/>
          </a:effectRef>
          <a:fontRef idx="minor">
            <a:schemeClr val="tx1"/>
          </a:fontRef>
        </p:style>
      </p:cxnSp>
      <p:sp>
        <p:nvSpPr>
          <p:cNvPr id="34" name="Rectangle à coins arrondis 33"/>
          <p:cNvSpPr/>
          <p:nvPr/>
        </p:nvSpPr>
        <p:spPr bwMode="auto">
          <a:xfrm>
            <a:off x="572682" y="504556"/>
            <a:ext cx="8983550" cy="450954"/>
          </a:xfrm>
          <a:prstGeom prst="roundRect">
            <a:avLst>
              <a:gd name="adj" fmla="val 17457"/>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dirty="0"/>
          </a:p>
        </p:txBody>
      </p:sp>
      <p:sp>
        <p:nvSpPr>
          <p:cNvPr id="5" name="Rectangle 4"/>
          <p:cNvSpPr/>
          <p:nvPr/>
        </p:nvSpPr>
        <p:spPr>
          <a:xfrm>
            <a:off x="572682" y="478746"/>
            <a:ext cx="8983550" cy="461665"/>
          </a:xfrm>
          <a:prstGeom prst="rect">
            <a:avLst/>
          </a:prstGeom>
        </p:spPr>
        <p:txBody>
          <a:bodyPr wrap="none">
            <a:spAutoFit/>
          </a:bodyPr>
          <a:lstStyle/>
          <a:p>
            <a:r>
              <a:rPr lang="fr-FR" dirty="0">
                <a:solidFill>
                  <a:schemeClr val="accent2">
                    <a:lumMod val="75000"/>
                  </a:schemeClr>
                </a:solidFill>
              </a:rPr>
              <a:t>Le grand bombardement tardif a impacté l’ensemble du système solaire.</a:t>
            </a:r>
          </a:p>
        </p:txBody>
      </p:sp>
      <p:sp>
        <p:nvSpPr>
          <p:cNvPr id="36" name="Freeform 6"/>
          <p:cNvSpPr>
            <a:spLocks noChangeArrowheads="1"/>
          </p:cNvSpPr>
          <p:nvPr/>
        </p:nvSpPr>
        <p:spPr bwMode="auto">
          <a:xfrm rot="21449424" flipH="1">
            <a:off x="2370488" y="5816244"/>
            <a:ext cx="1461060" cy="76805"/>
          </a:xfrm>
          <a:custGeom>
            <a:avLst/>
            <a:gdLst>
              <a:gd name="T0" fmla="*/ 0 w 601"/>
              <a:gd name="T1" fmla="*/ 5000 h 5001"/>
              <a:gd name="T2" fmla="*/ 600 w 601"/>
              <a:gd name="T3" fmla="*/ 0 h 5001"/>
            </a:gdLst>
            <a:ahLst/>
            <a:cxnLst>
              <a:cxn ang="0">
                <a:pos x="T0" y="T1"/>
              </a:cxn>
              <a:cxn ang="0">
                <a:pos x="T2" y="T3"/>
              </a:cxn>
            </a:cxnLst>
            <a:rect l="0" t="0" r="r" b="b"/>
            <a:pathLst>
              <a:path w="601" h="5001">
                <a:moveTo>
                  <a:pt x="0" y="5000"/>
                </a:moveTo>
                <a:lnTo>
                  <a:pt x="600" y="0"/>
                </a:lnTo>
              </a:path>
            </a:pathLst>
          </a:custGeom>
          <a:noFill/>
          <a:ln w="36000" cap="sq">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39" name="AutoShape 16"/>
          <p:cNvSpPr>
            <a:spLocks noChangeArrowheads="1"/>
          </p:cNvSpPr>
          <p:nvPr/>
        </p:nvSpPr>
        <p:spPr bwMode="auto">
          <a:xfrm>
            <a:off x="2606153" y="2038888"/>
            <a:ext cx="2891640" cy="567060"/>
          </a:xfrm>
          <a:prstGeom prst="roundRect">
            <a:avLst>
              <a:gd name="adj" fmla="val 292"/>
            </a:avLst>
          </a:prstGeom>
          <a:solidFill>
            <a:srgbClr val="B7A76D"/>
          </a:solidFill>
          <a:ln w="36000" cap="sq">
            <a:solidFill>
              <a:srgbClr val="B3B3B3"/>
            </a:solidFill>
            <a:round/>
            <a:headEnd/>
            <a:tailEnd/>
          </a:ln>
          <a:effectLst/>
        </p:spPr>
        <p:txBody>
          <a:bodyPr wrap="none" anchor="ctr"/>
          <a:lstStyle/>
          <a:p>
            <a:endParaRPr lang="fr-FR" sz="1350"/>
          </a:p>
        </p:txBody>
      </p:sp>
      <p:sp>
        <p:nvSpPr>
          <p:cNvPr id="9" name="Rectangle 8"/>
          <p:cNvSpPr/>
          <p:nvPr/>
        </p:nvSpPr>
        <p:spPr>
          <a:xfrm>
            <a:off x="1510296" y="1985215"/>
            <a:ext cx="5038725" cy="646331"/>
          </a:xfrm>
          <a:prstGeom prst="rect">
            <a:avLst/>
          </a:prstGeom>
        </p:spPr>
        <p:txBody>
          <a:bodyPr>
            <a:spAutoFit/>
          </a:bodyPr>
          <a:lstStyle/>
          <a:p>
            <a:pPr algn="ctr">
              <a:buClrTx/>
              <a:buFontTx/>
              <a:buNone/>
            </a:pPr>
            <a:r>
              <a:rPr lang="fr-FR" altLang="fr-FR" sz="1800" dirty="0">
                <a:solidFill>
                  <a:schemeClr val="accent2">
                    <a:lumMod val="75000"/>
                  </a:schemeClr>
                </a:solidFill>
              </a:rPr>
              <a:t>Bombardement primordial</a:t>
            </a:r>
          </a:p>
          <a:p>
            <a:pPr algn="ctr">
              <a:buClrTx/>
              <a:buFontTx/>
              <a:buNone/>
            </a:pPr>
            <a:r>
              <a:rPr lang="fr-FR" altLang="fr-FR" sz="1800" dirty="0">
                <a:solidFill>
                  <a:schemeClr val="accent2">
                    <a:lumMod val="75000"/>
                  </a:schemeClr>
                </a:solidFill>
              </a:rPr>
              <a:t>  Accrétion des planètes</a:t>
            </a:r>
          </a:p>
        </p:txBody>
      </p:sp>
      <p:cxnSp>
        <p:nvCxnSpPr>
          <p:cNvPr id="10" name="Connecteur droit 9"/>
          <p:cNvCxnSpPr/>
          <p:nvPr/>
        </p:nvCxnSpPr>
        <p:spPr bwMode="auto">
          <a:xfrm>
            <a:off x="3840206" y="6156101"/>
            <a:ext cx="2544" cy="158890"/>
          </a:xfrm>
          <a:prstGeom prst="line">
            <a:avLst/>
          </a:prstGeom>
          <a:solidFill>
            <a:srgbClr val="00B8FF"/>
          </a:solidFill>
          <a:ln w="381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ZoneTexte 15"/>
          <p:cNvSpPr txBox="1"/>
          <p:nvPr/>
        </p:nvSpPr>
        <p:spPr>
          <a:xfrm>
            <a:off x="3411433" y="6349896"/>
            <a:ext cx="1128394" cy="276999"/>
          </a:xfrm>
          <a:prstGeom prst="rect">
            <a:avLst/>
          </a:prstGeom>
          <a:noFill/>
        </p:spPr>
        <p:txBody>
          <a:bodyPr wrap="square" rtlCol="0">
            <a:spAutoFit/>
          </a:bodyPr>
          <a:lstStyle/>
          <a:p>
            <a:r>
              <a:rPr lang="fr-FR" sz="1200" b="1" dirty="0">
                <a:solidFill>
                  <a:schemeClr val="bg1"/>
                </a:solidFill>
                <a:latin typeface="Arial" panose="020B0604020202020204" pitchFamily="34" charset="0"/>
                <a:cs typeface="Arial" panose="020B0604020202020204" pitchFamily="34" charset="0"/>
              </a:rPr>
              <a:t>- 4,1 GA</a:t>
            </a:r>
          </a:p>
        </p:txBody>
      </p:sp>
      <p:sp>
        <p:nvSpPr>
          <p:cNvPr id="38" name="AutoShape 16"/>
          <p:cNvSpPr>
            <a:spLocks noChangeArrowheads="1"/>
          </p:cNvSpPr>
          <p:nvPr/>
        </p:nvSpPr>
        <p:spPr bwMode="auto">
          <a:xfrm>
            <a:off x="5109335" y="4981131"/>
            <a:ext cx="3944256" cy="567060"/>
          </a:xfrm>
          <a:prstGeom prst="roundRect">
            <a:avLst>
              <a:gd name="adj" fmla="val 292"/>
            </a:avLst>
          </a:prstGeom>
          <a:solidFill>
            <a:srgbClr val="B7A76D"/>
          </a:solidFill>
          <a:ln w="36000" cap="sq">
            <a:solidFill>
              <a:srgbClr val="B3B3B3"/>
            </a:solidFill>
            <a:round/>
            <a:headEnd/>
            <a:tailEnd/>
          </a:ln>
          <a:effectLst/>
        </p:spPr>
        <p:txBody>
          <a:bodyPr wrap="none" anchor="ctr"/>
          <a:lstStyle/>
          <a:p>
            <a:endParaRPr lang="fr-FR" sz="1350"/>
          </a:p>
        </p:txBody>
      </p:sp>
      <p:sp>
        <p:nvSpPr>
          <p:cNvPr id="2" name="Rectangle 1"/>
          <p:cNvSpPr/>
          <p:nvPr/>
        </p:nvSpPr>
        <p:spPr>
          <a:xfrm>
            <a:off x="4517507" y="4940097"/>
            <a:ext cx="5038725" cy="646331"/>
          </a:xfrm>
          <a:prstGeom prst="rect">
            <a:avLst/>
          </a:prstGeom>
        </p:spPr>
        <p:txBody>
          <a:bodyPr>
            <a:spAutoFit/>
          </a:bodyPr>
          <a:lstStyle/>
          <a:p>
            <a:pPr algn="ctr">
              <a:buClrTx/>
              <a:buFontTx/>
              <a:buNone/>
            </a:pPr>
            <a:r>
              <a:rPr lang="fr-FR" altLang="fr-FR" sz="1800" dirty="0">
                <a:solidFill>
                  <a:schemeClr val="accent2">
                    <a:lumMod val="75000"/>
                  </a:schemeClr>
                </a:solidFill>
              </a:rPr>
              <a:t> Grand  bombardement tardif  </a:t>
            </a:r>
          </a:p>
          <a:p>
            <a:pPr algn="ctr">
              <a:buClrTx/>
              <a:buFontTx/>
              <a:buNone/>
            </a:pPr>
            <a:r>
              <a:rPr lang="fr-FR" altLang="fr-FR" sz="1800" dirty="0">
                <a:solidFill>
                  <a:schemeClr val="accent2">
                    <a:lumMod val="75000"/>
                  </a:schemeClr>
                </a:solidFill>
              </a:rPr>
              <a:t>Cratérisation des planètes et de la Lune</a:t>
            </a:r>
          </a:p>
        </p:txBody>
      </p:sp>
      <p:cxnSp>
        <p:nvCxnSpPr>
          <p:cNvPr id="14" name="Connecteur droit avec flèche 13"/>
          <p:cNvCxnSpPr/>
          <p:nvPr/>
        </p:nvCxnSpPr>
        <p:spPr bwMode="auto">
          <a:xfrm flipH="1">
            <a:off x="4320232" y="4049542"/>
            <a:ext cx="394551" cy="666399"/>
          </a:xfrm>
          <a:prstGeom prst="straightConnector1">
            <a:avLst/>
          </a:prstGeom>
          <a:solidFill>
            <a:srgbClr val="00B8FF"/>
          </a:solidFill>
          <a:ln w="381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ZoneTexte 2"/>
          <p:cNvSpPr txBox="1"/>
          <p:nvPr/>
        </p:nvSpPr>
        <p:spPr>
          <a:xfrm>
            <a:off x="2131936" y="6034087"/>
            <a:ext cx="1387052" cy="307777"/>
          </a:xfrm>
          <a:prstGeom prst="rect">
            <a:avLst/>
          </a:prstGeom>
          <a:noFill/>
        </p:spPr>
        <p:txBody>
          <a:bodyPr wrap="square" rtlCol="0">
            <a:spAutoFit/>
          </a:bodyPr>
          <a:lstStyle/>
          <a:p>
            <a:r>
              <a:rPr lang="fr-FR" sz="1400" dirty="0">
                <a:solidFill>
                  <a:schemeClr val="bg1"/>
                </a:solidFill>
              </a:rPr>
              <a:t>Ligne théorique</a:t>
            </a:r>
          </a:p>
        </p:txBody>
      </p:sp>
      <p:cxnSp>
        <p:nvCxnSpPr>
          <p:cNvPr id="7" name="Connecteur droit avec flèche 6"/>
          <p:cNvCxnSpPr/>
          <p:nvPr/>
        </p:nvCxnSpPr>
        <p:spPr bwMode="auto">
          <a:xfrm flipV="1">
            <a:off x="2668921" y="5938473"/>
            <a:ext cx="315222" cy="159754"/>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112673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3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3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4" grpId="0" animBg="1"/>
      <p:bldP spid="12295" grpId="0" animBg="1"/>
      <p:bldP spid="12312" grpId="0"/>
      <p:bldP spid="12313" grpId="0" animBg="1"/>
      <p:bldP spid="36" grpId="0" animBg="1"/>
      <p:bldP spid="16" grpId="0"/>
      <p:bldP spid="38"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14"/>
          <p:cNvGraphicFramePr>
            <a:graphicFrameLocks noChangeAspect="1"/>
          </p:cNvGraphicFramePr>
          <p:nvPr>
            <p:extLst>
              <p:ext uri="{D42A27DB-BD31-4B8C-83A1-F6EECF244321}">
                <p14:modId xmlns:p14="http://schemas.microsoft.com/office/powerpoint/2010/main" val="1700883055"/>
              </p:ext>
            </p:extLst>
          </p:nvPr>
        </p:nvGraphicFramePr>
        <p:xfrm>
          <a:off x="1" y="0"/>
          <a:ext cx="1009382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0093828" cy="755967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6963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785" y="3243485"/>
            <a:ext cx="4738063" cy="3553867"/>
          </a:xfrm>
          <a:prstGeom prst="rect">
            <a:avLst/>
          </a:prstGeom>
          <a:noFill/>
          <a:ln w="9525" algn="ctr">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0943" y="1168833"/>
            <a:ext cx="9986205" cy="1233014"/>
          </a:xfrm>
          <a:prstGeom prst="rect">
            <a:avLst/>
          </a:prstGeom>
          <a:solidFill>
            <a:srgbClr val="EEC412"/>
          </a:solidFill>
          <a:ln w="28575" cap="flat" cmpd="sng" algn="ctr">
            <a:solidFill>
              <a:schemeClr val="accent5">
                <a:lumMod val="40000"/>
                <a:lumOff val="60000"/>
              </a:schemeClr>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449216" eaLnBrk="1">
              <a:lnSpc>
                <a:spcPct val="95000"/>
              </a:lnSpc>
              <a:buClr>
                <a:srgbClr val="000000"/>
              </a:buClr>
              <a:buSzPct val="100000"/>
            </a:pPr>
            <a:endParaRPr lang="fr-F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11" y="3243485"/>
            <a:ext cx="4770626" cy="3577970"/>
          </a:xfrm>
          <a:prstGeom prst="rect">
            <a:avLst/>
          </a:prstGeom>
        </p:spPr>
      </p:pic>
      <p:sp>
        <p:nvSpPr>
          <p:cNvPr id="12" name="Rectangle à coins arrondis 11"/>
          <p:cNvSpPr/>
          <p:nvPr/>
        </p:nvSpPr>
        <p:spPr bwMode="auto">
          <a:xfrm>
            <a:off x="323787" y="337836"/>
            <a:ext cx="9326383" cy="720350"/>
          </a:xfrm>
          <a:prstGeom prst="roundRect">
            <a:avLst>
              <a:gd name="adj" fmla="val 17457"/>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dirty="0"/>
          </a:p>
        </p:txBody>
      </p:sp>
      <p:sp>
        <p:nvSpPr>
          <p:cNvPr id="2" name="ZoneTexte 1"/>
          <p:cNvSpPr txBox="1"/>
          <p:nvPr/>
        </p:nvSpPr>
        <p:spPr>
          <a:xfrm>
            <a:off x="138538" y="284544"/>
            <a:ext cx="9696883" cy="830997"/>
          </a:xfrm>
          <a:prstGeom prst="rect">
            <a:avLst/>
          </a:prstGeom>
          <a:noFill/>
        </p:spPr>
        <p:txBody>
          <a:bodyPr wrap="square" rtlCol="0">
            <a:spAutoFit/>
          </a:bodyPr>
          <a:lstStyle/>
          <a:p>
            <a:pPr algn="ctr"/>
            <a:r>
              <a:rPr lang="fr-FR" dirty="0">
                <a:solidFill>
                  <a:schemeClr val="accent2">
                    <a:lumMod val="75000"/>
                  </a:schemeClr>
                </a:solidFill>
              </a:rPr>
              <a:t>1995 : Didier Queloz et Michel Mayor découvrent la première exoplanète.</a:t>
            </a:r>
          </a:p>
          <a:p>
            <a:pPr algn="ctr"/>
            <a:r>
              <a:rPr lang="fr-FR" dirty="0">
                <a:solidFill>
                  <a:schemeClr val="accent2">
                    <a:lumMod val="75000"/>
                  </a:schemeClr>
                </a:solidFill>
              </a:rPr>
              <a:t>Le regard sur la formation du système solaire va complètement changer !</a:t>
            </a:r>
          </a:p>
        </p:txBody>
      </p:sp>
      <p:sp>
        <p:nvSpPr>
          <p:cNvPr id="3" name="Rectangle 2"/>
          <p:cNvSpPr/>
          <p:nvPr/>
        </p:nvSpPr>
        <p:spPr>
          <a:xfrm>
            <a:off x="14654" y="1123568"/>
            <a:ext cx="10108093" cy="1323439"/>
          </a:xfrm>
          <a:prstGeom prst="rect">
            <a:avLst/>
          </a:prstGeom>
        </p:spPr>
        <p:txBody>
          <a:bodyPr wrap="square">
            <a:spAutoFit/>
          </a:bodyPr>
          <a:lstStyle/>
          <a:p>
            <a:pPr algn="ctr"/>
            <a:r>
              <a:rPr lang="fr-FR" sz="2000" dirty="0">
                <a:solidFill>
                  <a:schemeClr val="accent2">
                    <a:lumMod val="75000"/>
                  </a:schemeClr>
                </a:solidFill>
              </a:rPr>
              <a:t>C’est une exoplanète gazeuse, de 0,7 fois la masse de Jupiter qui tourne </a:t>
            </a:r>
          </a:p>
          <a:p>
            <a:pPr algn="ctr"/>
            <a:r>
              <a:rPr lang="fr-FR" sz="2000" dirty="0">
                <a:solidFill>
                  <a:schemeClr val="accent2">
                    <a:lumMod val="75000"/>
                  </a:schemeClr>
                </a:solidFill>
              </a:rPr>
              <a:t>en 3,5 jours autour de son étoile 51 Pégase à seulement 1/20ème de la distance Terre-Soleil.</a:t>
            </a:r>
          </a:p>
          <a:p>
            <a:pPr algn="ctr"/>
            <a:r>
              <a:rPr lang="fr-FR" sz="2000" b="1" dirty="0">
                <a:solidFill>
                  <a:schemeClr val="accent2">
                    <a:lumMod val="75000"/>
                  </a:schemeClr>
                </a:solidFill>
              </a:rPr>
              <a:t>Elle n’a pas pu se former à cet endroit : elle a donc migré vers son étoile après sa formation.</a:t>
            </a:r>
          </a:p>
          <a:p>
            <a:pPr algn="ctr"/>
            <a:r>
              <a:rPr lang="fr-FR" sz="2000" b="1" dirty="0">
                <a:solidFill>
                  <a:schemeClr val="accent2">
                    <a:lumMod val="75000"/>
                  </a:schemeClr>
                </a:solidFill>
              </a:rPr>
              <a:t>Cette découverte va être appliquée à notre propre système solaire. </a:t>
            </a:r>
          </a:p>
        </p:txBody>
      </p:sp>
      <p:sp>
        <p:nvSpPr>
          <p:cNvPr id="4" name="Rectangle 3"/>
          <p:cNvSpPr/>
          <p:nvPr/>
        </p:nvSpPr>
        <p:spPr>
          <a:xfrm>
            <a:off x="719832" y="2748612"/>
            <a:ext cx="3174267" cy="400110"/>
          </a:xfrm>
          <a:prstGeom prst="rect">
            <a:avLst/>
          </a:prstGeom>
        </p:spPr>
        <p:txBody>
          <a:bodyPr wrap="none">
            <a:spAutoFit/>
          </a:bodyPr>
          <a:lstStyle/>
          <a:p>
            <a:r>
              <a:rPr lang="fr-FR" sz="2000" dirty="0">
                <a:solidFill>
                  <a:schemeClr val="bg1"/>
                </a:solidFill>
              </a:rPr>
              <a:t>Prix Nobel de physique 2019</a:t>
            </a:r>
          </a:p>
        </p:txBody>
      </p:sp>
      <p:sp>
        <p:nvSpPr>
          <p:cNvPr id="5" name="ZoneTexte 4"/>
          <p:cNvSpPr txBox="1"/>
          <p:nvPr/>
        </p:nvSpPr>
        <p:spPr>
          <a:xfrm>
            <a:off x="5688384" y="2748612"/>
            <a:ext cx="3888432" cy="400110"/>
          </a:xfrm>
          <a:prstGeom prst="rect">
            <a:avLst/>
          </a:prstGeom>
          <a:noFill/>
        </p:spPr>
        <p:txBody>
          <a:bodyPr wrap="square" rtlCol="0">
            <a:spAutoFit/>
          </a:bodyPr>
          <a:lstStyle/>
          <a:p>
            <a:r>
              <a:rPr lang="fr-FR" sz="2000" dirty="0">
                <a:solidFill>
                  <a:schemeClr val="bg1"/>
                </a:solidFill>
              </a:rPr>
              <a:t>Observatoire de Haute-Provence</a:t>
            </a:r>
          </a:p>
        </p:txBody>
      </p:sp>
    </p:spTree>
    <p:extLst>
      <p:ext uri="{BB962C8B-B14F-4D97-AF65-F5344CB8AC3E}">
        <p14:creationId xmlns:p14="http://schemas.microsoft.com/office/powerpoint/2010/main" val="55794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4" name="Object 2"/>
          <p:cNvGraphicFramePr>
            <a:graphicFrameLocks noChangeAspect="1"/>
          </p:cNvGraphicFramePr>
          <p:nvPr>
            <p:extLst>
              <p:ext uri="{D42A27DB-BD31-4B8C-83A1-F6EECF244321}">
                <p14:modId xmlns:p14="http://schemas.microsoft.com/office/powerpoint/2010/main" val="2537278504"/>
              </p:ext>
            </p:extLst>
          </p:nvPr>
        </p:nvGraphicFramePr>
        <p:xfrm>
          <a:off x="-148996" y="-108595"/>
          <a:ext cx="10377521" cy="7740278"/>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96" y="-108595"/>
                        <a:ext cx="10377521" cy="7740278"/>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735" y="3628441"/>
            <a:ext cx="9638017" cy="4618437"/>
          </a:xfrm>
          <a:prstGeom prst="rect">
            <a:avLst/>
          </a:prstGeom>
        </p:spPr>
      </p:pic>
      <p:sp>
        <p:nvSpPr>
          <p:cNvPr id="16" name="Rectangle à coins arrondis 15"/>
          <p:cNvSpPr/>
          <p:nvPr/>
        </p:nvSpPr>
        <p:spPr bwMode="auto">
          <a:xfrm>
            <a:off x="512074" y="436280"/>
            <a:ext cx="9055383" cy="463237"/>
          </a:xfrm>
          <a:prstGeom prst="roundRect">
            <a:avLst>
              <a:gd name="adj" fmla="val 17457"/>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dirty="0"/>
          </a:p>
        </p:txBody>
      </p:sp>
      <p:sp>
        <p:nvSpPr>
          <p:cNvPr id="12" name="Rectangle 11"/>
          <p:cNvSpPr/>
          <p:nvPr/>
        </p:nvSpPr>
        <p:spPr>
          <a:xfrm>
            <a:off x="215845" y="420856"/>
            <a:ext cx="9875644" cy="461665"/>
          </a:xfrm>
          <a:prstGeom prst="rect">
            <a:avLst/>
          </a:prstGeom>
        </p:spPr>
        <p:txBody>
          <a:bodyPr wrap="square">
            <a:spAutoFit/>
          </a:bodyPr>
          <a:lstStyle/>
          <a:p>
            <a:pPr algn="ctr"/>
            <a:r>
              <a:rPr lang="fr-FR" dirty="0">
                <a:solidFill>
                  <a:schemeClr val="accent2">
                    <a:lumMod val="75000"/>
                  </a:schemeClr>
                </a:solidFill>
              </a:rPr>
              <a:t>2005 : Modèle de Nice, le scénario de l’évolution du système solaire.</a:t>
            </a:r>
          </a:p>
        </p:txBody>
      </p:sp>
      <p:sp>
        <p:nvSpPr>
          <p:cNvPr id="9" name="Rectangle 8"/>
          <p:cNvSpPr/>
          <p:nvPr/>
        </p:nvSpPr>
        <p:spPr bwMode="auto">
          <a:xfrm>
            <a:off x="421023" y="1475580"/>
            <a:ext cx="9433048" cy="2221611"/>
          </a:xfrm>
          <a:prstGeom prst="rect">
            <a:avLst/>
          </a:prstGeom>
          <a:solidFill>
            <a:srgbClr val="EEC412"/>
          </a:solidFill>
          <a:ln w="28575" cap="flat" cmpd="sng" algn="ctr">
            <a:solidFill>
              <a:schemeClr val="accent5">
                <a:lumMod val="40000"/>
                <a:lumOff val="60000"/>
              </a:schemeClr>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fr-FR" sz="1600" dirty="0">
              <a:solidFill>
                <a:schemeClr val="bg1"/>
              </a:solidFill>
            </a:endParaRPr>
          </a:p>
        </p:txBody>
      </p:sp>
      <p:sp>
        <p:nvSpPr>
          <p:cNvPr id="7" name="ZoneTexte 6"/>
          <p:cNvSpPr txBox="1"/>
          <p:nvPr/>
        </p:nvSpPr>
        <p:spPr>
          <a:xfrm>
            <a:off x="793039" y="2308574"/>
            <a:ext cx="9754025" cy="400110"/>
          </a:xfrm>
          <a:prstGeom prst="rect">
            <a:avLst/>
          </a:prstGeom>
          <a:noFill/>
        </p:spPr>
        <p:txBody>
          <a:bodyPr wrap="square" rtlCol="0">
            <a:spAutoFit/>
          </a:bodyPr>
          <a:lstStyle/>
          <a:p>
            <a:pPr algn="ctr"/>
            <a:r>
              <a:rPr lang="fr-FR" sz="2000" dirty="0">
                <a:solidFill>
                  <a:schemeClr val="accent2">
                    <a:lumMod val="75000"/>
                  </a:schemeClr>
                </a:solidFill>
              </a:rPr>
              <a:t> </a:t>
            </a: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195" y="5242587"/>
            <a:ext cx="1749565" cy="1757376"/>
          </a:xfrm>
          <a:prstGeom prst="rect">
            <a:avLst/>
          </a:prstGeom>
        </p:spPr>
      </p:pic>
      <p:sp>
        <p:nvSpPr>
          <p:cNvPr id="8" name="Rectangle 7"/>
          <p:cNvSpPr/>
          <p:nvPr/>
        </p:nvSpPr>
        <p:spPr bwMode="auto">
          <a:xfrm>
            <a:off x="1348717" y="6808199"/>
            <a:ext cx="9251220" cy="133312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1" name="ZoneTexte 10"/>
          <p:cNvSpPr txBox="1"/>
          <p:nvPr/>
        </p:nvSpPr>
        <p:spPr>
          <a:xfrm>
            <a:off x="7457554" y="6725632"/>
            <a:ext cx="2520033" cy="707886"/>
          </a:xfrm>
          <a:prstGeom prst="rect">
            <a:avLst/>
          </a:prstGeom>
          <a:noFill/>
        </p:spPr>
        <p:txBody>
          <a:bodyPr wrap="square" rtlCol="0">
            <a:spAutoFit/>
          </a:bodyPr>
          <a:lstStyle/>
          <a:p>
            <a:pPr algn="ctr"/>
            <a:r>
              <a:rPr lang="fr-FR" sz="2000" dirty="0">
                <a:solidFill>
                  <a:schemeClr val="bg1">
                    <a:lumMod val="95000"/>
                  </a:schemeClr>
                </a:solidFill>
              </a:rPr>
              <a:t>Ceinture de Kuiper </a:t>
            </a:r>
          </a:p>
          <a:p>
            <a:pPr algn="ctr"/>
            <a:r>
              <a:rPr lang="fr-FR" sz="2000" dirty="0">
                <a:solidFill>
                  <a:schemeClr val="bg1">
                    <a:lumMod val="95000"/>
                  </a:schemeClr>
                </a:solidFill>
              </a:rPr>
              <a:t>Nuage de Oort</a:t>
            </a:r>
          </a:p>
        </p:txBody>
      </p:sp>
      <p:cxnSp>
        <p:nvCxnSpPr>
          <p:cNvPr id="14" name="Connecteur droit avec flèche 13"/>
          <p:cNvCxnSpPr/>
          <p:nvPr/>
        </p:nvCxnSpPr>
        <p:spPr bwMode="auto">
          <a:xfrm flipV="1">
            <a:off x="9360792" y="6463633"/>
            <a:ext cx="555985" cy="329840"/>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4"/>
          <p:cNvSpPr/>
          <p:nvPr/>
        </p:nvSpPr>
        <p:spPr>
          <a:xfrm>
            <a:off x="1163735" y="1576339"/>
            <a:ext cx="8855906" cy="1169551"/>
          </a:xfrm>
          <a:prstGeom prst="rect">
            <a:avLst/>
          </a:prstGeom>
        </p:spPr>
        <p:txBody>
          <a:bodyPr wrap="square">
            <a:spAutoFit/>
          </a:bodyPr>
          <a:lstStyle/>
          <a:p>
            <a:r>
              <a:rPr lang="fr-FR" sz="1600" dirty="0">
                <a:solidFill>
                  <a:schemeClr val="accent2">
                    <a:lumMod val="75000"/>
                  </a:schemeClr>
                </a:solidFill>
              </a:rPr>
              <a:t>La jeune planète Jupiter migre vers le Soleil et atteint la position actuelle de la planète Mars.</a:t>
            </a:r>
          </a:p>
          <a:p>
            <a:endParaRPr lang="fr-FR" sz="1600" dirty="0">
              <a:solidFill>
                <a:schemeClr val="bg1"/>
              </a:solidFill>
            </a:endParaRPr>
          </a:p>
          <a:p>
            <a:endParaRPr lang="fr-FR" sz="3600" dirty="0">
              <a:solidFill>
                <a:schemeClr val="bg1"/>
              </a:solidFill>
            </a:endParaRPr>
          </a:p>
        </p:txBody>
      </p:sp>
      <p:sp>
        <p:nvSpPr>
          <p:cNvPr id="13" name="Rectangle 12"/>
          <p:cNvSpPr/>
          <p:nvPr/>
        </p:nvSpPr>
        <p:spPr>
          <a:xfrm>
            <a:off x="421023" y="1979069"/>
            <a:ext cx="9242598" cy="338554"/>
          </a:xfrm>
          <a:prstGeom prst="rect">
            <a:avLst/>
          </a:prstGeom>
        </p:spPr>
        <p:txBody>
          <a:bodyPr wrap="square">
            <a:spAutoFit/>
          </a:bodyPr>
          <a:lstStyle/>
          <a:p>
            <a:pPr algn="ctr"/>
            <a:r>
              <a:rPr lang="fr-FR" sz="1600" dirty="0">
                <a:solidFill>
                  <a:schemeClr val="accent2">
                    <a:lumMod val="75000"/>
                  </a:schemeClr>
                </a:solidFill>
              </a:rPr>
              <a:t>Elle est suivie par Saturne; ces 2 planètes vont se mettre en résonnance 2/3, et s’éloigner du Soleil.</a:t>
            </a:r>
          </a:p>
        </p:txBody>
      </p:sp>
      <p:sp>
        <p:nvSpPr>
          <p:cNvPr id="15" name="Rectangle 14"/>
          <p:cNvSpPr/>
          <p:nvPr/>
        </p:nvSpPr>
        <p:spPr>
          <a:xfrm>
            <a:off x="1439912" y="2356003"/>
            <a:ext cx="10872009" cy="338554"/>
          </a:xfrm>
          <a:prstGeom prst="rect">
            <a:avLst/>
          </a:prstGeom>
        </p:spPr>
        <p:txBody>
          <a:bodyPr wrap="square">
            <a:spAutoFit/>
          </a:bodyPr>
          <a:lstStyle/>
          <a:p>
            <a:r>
              <a:rPr lang="fr-FR" sz="1600" dirty="0">
                <a:solidFill>
                  <a:schemeClr val="accent2">
                    <a:lumMod val="75000"/>
                  </a:schemeClr>
                </a:solidFill>
              </a:rPr>
              <a:t>Cette course en arrière va repousser Uranus et Neptune bien au-delà de leur orbite.</a:t>
            </a:r>
          </a:p>
        </p:txBody>
      </p:sp>
      <p:sp>
        <p:nvSpPr>
          <p:cNvPr id="18" name="Rectangle 17"/>
          <p:cNvSpPr/>
          <p:nvPr/>
        </p:nvSpPr>
        <p:spPr>
          <a:xfrm>
            <a:off x="503808" y="2762684"/>
            <a:ext cx="9433048" cy="830997"/>
          </a:xfrm>
          <a:prstGeom prst="rect">
            <a:avLst/>
          </a:prstGeom>
        </p:spPr>
        <p:txBody>
          <a:bodyPr wrap="square">
            <a:spAutoFit/>
          </a:bodyPr>
          <a:lstStyle/>
          <a:p>
            <a:r>
              <a:rPr lang="fr-FR" sz="1600" dirty="0">
                <a:solidFill>
                  <a:schemeClr val="accent2">
                    <a:lumMod val="75000"/>
                  </a:schemeClr>
                </a:solidFill>
              </a:rPr>
              <a:t>Ces 2 dernières planètes vont pénétrer dans la ceinture externe de roches et de glaces. Tous ces objets vont être éjectés dans tous les directions du système solaire et former la ceinture de Kuiper et le nuage d’Oort. </a:t>
            </a:r>
          </a:p>
          <a:p>
            <a:r>
              <a:rPr lang="fr-FR" sz="1600" b="1" dirty="0">
                <a:solidFill>
                  <a:schemeClr val="accent2">
                    <a:lumMod val="75000"/>
                  </a:schemeClr>
                </a:solidFill>
              </a:rPr>
              <a:t>       </a:t>
            </a:r>
          </a:p>
        </p:txBody>
      </p:sp>
      <p:sp>
        <p:nvSpPr>
          <p:cNvPr id="19" name="Rectangle 18"/>
          <p:cNvSpPr/>
          <p:nvPr/>
        </p:nvSpPr>
        <p:spPr bwMode="auto">
          <a:xfrm>
            <a:off x="3316970" y="3802742"/>
            <a:ext cx="5400600" cy="38793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4" name="ZoneTexte 3"/>
          <p:cNvSpPr txBox="1"/>
          <p:nvPr/>
        </p:nvSpPr>
        <p:spPr>
          <a:xfrm>
            <a:off x="3490699" y="3330769"/>
            <a:ext cx="4358703" cy="338554"/>
          </a:xfrm>
          <a:prstGeom prst="rect">
            <a:avLst/>
          </a:prstGeom>
          <a:noFill/>
        </p:spPr>
        <p:txBody>
          <a:bodyPr wrap="square" rtlCol="0">
            <a:spAutoFit/>
          </a:bodyPr>
          <a:lstStyle/>
          <a:p>
            <a:r>
              <a:rPr lang="fr-FR" sz="1600" b="1" dirty="0">
                <a:solidFill>
                  <a:schemeClr val="accent2">
                    <a:lumMod val="75000"/>
                  </a:schemeClr>
                </a:solidFill>
              </a:rPr>
              <a:t>C’est le grand bombardement tardif.</a:t>
            </a:r>
          </a:p>
        </p:txBody>
      </p:sp>
    </p:spTree>
    <p:extLst>
      <p:ext uri="{BB962C8B-B14F-4D97-AF65-F5344CB8AC3E}">
        <p14:creationId xmlns:p14="http://schemas.microsoft.com/office/powerpoint/2010/main" val="81448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866"/>
            <a:ext cx="10291352" cy="81045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Line 2"/>
          <p:cNvSpPr>
            <a:spLocks noChangeShapeType="1"/>
          </p:cNvSpPr>
          <p:nvPr/>
        </p:nvSpPr>
        <p:spPr bwMode="auto">
          <a:xfrm flipV="1">
            <a:off x="1934837" y="1751990"/>
            <a:ext cx="1191" cy="4595105"/>
          </a:xfrm>
          <a:prstGeom prst="line">
            <a:avLst/>
          </a:prstGeom>
          <a:noFill/>
          <a:ln w="360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291" name="Line 3"/>
          <p:cNvSpPr>
            <a:spLocks noChangeShapeType="1"/>
          </p:cNvSpPr>
          <p:nvPr/>
        </p:nvSpPr>
        <p:spPr bwMode="auto">
          <a:xfrm>
            <a:off x="1934837" y="6344713"/>
            <a:ext cx="5806097" cy="1191"/>
          </a:xfrm>
          <a:prstGeom prst="line">
            <a:avLst/>
          </a:prstGeom>
          <a:noFill/>
          <a:ln w="360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292" name="Freeform 4"/>
          <p:cNvSpPr>
            <a:spLocks noChangeArrowheads="1"/>
          </p:cNvSpPr>
          <p:nvPr/>
        </p:nvSpPr>
        <p:spPr bwMode="auto">
          <a:xfrm>
            <a:off x="1986985" y="2456745"/>
            <a:ext cx="361551" cy="3390926"/>
          </a:xfrm>
          <a:custGeom>
            <a:avLst/>
            <a:gdLst>
              <a:gd name="T0" fmla="*/ 0 w 2401"/>
              <a:gd name="T1" fmla="*/ 0 h 11501"/>
              <a:gd name="T2" fmla="*/ 2400 w 2401"/>
              <a:gd name="T3" fmla="*/ 11500 h 11501"/>
            </a:gdLst>
            <a:ahLst/>
            <a:cxnLst>
              <a:cxn ang="0">
                <a:pos x="T0" y="T1"/>
              </a:cxn>
              <a:cxn ang="0">
                <a:pos x="T2" y="T3"/>
              </a:cxn>
            </a:cxnLst>
            <a:rect l="0" t="0" r="r" b="b"/>
            <a:pathLst>
              <a:path w="2401" h="11501">
                <a:moveTo>
                  <a:pt x="0" y="0"/>
                </a:moveTo>
                <a:lnTo>
                  <a:pt x="2400" y="11500"/>
                </a:lnTo>
              </a:path>
            </a:pathLst>
          </a:custGeom>
          <a:noFill/>
          <a:ln w="36000" cap="sq">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294" name="Freeform 6"/>
          <p:cNvSpPr>
            <a:spLocks noChangeArrowheads="1"/>
          </p:cNvSpPr>
          <p:nvPr/>
        </p:nvSpPr>
        <p:spPr bwMode="auto">
          <a:xfrm>
            <a:off x="3842750" y="4802188"/>
            <a:ext cx="349684" cy="1042446"/>
          </a:xfrm>
          <a:custGeom>
            <a:avLst/>
            <a:gdLst>
              <a:gd name="T0" fmla="*/ 0 w 601"/>
              <a:gd name="T1" fmla="*/ 5000 h 5001"/>
              <a:gd name="T2" fmla="*/ 600 w 601"/>
              <a:gd name="T3" fmla="*/ 0 h 5001"/>
            </a:gdLst>
            <a:ahLst/>
            <a:cxnLst>
              <a:cxn ang="0">
                <a:pos x="T0" y="T1"/>
              </a:cxn>
              <a:cxn ang="0">
                <a:pos x="T2" y="T3"/>
              </a:cxn>
            </a:cxnLst>
            <a:rect l="0" t="0" r="r" b="b"/>
            <a:pathLst>
              <a:path w="601" h="5001">
                <a:moveTo>
                  <a:pt x="0" y="5000"/>
                </a:moveTo>
                <a:lnTo>
                  <a:pt x="600" y="0"/>
                </a:lnTo>
              </a:path>
            </a:pathLst>
          </a:custGeom>
          <a:noFill/>
          <a:ln w="36000" cap="sq">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295" name="Freeform 7"/>
          <p:cNvSpPr>
            <a:spLocks noChangeArrowheads="1"/>
          </p:cNvSpPr>
          <p:nvPr/>
        </p:nvSpPr>
        <p:spPr bwMode="auto">
          <a:xfrm>
            <a:off x="4206067" y="4802188"/>
            <a:ext cx="365127" cy="1088927"/>
          </a:xfrm>
          <a:custGeom>
            <a:avLst/>
            <a:gdLst>
              <a:gd name="T0" fmla="*/ 0 w 501"/>
              <a:gd name="T1" fmla="*/ 0 h 5001"/>
              <a:gd name="T2" fmla="*/ 500 w 501"/>
              <a:gd name="T3" fmla="*/ 5000 h 5001"/>
            </a:gdLst>
            <a:ahLst/>
            <a:cxnLst>
              <a:cxn ang="0">
                <a:pos x="T0" y="T1"/>
              </a:cxn>
              <a:cxn ang="0">
                <a:pos x="T2" y="T3"/>
              </a:cxn>
            </a:cxnLst>
            <a:rect l="0" t="0" r="r" b="b"/>
            <a:pathLst>
              <a:path w="501" h="5001">
                <a:moveTo>
                  <a:pt x="0" y="0"/>
                </a:moveTo>
                <a:lnTo>
                  <a:pt x="500" y="5000"/>
                </a:lnTo>
              </a:path>
            </a:pathLst>
          </a:custGeom>
          <a:noFill/>
          <a:ln w="36000" cap="sq">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296" name="Line 8"/>
          <p:cNvSpPr>
            <a:spLocks noChangeShapeType="1"/>
          </p:cNvSpPr>
          <p:nvPr/>
        </p:nvSpPr>
        <p:spPr bwMode="auto">
          <a:xfrm>
            <a:off x="2314686" y="5885603"/>
            <a:ext cx="5338603" cy="88957"/>
          </a:xfrm>
          <a:prstGeom prst="line">
            <a:avLst/>
          </a:prstGeom>
          <a:noFill/>
          <a:ln w="36000" cap="sq">
            <a:solidFill>
              <a:schemeClr val="accent4">
                <a:lumMod val="40000"/>
                <a:lumOff val="6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297" name="Text Box 9"/>
          <p:cNvSpPr txBox="1">
            <a:spLocks noChangeArrowheads="1"/>
          </p:cNvSpPr>
          <p:nvPr/>
        </p:nvSpPr>
        <p:spPr bwMode="auto">
          <a:xfrm>
            <a:off x="1556179" y="6349476"/>
            <a:ext cx="945455" cy="247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64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200" b="1" dirty="0">
                <a:solidFill>
                  <a:srgbClr val="E6E6E6"/>
                </a:solidFill>
              </a:rPr>
              <a:t>- 4,56 GA</a:t>
            </a:r>
          </a:p>
        </p:txBody>
      </p:sp>
      <p:sp>
        <p:nvSpPr>
          <p:cNvPr id="12298" name="Text Box 10"/>
          <p:cNvSpPr txBox="1">
            <a:spLocks noChangeArrowheads="1"/>
          </p:cNvSpPr>
          <p:nvPr/>
        </p:nvSpPr>
        <p:spPr bwMode="auto">
          <a:xfrm>
            <a:off x="7294203" y="6369048"/>
            <a:ext cx="1080011" cy="292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91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350" b="1" dirty="0">
                <a:solidFill>
                  <a:schemeClr val="bg1"/>
                </a:solidFill>
              </a:rPr>
              <a:t>Temps</a:t>
            </a:r>
          </a:p>
        </p:txBody>
      </p:sp>
      <p:sp>
        <p:nvSpPr>
          <p:cNvPr id="12299" name="Text Box 11"/>
          <p:cNvSpPr txBox="1">
            <a:spLocks noChangeArrowheads="1"/>
          </p:cNvSpPr>
          <p:nvPr/>
        </p:nvSpPr>
        <p:spPr bwMode="auto">
          <a:xfrm rot="16200000">
            <a:off x="-316485" y="3304616"/>
            <a:ext cx="3640231" cy="45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91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350" b="1" dirty="0">
                <a:solidFill>
                  <a:schemeClr val="bg1"/>
                </a:solidFill>
              </a:rPr>
              <a:t>Taux d'impacts dans le système solaire</a:t>
            </a:r>
          </a:p>
        </p:txBody>
      </p:sp>
      <p:sp>
        <p:nvSpPr>
          <p:cNvPr id="12300" name="Line 12"/>
          <p:cNvSpPr>
            <a:spLocks noChangeShapeType="1"/>
          </p:cNvSpPr>
          <p:nvPr/>
        </p:nvSpPr>
        <p:spPr bwMode="auto">
          <a:xfrm>
            <a:off x="4554487" y="6210158"/>
            <a:ext cx="1191" cy="134556"/>
          </a:xfrm>
          <a:prstGeom prst="line">
            <a:avLst/>
          </a:prstGeom>
          <a:noFill/>
          <a:ln w="36000" cap="sq">
            <a:solidFill>
              <a:srgbClr val="B3B3B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301" name="Text Box 13"/>
          <p:cNvSpPr txBox="1">
            <a:spLocks noChangeArrowheads="1"/>
          </p:cNvSpPr>
          <p:nvPr/>
        </p:nvSpPr>
        <p:spPr bwMode="auto">
          <a:xfrm>
            <a:off x="4229412" y="6330410"/>
            <a:ext cx="954916" cy="2619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64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200" b="1" dirty="0">
                <a:solidFill>
                  <a:schemeClr val="bg1"/>
                </a:solidFill>
              </a:rPr>
              <a:t>- 3,8 GA</a:t>
            </a:r>
          </a:p>
        </p:txBody>
      </p:sp>
      <p:sp>
        <p:nvSpPr>
          <p:cNvPr id="12302" name="Line 14"/>
          <p:cNvSpPr>
            <a:spLocks noChangeShapeType="1"/>
          </p:cNvSpPr>
          <p:nvPr/>
        </p:nvSpPr>
        <p:spPr bwMode="auto">
          <a:xfrm>
            <a:off x="6659733" y="6210158"/>
            <a:ext cx="1191" cy="134556"/>
          </a:xfrm>
          <a:prstGeom prst="line">
            <a:avLst/>
          </a:prstGeom>
          <a:noFill/>
          <a:ln w="36000" cap="sq">
            <a:solidFill>
              <a:srgbClr val="B3B3B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sz="1350"/>
          </a:p>
        </p:txBody>
      </p:sp>
      <p:sp>
        <p:nvSpPr>
          <p:cNvPr id="12303" name="Text Box 15"/>
          <p:cNvSpPr txBox="1">
            <a:spLocks noChangeArrowheads="1"/>
          </p:cNvSpPr>
          <p:nvPr/>
        </p:nvSpPr>
        <p:spPr bwMode="auto">
          <a:xfrm>
            <a:off x="6390624" y="6344714"/>
            <a:ext cx="675155" cy="247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009" tIns="56436" rIns="81009" bIns="4725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200" b="1" dirty="0">
                <a:solidFill>
                  <a:schemeClr val="bg1"/>
                </a:solidFill>
              </a:rPr>
              <a:t>- 3 GA</a:t>
            </a:r>
          </a:p>
        </p:txBody>
      </p:sp>
      <p:sp>
        <p:nvSpPr>
          <p:cNvPr id="12305" name="Freeform 17"/>
          <p:cNvSpPr>
            <a:spLocks/>
          </p:cNvSpPr>
          <p:nvPr/>
        </p:nvSpPr>
        <p:spPr bwMode="auto">
          <a:xfrm>
            <a:off x="2123806" y="2645526"/>
            <a:ext cx="1571010" cy="1360498"/>
          </a:xfrm>
          <a:custGeom>
            <a:avLst/>
            <a:gdLst>
              <a:gd name="T0" fmla="*/ 3100 w 3101"/>
              <a:gd name="T1" fmla="*/ 0 h 2401"/>
              <a:gd name="T2" fmla="*/ 0 w 3101"/>
              <a:gd name="T3" fmla="*/ 2400 h 2401"/>
            </a:gdLst>
            <a:ahLst/>
            <a:cxnLst>
              <a:cxn ang="0">
                <a:pos x="T0" y="T1"/>
              </a:cxn>
              <a:cxn ang="0">
                <a:pos x="T2" y="T3"/>
              </a:cxn>
            </a:cxnLst>
            <a:rect l="0" t="0" r="r" b="b"/>
            <a:pathLst>
              <a:path w="3101" h="2401">
                <a:moveTo>
                  <a:pt x="3100" y="0"/>
                </a:moveTo>
                <a:lnTo>
                  <a:pt x="0" y="2400"/>
                </a:lnTo>
              </a:path>
            </a:pathLst>
          </a:custGeom>
          <a:noFill/>
          <a:ln w="19050" cap="sq">
            <a:solidFill>
              <a:srgbClr val="CEC556"/>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312" name="Text Box 24"/>
          <p:cNvSpPr txBox="1">
            <a:spLocks noChangeArrowheads="1"/>
          </p:cNvSpPr>
          <p:nvPr/>
        </p:nvSpPr>
        <p:spPr bwMode="auto">
          <a:xfrm>
            <a:off x="4749067" y="4006024"/>
            <a:ext cx="1755166" cy="51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7" tIns="42934" rIns="67507" bIns="3375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r>
              <a:rPr lang="fr-FR" altLang="fr-FR" sz="1050" b="1" dirty="0"/>
              <a:t>Bombardement tardif</a:t>
            </a:r>
          </a:p>
          <a:p>
            <a:pPr>
              <a:buClrTx/>
              <a:buFontTx/>
              <a:buNone/>
            </a:pPr>
            <a:r>
              <a:rPr lang="fr-FR" altLang="fr-FR" sz="1050" b="1" dirty="0"/>
              <a:t>        Cratérisation</a:t>
            </a:r>
          </a:p>
        </p:txBody>
      </p:sp>
      <p:sp>
        <p:nvSpPr>
          <p:cNvPr id="12313" name="Freeform 25"/>
          <p:cNvSpPr>
            <a:spLocks/>
          </p:cNvSpPr>
          <p:nvPr/>
        </p:nvSpPr>
        <p:spPr bwMode="auto">
          <a:xfrm>
            <a:off x="4320232" y="4184013"/>
            <a:ext cx="926453" cy="862563"/>
          </a:xfrm>
          <a:custGeom>
            <a:avLst/>
            <a:gdLst>
              <a:gd name="T0" fmla="*/ 3100 w 3101"/>
              <a:gd name="T1" fmla="*/ 0 h 901"/>
              <a:gd name="T2" fmla="*/ 0 w 3101"/>
              <a:gd name="T3" fmla="*/ 900 h 901"/>
            </a:gdLst>
            <a:ahLst/>
            <a:cxnLst>
              <a:cxn ang="0">
                <a:pos x="T0" y="T1"/>
              </a:cxn>
              <a:cxn ang="0">
                <a:pos x="T2" y="T3"/>
              </a:cxn>
            </a:cxnLst>
            <a:rect l="0" t="0" r="r" b="b"/>
            <a:pathLst>
              <a:path w="3101" h="901">
                <a:moveTo>
                  <a:pt x="3100" y="0"/>
                </a:moveTo>
                <a:lnTo>
                  <a:pt x="0" y="900"/>
                </a:lnTo>
              </a:path>
            </a:pathLst>
          </a:custGeom>
          <a:noFill/>
          <a:ln w="19050" cap="sq">
            <a:solidFill>
              <a:srgbClr val="FFC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314" name="AutoShape 26"/>
          <p:cNvSpPr>
            <a:spLocks noChangeArrowheads="1"/>
          </p:cNvSpPr>
          <p:nvPr/>
        </p:nvSpPr>
        <p:spPr bwMode="auto">
          <a:xfrm>
            <a:off x="1934838" y="2294973"/>
            <a:ext cx="2969730" cy="1191"/>
          </a:xfrm>
          <a:prstGeom prst="leftRightArrow">
            <a:avLst>
              <a:gd name="adj1" fmla="val 50000"/>
              <a:gd name="adj2" fmla="val 49633441"/>
            </a:avLst>
          </a:prstGeom>
          <a:solidFill>
            <a:srgbClr val="99CCFF"/>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12324" name="Text Box 36"/>
          <p:cNvSpPr txBox="1">
            <a:spLocks noChangeArrowheads="1"/>
          </p:cNvSpPr>
          <p:nvPr/>
        </p:nvSpPr>
        <p:spPr bwMode="auto">
          <a:xfrm>
            <a:off x="2553600" y="1066783"/>
            <a:ext cx="5940652" cy="351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7" tIns="51036" rIns="67507" bIns="33753"/>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SimSun" panose="02010600030101010101" pitchFamily="2" charset="-122"/>
              </a:defRPr>
            </a:lvl9pPr>
          </a:lstStyle>
          <a:p>
            <a:pPr>
              <a:buClrTx/>
              <a:buFontTx/>
              <a:buNone/>
            </a:pPr>
            <a:endParaRPr lang="fr-FR" altLang="fr-FR" sz="1950" b="1" dirty="0">
              <a:solidFill>
                <a:srgbClr val="FFCC99"/>
              </a:solidFill>
            </a:endParaRPr>
          </a:p>
        </p:txBody>
      </p:sp>
      <p:sp>
        <p:nvSpPr>
          <p:cNvPr id="12325" name="Freeform 37"/>
          <p:cNvSpPr>
            <a:spLocks noChangeArrowheads="1"/>
          </p:cNvSpPr>
          <p:nvPr/>
        </p:nvSpPr>
        <p:spPr bwMode="auto">
          <a:xfrm>
            <a:off x="1951459" y="2456190"/>
            <a:ext cx="349594" cy="3425841"/>
          </a:xfrm>
          <a:custGeom>
            <a:avLst/>
            <a:gdLst>
              <a:gd name="T0" fmla="*/ 0 w 9501"/>
              <a:gd name="T1" fmla="*/ 0 h 12001"/>
              <a:gd name="T2" fmla="*/ 9500 w 9501"/>
              <a:gd name="T3" fmla="*/ 12000 h 12001"/>
            </a:gdLst>
            <a:ahLst/>
            <a:cxnLst>
              <a:cxn ang="0">
                <a:pos x="T0" y="T1"/>
              </a:cxn>
              <a:cxn ang="0">
                <a:pos x="T2" y="T3"/>
              </a:cxn>
            </a:cxnLst>
            <a:rect l="0" t="0" r="r" b="b"/>
            <a:pathLst>
              <a:path w="9501" h="12001">
                <a:moveTo>
                  <a:pt x="0" y="0"/>
                </a:moveTo>
                <a:lnTo>
                  <a:pt x="9500" y="12000"/>
                </a:lnTo>
              </a:path>
            </a:pathLst>
          </a:custGeom>
          <a:noFill/>
          <a:ln w="36000" cap="sq">
            <a:solidFill>
              <a:schemeClr val="accent4">
                <a:lumMod val="40000"/>
                <a:lumOff val="6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cxnSp>
        <p:nvCxnSpPr>
          <p:cNvPr id="4" name="Connecteur droit 3"/>
          <p:cNvCxnSpPr/>
          <p:nvPr/>
        </p:nvCxnSpPr>
        <p:spPr>
          <a:xfrm flipH="1" flipV="1">
            <a:off x="4565422" y="5894583"/>
            <a:ext cx="3175512" cy="69089"/>
          </a:xfrm>
          <a:prstGeom prst="line">
            <a:avLst/>
          </a:prstGeom>
          <a:ln w="38100">
            <a:solidFill>
              <a:srgbClr val="FA4936"/>
            </a:solidFill>
          </a:ln>
        </p:spPr>
        <p:style>
          <a:lnRef idx="1">
            <a:schemeClr val="accent1"/>
          </a:lnRef>
          <a:fillRef idx="0">
            <a:schemeClr val="accent1"/>
          </a:fillRef>
          <a:effectRef idx="0">
            <a:schemeClr val="accent1"/>
          </a:effectRef>
          <a:fontRef idx="minor">
            <a:schemeClr val="tx1"/>
          </a:fontRef>
        </p:style>
      </p:cxnSp>
      <p:sp>
        <p:nvSpPr>
          <p:cNvPr id="6" name="Rectangle à coins arrondis 5"/>
          <p:cNvSpPr/>
          <p:nvPr/>
        </p:nvSpPr>
        <p:spPr>
          <a:xfrm>
            <a:off x="6875757" y="636249"/>
            <a:ext cx="2917083" cy="512890"/>
          </a:xfrm>
          <a:prstGeom prst="roundRect">
            <a:avLst/>
          </a:prstGeom>
          <a:solidFill>
            <a:schemeClr val="bg2">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984"/>
          </a:p>
        </p:txBody>
      </p:sp>
      <p:sp>
        <p:nvSpPr>
          <p:cNvPr id="7" name="Rectangle 6"/>
          <p:cNvSpPr/>
          <p:nvPr/>
        </p:nvSpPr>
        <p:spPr>
          <a:xfrm>
            <a:off x="6901022" y="587126"/>
            <a:ext cx="3179850" cy="584775"/>
          </a:xfrm>
          <a:prstGeom prst="rect">
            <a:avLst/>
          </a:prstGeom>
        </p:spPr>
        <p:txBody>
          <a:bodyPr wrap="square">
            <a:spAutoFit/>
          </a:bodyPr>
          <a:lstStyle/>
          <a:p>
            <a:r>
              <a:rPr lang="fr-FR" sz="1600" dirty="0">
                <a:solidFill>
                  <a:schemeClr val="accent2">
                    <a:lumMod val="50000"/>
                  </a:schemeClr>
                </a:solidFill>
              </a:rPr>
              <a:t>La face visible de la Lune avant </a:t>
            </a:r>
          </a:p>
          <a:p>
            <a:r>
              <a:rPr lang="fr-FR" sz="1600" dirty="0">
                <a:solidFill>
                  <a:schemeClr val="accent2">
                    <a:lumMod val="50000"/>
                  </a:schemeClr>
                </a:solidFill>
              </a:rPr>
              <a:t>et après le bombardement tardif.</a:t>
            </a:r>
          </a:p>
        </p:txBody>
      </p:sp>
      <p:sp>
        <p:nvSpPr>
          <p:cNvPr id="34" name="Rectangle à coins arrondis 33"/>
          <p:cNvSpPr/>
          <p:nvPr/>
        </p:nvSpPr>
        <p:spPr bwMode="auto">
          <a:xfrm>
            <a:off x="1943968" y="504556"/>
            <a:ext cx="4258405" cy="450954"/>
          </a:xfrm>
          <a:prstGeom prst="roundRect">
            <a:avLst>
              <a:gd name="adj" fmla="val 17457"/>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dirty="0"/>
          </a:p>
        </p:txBody>
      </p:sp>
      <p:sp>
        <p:nvSpPr>
          <p:cNvPr id="5" name="Rectangle 4"/>
          <p:cNvSpPr/>
          <p:nvPr/>
        </p:nvSpPr>
        <p:spPr>
          <a:xfrm>
            <a:off x="2117228" y="493668"/>
            <a:ext cx="3948517" cy="461665"/>
          </a:xfrm>
          <a:prstGeom prst="rect">
            <a:avLst/>
          </a:prstGeom>
        </p:spPr>
        <p:txBody>
          <a:bodyPr wrap="none">
            <a:spAutoFit/>
          </a:bodyPr>
          <a:lstStyle/>
          <a:p>
            <a:r>
              <a:rPr lang="fr-FR" dirty="0">
                <a:solidFill>
                  <a:schemeClr val="accent2">
                    <a:lumMod val="75000"/>
                  </a:schemeClr>
                </a:solidFill>
              </a:rPr>
              <a:t>Le grand bombardement tardif</a:t>
            </a:r>
          </a:p>
        </p:txBody>
      </p:sp>
      <p:sp>
        <p:nvSpPr>
          <p:cNvPr id="36" name="Freeform 6"/>
          <p:cNvSpPr>
            <a:spLocks noChangeArrowheads="1"/>
          </p:cNvSpPr>
          <p:nvPr/>
        </p:nvSpPr>
        <p:spPr bwMode="auto">
          <a:xfrm rot="21449424" flipH="1">
            <a:off x="2370488" y="5816244"/>
            <a:ext cx="1461060" cy="76805"/>
          </a:xfrm>
          <a:custGeom>
            <a:avLst/>
            <a:gdLst>
              <a:gd name="T0" fmla="*/ 0 w 601"/>
              <a:gd name="T1" fmla="*/ 5000 h 5001"/>
              <a:gd name="T2" fmla="*/ 600 w 601"/>
              <a:gd name="T3" fmla="*/ 0 h 5001"/>
            </a:gdLst>
            <a:ahLst/>
            <a:cxnLst>
              <a:cxn ang="0">
                <a:pos x="T0" y="T1"/>
              </a:cxn>
              <a:cxn ang="0">
                <a:pos x="T2" y="T3"/>
              </a:cxn>
            </a:cxnLst>
            <a:rect l="0" t="0" r="r" b="b"/>
            <a:pathLst>
              <a:path w="601" h="5001">
                <a:moveTo>
                  <a:pt x="0" y="5000"/>
                </a:moveTo>
                <a:lnTo>
                  <a:pt x="600" y="0"/>
                </a:lnTo>
              </a:path>
            </a:pathLst>
          </a:custGeom>
          <a:noFill/>
          <a:ln w="36000" cap="sq">
            <a:solidFill>
              <a:srgbClr val="EB61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350"/>
          </a:p>
        </p:txBody>
      </p:sp>
      <p:sp>
        <p:nvSpPr>
          <p:cNvPr id="39" name="AutoShape 16"/>
          <p:cNvSpPr>
            <a:spLocks noChangeArrowheads="1"/>
          </p:cNvSpPr>
          <p:nvPr/>
        </p:nvSpPr>
        <p:spPr bwMode="auto">
          <a:xfrm>
            <a:off x="2606153" y="2038888"/>
            <a:ext cx="2891640" cy="567060"/>
          </a:xfrm>
          <a:prstGeom prst="roundRect">
            <a:avLst>
              <a:gd name="adj" fmla="val 292"/>
            </a:avLst>
          </a:prstGeom>
          <a:solidFill>
            <a:srgbClr val="B7A76D"/>
          </a:solidFill>
          <a:ln w="36000" cap="sq">
            <a:solidFill>
              <a:srgbClr val="B3B3B3"/>
            </a:solidFill>
            <a:round/>
            <a:headEnd/>
            <a:tailEnd/>
          </a:ln>
          <a:effectLst/>
        </p:spPr>
        <p:txBody>
          <a:bodyPr wrap="none" anchor="ctr"/>
          <a:lstStyle/>
          <a:p>
            <a:endParaRPr lang="fr-FR" sz="1350"/>
          </a:p>
        </p:txBody>
      </p:sp>
      <p:sp>
        <p:nvSpPr>
          <p:cNvPr id="9" name="Rectangle 8"/>
          <p:cNvSpPr/>
          <p:nvPr/>
        </p:nvSpPr>
        <p:spPr>
          <a:xfrm>
            <a:off x="1510296" y="1985215"/>
            <a:ext cx="5038725" cy="646331"/>
          </a:xfrm>
          <a:prstGeom prst="rect">
            <a:avLst/>
          </a:prstGeom>
        </p:spPr>
        <p:txBody>
          <a:bodyPr>
            <a:spAutoFit/>
          </a:bodyPr>
          <a:lstStyle/>
          <a:p>
            <a:pPr algn="ctr">
              <a:buClrTx/>
              <a:buFontTx/>
              <a:buNone/>
            </a:pPr>
            <a:r>
              <a:rPr lang="fr-FR" altLang="fr-FR" sz="1800" dirty="0">
                <a:solidFill>
                  <a:schemeClr val="accent2">
                    <a:lumMod val="75000"/>
                  </a:schemeClr>
                </a:solidFill>
              </a:rPr>
              <a:t>Bombardement primordial</a:t>
            </a:r>
          </a:p>
          <a:p>
            <a:pPr algn="ctr">
              <a:buClrTx/>
              <a:buFontTx/>
              <a:buNone/>
            </a:pPr>
            <a:r>
              <a:rPr lang="fr-FR" altLang="fr-FR" sz="1800" dirty="0">
                <a:solidFill>
                  <a:schemeClr val="accent2">
                    <a:lumMod val="75000"/>
                  </a:schemeClr>
                </a:solidFill>
              </a:rPr>
              <a:t>  Accrétion des planètes</a:t>
            </a:r>
          </a:p>
        </p:txBody>
      </p:sp>
      <p:cxnSp>
        <p:nvCxnSpPr>
          <p:cNvPr id="11" name="Connecteur droit avec flèche 10"/>
          <p:cNvCxnSpPr/>
          <p:nvPr/>
        </p:nvCxnSpPr>
        <p:spPr bwMode="auto">
          <a:xfrm>
            <a:off x="4611398" y="5734287"/>
            <a:ext cx="3078007" cy="50006"/>
          </a:xfrm>
          <a:prstGeom prst="straightConnector1">
            <a:avLst/>
          </a:prstGeom>
          <a:solidFill>
            <a:srgbClr val="00B8FF"/>
          </a:solidFill>
          <a:ln w="57150" cap="flat" cmpd="sng" algn="ctr">
            <a:solidFill>
              <a:srgbClr val="FF9933"/>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ZoneTexte 12"/>
          <p:cNvSpPr txBox="1"/>
          <p:nvPr/>
        </p:nvSpPr>
        <p:spPr>
          <a:xfrm>
            <a:off x="4426135" y="5267628"/>
            <a:ext cx="4646625" cy="338554"/>
          </a:xfrm>
          <a:prstGeom prst="rect">
            <a:avLst/>
          </a:prstGeom>
          <a:noFill/>
        </p:spPr>
        <p:txBody>
          <a:bodyPr wrap="square" rtlCol="0">
            <a:spAutoFit/>
          </a:bodyPr>
          <a:lstStyle/>
          <a:p>
            <a:r>
              <a:rPr lang="fr-FR" sz="1600" b="1" dirty="0">
                <a:solidFill>
                  <a:srgbClr val="FFC000"/>
                </a:solidFill>
              </a:rPr>
              <a:t>Coulées de lave sur la face visible de la Lune.</a:t>
            </a:r>
          </a:p>
        </p:txBody>
      </p:sp>
      <p:cxnSp>
        <p:nvCxnSpPr>
          <p:cNvPr id="10" name="Connecteur droit 9"/>
          <p:cNvCxnSpPr/>
          <p:nvPr/>
        </p:nvCxnSpPr>
        <p:spPr bwMode="auto">
          <a:xfrm>
            <a:off x="3840206" y="6156101"/>
            <a:ext cx="2544" cy="158890"/>
          </a:xfrm>
          <a:prstGeom prst="line">
            <a:avLst/>
          </a:prstGeom>
          <a:solidFill>
            <a:srgbClr val="00B8FF"/>
          </a:solidFill>
          <a:ln w="381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ZoneTexte 15"/>
          <p:cNvSpPr txBox="1"/>
          <p:nvPr/>
        </p:nvSpPr>
        <p:spPr>
          <a:xfrm>
            <a:off x="3411433" y="6349896"/>
            <a:ext cx="1128394" cy="276999"/>
          </a:xfrm>
          <a:prstGeom prst="rect">
            <a:avLst/>
          </a:prstGeom>
          <a:noFill/>
        </p:spPr>
        <p:txBody>
          <a:bodyPr wrap="square" rtlCol="0">
            <a:spAutoFit/>
          </a:bodyPr>
          <a:lstStyle/>
          <a:p>
            <a:r>
              <a:rPr lang="fr-FR" sz="1200" b="1" dirty="0">
                <a:solidFill>
                  <a:schemeClr val="bg1"/>
                </a:solidFill>
                <a:latin typeface="Arial" panose="020B0604020202020204" pitchFamily="34" charset="0"/>
                <a:cs typeface="Arial" panose="020B0604020202020204" pitchFamily="34" charset="0"/>
              </a:rPr>
              <a:t>- 4,1 GA</a:t>
            </a:r>
          </a:p>
        </p:txBody>
      </p:sp>
      <p:sp>
        <p:nvSpPr>
          <p:cNvPr id="38" name="AutoShape 16"/>
          <p:cNvSpPr>
            <a:spLocks noChangeArrowheads="1"/>
          </p:cNvSpPr>
          <p:nvPr/>
        </p:nvSpPr>
        <p:spPr bwMode="auto">
          <a:xfrm>
            <a:off x="3419703" y="3568057"/>
            <a:ext cx="4498678" cy="567060"/>
          </a:xfrm>
          <a:prstGeom prst="roundRect">
            <a:avLst>
              <a:gd name="adj" fmla="val 292"/>
            </a:avLst>
          </a:prstGeom>
          <a:solidFill>
            <a:srgbClr val="B7A76D"/>
          </a:solidFill>
          <a:ln w="36000" cap="sq">
            <a:solidFill>
              <a:srgbClr val="B3B3B3"/>
            </a:solidFill>
            <a:round/>
            <a:headEnd/>
            <a:tailEnd/>
          </a:ln>
          <a:effectLst/>
        </p:spPr>
        <p:txBody>
          <a:bodyPr wrap="none" anchor="ctr"/>
          <a:lstStyle/>
          <a:p>
            <a:endParaRPr lang="fr-FR" sz="1350"/>
          </a:p>
        </p:txBody>
      </p:sp>
      <p:sp>
        <p:nvSpPr>
          <p:cNvPr id="2" name="Rectangle 1"/>
          <p:cNvSpPr/>
          <p:nvPr/>
        </p:nvSpPr>
        <p:spPr>
          <a:xfrm>
            <a:off x="2117228" y="3506249"/>
            <a:ext cx="6999877" cy="646331"/>
          </a:xfrm>
          <a:prstGeom prst="rect">
            <a:avLst/>
          </a:prstGeom>
        </p:spPr>
        <p:txBody>
          <a:bodyPr wrap="square">
            <a:spAutoFit/>
          </a:bodyPr>
          <a:lstStyle/>
          <a:p>
            <a:pPr algn="ctr">
              <a:buClrTx/>
              <a:buFontTx/>
              <a:buNone/>
            </a:pPr>
            <a:r>
              <a:rPr lang="fr-FR" altLang="fr-FR" sz="1800" dirty="0">
                <a:solidFill>
                  <a:schemeClr val="accent2">
                    <a:lumMod val="75000"/>
                  </a:schemeClr>
                </a:solidFill>
              </a:rPr>
              <a:t>Le bombardement tardif est la conséquences </a:t>
            </a:r>
          </a:p>
          <a:p>
            <a:pPr algn="ctr">
              <a:buClrTx/>
              <a:buFontTx/>
              <a:buNone/>
            </a:pPr>
            <a:r>
              <a:rPr lang="fr-FR" altLang="fr-FR" sz="1800" dirty="0">
                <a:solidFill>
                  <a:schemeClr val="accent2">
                    <a:lumMod val="75000"/>
                  </a:schemeClr>
                </a:solidFill>
              </a:rPr>
              <a:t>des mouvements de Jupiter et Saturne.  </a:t>
            </a: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2905" y="1185081"/>
            <a:ext cx="2017998" cy="1874137"/>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684998" y="1339962"/>
            <a:ext cx="1536389" cy="1536389"/>
          </a:xfrm>
          <a:prstGeom prst="rect">
            <a:avLst/>
          </a:prstGeom>
        </p:spPr>
      </p:pic>
    </p:spTree>
    <p:extLst>
      <p:ext uri="{BB962C8B-B14F-4D97-AF65-F5344CB8AC3E}">
        <p14:creationId xmlns:p14="http://schemas.microsoft.com/office/powerpoint/2010/main" val="25061484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3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12312" grpId="0"/>
      <p:bldP spid="16" grpId="0"/>
      <p:bldP spid="38"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1025159855"/>
              </p:ext>
            </p:extLst>
          </p:nvPr>
        </p:nvGraphicFramePr>
        <p:xfrm>
          <a:off x="-72255" y="-22013"/>
          <a:ext cx="11021580"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55" y="-22013"/>
                        <a:ext cx="11021580"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13" name="Rectangle à coins arrondis 12"/>
          <p:cNvSpPr/>
          <p:nvPr/>
        </p:nvSpPr>
        <p:spPr bwMode="auto">
          <a:xfrm>
            <a:off x="2827744" y="395628"/>
            <a:ext cx="4910237" cy="1064755"/>
          </a:xfrm>
          <a:prstGeom prst="roundRect">
            <a:avLst/>
          </a:prstGeom>
          <a:solidFill>
            <a:schemeClr val="accent6">
              <a:lumMod val="40000"/>
              <a:lumOff val="60000"/>
            </a:schemeClr>
          </a:solidFill>
          <a:ln w="28575" cap="flat" cmpd="sng" algn="ctr">
            <a:solidFill>
              <a:srgbClr val="FFFF00"/>
            </a:solidFill>
            <a:prstDash val="solid"/>
            <a:round/>
            <a:headEnd type="none" w="med" len="med"/>
            <a:tailEnd type="none" w="med" len="med"/>
          </a:ln>
          <a:effectLst/>
        </p:spPr>
        <p:txBody>
          <a:bodyPr/>
          <a:lstStyle/>
          <a:p>
            <a:pPr>
              <a:defRPr/>
            </a:pPr>
            <a:endParaRPr lang="fr-FR" dirty="0"/>
          </a:p>
        </p:txBody>
      </p:sp>
      <p:sp>
        <p:nvSpPr>
          <p:cNvPr id="3" name="Rectangle 2"/>
          <p:cNvSpPr/>
          <p:nvPr/>
        </p:nvSpPr>
        <p:spPr>
          <a:xfrm>
            <a:off x="2827744" y="512506"/>
            <a:ext cx="6762547" cy="830997"/>
          </a:xfrm>
          <a:prstGeom prst="rect">
            <a:avLst/>
          </a:prstGeom>
        </p:spPr>
        <p:txBody>
          <a:bodyPr wrap="square">
            <a:spAutoFit/>
          </a:bodyPr>
          <a:lstStyle/>
          <a:p>
            <a:pPr>
              <a:defRPr/>
            </a:pPr>
            <a:r>
              <a:rPr lang="fr-FR" altLang="fr-FR" sz="4400" dirty="0">
                <a:solidFill>
                  <a:schemeClr val="accent6">
                    <a:lumMod val="75000"/>
                  </a:schemeClr>
                </a:solidFill>
              </a:rPr>
              <a:t>	</a:t>
            </a:r>
            <a:r>
              <a:rPr lang="fr-FR" altLang="fr-FR" sz="4800" dirty="0">
                <a:solidFill>
                  <a:schemeClr val="accent6">
                    <a:lumMod val="75000"/>
                  </a:schemeClr>
                </a:solidFill>
              </a:rPr>
              <a:t>Plan de l’exposé</a:t>
            </a:r>
          </a:p>
        </p:txBody>
      </p:sp>
      <p:sp>
        <p:nvSpPr>
          <p:cNvPr id="10" name="Rectangle à coins arrondis 48"/>
          <p:cNvSpPr>
            <a:spLocks noChangeArrowheads="1"/>
          </p:cNvSpPr>
          <p:nvPr/>
        </p:nvSpPr>
        <p:spPr bwMode="auto">
          <a:xfrm>
            <a:off x="1997023" y="1869681"/>
            <a:ext cx="6715697" cy="2308324"/>
          </a:xfrm>
          <a:prstGeom prst="roundRect">
            <a:avLst>
              <a:gd name="adj" fmla="val 16667"/>
            </a:avLst>
          </a:prstGeom>
          <a:solidFill>
            <a:schemeClr val="accent6">
              <a:lumMod val="20000"/>
              <a:lumOff val="80000"/>
            </a:schemeClr>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dirty="0"/>
          </a:p>
        </p:txBody>
      </p:sp>
      <p:sp>
        <p:nvSpPr>
          <p:cNvPr id="4" name="ZoneTexte 3"/>
          <p:cNvSpPr txBox="1"/>
          <p:nvPr/>
        </p:nvSpPr>
        <p:spPr>
          <a:xfrm>
            <a:off x="1441813" y="1869681"/>
            <a:ext cx="7723312" cy="2739211"/>
          </a:xfrm>
          <a:prstGeom prst="rect">
            <a:avLst/>
          </a:prstGeom>
          <a:noFill/>
        </p:spPr>
        <p:txBody>
          <a:bodyPr wrap="square" rtlCol="0">
            <a:spAutoFit/>
          </a:bodyPr>
          <a:lstStyle/>
          <a:p>
            <a:pPr algn="ctr"/>
            <a:r>
              <a:rPr lang="fr-FR" sz="3600" b="1" dirty="0">
                <a:solidFill>
                  <a:schemeClr val="accent2">
                    <a:lumMod val="75000"/>
                  </a:schemeClr>
                </a:solidFill>
              </a:rPr>
              <a:t>La formation de la Lune</a:t>
            </a:r>
          </a:p>
          <a:p>
            <a:pPr algn="ctr"/>
            <a:r>
              <a:rPr lang="fr-FR" sz="3600" b="1" dirty="0">
                <a:solidFill>
                  <a:schemeClr val="accent2">
                    <a:lumMod val="75000"/>
                  </a:schemeClr>
                </a:solidFill>
              </a:rPr>
              <a:t>L’évolution de la Lune</a:t>
            </a:r>
          </a:p>
          <a:p>
            <a:pPr algn="ctr"/>
            <a:r>
              <a:rPr lang="fr-FR" sz="3600" b="1" dirty="0">
                <a:solidFill>
                  <a:schemeClr val="accent2">
                    <a:lumMod val="75000"/>
                  </a:schemeClr>
                </a:solidFill>
              </a:rPr>
              <a:t>La Lune aujourd’hui</a:t>
            </a:r>
          </a:p>
          <a:p>
            <a:pPr algn="ctr"/>
            <a:r>
              <a:rPr lang="fr-FR" sz="3600" b="1" dirty="0">
                <a:solidFill>
                  <a:schemeClr val="accent2">
                    <a:lumMod val="75000"/>
                  </a:schemeClr>
                </a:solidFill>
              </a:rPr>
              <a:t>Balades lunaires</a:t>
            </a:r>
          </a:p>
          <a:p>
            <a:pPr algn="ctr"/>
            <a:endParaRPr lang="fr-FR" sz="2800" dirty="0">
              <a:solidFill>
                <a:schemeClr val="accent2">
                  <a:lumMod val="75000"/>
                </a:schemeClr>
              </a:solidFill>
            </a:endParaRPr>
          </a:p>
        </p:txBody>
      </p:sp>
      <p:sp>
        <p:nvSpPr>
          <p:cNvPr id="5" name="Rectangle 4"/>
          <p:cNvSpPr/>
          <p:nvPr/>
        </p:nvSpPr>
        <p:spPr>
          <a:xfrm>
            <a:off x="1909919" y="1918444"/>
            <a:ext cx="261610" cy="461665"/>
          </a:xfrm>
          <a:prstGeom prst="rect">
            <a:avLst/>
          </a:prstGeom>
        </p:spPr>
        <p:txBody>
          <a:bodyPr wrap="none">
            <a:spAutoFit/>
          </a:bodyPr>
          <a:lstStyle/>
          <a:p>
            <a:r>
              <a:rPr lang="fr-FR" b="1" dirty="0">
                <a:ln w="22225">
                  <a:solidFill>
                    <a:schemeClr val="accent2"/>
                  </a:solidFill>
                  <a:prstDash val="solid"/>
                </a:ln>
                <a:solidFill>
                  <a:schemeClr val="accent2">
                    <a:lumMod val="40000"/>
                    <a:lumOff val="60000"/>
                  </a:schemeClr>
                </a:solidFill>
              </a:rPr>
              <a:t> </a:t>
            </a:r>
            <a:endParaRPr lang="fr-FR" dirty="0"/>
          </a:p>
        </p:txBody>
      </p:sp>
      <p:sp>
        <p:nvSpPr>
          <p:cNvPr id="7" name="ZoneTexte 6"/>
          <p:cNvSpPr txBox="1"/>
          <p:nvPr/>
        </p:nvSpPr>
        <p:spPr>
          <a:xfrm>
            <a:off x="9072760" y="2149276"/>
            <a:ext cx="184731" cy="461665"/>
          </a:xfrm>
          <a:prstGeom prst="rect">
            <a:avLst/>
          </a:prstGeom>
          <a:noFill/>
        </p:spPr>
        <p:txBody>
          <a:bodyPr wrap="none" rtlCol="0">
            <a:spAutoFit/>
          </a:bodyPr>
          <a:lstStyle/>
          <a:p>
            <a:endParaRPr lang="fr-FR"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220" y="4587303"/>
            <a:ext cx="7480497" cy="3927260"/>
          </a:xfrm>
          <a:prstGeom prst="rect">
            <a:avLst/>
          </a:prstGeom>
        </p:spPr>
      </p:pic>
    </p:spTree>
    <p:extLst>
      <p:ext uri="{BB962C8B-B14F-4D97-AF65-F5344CB8AC3E}">
        <p14:creationId xmlns:p14="http://schemas.microsoft.com/office/powerpoint/2010/main" val="67101141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0" y="-16741"/>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41"/>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9016" y="1619597"/>
            <a:ext cx="5953664" cy="5737640"/>
          </a:xfrm>
          <a:prstGeom prst="rect">
            <a:avLst/>
          </a:prstGeom>
        </p:spPr>
      </p:pic>
      <p:sp>
        <p:nvSpPr>
          <p:cNvPr id="9" name="Rectangle à coins arrondis 8"/>
          <p:cNvSpPr/>
          <p:nvPr/>
        </p:nvSpPr>
        <p:spPr bwMode="auto">
          <a:xfrm>
            <a:off x="2952080" y="418341"/>
            <a:ext cx="4982245" cy="950760"/>
          </a:xfrm>
          <a:prstGeom prst="roundRect">
            <a:avLst/>
          </a:prstGeom>
          <a:solidFill>
            <a:srgbClr val="7030A0"/>
          </a:solidFill>
          <a:ln w="2857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fr-FR" dirty="0"/>
          </a:p>
        </p:txBody>
      </p:sp>
      <p:sp>
        <p:nvSpPr>
          <p:cNvPr id="3" name="Rectangle 2"/>
          <p:cNvSpPr/>
          <p:nvPr/>
        </p:nvSpPr>
        <p:spPr>
          <a:xfrm>
            <a:off x="3016897" y="509000"/>
            <a:ext cx="4852610" cy="769441"/>
          </a:xfrm>
          <a:prstGeom prst="rect">
            <a:avLst/>
          </a:prstGeom>
        </p:spPr>
        <p:txBody>
          <a:bodyPr wrap="none">
            <a:spAutoFit/>
          </a:bodyPr>
          <a:lstStyle/>
          <a:p>
            <a:pPr>
              <a:defRPr/>
            </a:pPr>
            <a:r>
              <a:rPr lang="fr-FR" altLang="fr-FR" sz="4400" dirty="0">
                <a:solidFill>
                  <a:schemeClr val="bg1">
                    <a:lumMod val="85000"/>
                  </a:schemeClr>
                </a:solidFill>
              </a:rPr>
              <a:t>La Lune aujourd’hui</a:t>
            </a:r>
          </a:p>
        </p:txBody>
      </p:sp>
    </p:spTree>
    <p:extLst>
      <p:ext uri="{BB962C8B-B14F-4D97-AF65-F5344CB8AC3E}">
        <p14:creationId xmlns:p14="http://schemas.microsoft.com/office/powerpoint/2010/main" val="5442287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re 1"/>
          <p:cNvSpPr>
            <a:spLocks noGrp="1"/>
          </p:cNvSpPr>
          <p:nvPr>
            <p:ph type="ctrTitle"/>
          </p:nvPr>
        </p:nvSpPr>
        <p:spPr/>
        <p:txBody>
          <a:bodyPr/>
          <a:lstStyle/>
          <a:p>
            <a:endParaRPr lang="fr-FR" altLang="fr-FR"/>
          </a:p>
        </p:txBody>
      </p:sp>
      <p:sp>
        <p:nvSpPr>
          <p:cNvPr id="134147" name="Sous-titre 2"/>
          <p:cNvSpPr>
            <a:spLocks noGrp="1"/>
          </p:cNvSpPr>
          <p:nvPr>
            <p:ph type="subTitle" idx="1"/>
          </p:nvPr>
        </p:nvSpPr>
        <p:spPr/>
        <p:txBody>
          <a:bodyPr/>
          <a:lstStyle/>
          <a:p>
            <a:endParaRPr lang="fr-FR" altLang="fr-FR"/>
          </a:p>
        </p:txBody>
      </p:sp>
      <p:pic>
        <p:nvPicPr>
          <p:cNvPr id="134148" name="Image 4" descr="ciel-etoile-a-maupiti-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noFill/>
          <a:ln w="2286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050" y="1131405"/>
            <a:ext cx="1814390" cy="14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071" y="3275781"/>
            <a:ext cx="4547691" cy="450332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à coins arrondis 8"/>
          <p:cNvSpPr/>
          <p:nvPr/>
        </p:nvSpPr>
        <p:spPr bwMode="auto">
          <a:xfrm>
            <a:off x="957772" y="107429"/>
            <a:ext cx="7862378"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2" name="ZoneTexte 1"/>
          <p:cNvSpPr txBox="1"/>
          <p:nvPr/>
        </p:nvSpPr>
        <p:spPr>
          <a:xfrm>
            <a:off x="1129295" y="107429"/>
            <a:ext cx="7822033" cy="461665"/>
          </a:xfrm>
          <a:prstGeom prst="rect">
            <a:avLst/>
          </a:prstGeom>
          <a:noFill/>
        </p:spPr>
        <p:txBody>
          <a:bodyPr wrap="square" rtlCol="0">
            <a:spAutoFit/>
          </a:bodyPr>
          <a:lstStyle/>
          <a:p>
            <a:r>
              <a:rPr lang="fr-FR" dirty="0">
                <a:solidFill>
                  <a:schemeClr val="accent2">
                    <a:lumMod val="75000"/>
                  </a:schemeClr>
                </a:solidFill>
              </a:rPr>
              <a:t>Pourquoi la Lune présente toujours la même face à la Terre ? </a:t>
            </a:r>
          </a:p>
        </p:txBody>
      </p:sp>
      <p:pic>
        <p:nvPicPr>
          <p:cNvPr id="12"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147036">
            <a:off x="1127029" y="2427047"/>
            <a:ext cx="1814390" cy="14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882489">
            <a:off x="7529245" y="2341008"/>
            <a:ext cx="1814390" cy="14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36003">
            <a:off x="7963845" y="5700501"/>
            <a:ext cx="1814390" cy="14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888578">
            <a:off x="670406" y="5742819"/>
            <a:ext cx="1840169" cy="144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à coins arrondis 48"/>
          <p:cNvSpPr>
            <a:spLocks noChangeArrowheads="1"/>
          </p:cNvSpPr>
          <p:nvPr/>
        </p:nvSpPr>
        <p:spPr bwMode="auto">
          <a:xfrm>
            <a:off x="453964" y="657141"/>
            <a:ext cx="9122852" cy="356898"/>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ZoneTexte 2"/>
          <p:cNvSpPr txBox="1"/>
          <p:nvPr/>
        </p:nvSpPr>
        <p:spPr>
          <a:xfrm>
            <a:off x="606545" y="637161"/>
            <a:ext cx="9546335" cy="400110"/>
          </a:xfrm>
          <a:prstGeom prst="rect">
            <a:avLst/>
          </a:prstGeom>
          <a:noFill/>
        </p:spPr>
        <p:txBody>
          <a:bodyPr wrap="square" rtlCol="0">
            <a:spAutoFit/>
          </a:bodyPr>
          <a:lstStyle/>
          <a:p>
            <a:r>
              <a:rPr lang="fr-FR" sz="2000" dirty="0">
                <a:solidFill>
                  <a:schemeClr val="accent2">
                    <a:lumMod val="75000"/>
                  </a:schemeClr>
                </a:solidFill>
              </a:rPr>
              <a:t>La  période de rotation de la Lune et sa période orbitale sont synchrones : 27,32 jours.</a:t>
            </a:r>
          </a:p>
        </p:txBody>
      </p:sp>
      <p:sp>
        <p:nvSpPr>
          <p:cNvPr id="4" name="ZoneTexte 3"/>
          <p:cNvSpPr txBox="1"/>
          <p:nvPr/>
        </p:nvSpPr>
        <p:spPr>
          <a:xfrm>
            <a:off x="6336456" y="1115541"/>
            <a:ext cx="3240359" cy="830997"/>
          </a:xfrm>
          <a:prstGeom prst="rect">
            <a:avLst/>
          </a:prstGeom>
          <a:noFill/>
        </p:spPr>
        <p:txBody>
          <a:bodyPr wrap="square" rtlCol="0">
            <a:spAutoFit/>
          </a:bodyPr>
          <a:lstStyle/>
          <a:p>
            <a:r>
              <a:rPr lang="fr-FR" sz="1200" dirty="0">
                <a:solidFill>
                  <a:schemeClr val="bg1"/>
                </a:solidFill>
              </a:rPr>
              <a:t>C : centre géographique</a:t>
            </a:r>
          </a:p>
          <a:p>
            <a:r>
              <a:rPr lang="fr-FR" sz="1200" dirty="0">
                <a:solidFill>
                  <a:schemeClr val="bg1"/>
                </a:solidFill>
              </a:rPr>
              <a:t>G : centre gravitationnel</a:t>
            </a:r>
          </a:p>
          <a:p>
            <a:r>
              <a:rPr lang="fr-FR" sz="1200" dirty="0">
                <a:solidFill>
                  <a:schemeClr val="bg1"/>
                </a:solidFill>
              </a:rPr>
              <a:t>La partie la plus dense a été attirée </a:t>
            </a:r>
          </a:p>
          <a:p>
            <a:r>
              <a:rPr lang="fr-FR" sz="1200" dirty="0">
                <a:solidFill>
                  <a:schemeClr val="bg1"/>
                </a:solidFill>
              </a:rPr>
              <a:t>vers la Terre lors de sa formation.</a:t>
            </a:r>
          </a:p>
        </p:txBody>
      </p:sp>
    </p:spTree>
    <p:extLst>
      <p:ext uri="{BB962C8B-B14F-4D97-AF65-F5344CB8AC3E}">
        <p14:creationId xmlns:p14="http://schemas.microsoft.com/office/powerpoint/2010/main" val="39219223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3762768991"/>
              </p:ext>
            </p:extLst>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chemeClr val="tx1"/>
                      </a:solidFill>
                      <a:ln>
                        <a:noFill/>
                      </a:ln>
                      <a:effectLst>
                        <a:outerShdw dist="35921" dir="2700000" algn="ctr" rotWithShape="0">
                          <a:schemeClr val="tx1"/>
                        </a:outerShdw>
                      </a:effectLst>
                    </p:spPr>
                  </p:pic>
                </p:oleObj>
              </mc:Fallback>
            </mc:AlternateContent>
          </a:graphicData>
        </a:graphic>
      </p:graphicFrame>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840" y="2113037"/>
            <a:ext cx="8476268" cy="5106688"/>
          </a:xfrm>
          <a:prstGeom prst="rect">
            <a:avLst/>
          </a:prstGeom>
        </p:spPr>
      </p:pic>
      <p:sp>
        <p:nvSpPr>
          <p:cNvPr id="5" name="Rectangle 4"/>
          <p:cNvSpPr/>
          <p:nvPr/>
        </p:nvSpPr>
        <p:spPr bwMode="auto">
          <a:xfrm>
            <a:off x="591204" y="1984842"/>
            <a:ext cx="8869287" cy="20241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6" name="Rectangle 5"/>
          <p:cNvSpPr/>
          <p:nvPr/>
        </p:nvSpPr>
        <p:spPr bwMode="auto">
          <a:xfrm>
            <a:off x="5040312" y="1949004"/>
            <a:ext cx="85673" cy="547925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7" name="Rectangle 6"/>
          <p:cNvSpPr/>
          <p:nvPr/>
        </p:nvSpPr>
        <p:spPr bwMode="auto">
          <a:xfrm>
            <a:off x="693186" y="6944142"/>
            <a:ext cx="8678375" cy="44677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8" name="ZoneTexte 7"/>
          <p:cNvSpPr txBox="1"/>
          <p:nvPr/>
        </p:nvSpPr>
        <p:spPr>
          <a:xfrm>
            <a:off x="6988301" y="1597591"/>
            <a:ext cx="2160240" cy="369332"/>
          </a:xfrm>
          <a:prstGeom prst="rect">
            <a:avLst/>
          </a:prstGeom>
          <a:noFill/>
        </p:spPr>
        <p:txBody>
          <a:bodyPr wrap="square" rtlCol="0">
            <a:spAutoFit/>
          </a:bodyPr>
          <a:lstStyle/>
          <a:p>
            <a:r>
              <a:rPr lang="fr-FR" sz="1800" dirty="0">
                <a:solidFill>
                  <a:schemeClr val="bg1">
                    <a:lumMod val="95000"/>
                  </a:schemeClr>
                </a:solidFill>
              </a:rPr>
              <a:t>Face cachée</a:t>
            </a:r>
          </a:p>
        </p:txBody>
      </p:sp>
      <p:sp>
        <p:nvSpPr>
          <p:cNvPr id="11" name="Rectangle 10"/>
          <p:cNvSpPr/>
          <p:nvPr/>
        </p:nvSpPr>
        <p:spPr>
          <a:xfrm>
            <a:off x="1649027" y="1565886"/>
            <a:ext cx="1293944" cy="369332"/>
          </a:xfrm>
          <a:prstGeom prst="rect">
            <a:avLst/>
          </a:prstGeom>
        </p:spPr>
        <p:txBody>
          <a:bodyPr wrap="none">
            <a:spAutoFit/>
          </a:bodyPr>
          <a:lstStyle/>
          <a:p>
            <a:r>
              <a:rPr lang="fr-FR" sz="1800" dirty="0">
                <a:solidFill>
                  <a:schemeClr val="bg1">
                    <a:lumMod val="95000"/>
                  </a:schemeClr>
                </a:solidFill>
              </a:rPr>
              <a:t>Face visible</a:t>
            </a:r>
          </a:p>
        </p:txBody>
      </p:sp>
      <p:sp>
        <p:nvSpPr>
          <p:cNvPr id="18" name="Rectangle à coins arrondis 17"/>
          <p:cNvSpPr/>
          <p:nvPr/>
        </p:nvSpPr>
        <p:spPr bwMode="auto">
          <a:xfrm>
            <a:off x="257174" y="740723"/>
            <a:ext cx="9607673"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215776" y="725884"/>
            <a:ext cx="9759403" cy="446276"/>
          </a:xfrm>
          <a:prstGeom prst="rect">
            <a:avLst/>
          </a:prstGeom>
        </p:spPr>
        <p:txBody>
          <a:bodyPr wrap="none">
            <a:spAutoFit/>
          </a:bodyPr>
          <a:lstStyle/>
          <a:p>
            <a:r>
              <a:rPr lang="fr-FR" sz="2300" dirty="0">
                <a:solidFill>
                  <a:schemeClr val="accent2">
                    <a:lumMod val="75000"/>
                  </a:schemeClr>
                </a:solidFill>
              </a:rPr>
              <a:t>Pourquoi la face visible de la Lune apparait moins cratérisée que la face cachée ?</a:t>
            </a:r>
            <a:endParaRPr lang="fr-FR" sz="2300" dirty="0"/>
          </a:p>
        </p:txBody>
      </p:sp>
    </p:spTree>
    <p:extLst>
      <p:ext uri="{BB962C8B-B14F-4D97-AF65-F5344CB8AC3E}">
        <p14:creationId xmlns:p14="http://schemas.microsoft.com/office/powerpoint/2010/main" val="182878300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re 1"/>
          <p:cNvSpPr>
            <a:spLocks noGrp="1"/>
          </p:cNvSpPr>
          <p:nvPr>
            <p:ph type="ctrTitle"/>
          </p:nvPr>
        </p:nvSpPr>
        <p:spPr/>
        <p:txBody>
          <a:bodyPr/>
          <a:lstStyle/>
          <a:p>
            <a:endParaRPr lang="fr-FR" altLang="fr-FR"/>
          </a:p>
        </p:txBody>
      </p:sp>
      <p:sp>
        <p:nvSpPr>
          <p:cNvPr id="134147" name="Sous-titre 2"/>
          <p:cNvSpPr>
            <a:spLocks noGrp="1"/>
          </p:cNvSpPr>
          <p:nvPr>
            <p:ph type="subTitle" idx="1"/>
          </p:nvPr>
        </p:nvSpPr>
        <p:spPr/>
        <p:txBody>
          <a:bodyPr/>
          <a:lstStyle/>
          <a:p>
            <a:endParaRPr lang="fr-FR" altLang="fr-FR"/>
          </a:p>
        </p:txBody>
      </p:sp>
      <p:pic>
        <p:nvPicPr>
          <p:cNvPr id="134148" name="Image 4" descr="ciel-etoile-a-maupiti-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49673"/>
            <a:ext cx="10080625" cy="7559675"/>
          </a:xfrm>
          <a:prstGeom prst="rect">
            <a:avLst/>
          </a:prstGeom>
          <a:noFill/>
          <a:ln w="2286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224" y="1275421"/>
            <a:ext cx="1814390" cy="14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8988" y="3563813"/>
            <a:ext cx="3464034" cy="343024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147036">
            <a:off x="900362" y="2993759"/>
            <a:ext cx="1814390" cy="14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41513">
            <a:off x="7605511" y="2922299"/>
            <a:ext cx="1814390" cy="14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92041">
            <a:off x="7714016" y="6422492"/>
            <a:ext cx="1814390" cy="14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structure de la L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289885">
            <a:off x="896182" y="6158272"/>
            <a:ext cx="1814390" cy="142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à coins arrondis 48"/>
          <p:cNvSpPr>
            <a:spLocks noChangeArrowheads="1"/>
          </p:cNvSpPr>
          <p:nvPr/>
        </p:nvSpPr>
        <p:spPr bwMode="auto">
          <a:xfrm>
            <a:off x="0" y="179437"/>
            <a:ext cx="10008864" cy="981970"/>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4" name="Explosion 2 3"/>
          <p:cNvSpPr/>
          <p:nvPr/>
        </p:nvSpPr>
        <p:spPr bwMode="auto">
          <a:xfrm>
            <a:off x="2982080" y="3538120"/>
            <a:ext cx="45719" cy="45719"/>
          </a:xfrm>
          <a:prstGeom prst="irregularSeal2">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5" name="Étoile à 7 branches 4"/>
          <p:cNvSpPr/>
          <p:nvPr/>
        </p:nvSpPr>
        <p:spPr bwMode="auto">
          <a:xfrm rot="18179813">
            <a:off x="1990617" y="4079419"/>
            <a:ext cx="666326" cy="129622"/>
          </a:xfrm>
          <a:prstGeom prst="star7">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8" name="Étoile à 7 branches 17"/>
          <p:cNvSpPr/>
          <p:nvPr/>
        </p:nvSpPr>
        <p:spPr bwMode="auto">
          <a:xfrm>
            <a:off x="4680272" y="2589663"/>
            <a:ext cx="643717" cy="110054"/>
          </a:xfrm>
          <a:prstGeom prst="star7">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9" name="Étoile à 7 branches 18"/>
          <p:cNvSpPr/>
          <p:nvPr/>
        </p:nvSpPr>
        <p:spPr bwMode="auto">
          <a:xfrm rot="6906646">
            <a:off x="7765949" y="6627789"/>
            <a:ext cx="643717" cy="124302"/>
          </a:xfrm>
          <a:prstGeom prst="star7">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21" name="Étoile à 7 branches 20"/>
          <p:cNvSpPr/>
          <p:nvPr/>
        </p:nvSpPr>
        <p:spPr bwMode="auto">
          <a:xfrm rot="3251412">
            <a:off x="7611812" y="3845211"/>
            <a:ext cx="643717" cy="141285"/>
          </a:xfrm>
          <a:prstGeom prst="star7">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22" name="Étoile à 7 branches 21"/>
          <p:cNvSpPr/>
          <p:nvPr/>
        </p:nvSpPr>
        <p:spPr bwMode="auto">
          <a:xfrm rot="3303732">
            <a:off x="2155368" y="6551112"/>
            <a:ext cx="575870" cy="113216"/>
          </a:xfrm>
          <a:prstGeom prst="star7">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6" name="Rectangle 5"/>
          <p:cNvSpPr/>
          <p:nvPr/>
        </p:nvSpPr>
        <p:spPr>
          <a:xfrm>
            <a:off x="138560" y="188750"/>
            <a:ext cx="10224889" cy="677108"/>
          </a:xfrm>
          <a:prstGeom prst="rect">
            <a:avLst/>
          </a:prstGeom>
        </p:spPr>
        <p:txBody>
          <a:bodyPr wrap="square">
            <a:spAutoFit/>
          </a:bodyPr>
          <a:lstStyle/>
          <a:p>
            <a:pPr algn="ctr"/>
            <a:r>
              <a:rPr lang="fr-FR" sz="1900" dirty="0">
                <a:solidFill>
                  <a:schemeClr val="accent2">
                    <a:lumMod val="75000"/>
                  </a:schemeClr>
                </a:solidFill>
              </a:rPr>
              <a:t>La lave s’est répandue essentiellement sur la face visible pour 2 raisons :</a:t>
            </a:r>
          </a:p>
          <a:p>
            <a:r>
              <a:rPr lang="fr-FR" sz="1900" dirty="0">
                <a:solidFill>
                  <a:schemeClr val="accent2">
                    <a:lumMod val="75000"/>
                  </a:schemeClr>
                </a:solidFill>
              </a:rPr>
              <a:t>La croûte est moins épaisse et plus fragile sur la face visible (30 km) que sur la face cachée (60 km). </a:t>
            </a:r>
          </a:p>
        </p:txBody>
      </p:sp>
      <p:sp>
        <p:nvSpPr>
          <p:cNvPr id="2" name="Rectangle 1"/>
          <p:cNvSpPr/>
          <p:nvPr/>
        </p:nvSpPr>
        <p:spPr>
          <a:xfrm>
            <a:off x="1639023" y="787439"/>
            <a:ext cx="9233937" cy="384721"/>
          </a:xfrm>
          <a:prstGeom prst="rect">
            <a:avLst/>
          </a:prstGeom>
        </p:spPr>
        <p:txBody>
          <a:bodyPr wrap="square">
            <a:spAutoFit/>
          </a:bodyPr>
          <a:lstStyle/>
          <a:p>
            <a:r>
              <a:rPr lang="fr-FR" sz="1900" dirty="0">
                <a:solidFill>
                  <a:schemeClr val="accent2">
                    <a:lumMod val="75000"/>
                  </a:schemeClr>
                </a:solidFill>
              </a:rPr>
              <a:t>Les laves souterraines très liquides sont attirées vers le la Terre.</a:t>
            </a:r>
          </a:p>
        </p:txBody>
      </p:sp>
    </p:spTree>
    <p:extLst>
      <p:ext uri="{BB962C8B-B14F-4D97-AF65-F5344CB8AC3E}">
        <p14:creationId xmlns:p14="http://schemas.microsoft.com/office/powerpoint/2010/main" val="73068619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2" name="Rectangle 1"/>
          <p:cNvSpPr/>
          <p:nvPr/>
        </p:nvSpPr>
        <p:spPr bwMode="auto">
          <a:xfrm>
            <a:off x="-353490" y="161099"/>
            <a:ext cx="10677003" cy="7398576"/>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fr-FR" dirty="0">
              <a:solidFill>
                <a:schemeClr val="accent6">
                  <a:lumMod val="75000"/>
                </a:schemeClr>
              </a:solidFill>
            </a:endParaRPr>
          </a:p>
          <a:p>
            <a:pPr>
              <a:defRPr/>
            </a:pPr>
            <a:endParaRPr lang="fr-FR" dirty="0">
              <a:solidFill>
                <a:schemeClr val="accent6">
                  <a:lumMod val="75000"/>
                </a:schemeClr>
              </a:solidFill>
            </a:endParaRPr>
          </a:p>
          <a:p>
            <a:pPr>
              <a:defRPr/>
            </a:pPr>
            <a:r>
              <a:rPr lang="fr-FR" dirty="0">
                <a:solidFill>
                  <a:schemeClr val="accent6">
                    <a:lumMod val="75000"/>
                  </a:schemeClr>
                </a:solidFill>
              </a:rPr>
              <a:t>                                    </a:t>
            </a:r>
          </a:p>
        </p:txBody>
      </p:sp>
      <p:graphicFrame>
        <p:nvGraphicFramePr>
          <p:cNvPr id="8" name="Object 2"/>
          <p:cNvGraphicFramePr>
            <a:graphicFrameLocks noChangeAspect="1"/>
          </p:cNvGraphicFramePr>
          <p:nvPr>
            <p:extLst>
              <p:ext uri="{D42A27DB-BD31-4B8C-83A1-F6EECF244321}">
                <p14:modId xmlns:p14="http://schemas.microsoft.com/office/powerpoint/2010/main" val="1653998925"/>
              </p:ext>
            </p:extLst>
          </p:nvPr>
        </p:nvGraphicFramePr>
        <p:xfrm>
          <a:off x="-56592" y="7312678"/>
          <a:ext cx="10281497" cy="256815"/>
        </p:xfrm>
        <a:graphic>
          <a:graphicData uri="http://schemas.openxmlformats.org/presentationml/2006/ole">
            <mc:AlternateContent xmlns:mc="http://schemas.openxmlformats.org/markup-compatibility/2006">
              <mc:Choice xmlns:v="urn:schemas-microsoft-com:vml" Requires="v">
                <p:oleObj name="CorelPhotoPaint.Image.7" r:id="rId5" imgW="13003175" imgH="9752381" progId="CorelPhotoPaint.Image.7">
                  <p:embed/>
                </p:oleObj>
              </mc:Choice>
              <mc:Fallback>
                <p:oleObj name="CorelPhotoPaint.Image.7" r:id="rId5" imgW="13003175" imgH="9752381" progId="CorelPhotoPaint.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92" y="7312678"/>
                        <a:ext cx="10281497" cy="25681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graphicFrame>
        <p:nvGraphicFramePr>
          <p:cNvPr id="9" name="Object 2"/>
          <p:cNvGraphicFramePr>
            <a:graphicFrameLocks noChangeAspect="1"/>
          </p:cNvGraphicFramePr>
          <p:nvPr>
            <p:extLst>
              <p:ext uri="{D42A27DB-BD31-4B8C-83A1-F6EECF244321}">
                <p14:modId xmlns:p14="http://schemas.microsoft.com/office/powerpoint/2010/main" val="2494926129"/>
              </p:ext>
            </p:extLst>
          </p:nvPr>
        </p:nvGraphicFramePr>
        <p:xfrm>
          <a:off x="-177794" y="0"/>
          <a:ext cx="10316980" cy="2057487"/>
        </p:xfrm>
        <a:graphic>
          <a:graphicData uri="http://schemas.openxmlformats.org/presentationml/2006/ole">
            <mc:AlternateContent xmlns:mc="http://schemas.openxmlformats.org/markup-compatibility/2006">
              <mc:Choice xmlns:v="urn:schemas-microsoft-com:vml" Requires="v">
                <p:oleObj name="CorelPhotoPaint.Image.7" r:id="rId5" imgW="13003175" imgH="9752381" progId="CorelPhotoPaint.Image.7">
                  <p:embed/>
                </p:oleObj>
              </mc:Choice>
              <mc:Fallback>
                <p:oleObj name="CorelPhotoPaint.Image.7" r:id="rId5" imgW="13003175" imgH="9752381" progId="CorelPhotoPaint.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794" y="0"/>
                        <a:ext cx="10316980" cy="2057487"/>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56" y="2848525"/>
            <a:ext cx="9966847" cy="4364642"/>
          </a:xfrm>
          <a:prstGeom prst="rect">
            <a:avLst/>
          </a:prstGeom>
        </p:spPr>
      </p:pic>
      <p:cxnSp>
        <p:nvCxnSpPr>
          <p:cNvPr id="5" name="Connecteur droit avec flèche 4"/>
          <p:cNvCxnSpPr/>
          <p:nvPr/>
        </p:nvCxnSpPr>
        <p:spPr bwMode="auto">
          <a:xfrm flipV="1">
            <a:off x="3650998" y="4544704"/>
            <a:ext cx="175402" cy="1140423"/>
          </a:xfrm>
          <a:prstGeom prst="straightConnector1">
            <a:avLst/>
          </a:prstGeom>
          <a:solidFill>
            <a:srgbClr val="00B8FF"/>
          </a:solidFill>
          <a:ln w="38100" cap="flat" cmpd="sng" algn="ctr">
            <a:solidFill>
              <a:srgbClr val="9966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cteur droit 9"/>
          <p:cNvCxnSpPr/>
          <p:nvPr/>
        </p:nvCxnSpPr>
        <p:spPr bwMode="auto">
          <a:xfrm>
            <a:off x="3960192" y="3563813"/>
            <a:ext cx="72008" cy="114719"/>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flipV="1">
            <a:off x="3826400" y="4360820"/>
            <a:ext cx="61784" cy="141697"/>
          </a:xfrm>
          <a:prstGeom prst="line">
            <a:avLst/>
          </a:prstGeom>
          <a:solidFill>
            <a:srgbClr val="00B8FF"/>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13"/>
          <p:cNvCxnSpPr/>
          <p:nvPr/>
        </p:nvCxnSpPr>
        <p:spPr bwMode="auto">
          <a:xfrm>
            <a:off x="3800460" y="4399222"/>
            <a:ext cx="113664" cy="64892"/>
          </a:xfrm>
          <a:prstGeom prst="line">
            <a:avLst/>
          </a:prstGeom>
          <a:solidFill>
            <a:srgbClr val="00B8FF"/>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necteur droit 6"/>
          <p:cNvCxnSpPr/>
          <p:nvPr/>
        </p:nvCxnSpPr>
        <p:spPr bwMode="auto">
          <a:xfrm flipH="1" flipV="1">
            <a:off x="4088470" y="4859957"/>
            <a:ext cx="2392002" cy="720080"/>
          </a:xfrm>
          <a:prstGeom prst="line">
            <a:avLst/>
          </a:prstGeom>
          <a:solidFill>
            <a:srgbClr val="00B8FF"/>
          </a:solidFill>
          <a:ln w="12700" cap="flat" cmpd="sng" algn="ctr">
            <a:solidFill>
              <a:schemeClr val="accent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ZoneTexte 12"/>
          <p:cNvSpPr txBox="1"/>
          <p:nvPr/>
        </p:nvSpPr>
        <p:spPr>
          <a:xfrm rot="964920">
            <a:off x="4430604" y="5170012"/>
            <a:ext cx="3368637" cy="307777"/>
          </a:xfrm>
          <a:prstGeom prst="rect">
            <a:avLst/>
          </a:prstGeom>
          <a:noFill/>
        </p:spPr>
        <p:txBody>
          <a:bodyPr wrap="square" rtlCol="0">
            <a:spAutoFit/>
          </a:bodyPr>
          <a:lstStyle/>
          <a:p>
            <a:r>
              <a:rPr lang="fr-FR" sz="1400" dirty="0">
                <a:solidFill>
                  <a:schemeClr val="accent1">
                    <a:lumMod val="75000"/>
                  </a:schemeClr>
                </a:solidFill>
              </a:rPr>
              <a:t>Plan équatorial terrestre</a:t>
            </a:r>
          </a:p>
        </p:txBody>
      </p:sp>
      <p:sp>
        <p:nvSpPr>
          <p:cNvPr id="21" name="Rectangle à coins arrondis 20"/>
          <p:cNvSpPr/>
          <p:nvPr/>
        </p:nvSpPr>
        <p:spPr bwMode="auto">
          <a:xfrm>
            <a:off x="632158" y="986619"/>
            <a:ext cx="8339665"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17" name="Rectangle 16"/>
          <p:cNvSpPr/>
          <p:nvPr/>
        </p:nvSpPr>
        <p:spPr>
          <a:xfrm>
            <a:off x="770529" y="966929"/>
            <a:ext cx="8784976" cy="830997"/>
          </a:xfrm>
          <a:prstGeom prst="rect">
            <a:avLst/>
          </a:prstGeom>
        </p:spPr>
        <p:txBody>
          <a:bodyPr wrap="square">
            <a:spAutoFit/>
          </a:bodyPr>
          <a:lstStyle/>
          <a:p>
            <a:pPr>
              <a:defRPr/>
            </a:pPr>
            <a:r>
              <a:rPr lang="fr-FR" dirty="0">
                <a:solidFill>
                  <a:schemeClr val="accent6">
                    <a:lumMod val="75000"/>
                  </a:schemeClr>
                </a:solidFill>
              </a:rPr>
              <a:t>Caractéristiques géométriques et physiques du couple Terre-Lune</a:t>
            </a:r>
          </a:p>
          <a:p>
            <a:pPr>
              <a:defRPr/>
            </a:pPr>
            <a:endParaRPr lang="fr-FR" dirty="0">
              <a:solidFill>
                <a:schemeClr val="accent6">
                  <a:lumMod val="75000"/>
                </a:schemeClr>
              </a:solidFill>
            </a:endParaRPr>
          </a:p>
        </p:txBody>
      </p:sp>
      <p:sp>
        <p:nvSpPr>
          <p:cNvPr id="3" name="ZoneTexte 2"/>
          <p:cNvSpPr txBox="1"/>
          <p:nvPr/>
        </p:nvSpPr>
        <p:spPr>
          <a:xfrm>
            <a:off x="4980696" y="2429550"/>
            <a:ext cx="4104473" cy="400110"/>
          </a:xfrm>
          <a:prstGeom prst="rect">
            <a:avLst/>
          </a:prstGeom>
          <a:noFill/>
        </p:spPr>
        <p:txBody>
          <a:bodyPr wrap="square" rtlCol="0">
            <a:spAutoFit/>
          </a:bodyPr>
          <a:lstStyle/>
          <a:p>
            <a:r>
              <a:rPr lang="fr-FR" sz="2000" dirty="0">
                <a:solidFill>
                  <a:srgbClr val="0070C0"/>
                </a:solidFill>
              </a:rPr>
              <a:t>Inclinaison sur l’orbite lunaire 1,54°</a:t>
            </a:r>
          </a:p>
        </p:txBody>
      </p:sp>
      <p:pic>
        <p:nvPicPr>
          <p:cNvPr id="4" name="image41">
            <a:hlinkClick r:id="" action="ppaction://media"/>
            <a:extLst>
              <a:ext uri="{FF2B5EF4-FFF2-40B4-BE49-F238E27FC236}">
                <a16:creationId xmlns:a16="http://schemas.microsoft.com/office/drawing/2014/main" id="{A428CB51-8A51-C945-E0B4-69AE825A385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862621" y="5588348"/>
            <a:ext cx="1585891" cy="1585891"/>
          </a:xfrm>
          <a:prstGeom prst="rect">
            <a:avLst/>
          </a:prstGeom>
        </p:spPr>
      </p:pic>
    </p:spTree>
    <p:extLst>
      <p:ext uri="{BB962C8B-B14F-4D97-AF65-F5344CB8AC3E}">
        <p14:creationId xmlns:p14="http://schemas.microsoft.com/office/powerpoint/2010/main" val="39914779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45455058"/>
              </p:ext>
            </p:extLst>
          </p:nvPr>
        </p:nvGraphicFramePr>
        <p:xfrm>
          <a:off x="-220263" y="-494"/>
          <a:ext cx="10644067" cy="8047281"/>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63" y="-494"/>
                        <a:ext cx="10644067" cy="8047281"/>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3586611" y="222401"/>
            <a:ext cx="2749845"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3788097" y="198437"/>
            <a:ext cx="5500687" cy="461963"/>
          </a:xfrm>
          <a:prstGeom prst="rect">
            <a:avLst/>
          </a:prstGeom>
        </p:spPr>
        <p:txBody>
          <a:bodyPr>
            <a:spAutoFit/>
          </a:bodyPr>
          <a:lstStyle/>
          <a:p>
            <a:pPr>
              <a:defRPr/>
            </a:pPr>
            <a:r>
              <a:rPr lang="fr-FR" altLang="fr-FR" dirty="0">
                <a:solidFill>
                  <a:schemeClr val="accent6">
                    <a:lumMod val="75000"/>
                  </a:schemeClr>
                </a:solidFill>
              </a:rPr>
              <a:t>Histoires de nœuds</a:t>
            </a: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906" y="1777589"/>
            <a:ext cx="9280938" cy="629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à coins arrondis 48"/>
          <p:cNvSpPr>
            <a:spLocks noChangeArrowheads="1"/>
          </p:cNvSpPr>
          <p:nvPr/>
        </p:nvSpPr>
        <p:spPr bwMode="auto">
          <a:xfrm>
            <a:off x="287784" y="925445"/>
            <a:ext cx="9739062" cy="804704"/>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Rectangle 4"/>
          <p:cNvSpPr/>
          <p:nvPr/>
        </p:nvSpPr>
        <p:spPr>
          <a:xfrm>
            <a:off x="-119972" y="991934"/>
            <a:ext cx="10543776" cy="1323439"/>
          </a:xfrm>
          <a:prstGeom prst="rect">
            <a:avLst/>
          </a:prstGeom>
        </p:spPr>
        <p:txBody>
          <a:bodyPr wrap="square">
            <a:spAutoFit/>
          </a:bodyPr>
          <a:lstStyle/>
          <a:p>
            <a:pPr algn="ctr"/>
            <a:r>
              <a:rPr lang="fr-FR" altLang="fr-FR" sz="2000" dirty="0">
                <a:solidFill>
                  <a:schemeClr val="accent2">
                    <a:lumMod val="75000"/>
                  </a:schemeClr>
                </a:solidFill>
              </a:rPr>
              <a:t>Les nœuds sont les points de l'orbite lunaire qui croisent le plan de l’écliptique de la Terre.</a:t>
            </a:r>
          </a:p>
          <a:p>
            <a:pPr algn="ctr"/>
            <a:r>
              <a:rPr lang="fr-FR" altLang="fr-FR" sz="2000" dirty="0">
                <a:solidFill>
                  <a:schemeClr val="accent2">
                    <a:lumMod val="75000"/>
                  </a:schemeClr>
                </a:solidFill>
              </a:rPr>
              <a:t>La ligne des nœuds effectue une rotation rétrograde complète en 18,6 ans.      </a:t>
            </a:r>
          </a:p>
          <a:p>
            <a:pPr algn="ctr"/>
            <a:r>
              <a:rPr lang="fr-FR" sz="2000" dirty="0">
                <a:solidFill>
                  <a:schemeClr val="accent2">
                    <a:lumMod val="75000"/>
                  </a:schemeClr>
                </a:solidFill>
              </a:rPr>
              <a:t> </a:t>
            </a:r>
          </a:p>
          <a:p>
            <a:pPr algn="ctr"/>
            <a:r>
              <a:rPr lang="fr-FR" altLang="fr-FR" sz="2000" dirty="0">
                <a:solidFill>
                  <a:schemeClr val="accent2">
                    <a:lumMod val="75000"/>
                  </a:schemeClr>
                </a:solidFill>
              </a:rPr>
              <a:t>   </a:t>
            </a:r>
            <a:endParaRPr lang="fr-FR" sz="2000" dirty="0">
              <a:solidFill>
                <a:schemeClr val="accent2">
                  <a:lumMod val="75000"/>
                </a:schemeClr>
              </a:solidFill>
            </a:endParaRPr>
          </a:p>
        </p:txBody>
      </p:sp>
      <p:cxnSp>
        <p:nvCxnSpPr>
          <p:cNvPr id="8" name="Connecteur droit avec flèche 7"/>
          <p:cNvCxnSpPr/>
          <p:nvPr/>
        </p:nvCxnSpPr>
        <p:spPr bwMode="auto">
          <a:xfrm>
            <a:off x="6650099" y="3861066"/>
            <a:ext cx="318963" cy="223361"/>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avec flèche 11"/>
          <p:cNvCxnSpPr/>
          <p:nvPr/>
        </p:nvCxnSpPr>
        <p:spPr bwMode="auto">
          <a:xfrm flipH="1">
            <a:off x="3960192" y="6475495"/>
            <a:ext cx="286616" cy="244392"/>
          </a:xfrm>
          <a:prstGeom prst="straightConnector1">
            <a:avLst/>
          </a:prstGeom>
          <a:solidFill>
            <a:srgbClr val="00B8FF"/>
          </a:solidFill>
          <a:ln w="127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9221902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1583928" y="237443"/>
            <a:ext cx="6747074"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1719014" y="238573"/>
            <a:ext cx="6779349" cy="461665"/>
          </a:xfrm>
          <a:prstGeom prst="rect">
            <a:avLst/>
          </a:prstGeom>
        </p:spPr>
        <p:txBody>
          <a:bodyPr wrap="square">
            <a:spAutoFit/>
          </a:bodyPr>
          <a:lstStyle/>
          <a:p>
            <a:pPr>
              <a:defRPr/>
            </a:pPr>
            <a:r>
              <a:rPr lang="fr-FR" altLang="fr-FR" dirty="0">
                <a:solidFill>
                  <a:schemeClr val="accent6">
                    <a:lumMod val="75000"/>
                  </a:schemeClr>
                </a:solidFill>
              </a:rPr>
              <a:t>L’orbite de la Lune autour de la Terre est une ellipse.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840" y="2076944"/>
            <a:ext cx="8503831" cy="5244029"/>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886687" y="3348587"/>
            <a:ext cx="1033633" cy="775225"/>
          </a:xfrm>
          <a:prstGeom prst="rect">
            <a:avLst/>
          </a:prstGeom>
        </p:spPr>
      </p:pic>
      <p:sp>
        <p:nvSpPr>
          <p:cNvPr id="5" name="Rectangle 4"/>
          <p:cNvSpPr/>
          <p:nvPr/>
        </p:nvSpPr>
        <p:spPr bwMode="auto">
          <a:xfrm>
            <a:off x="719832" y="2039090"/>
            <a:ext cx="8712968" cy="8456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9" name="ZoneTexte 8"/>
          <p:cNvSpPr txBox="1"/>
          <p:nvPr/>
        </p:nvSpPr>
        <p:spPr>
          <a:xfrm>
            <a:off x="5832400" y="3238089"/>
            <a:ext cx="1296144" cy="261610"/>
          </a:xfrm>
          <a:prstGeom prst="rect">
            <a:avLst/>
          </a:prstGeom>
          <a:noFill/>
        </p:spPr>
        <p:txBody>
          <a:bodyPr wrap="square" rtlCol="0">
            <a:spAutoFit/>
          </a:bodyPr>
          <a:lstStyle/>
          <a:p>
            <a:r>
              <a:rPr lang="fr-FR" sz="1100" b="1" dirty="0">
                <a:solidFill>
                  <a:schemeClr val="bg1">
                    <a:lumMod val="95000"/>
                  </a:schemeClr>
                </a:solidFill>
              </a:rPr>
              <a:t>29’40’’</a:t>
            </a:r>
          </a:p>
        </p:txBody>
      </p:sp>
      <p:sp>
        <p:nvSpPr>
          <p:cNvPr id="10" name="ZoneTexte 9"/>
          <p:cNvSpPr txBox="1"/>
          <p:nvPr/>
        </p:nvSpPr>
        <p:spPr>
          <a:xfrm>
            <a:off x="6371357" y="3243498"/>
            <a:ext cx="1512168" cy="261610"/>
          </a:xfrm>
          <a:prstGeom prst="rect">
            <a:avLst/>
          </a:prstGeom>
          <a:noFill/>
        </p:spPr>
        <p:txBody>
          <a:bodyPr wrap="square" rtlCol="0">
            <a:spAutoFit/>
          </a:bodyPr>
          <a:lstStyle/>
          <a:p>
            <a:r>
              <a:rPr lang="fr-FR" sz="1100" b="1" dirty="0">
                <a:solidFill>
                  <a:schemeClr val="bg1">
                    <a:lumMod val="95000"/>
                  </a:schemeClr>
                </a:solidFill>
              </a:rPr>
              <a:t>33’ 45’’</a:t>
            </a:r>
          </a:p>
        </p:txBody>
      </p:sp>
      <p:sp>
        <p:nvSpPr>
          <p:cNvPr id="14" name="Rectangle à coins arrondis 48"/>
          <p:cNvSpPr>
            <a:spLocks noChangeArrowheads="1"/>
          </p:cNvSpPr>
          <p:nvPr/>
        </p:nvSpPr>
        <p:spPr bwMode="auto">
          <a:xfrm>
            <a:off x="2376016" y="992188"/>
            <a:ext cx="5058970" cy="728681"/>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7" name="ZoneTexte 6"/>
          <p:cNvSpPr txBox="1"/>
          <p:nvPr/>
        </p:nvSpPr>
        <p:spPr>
          <a:xfrm>
            <a:off x="2572211" y="1017290"/>
            <a:ext cx="9110459" cy="707886"/>
          </a:xfrm>
          <a:prstGeom prst="rect">
            <a:avLst/>
          </a:prstGeom>
          <a:noFill/>
        </p:spPr>
        <p:txBody>
          <a:bodyPr wrap="square" rtlCol="0">
            <a:spAutoFit/>
          </a:bodyPr>
          <a:lstStyle/>
          <a:p>
            <a:r>
              <a:rPr lang="fr-FR" sz="2000" dirty="0">
                <a:solidFill>
                  <a:schemeClr val="accent2">
                    <a:lumMod val="75000"/>
                  </a:schemeClr>
                </a:solidFill>
              </a:rPr>
              <a:t>La Lune fait le tour de la Terre sur une orbite </a:t>
            </a:r>
          </a:p>
          <a:p>
            <a:r>
              <a:rPr lang="fr-FR" sz="2000" dirty="0">
                <a:solidFill>
                  <a:schemeClr val="accent2">
                    <a:lumMod val="75000"/>
                  </a:schemeClr>
                </a:solidFill>
              </a:rPr>
              <a:t>elliptique à une vitesse moyenne de 1km/s.</a:t>
            </a:r>
          </a:p>
        </p:txBody>
      </p:sp>
      <p:sp>
        <p:nvSpPr>
          <p:cNvPr id="17" name="ZoneTexte 16"/>
          <p:cNvSpPr txBox="1"/>
          <p:nvPr/>
        </p:nvSpPr>
        <p:spPr>
          <a:xfrm>
            <a:off x="7492608" y="4911887"/>
            <a:ext cx="1512168" cy="338554"/>
          </a:xfrm>
          <a:prstGeom prst="rect">
            <a:avLst/>
          </a:prstGeom>
          <a:noFill/>
        </p:spPr>
        <p:txBody>
          <a:bodyPr wrap="square" rtlCol="0">
            <a:spAutoFit/>
          </a:bodyPr>
          <a:lstStyle/>
          <a:p>
            <a:r>
              <a:rPr lang="fr-FR" sz="1600" dirty="0">
                <a:solidFill>
                  <a:schemeClr val="bg1"/>
                </a:solidFill>
              </a:rPr>
              <a:t>Périgée</a:t>
            </a:r>
          </a:p>
        </p:txBody>
      </p:sp>
      <p:sp>
        <p:nvSpPr>
          <p:cNvPr id="18" name="Rectangle 17"/>
          <p:cNvSpPr/>
          <p:nvPr/>
        </p:nvSpPr>
        <p:spPr>
          <a:xfrm>
            <a:off x="8063961" y="3551533"/>
            <a:ext cx="184731" cy="338554"/>
          </a:xfrm>
          <a:prstGeom prst="rect">
            <a:avLst/>
          </a:prstGeom>
        </p:spPr>
        <p:txBody>
          <a:bodyPr wrap="none">
            <a:spAutoFit/>
          </a:bodyPr>
          <a:lstStyle/>
          <a:p>
            <a:endParaRPr lang="fr-FR" sz="1600" dirty="0">
              <a:solidFill>
                <a:schemeClr val="bg1"/>
              </a:solidFill>
            </a:endParaRPr>
          </a:p>
        </p:txBody>
      </p:sp>
      <p:cxnSp>
        <p:nvCxnSpPr>
          <p:cNvPr id="21" name="Connecteur droit avec flèche 20"/>
          <p:cNvCxnSpPr/>
          <p:nvPr/>
        </p:nvCxnSpPr>
        <p:spPr bwMode="auto">
          <a:xfrm flipV="1">
            <a:off x="8352680" y="3890087"/>
            <a:ext cx="0" cy="609830"/>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avec flèche 22"/>
          <p:cNvCxnSpPr/>
          <p:nvPr/>
        </p:nvCxnSpPr>
        <p:spPr bwMode="auto">
          <a:xfrm>
            <a:off x="1745495" y="5003973"/>
            <a:ext cx="0" cy="613918"/>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ZoneTexte 5"/>
          <p:cNvSpPr txBox="1"/>
          <p:nvPr/>
        </p:nvSpPr>
        <p:spPr>
          <a:xfrm>
            <a:off x="1821570" y="4881443"/>
            <a:ext cx="1224136" cy="338554"/>
          </a:xfrm>
          <a:prstGeom prst="rect">
            <a:avLst/>
          </a:prstGeom>
          <a:noFill/>
        </p:spPr>
        <p:txBody>
          <a:bodyPr wrap="square" rtlCol="0">
            <a:spAutoFit/>
          </a:bodyPr>
          <a:lstStyle/>
          <a:p>
            <a:r>
              <a:rPr lang="fr-FR" sz="1600" dirty="0">
                <a:solidFill>
                  <a:schemeClr val="bg1">
                    <a:lumMod val="95000"/>
                  </a:schemeClr>
                </a:solidFill>
              </a:rPr>
              <a:t>Apogée</a:t>
            </a:r>
          </a:p>
        </p:txBody>
      </p:sp>
      <p:sp>
        <p:nvSpPr>
          <p:cNvPr id="8" name="Rectangle 7"/>
          <p:cNvSpPr/>
          <p:nvPr/>
        </p:nvSpPr>
        <p:spPr bwMode="auto">
          <a:xfrm>
            <a:off x="3456136" y="4293949"/>
            <a:ext cx="1116124" cy="42199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22" name="Rectangle 21"/>
          <p:cNvSpPr/>
          <p:nvPr/>
        </p:nvSpPr>
        <p:spPr bwMode="auto">
          <a:xfrm>
            <a:off x="6840512" y="4364005"/>
            <a:ext cx="1043013" cy="3482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1" name="ZoneTexte 10"/>
          <p:cNvSpPr txBox="1"/>
          <p:nvPr/>
        </p:nvSpPr>
        <p:spPr>
          <a:xfrm>
            <a:off x="3456136" y="4364005"/>
            <a:ext cx="1494446" cy="307777"/>
          </a:xfrm>
          <a:prstGeom prst="rect">
            <a:avLst/>
          </a:prstGeom>
          <a:noFill/>
        </p:spPr>
        <p:txBody>
          <a:bodyPr wrap="square" rtlCol="0">
            <a:spAutoFit/>
          </a:bodyPr>
          <a:lstStyle/>
          <a:p>
            <a:r>
              <a:rPr lang="fr-FR" sz="1400" dirty="0">
                <a:solidFill>
                  <a:schemeClr val="bg1"/>
                </a:solidFill>
              </a:rPr>
              <a:t>405.000 km</a:t>
            </a:r>
          </a:p>
        </p:txBody>
      </p:sp>
      <p:sp>
        <p:nvSpPr>
          <p:cNvPr id="12" name="Rectangle 11"/>
          <p:cNvSpPr/>
          <p:nvPr/>
        </p:nvSpPr>
        <p:spPr>
          <a:xfrm>
            <a:off x="6909816" y="4414291"/>
            <a:ext cx="1042273" cy="307777"/>
          </a:xfrm>
          <a:prstGeom prst="rect">
            <a:avLst/>
          </a:prstGeom>
        </p:spPr>
        <p:txBody>
          <a:bodyPr wrap="none">
            <a:spAutoFit/>
          </a:bodyPr>
          <a:lstStyle/>
          <a:p>
            <a:r>
              <a:rPr lang="fr-FR" sz="1400" dirty="0">
                <a:solidFill>
                  <a:schemeClr val="bg1"/>
                </a:solidFill>
              </a:rPr>
              <a:t>360.000 km</a:t>
            </a:r>
          </a:p>
        </p:txBody>
      </p:sp>
      <p:sp>
        <p:nvSpPr>
          <p:cNvPr id="15" name="ZoneTexte 14"/>
          <p:cNvSpPr txBox="1"/>
          <p:nvPr/>
        </p:nvSpPr>
        <p:spPr>
          <a:xfrm>
            <a:off x="6039563" y="3926691"/>
            <a:ext cx="1224136" cy="261610"/>
          </a:xfrm>
          <a:prstGeom prst="rect">
            <a:avLst/>
          </a:prstGeom>
          <a:noFill/>
        </p:spPr>
        <p:txBody>
          <a:bodyPr wrap="square" rtlCol="0">
            <a:spAutoFit/>
          </a:bodyPr>
          <a:lstStyle/>
          <a:p>
            <a:r>
              <a:rPr lang="fr-FR" sz="1100" b="1" dirty="0">
                <a:solidFill>
                  <a:schemeClr val="bg1"/>
                </a:solidFill>
              </a:rPr>
              <a:t>+ 14 % </a:t>
            </a:r>
            <a:r>
              <a:rPr lang="fr-FR" sz="1100" b="1" dirty="0"/>
              <a:t>ù</a:t>
            </a:r>
          </a:p>
        </p:txBody>
      </p:sp>
    </p:spTree>
    <p:extLst>
      <p:ext uri="{BB962C8B-B14F-4D97-AF65-F5344CB8AC3E}">
        <p14:creationId xmlns:p14="http://schemas.microsoft.com/office/powerpoint/2010/main" val="6947850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3744492816"/>
              </p:ext>
            </p:extLst>
          </p:nvPr>
        </p:nvGraphicFramePr>
        <p:xfrm>
          <a:off x="-111373" y="-156432"/>
          <a:ext cx="10415588" cy="780164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73" y="-156432"/>
                        <a:ext cx="10415588" cy="7801645"/>
                      </a:xfrm>
                      <a:prstGeom prst="rect">
                        <a:avLst/>
                      </a:prstGeom>
                      <a:solidFill>
                        <a:schemeClr val="tx1"/>
                      </a:solidFill>
                      <a:ln w="19050">
                        <a:solidFill>
                          <a:schemeClr val="accent1">
                            <a:lumMod val="20000"/>
                            <a:lumOff val="80000"/>
                          </a:schemeClr>
                        </a:solidFill>
                      </a:ln>
                      <a:effectLst>
                        <a:outerShdw dist="35921" dir="2700000" algn="ctr" rotWithShape="0">
                          <a:schemeClr val="tx1"/>
                        </a:outerShdw>
                      </a:effectLst>
                    </p:spPr>
                  </p:pic>
                </p:oleObj>
              </mc:Fallback>
            </mc:AlternateContent>
          </a:graphicData>
        </a:graphic>
      </p:graphicFrame>
      <p:sp>
        <p:nvSpPr>
          <p:cNvPr id="2" name="Ellipse 1"/>
          <p:cNvSpPr/>
          <p:nvPr/>
        </p:nvSpPr>
        <p:spPr bwMode="auto">
          <a:xfrm>
            <a:off x="380219" y="4778423"/>
            <a:ext cx="1872208" cy="1809726"/>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1" name="Ellipse 10"/>
          <p:cNvSpPr/>
          <p:nvPr/>
        </p:nvSpPr>
        <p:spPr bwMode="auto">
          <a:xfrm>
            <a:off x="7158014" y="5457507"/>
            <a:ext cx="381923" cy="369143"/>
          </a:xfrm>
          <a:prstGeom prst="ellipse">
            <a:avLst/>
          </a:prstGeom>
          <a:solidFill>
            <a:srgbClr val="66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2" name="Ellipse 11"/>
          <p:cNvSpPr/>
          <p:nvPr/>
        </p:nvSpPr>
        <p:spPr bwMode="auto">
          <a:xfrm>
            <a:off x="-1906534" y="226118"/>
            <a:ext cx="9263298" cy="10826527"/>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9" name="Ellipse 18"/>
          <p:cNvSpPr/>
          <p:nvPr/>
        </p:nvSpPr>
        <p:spPr bwMode="auto">
          <a:xfrm>
            <a:off x="6877788" y="3579129"/>
            <a:ext cx="357062" cy="360040"/>
          </a:xfrm>
          <a:prstGeom prst="ellipse">
            <a:avLst/>
          </a:prstGeom>
          <a:solidFill>
            <a:srgbClr val="66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4" name="ZoneTexte 3"/>
          <p:cNvSpPr txBox="1"/>
          <p:nvPr/>
        </p:nvSpPr>
        <p:spPr>
          <a:xfrm>
            <a:off x="1001752" y="5536116"/>
            <a:ext cx="1395126" cy="338554"/>
          </a:xfrm>
          <a:prstGeom prst="rect">
            <a:avLst/>
          </a:prstGeom>
          <a:noFill/>
        </p:spPr>
        <p:txBody>
          <a:bodyPr wrap="square" rtlCol="0">
            <a:spAutoFit/>
          </a:bodyPr>
          <a:lstStyle/>
          <a:p>
            <a:r>
              <a:rPr lang="fr-FR" sz="1600" dirty="0"/>
              <a:t>Soleil</a:t>
            </a:r>
          </a:p>
        </p:txBody>
      </p:sp>
      <p:sp>
        <p:nvSpPr>
          <p:cNvPr id="5" name="Rectangle 4"/>
          <p:cNvSpPr/>
          <p:nvPr/>
        </p:nvSpPr>
        <p:spPr bwMode="auto">
          <a:xfrm rot="2027346">
            <a:off x="3855549" y="405448"/>
            <a:ext cx="1994591" cy="44069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6" name="Rectangle 5"/>
          <p:cNvSpPr/>
          <p:nvPr/>
        </p:nvSpPr>
        <p:spPr bwMode="auto">
          <a:xfrm rot="19395566">
            <a:off x="-629128" y="599460"/>
            <a:ext cx="2264159" cy="52804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22" name="Rectangle à coins arrondis 21"/>
          <p:cNvSpPr/>
          <p:nvPr/>
        </p:nvSpPr>
        <p:spPr bwMode="auto">
          <a:xfrm>
            <a:off x="1655936" y="401709"/>
            <a:ext cx="6486775" cy="497844"/>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24" name="Ellipse 23"/>
          <p:cNvSpPr/>
          <p:nvPr/>
        </p:nvSpPr>
        <p:spPr bwMode="auto">
          <a:xfrm>
            <a:off x="7798044" y="3655305"/>
            <a:ext cx="208306" cy="216024"/>
          </a:xfrm>
          <a:prstGeom prst="ellips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25" name="Ellipse 24"/>
          <p:cNvSpPr/>
          <p:nvPr/>
        </p:nvSpPr>
        <p:spPr bwMode="auto">
          <a:xfrm>
            <a:off x="8064648" y="5533655"/>
            <a:ext cx="208306" cy="216024"/>
          </a:xfrm>
          <a:prstGeom prst="ellips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8" name="Rectangle 7"/>
          <p:cNvSpPr/>
          <p:nvPr/>
        </p:nvSpPr>
        <p:spPr>
          <a:xfrm>
            <a:off x="184801" y="417401"/>
            <a:ext cx="9433999" cy="461665"/>
          </a:xfrm>
          <a:prstGeom prst="rect">
            <a:avLst/>
          </a:prstGeom>
        </p:spPr>
        <p:txBody>
          <a:bodyPr wrap="square">
            <a:spAutoFit/>
          </a:bodyPr>
          <a:lstStyle/>
          <a:p>
            <a:pPr algn="ctr">
              <a:defRPr/>
            </a:pPr>
            <a:r>
              <a:rPr lang="fr-FR" altLang="fr-FR" dirty="0">
                <a:solidFill>
                  <a:schemeClr val="accent6">
                    <a:lumMod val="75000"/>
                  </a:schemeClr>
                </a:solidFill>
              </a:rPr>
              <a:t>Temps de révolution de la Lune autour de la Terre. </a:t>
            </a:r>
          </a:p>
        </p:txBody>
      </p:sp>
      <p:cxnSp>
        <p:nvCxnSpPr>
          <p:cNvPr id="20" name="Connecteur droit avec flèche 19"/>
          <p:cNvCxnSpPr/>
          <p:nvPr/>
        </p:nvCxnSpPr>
        <p:spPr bwMode="auto">
          <a:xfrm flipV="1">
            <a:off x="7341503" y="5026184"/>
            <a:ext cx="0" cy="381526"/>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22"/>
          <p:cNvCxnSpPr/>
          <p:nvPr/>
        </p:nvCxnSpPr>
        <p:spPr bwMode="auto">
          <a:xfrm flipV="1">
            <a:off x="2165728" y="5633828"/>
            <a:ext cx="5034824" cy="40754"/>
          </a:xfrm>
          <a:prstGeom prst="line">
            <a:avLst/>
          </a:prstGeom>
          <a:solidFill>
            <a:srgbClr val="00B8FF"/>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necteur droit 6"/>
          <p:cNvCxnSpPr/>
          <p:nvPr/>
        </p:nvCxnSpPr>
        <p:spPr bwMode="auto">
          <a:xfrm flipV="1">
            <a:off x="2157281" y="3813296"/>
            <a:ext cx="4720507" cy="1594414"/>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a:off x="3524095" y="4974828"/>
            <a:ext cx="99446" cy="694819"/>
          </a:xfrm>
          <a:prstGeom prst="straightConnector1">
            <a:avLst/>
          </a:prstGeom>
          <a:solidFill>
            <a:srgbClr val="00B8FF"/>
          </a:solidFill>
          <a:ln w="19050" cap="flat" cmpd="sng" algn="ctr">
            <a:solidFill>
              <a:schemeClr val="bg1">
                <a:lumMod val="95000"/>
              </a:schemeClr>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ZoneTexte 15"/>
          <p:cNvSpPr txBox="1"/>
          <p:nvPr/>
        </p:nvSpPr>
        <p:spPr>
          <a:xfrm>
            <a:off x="3740350" y="5131738"/>
            <a:ext cx="1254745" cy="276999"/>
          </a:xfrm>
          <a:prstGeom prst="rect">
            <a:avLst/>
          </a:prstGeom>
          <a:noFill/>
        </p:spPr>
        <p:txBody>
          <a:bodyPr wrap="square" rtlCol="0">
            <a:spAutoFit/>
          </a:bodyPr>
          <a:lstStyle/>
          <a:p>
            <a:r>
              <a:rPr lang="fr-FR" sz="1200" dirty="0">
                <a:solidFill>
                  <a:schemeClr val="bg1">
                    <a:lumMod val="95000"/>
                  </a:schemeClr>
                </a:solidFill>
              </a:rPr>
              <a:t>27 °</a:t>
            </a:r>
          </a:p>
        </p:txBody>
      </p:sp>
      <p:sp>
        <p:nvSpPr>
          <p:cNvPr id="27" name="Rectangle à coins arrondis 48"/>
          <p:cNvSpPr>
            <a:spLocks noChangeArrowheads="1"/>
          </p:cNvSpPr>
          <p:nvPr/>
        </p:nvSpPr>
        <p:spPr bwMode="auto">
          <a:xfrm>
            <a:off x="1339222" y="1092532"/>
            <a:ext cx="7157474" cy="988541"/>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cxnSp>
        <p:nvCxnSpPr>
          <p:cNvPr id="37898" name="Connecteur droit avec flèche 37897"/>
          <p:cNvCxnSpPr/>
          <p:nvPr/>
        </p:nvCxnSpPr>
        <p:spPr bwMode="auto">
          <a:xfrm flipV="1">
            <a:off x="7187558" y="3778275"/>
            <a:ext cx="2200352" cy="6780"/>
          </a:xfrm>
          <a:prstGeom prst="straightConnector1">
            <a:avLst/>
          </a:prstGeom>
          <a:solidFill>
            <a:srgbClr val="00B8FF"/>
          </a:solidFill>
          <a:ln w="12700" cap="flat" cmpd="sng" algn="ctr">
            <a:solidFill>
              <a:schemeClr val="accent1">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1" name="Connecteur droit avec flèche 37900"/>
          <p:cNvCxnSpPr/>
          <p:nvPr/>
        </p:nvCxnSpPr>
        <p:spPr bwMode="auto">
          <a:xfrm flipV="1">
            <a:off x="7568773" y="5652045"/>
            <a:ext cx="2029909" cy="7839"/>
          </a:xfrm>
          <a:prstGeom prst="straightConnector1">
            <a:avLst/>
          </a:prstGeom>
          <a:solidFill>
            <a:srgbClr val="00B8FF"/>
          </a:solidFill>
          <a:ln w="19050" cap="flat" cmpd="sng" algn="ctr">
            <a:solidFill>
              <a:schemeClr val="accent1">
                <a:lumMod val="40000"/>
                <a:lumOff val="6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03" name="Ellipse 37902"/>
          <p:cNvSpPr/>
          <p:nvPr/>
        </p:nvSpPr>
        <p:spPr bwMode="auto">
          <a:xfrm>
            <a:off x="6480472" y="4778423"/>
            <a:ext cx="1668984" cy="1695643"/>
          </a:xfrm>
          <a:prstGeom prst="ellipse">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cxnSp>
        <p:nvCxnSpPr>
          <p:cNvPr id="37911" name="Connecteur droit avec flèche 37910"/>
          <p:cNvCxnSpPr/>
          <p:nvPr/>
        </p:nvCxnSpPr>
        <p:spPr bwMode="auto">
          <a:xfrm flipH="1" flipV="1">
            <a:off x="6840512" y="3138643"/>
            <a:ext cx="144016" cy="342545"/>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15" name="Ellipse 37914"/>
          <p:cNvSpPr/>
          <p:nvPr/>
        </p:nvSpPr>
        <p:spPr bwMode="auto">
          <a:xfrm>
            <a:off x="6181966" y="2932737"/>
            <a:ext cx="1719009" cy="1623309"/>
          </a:xfrm>
          <a:prstGeom prst="ellipse">
            <a:avLst/>
          </a:prstGeom>
          <a:noFill/>
          <a:ln w="12700"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cxnSp>
        <p:nvCxnSpPr>
          <p:cNvPr id="37917" name="Connecteur droit avec flèche 37916"/>
          <p:cNvCxnSpPr/>
          <p:nvPr/>
        </p:nvCxnSpPr>
        <p:spPr bwMode="auto">
          <a:xfrm flipH="1" flipV="1">
            <a:off x="8142711" y="4987568"/>
            <a:ext cx="15617" cy="514850"/>
          </a:xfrm>
          <a:prstGeom prst="straightConnector1">
            <a:avLst/>
          </a:prstGeom>
          <a:solidFill>
            <a:srgbClr val="00B8FF"/>
          </a:solidFill>
          <a:ln w="9525" cap="flat" cmpd="sng" algn="ctr">
            <a:solidFill>
              <a:srgbClr val="FFCC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20" name="Connecteur droit avec flèche 37919"/>
          <p:cNvCxnSpPr/>
          <p:nvPr/>
        </p:nvCxnSpPr>
        <p:spPr bwMode="auto">
          <a:xfrm flipH="1" flipV="1">
            <a:off x="7900975" y="3119543"/>
            <a:ext cx="25034" cy="529576"/>
          </a:xfrm>
          <a:prstGeom prst="straightConnector1">
            <a:avLst/>
          </a:prstGeom>
          <a:solidFill>
            <a:srgbClr val="00B8FF"/>
          </a:solidFill>
          <a:ln w="9525" cap="flat" cmpd="sng" algn="ctr">
            <a:solidFill>
              <a:srgbClr val="FFCC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25" name="ZoneTexte 37924"/>
          <p:cNvSpPr txBox="1"/>
          <p:nvPr/>
        </p:nvSpPr>
        <p:spPr>
          <a:xfrm>
            <a:off x="1384030" y="1051395"/>
            <a:ext cx="7067857" cy="1015663"/>
          </a:xfrm>
          <a:prstGeom prst="rect">
            <a:avLst/>
          </a:prstGeom>
          <a:noFill/>
        </p:spPr>
        <p:txBody>
          <a:bodyPr wrap="square" rtlCol="0">
            <a:spAutoFit/>
          </a:bodyPr>
          <a:lstStyle/>
          <a:p>
            <a:pPr algn="ctr"/>
            <a:r>
              <a:rPr lang="fr-FR" sz="2000" dirty="0">
                <a:solidFill>
                  <a:schemeClr val="accent2">
                    <a:lumMod val="75000"/>
                  </a:schemeClr>
                </a:solidFill>
              </a:rPr>
              <a:t>Le temps nécessaire à la Lune pour effectuer une révolution complète sur son orbite autour de la Terre dans un référentiel</a:t>
            </a:r>
          </a:p>
          <a:p>
            <a:pPr algn="ctr"/>
            <a:r>
              <a:rPr lang="fr-FR" sz="2000" dirty="0">
                <a:solidFill>
                  <a:schemeClr val="accent2">
                    <a:lumMod val="75000"/>
                  </a:schemeClr>
                </a:solidFill>
              </a:rPr>
              <a:t> fixe est de 27,32 jours : c’est le mois sidéral.</a:t>
            </a:r>
          </a:p>
        </p:txBody>
      </p:sp>
      <p:sp>
        <p:nvSpPr>
          <p:cNvPr id="37926" name="ZoneTexte 37925"/>
          <p:cNvSpPr txBox="1"/>
          <p:nvPr/>
        </p:nvSpPr>
        <p:spPr>
          <a:xfrm>
            <a:off x="3524095" y="6228109"/>
            <a:ext cx="2280137" cy="461665"/>
          </a:xfrm>
          <a:prstGeom prst="rect">
            <a:avLst/>
          </a:prstGeom>
          <a:noFill/>
        </p:spPr>
        <p:txBody>
          <a:bodyPr wrap="square" rtlCol="0">
            <a:spAutoFit/>
          </a:bodyPr>
          <a:lstStyle/>
          <a:p>
            <a:endParaRPr lang="fr-FR"/>
          </a:p>
        </p:txBody>
      </p:sp>
      <p:sp>
        <p:nvSpPr>
          <p:cNvPr id="37927" name="ZoneTexte 37926"/>
          <p:cNvSpPr txBox="1"/>
          <p:nvPr/>
        </p:nvSpPr>
        <p:spPr>
          <a:xfrm>
            <a:off x="8317582" y="5751791"/>
            <a:ext cx="2867943" cy="523220"/>
          </a:xfrm>
          <a:prstGeom prst="rect">
            <a:avLst/>
          </a:prstGeom>
          <a:noFill/>
        </p:spPr>
        <p:txBody>
          <a:bodyPr wrap="square" rtlCol="0">
            <a:spAutoFit/>
          </a:bodyPr>
          <a:lstStyle/>
          <a:p>
            <a:r>
              <a:rPr lang="fr-FR" sz="1400" dirty="0">
                <a:solidFill>
                  <a:schemeClr val="bg1"/>
                </a:solidFill>
              </a:rPr>
              <a:t>Visée vers une</a:t>
            </a:r>
          </a:p>
          <a:p>
            <a:r>
              <a:rPr lang="fr-FR" sz="1400" dirty="0">
                <a:solidFill>
                  <a:schemeClr val="bg1"/>
                </a:solidFill>
              </a:rPr>
              <a:t> étoile lointaine</a:t>
            </a:r>
          </a:p>
        </p:txBody>
      </p:sp>
      <p:sp>
        <p:nvSpPr>
          <p:cNvPr id="37928" name="Rectangle 37927"/>
          <p:cNvSpPr/>
          <p:nvPr/>
        </p:nvSpPr>
        <p:spPr>
          <a:xfrm>
            <a:off x="7865358" y="3855944"/>
            <a:ext cx="2121543" cy="307777"/>
          </a:xfrm>
          <a:prstGeom prst="rect">
            <a:avLst/>
          </a:prstGeom>
        </p:spPr>
        <p:txBody>
          <a:bodyPr wrap="none">
            <a:spAutoFit/>
          </a:bodyPr>
          <a:lstStyle/>
          <a:p>
            <a:r>
              <a:rPr lang="fr-FR" sz="1400" dirty="0">
                <a:solidFill>
                  <a:schemeClr val="bg1"/>
                </a:solidFill>
              </a:rPr>
              <a:t>Visée vers la même étoile  </a:t>
            </a:r>
          </a:p>
        </p:txBody>
      </p:sp>
      <p:sp>
        <p:nvSpPr>
          <p:cNvPr id="3" name="Rectangle 2"/>
          <p:cNvSpPr/>
          <p:nvPr/>
        </p:nvSpPr>
        <p:spPr bwMode="auto">
          <a:xfrm>
            <a:off x="1367874" y="66795"/>
            <a:ext cx="3032012" cy="3055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9" name="ZoneTexte 8"/>
          <p:cNvSpPr txBox="1"/>
          <p:nvPr/>
        </p:nvSpPr>
        <p:spPr>
          <a:xfrm>
            <a:off x="8299048" y="5026184"/>
            <a:ext cx="1739786" cy="307777"/>
          </a:xfrm>
          <a:prstGeom prst="rect">
            <a:avLst/>
          </a:prstGeom>
          <a:noFill/>
        </p:spPr>
        <p:txBody>
          <a:bodyPr wrap="square" rtlCol="0">
            <a:spAutoFit/>
          </a:bodyPr>
          <a:lstStyle/>
          <a:p>
            <a:r>
              <a:rPr lang="fr-FR" sz="1400" dirty="0">
                <a:solidFill>
                  <a:schemeClr val="bg1"/>
                </a:solidFill>
              </a:rPr>
              <a:t>Pleine Lune</a:t>
            </a:r>
          </a:p>
        </p:txBody>
      </p:sp>
      <p:cxnSp>
        <p:nvCxnSpPr>
          <p:cNvPr id="13" name="Connecteur droit avec flèche 12"/>
          <p:cNvCxnSpPr/>
          <p:nvPr/>
        </p:nvCxnSpPr>
        <p:spPr bwMode="auto">
          <a:xfrm flipH="1">
            <a:off x="8287734" y="5322237"/>
            <a:ext cx="295993" cy="211418"/>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Connecteur droit avec flèche 36"/>
          <p:cNvCxnSpPr/>
          <p:nvPr/>
        </p:nvCxnSpPr>
        <p:spPr bwMode="auto">
          <a:xfrm flipV="1">
            <a:off x="7217406" y="3781292"/>
            <a:ext cx="2200352" cy="6780"/>
          </a:xfrm>
          <a:prstGeom prst="straightConnector1">
            <a:avLst/>
          </a:prstGeom>
          <a:solidFill>
            <a:srgbClr val="00B8FF"/>
          </a:solidFill>
          <a:ln w="12700" cap="flat" cmpd="sng" algn="ctr">
            <a:solidFill>
              <a:schemeClr val="accent1">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981370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8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9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9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9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9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37915" grpId="0" animBg="1"/>
      <p:bldP spid="379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3159372499"/>
              </p:ext>
            </p:extLst>
          </p:nvPr>
        </p:nvGraphicFramePr>
        <p:xfrm>
          <a:off x="-120899" y="-36587"/>
          <a:ext cx="10415588" cy="759626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99" y="-36587"/>
                        <a:ext cx="10415588" cy="7596262"/>
                      </a:xfrm>
                      <a:prstGeom prst="rect">
                        <a:avLst/>
                      </a:prstGeom>
                      <a:solidFill>
                        <a:schemeClr val="tx1"/>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2" name="Ellipse 1"/>
          <p:cNvSpPr/>
          <p:nvPr/>
        </p:nvSpPr>
        <p:spPr bwMode="auto">
          <a:xfrm>
            <a:off x="380219" y="4778423"/>
            <a:ext cx="1872208" cy="1809726"/>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1" name="Ellipse 10"/>
          <p:cNvSpPr/>
          <p:nvPr/>
        </p:nvSpPr>
        <p:spPr bwMode="auto">
          <a:xfrm>
            <a:off x="7158014" y="5457507"/>
            <a:ext cx="381923" cy="369143"/>
          </a:xfrm>
          <a:prstGeom prst="ellipse">
            <a:avLst/>
          </a:prstGeom>
          <a:solidFill>
            <a:srgbClr val="66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2" name="Ellipse 11"/>
          <p:cNvSpPr/>
          <p:nvPr/>
        </p:nvSpPr>
        <p:spPr bwMode="auto">
          <a:xfrm>
            <a:off x="-1906534" y="226118"/>
            <a:ext cx="9263298" cy="10826527"/>
          </a:xfrm>
          <a:prstGeom prst="ellipse">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7" name="Ellipse 16"/>
          <p:cNvSpPr/>
          <p:nvPr/>
        </p:nvSpPr>
        <p:spPr bwMode="auto">
          <a:xfrm>
            <a:off x="7721603" y="2733723"/>
            <a:ext cx="212722" cy="237431"/>
          </a:xfrm>
          <a:prstGeom prst="ellips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8" name="Ellipse 17"/>
          <p:cNvSpPr/>
          <p:nvPr/>
        </p:nvSpPr>
        <p:spPr bwMode="auto">
          <a:xfrm>
            <a:off x="6707894" y="3111077"/>
            <a:ext cx="357062" cy="360040"/>
          </a:xfrm>
          <a:prstGeom prst="ellipse">
            <a:avLst/>
          </a:prstGeom>
          <a:solidFill>
            <a:srgbClr val="66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9" name="Ellipse 18"/>
          <p:cNvSpPr/>
          <p:nvPr/>
        </p:nvSpPr>
        <p:spPr bwMode="auto">
          <a:xfrm>
            <a:off x="6910347" y="3579759"/>
            <a:ext cx="357062" cy="360040"/>
          </a:xfrm>
          <a:prstGeom prst="ellipse">
            <a:avLst/>
          </a:prstGeom>
          <a:solidFill>
            <a:srgbClr val="66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4" name="ZoneTexte 3"/>
          <p:cNvSpPr txBox="1"/>
          <p:nvPr/>
        </p:nvSpPr>
        <p:spPr>
          <a:xfrm>
            <a:off x="1014408" y="5457507"/>
            <a:ext cx="1395126" cy="338554"/>
          </a:xfrm>
          <a:prstGeom prst="rect">
            <a:avLst/>
          </a:prstGeom>
          <a:noFill/>
        </p:spPr>
        <p:txBody>
          <a:bodyPr wrap="square" rtlCol="0">
            <a:spAutoFit/>
          </a:bodyPr>
          <a:lstStyle/>
          <a:p>
            <a:r>
              <a:rPr lang="fr-FR" sz="1600" dirty="0"/>
              <a:t>Soleil</a:t>
            </a:r>
          </a:p>
        </p:txBody>
      </p:sp>
      <p:sp>
        <p:nvSpPr>
          <p:cNvPr id="5" name="Rectangle 4"/>
          <p:cNvSpPr/>
          <p:nvPr/>
        </p:nvSpPr>
        <p:spPr bwMode="auto">
          <a:xfrm rot="2027346">
            <a:off x="4035079" y="305985"/>
            <a:ext cx="1994591" cy="44069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6" name="Rectangle 5"/>
          <p:cNvSpPr/>
          <p:nvPr/>
        </p:nvSpPr>
        <p:spPr bwMode="auto">
          <a:xfrm rot="19395566">
            <a:off x="-468248" y="546036"/>
            <a:ext cx="2085538" cy="52804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22" name="Rectangle à coins arrondis 21"/>
          <p:cNvSpPr/>
          <p:nvPr/>
        </p:nvSpPr>
        <p:spPr bwMode="auto">
          <a:xfrm>
            <a:off x="1367904" y="274648"/>
            <a:ext cx="7144212" cy="83099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24" name="Ellipse 23"/>
          <p:cNvSpPr/>
          <p:nvPr/>
        </p:nvSpPr>
        <p:spPr bwMode="auto">
          <a:xfrm>
            <a:off x="8000358" y="3635821"/>
            <a:ext cx="208306" cy="216024"/>
          </a:xfrm>
          <a:prstGeom prst="ellips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25" name="Ellipse 24"/>
          <p:cNvSpPr/>
          <p:nvPr/>
        </p:nvSpPr>
        <p:spPr bwMode="auto">
          <a:xfrm>
            <a:off x="8303810" y="5533655"/>
            <a:ext cx="208306" cy="216024"/>
          </a:xfrm>
          <a:prstGeom prst="ellipse">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8" name="Rectangle 7"/>
          <p:cNvSpPr/>
          <p:nvPr/>
        </p:nvSpPr>
        <p:spPr>
          <a:xfrm>
            <a:off x="315374" y="274648"/>
            <a:ext cx="9433999" cy="830997"/>
          </a:xfrm>
          <a:prstGeom prst="rect">
            <a:avLst/>
          </a:prstGeom>
        </p:spPr>
        <p:txBody>
          <a:bodyPr wrap="square">
            <a:spAutoFit/>
          </a:bodyPr>
          <a:lstStyle/>
          <a:p>
            <a:pPr algn="ctr">
              <a:defRPr/>
            </a:pPr>
            <a:r>
              <a:rPr lang="fr-FR" altLang="fr-FR" dirty="0">
                <a:solidFill>
                  <a:schemeClr val="accent6">
                    <a:lumMod val="75000"/>
                  </a:schemeClr>
                </a:solidFill>
              </a:rPr>
              <a:t>Pourquoi faut-il attendre 29,53 jours (mois synodique) </a:t>
            </a:r>
          </a:p>
          <a:p>
            <a:pPr algn="ctr">
              <a:defRPr/>
            </a:pPr>
            <a:r>
              <a:rPr lang="fr-FR" altLang="fr-FR" dirty="0">
                <a:solidFill>
                  <a:schemeClr val="accent6">
                    <a:lumMod val="75000"/>
                  </a:schemeClr>
                </a:solidFill>
              </a:rPr>
              <a:t>entre deux pleines Lune ?</a:t>
            </a:r>
          </a:p>
        </p:txBody>
      </p:sp>
      <p:cxnSp>
        <p:nvCxnSpPr>
          <p:cNvPr id="20" name="Connecteur droit avec flèche 19"/>
          <p:cNvCxnSpPr/>
          <p:nvPr/>
        </p:nvCxnSpPr>
        <p:spPr bwMode="auto">
          <a:xfrm flipV="1">
            <a:off x="7348975" y="5075981"/>
            <a:ext cx="0" cy="381526"/>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22"/>
          <p:cNvCxnSpPr/>
          <p:nvPr/>
        </p:nvCxnSpPr>
        <p:spPr bwMode="auto">
          <a:xfrm>
            <a:off x="2233522" y="5626786"/>
            <a:ext cx="6524109" cy="14881"/>
          </a:xfrm>
          <a:prstGeom prst="line">
            <a:avLst/>
          </a:prstGeom>
          <a:solidFill>
            <a:srgbClr val="00B8FF"/>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necteur droit 6"/>
          <p:cNvCxnSpPr/>
          <p:nvPr/>
        </p:nvCxnSpPr>
        <p:spPr bwMode="auto">
          <a:xfrm flipV="1">
            <a:off x="2157281" y="3348150"/>
            <a:ext cx="6051383" cy="2059559"/>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a:off x="3632345" y="4931965"/>
            <a:ext cx="99446" cy="694819"/>
          </a:xfrm>
          <a:prstGeom prst="straightConnector1">
            <a:avLst/>
          </a:prstGeom>
          <a:solidFill>
            <a:srgbClr val="00B8FF"/>
          </a:solidFill>
          <a:ln w="19050" cap="flat" cmpd="sng" algn="ctr">
            <a:solidFill>
              <a:schemeClr val="bg1">
                <a:lumMod val="95000"/>
              </a:schemeClr>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ZoneTexte 15"/>
          <p:cNvSpPr txBox="1"/>
          <p:nvPr/>
        </p:nvSpPr>
        <p:spPr>
          <a:xfrm>
            <a:off x="3740350" y="5131738"/>
            <a:ext cx="1254745" cy="307777"/>
          </a:xfrm>
          <a:prstGeom prst="rect">
            <a:avLst/>
          </a:prstGeom>
          <a:noFill/>
        </p:spPr>
        <p:txBody>
          <a:bodyPr wrap="square" rtlCol="0">
            <a:spAutoFit/>
          </a:bodyPr>
          <a:lstStyle/>
          <a:p>
            <a:r>
              <a:rPr lang="fr-FR" sz="1400" dirty="0">
                <a:solidFill>
                  <a:schemeClr val="bg1">
                    <a:lumMod val="95000"/>
                  </a:schemeClr>
                </a:solidFill>
              </a:rPr>
              <a:t>27 °</a:t>
            </a:r>
          </a:p>
        </p:txBody>
      </p:sp>
      <p:cxnSp>
        <p:nvCxnSpPr>
          <p:cNvPr id="26" name="Connecteur droit 25"/>
          <p:cNvCxnSpPr/>
          <p:nvPr/>
        </p:nvCxnSpPr>
        <p:spPr bwMode="auto">
          <a:xfrm flipV="1">
            <a:off x="1647399" y="2733723"/>
            <a:ext cx="6410896" cy="2840393"/>
          </a:xfrm>
          <a:prstGeom prst="line">
            <a:avLst/>
          </a:prstGeom>
          <a:solidFill>
            <a:srgbClr val="00B8FF"/>
          </a:solidFill>
          <a:ln w="9525" cap="flat" cmpd="sng" algn="ctr">
            <a:solidFill>
              <a:schemeClr val="bg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ZoneTexte 2"/>
          <p:cNvSpPr txBox="1"/>
          <p:nvPr/>
        </p:nvSpPr>
        <p:spPr>
          <a:xfrm>
            <a:off x="8009446" y="5074520"/>
            <a:ext cx="2629564" cy="307777"/>
          </a:xfrm>
          <a:prstGeom prst="rect">
            <a:avLst/>
          </a:prstGeom>
          <a:noFill/>
        </p:spPr>
        <p:txBody>
          <a:bodyPr wrap="square" rtlCol="0">
            <a:spAutoFit/>
          </a:bodyPr>
          <a:lstStyle/>
          <a:p>
            <a:r>
              <a:rPr lang="fr-FR" sz="1400" dirty="0">
                <a:solidFill>
                  <a:schemeClr val="bg1">
                    <a:lumMod val="95000"/>
                  </a:schemeClr>
                </a:solidFill>
              </a:rPr>
              <a:t>Pleine Lune</a:t>
            </a:r>
          </a:p>
        </p:txBody>
      </p:sp>
      <p:sp>
        <p:nvSpPr>
          <p:cNvPr id="9" name="Rectangle 8"/>
          <p:cNvSpPr/>
          <p:nvPr/>
        </p:nvSpPr>
        <p:spPr>
          <a:xfrm>
            <a:off x="7290196" y="2377559"/>
            <a:ext cx="1047082" cy="307777"/>
          </a:xfrm>
          <a:prstGeom prst="rect">
            <a:avLst/>
          </a:prstGeom>
        </p:spPr>
        <p:txBody>
          <a:bodyPr wrap="none">
            <a:spAutoFit/>
          </a:bodyPr>
          <a:lstStyle/>
          <a:p>
            <a:r>
              <a:rPr lang="fr-FR" sz="1400" dirty="0">
                <a:solidFill>
                  <a:schemeClr val="bg1">
                    <a:lumMod val="95000"/>
                  </a:schemeClr>
                </a:solidFill>
              </a:rPr>
              <a:t>Pleine Lune</a:t>
            </a:r>
          </a:p>
        </p:txBody>
      </p:sp>
      <p:sp>
        <p:nvSpPr>
          <p:cNvPr id="10" name="ZoneTexte 9"/>
          <p:cNvSpPr txBox="1"/>
          <p:nvPr/>
        </p:nvSpPr>
        <p:spPr>
          <a:xfrm>
            <a:off x="7599498" y="4095412"/>
            <a:ext cx="3051127" cy="523220"/>
          </a:xfrm>
          <a:prstGeom prst="rect">
            <a:avLst/>
          </a:prstGeom>
          <a:noFill/>
        </p:spPr>
        <p:txBody>
          <a:bodyPr wrap="square" rtlCol="0">
            <a:spAutoFit/>
          </a:bodyPr>
          <a:lstStyle/>
          <a:p>
            <a:r>
              <a:rPr lang="fr-FR" sz="1400" dirty="0">
                <a:solidFill>
                  <a:schemeClr val="bg1"/>
                </a:solidFill>
              </a:rPr>
              <a:t>La Lune a effectué</a:t>
            </a:r>
          </a:p>
          <a:p>
            <a:r>
              <a:rPr lang="fr-FR" sz="1400" dirty="0">
                <a:solidFill>
                  <a:schemeClr val="bg1"/>
                </a:solidFill>
              </a:rPr>
              <a:t> un tour de la Terre</a:t>
            </a:r>
          </a:p>
        </p:txBody>
      </p:sp>
      <p:cxnSp>
        <p:nvCxnSpPr>
          <p:cNvPr id="15" name="Connecteur droit avec flèche 14"/>
          <p:cNvCxnSpPr/>
          <p:nvPr/>
        </p:nvCxnSpPr>
        <p:spPr bwMode="auto">
          <a:xfrm flipH="1" flipV="1">
            <a:off x="8142825" y="3860175"/>
            <a:ext cx="118055" cy="307370"/>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a:xfrm>
            <a:off x="5794406" y="3743829"/>
            <a:ext cx="503664" cy="307777"/>
          </a:xfrm>
          <a:prstGeom prst="rect">
            <a:avLst/>
          </a:prstGeom>
        </p:spPr>
        <p:txBody>
          <a:bodyPr wrap="none">
            <a:spAutoFit/>
          </a:bodyPr>
          <a:lstStyle/>
          <a:p>
            <a:r>
              <a:rPr lang="fr-FR" sz="1400" dirty="0">
                <a:solidFill>
                  <a:schemeClr val="bg1">
                    <a:lumMod val="95000"/>
                  </a:schemeClr>
                </a:solidFill>
              </a:rPr>
              <a:t>2,2 °</a:t>
            </a:r>
          </a:p>
        </p:txBody>
      </p:sp>
      <p:cxnSp>
        <p:nvCxnSpPr>
          <p:cNvPr id="37895" name="Connecteur droit avec flèche 37894"/>
          <p:cNvCxnSpPr/>
          <p:nvPr/>
        </p:nvCxnSpPr>
        <p:spPr bwMode="auto">
          <a:xfrm>
            <a:off x="5697319" y="3788298"/>
            <a:ext cx="97087" cy="379247"/>
          </a:xfrm>
          <a:prstGeom prst="straightConnector1">
            <a:avLst/>
          </a:prstGeom>
          <a:solidFill>
            <a:srgbClr val="00B8FF"/>
          </a:solidFill>
          <a:ln w="9525" cap="flat" cmpd="sng" algn="ctr">
            <a:solidFill>
              <a:schemeClr val="bg1">
                <a:lumMod val="95000"/>
              </a:schemeClr>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necteur droit avec flèche 31"/>
          <p:cNvCxnSpPr/>
          <p:nvPr/>
        </p:nvCxnSpPr>
        <p:spPr bwMode="auto">
          <a:xfrm flipV="1">
            <a:off x="7568773" y="5652045"/>
            <a:ext cx="2029909" cy="7839"/>
          </a:xfrm>
          <a:prstGeom prst="straightConnector1">
            <a:avLst/>
          </a:prstGeom>
          <a:solidFill>
            <a:srgbClr val="00B8FF"/>
          </a:solidFill>
          <a:ln w="19050" cap="flat" cmpd="sng" algn="ctr">
            <a:solidFill>
              <a:schemeClr val="accent1">
                <a:lumMod val="40000"/>
                <a:lumOff val="6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cteur droit avec flèche 32"/>
          <p:cNvCxnSpPr/>
          <p:nvPr/>
        </p:nvCxnSpPr>
        <p:spPr bwMode="auto">
          <a:xfrm flipV="1">
            <a:off x="6994491" y="3749766"/>
            <a:ext cx="2029909" cy="7839"/>
          </a:xfrm>
          <a:prstGeom prst="straightConnector1">
            <a:avLst/>
          </a:prstGeom>
          <a:solidFill>
            <a:srgbClr val="00B8FF"/>
          </a:solidFill>
          <a:ln w="19050" cap="flat" cmpd="sng" algn="ctr">
            <a:solidFill>
              <a:schemeClr val="accent1">
                <a:lumMod val="40000"/>
                <a:lumOff val="6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333752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8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4" grpId="0" animBg="1"/>
      <p:bldP spid="16" grpId="0"/>
      <p:bldP spid="9"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a:lnSpc>
                <a:spcPct val="95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pPr>
            <a:endParaRPr lang="fr-FR" altLang="fr-FR" sz="3600" b="1">
              <a:solidFill>
                <a:srgbClr val="0099FF"/>
              </a:solidFill>
              <a:latin typeface="Monotype Corsiva" panose="03010101010201010101" pitchFamily="66" charset="0"/>
            </a:endParaRPr>
          </a:p>
        </p:txBody>
      </p:sp>
      <p:sp>
        <p:nvSpPr>
          <p:cNvPr id="143363"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a:lnSpc>
                <a:spcPct val="95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pPr>
            <a:endParaRPr lang="fr-FR" altLang="fr-FR" sz="2200" b="1">
              <a:solidFill>
                <a:srgbClr val="99CCFF"/>
              </a:solidFill>
            </a:endParaRPr>
          </a:p>
        </p:txBody>
      </p:sp>
      <p:sp>
        <p:nvSpPr>
          <p:cNvPr id="143364"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a:lnSpc>
                <a:spcPct val="95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pPr>
            <a:endParaRPr lang="fr-FR" altLang="fr-FR" sz="2200" b="1">
              <a:solidFill>
                <a:srgbClr val="99CCFF"/>
              </a:solidFill>
            </a:endParaRPr>
          </a:p>
        </p:txBody>
      </p:sp>
      <p:graphicFrame>
        <p:nvGraphicFramePr>
          <p:cNvPr id="143365" name="Object 2"/>
          <p:cNvGraphicFramePr>
            <a:graphicFrameLocks noChangeAspect="1"/>
          </p:cNvGraphicFramePr>
          <p:nvPr>
            <p:extLst>
              <p:ext uri="{D42A27DB-BD31-4B8C-83A1-F6EECF244321}">
                <p14:modId xmlns:p14="http://schemas.microsoft.com/office/powerpoint/2010/main" val="2480307847"/>
              </p:ext>
            </p:extLst>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10" name="Rectangle à coins arrondis 9"/>
          <p:cNvSpPr/>
          <p:nvPr/>
        </p:nvSpPr>
        <p:spPr bwMode="auto">
          <a:xfrm>
            <a:off x="3456855" y="260928"/>
            <a:ext cx="3095625" cy="494573"/>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ZoneTexte 2"/>
          <p:cNvSpPr txBox="1"/>
          <p:nvPr/>
        </p:nvSpPr>
        <p:spPr>
          <a:xfrm>
            <a:off x="3600846" y="293538"/>
            <a:ext cx="4895850" cy="461963"/>
          </a:xfrm>
          <a:prstGeom prst="rect">
            <a:avLst/>
          </a:prstGeom>
          <a:noFill/>
        </p:spPr>
        <p:txBody>
          <a:bodyPr>
            <a:spAutoFit/>
          </a:bodyPr>
          <a:lstStyle/>
          <a:p>
            <a:pPr>
              <a:defRPr/>
            </a:pPr>
            <a:r>
              <a:rPr lang="fr-FR" dirty="0">
                <a:solidFill>
                  <a:schemeClr val="accent6">
                    <a:lumMod val="75000"/>
                  </a:schemeClr>
                </a:solidFill>
              </a:rPr>
              <a:t>Les phases de la Lune</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49" y="1960017"/>
            <a:ext cx="8313252" cy="5406441"/>
          </a:xfrm>
          <a:prstGeom prst="rect">
            <a:avLst/>
          </a:prstGeom>
        </p:spPr>
      </p:pic>
      <p:sp>
        <p:nvSpPr>
          <p:cNvPr id="5" name="Rectangle 4"/>
          <p:cNvSpPr/>
          <p:nvPr/>
        </p:nvSpPr>
        <p:spPr bwMode="auto">
          <a:xfrm>
            <a:off x="1446349" y="6330059"/>
            <a:ext cx="1368152" cy="256182"/>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2" name="Rectangle à coins arrondis 48"/>
          <p:cNvSpPr>
            <a:spLocks noChangeArrowheads="1"/>
          </p:cNvSpPr>
          <p:nvPr/>
        </p:nvSpPr>
        <p:spPr bwMode="auto">
          <a:xfrm>
            <a:off x="1655936" y="1043533"/>
            <a:ext cx="6840760" cy="720389"/>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p:nvPr/>
        </p:nvSpPr>
        <p:spPr>
          <a:xfrm>
            <a:off x="622423" y="1688865"/>
            <a:ext cx="8864951" cy="307777"/>
          </a:xfrm>
          <a:prstGeom prst="rect">
            <a:avLst/>
          </a:prstGeom>
        </p:spPr>
        <p:txBody>
          <a:bodyPr wrap="square">
            <a:spAutoFit/>
          </a:bodyPr>
          <a:lstStyle/>
          <a:p>
            <a:r>
              <a:rPr lang="fr-FR" sz="1400" dirty="0">
                <a:solidFill>
                  <a:schemeClr val="accent6">
                    <a:lumMod val="60000"/>
                    <a:lumOff val="40000"/>
                  </a:schemeClr>
                </a:solidFill>
              </a:rPr>
              <a:t>. </a:t>
            </a:r>
          </a:p>
        </p:txBody>
      </p:sp>
      <p:sp>
        <p:nvSpPr>
          <p:cNvPr id="7" name="Rectangle 6"/>
          <p:cNvSpPr/>
          <p:nvPr/>
        </p:nvSpPr>
        <p:spPr>
          <a:xfrm>
            <a:off x="150912" y="1043533"/>
            <a:ext cx="9778799" cy="1015663"/>
          </a:xfrm>
          <a:prstGeom prst="rect">
            <a:avLst/>
          </a:prstGeom>
        </p:spPr>
        <p:txBody>
          <a:bodyPr wrap="square">
            <a:spAutoFit/>
          </a:bodyPr>
          <a:lstStyle/>
          <a:p>
            <a:pPr algn="ctr"/>
            <a:r>
              <a:rPr lang="fr-FR" sz="2000" dirty="0">
                <a:solidFill>
                  <a:schemeClr val="accent2">
                    <a:lumMod val="75000"/>
                  </a:schemeClr>
                </a:solidFill>
                <a:cs typeface="Times New Roman" panose="02020603050405020304" pitchFamily="18" charset="0"/>
              </a:rPr>
              <a:t>Le cycle de la lunaison est toujours le même et les différentes </a:t>
            </a:r>
          </a:p>
          <a:p>
            <a:pPr algn="ctr"/>
            <a:r>
              <a:rPr lang="fr-FR" sz="2000" dirty="0">
                <a:solidFill>
                  <a:schemeClr val="accent2">
                    <a:lumMod val="75000"/>
                  </a:schemeClr>
                </a:solidFill>
                <a:cs typeface="Times New Roman" panose="02020603050405020304" pitchFamily="18" charset="0"/>
              </a:rPr>
              <a:t>phases de la Lune se succèdent toujours dans le même ordre. </a:t>
            </a:r>
          </a:p>
          <a:p>
            <a:pPr algn="ctr"/>
            <a:endParaRPr lang="fr-FR" sz="2000" dirty="0">
              <a:solidFill>
                <a:schemeClr val="accent2">
                  <a:lumMod val="75000"/>
                </a:schemeClr>
              </a:solidFill>
              <a:cs typeface="Times New Roman" panose="02020603050405020304" pitchFamily="18" charset="0"/>
            </a:endParaRPr>
          </a:p>
        </p:txBody>
      </p:sp>
      <p:sp>
        <p:nvSpPr>
          <p:cNvPr id="15" name="Rectangle 14"/>
          <p:cNvSpPr/>
          <p:nvPr/>
        </p:nvSpPr>
        <p:spPr bwMode="auto">
          <a:xfrm>
            <a:off x="5733887" y="6994274"/>
            <a:ext cx="3428051" cy="256742"/>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4161209725"/>
              </p:ext>
            </p:extLst>
          </p:nvPr>
        </p:nvGraphicFramePr>
        <p:xfrm>
          <a:off x="-72255" y="-22013"/>
          <a:ext cx="11021580"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55" y="-22013"/>
                        <a:ext cx="11021580"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13" name="Rectangle à coins arrondis 12"/>
          <p:cNvSpPr/>
          <p:nvPr/>
        </p:nvSpPr>
        <p:spPr bwMode="auto">
          <a:xfrm>
            <a:off x="1684003" y="192373"/>
            <a:ext cx="6696744" cy="1064755"/>
          </a:xfrm>
          <a:prstGeom prst="roundRect">
            <a:avLst/>
          </a:prstGeom>
          <a:solidFill>
            <a:srgbClr val="7030A0"/>
          </a:solidFill>
          <a:ln w="2857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fr-FR" dirty="0"/>
          </a:p>
        </p:txBody>
      </p:sp>
      <p:sp>
        <p:nvSpPr>
          <p:cNvPr id="3" name="Rectangle 2"/>
          <p:cNvSpPr/>
          <p:nvPr/>
        </p:nvSpPr>
        <p:spPr>
          <a:xfrm>
            <a:off x="2087984" y="305590"/>
            <a:ext cx="6762547" cy="769441"/>
          </a:xfrm>
          <a:prstGeom prst="rect">
            <a:avLst/>
          </a:prstGeom>
        </p:spPr>
        <p:txBody>
          <a:bodyPr wrap="square">
            <a:spAutoFit/>
          </a:bodyPr>
          <a:lstStyle/>
          <a:p>
            <a:pPr>
              <a:defRPr/>
            </a:pPr>
            <a:r>
              <a:rPr lang="fr-FR" altLang="fr-FR" sz="4400" dirty="0">
                <a:solidFill>
                  <a:schemeClr val="bg1">
                    <a:lumMod val="75000"/>
                  </a:schemeClr>
                </a:solidFill>
              </a:rPr>
              <a:t>La formation de la Lune.</a:t>
            </a:r>
          </a:p>
        </p:txBody>
      </p:sp>
      <p:sp>
        <p:nvSpPr>
          <p:cNvPr id="10" name="Rectangle à coins arrondis 48"/>
          <p:cNvSpPr>
            <a:spLocks noChangeArrowheads="1"/>
          </p:cNvSpPr>
          <p:nvPr/>
        </p:nvSpPr>
        <p:spPr bwMode="auto">
          <a:xfrm>
            <a:off x="215776" y="1471513"/>
            <a:ext cx="9721080" cy="2308324"/>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dirty="0"/>
          </a:p>
        </p:txBody>
      </p:sp>
      <p:sp>
        <p:nvSpPr>
          <p:cNvPr id="4" name="ZoneTexte 3"/>
          <p:cNvSpPr txBox="1"/>
          <p:nvPr/>
        </p:nvSpPr>
        <p:spPr>
          <a:xfrm>
            <a:off x="258907" y="1442467"/>
            <a:ext cx="9720833" cy="2308324"/>
          </a:xfrm>
          <a:prstGeom prst="rect">
            <a:avLst/>
          </a:prstGeom>
          <a:noFill/>
        </p:spPr>
        <p:txBody>
          <a:bodyPr wrap="square" rtlCol="0">
            <a:spAutoFit/>
          </a:bodyPr>
          <a:lstStyle/>
          <a:p>
            <a:pPr algn="ctr"/>
            <a:r>
              <a:rPr lang="fr-FR" sz="3200" b="1" dirty="0">
                <a:solidFill>
                  <a:schemeClr val="accent2">
                    <a:lumMod val="75000"/>
                  </a:schemeClr>
                </a:solidFill>
              </a:rPr>
              <a:t>Historique des hypothèses de la formation de la Lune.</a:t>
            </a:r>
          </a:p>
          <a:p>
            <a:pPr algn="ctr"/>
            <a:r>
              <a:rPr lang="fr-FR" sz="2800" dirty="0">
                <a:solidFill>
                  <a:schemeClr val="accent2">
                    <a:lumMod val="75000"/>
                  </a:schemeClr>
                </a:solidFill>
              </a:rPr>
              <a:t>La formation simultanée</a:t>
            </a:r>
          </a:p>
          <a:p>
            <a:pPr algn="ctr"/>
            <a:r>
              <a:rPr lang="fr-FR" sz="2800" dirty="0">
                <a:solidFill>
                  <a:schemeClr val="accent2">
                    <a:lumMod val="75000"/>
                  </a:schemeClr>
                </a:solidFill>
              </a:rPr>
              <a:t>L’origine par fission</a:t>
            </a:r>
          </a:p>
          <a:p>
            <a:pPr algn="ctr"/>
            <a:r>
              <a:rPr lang="fr-FR" sz="2800" dirty="0">
                <a:solidFill>
                  <a:schemeClr val="accent2">
                    <a:lumMod val="75000"/>
                  </a:schemeClr>
                </a:solidFill>
              </a:rPr>
              <a:t>L’origine par capture</a:t>
            </a:r>
          </a:p>
          <a:p>
            <a:pPr algn="ctr"/>
            <a:r>
              <a:rPr lang="fr-FR" sz="2800" dirty="0">
                <a:solidFill>
                  <a:schemeClr val="accent2">
                    <a:lumMod val="75000"/>
                  </a:schemeClr>
                </a:solidFill>
              </a:rPr>
              <a:t>L’origine par impact</a:t>
            </a:r>
          </a:p>
        </p:txBody>
      </p:sp>
      <p:sp>
        <p:nvSpPr>
          <p:cNvPr id="5" name="Rectangle 4"/>
          <p:cNvSpPr/>
          <p:nvPr/>
        </p:nvSpPr>
        <p:spPr>
          <a:xfrm>
            <a:off x="1909919" y="1918444"/>
            <a:ext cx="261610" cy="461665"/>
          </a:xfrm>
          <a:prstGeom prst="rect">
            <a:avLst/>
          </a:prstGeom>
        </p:spPr>
        <p:txBody>
          <a:bodyPr wrap="none">
            <a:spAutoFit/>
          </a:bodyPr>
          <a:lstStyle/>
          <a:p>
            <a:r>
              <a:rPr lang="fr-FR" b="1" dirty="0">
                <a:ln w="22225">
                  <a:solidFill>
                    <a:schemeClr val="accent2"/>
                  </a:solidFill>
                  <a:prstDash val="solid"/>
                </a:ln>
                <a:solidFill>
                  <a:schemeClr val="accent2">
                    <a:lumMod val="40000"/>
                    <a:lumOff val="60000"/>
                  </a:schemeClr>
                </a:solidFill>
              </a:rPr>
              <a:t> </a:t>
            </a:r>
            <a:endParaRPr lang="fr-FR" dirty="0"/>
          </a:p>
        </p:txBody>
      </p:sp>
      <p:sp>
        <p:nvSpPr>
          <p:cNvPr id="7" name="ZoneTexte 6"/>
          <p:cNvSpPr txBox="1"/>
          <p:nvPr/>
        </p:nvSpPr>
        <p:spPr>
          <a:xfrm>
            <a:off x="9072760" y="2149276"/>
            <a:ext cx="184731" cy="461665"/>
          </a:xfrm>
          <a:prstGeom prst="rect">
            <a:avLst/>
          </a:prstGeom>
          <a:noFill/>
        </p:spPr>
        <p:txBody>
          <a:bodyPr wrap="none" rtlCol="0">
            <a:spAutoFit/>
          </a:bodyPr>
          <a:lstStyle/>
          <a:p>
            <a:endParaRPr lang="fr-FR" dirty="0"/>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267" y="3848669"/>
            <a:ext cx="3977271" cy="3881006"/>
          </a:xfrm>
          <a:prstGeom prst="rect">
            <a:avLst/>
          </a:prstGeom>
        </p:spPr>
      </p:pic>
    </p:spTree>
    <p:extLst>
      <p:ext uri="{BB962C8B-B14F-4D97-AF65-F5344CB8AC3E}">
        <p14:creationId xmlns:p14="http://schemas.microsoft.com/office/powerpoint/2010/main" val="40938632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AutoShape 1"/>
          <p:cNvSpPr>
            <a:spLocks noChangeArrowheads="1"/>
          </p:cNvSpPr>
          <p:nvPr/>
        </p:nvSpPr>
        <p:spPr bwMode="auto">
          <a:xfrm>
            <a:off x="-112714" y="0"/>
            <a:ext cx="10337801" cy="7773988"/>
          </a:xfrm>
          <a:prstGeom prst="roundRect">
            <a:avLst>
              <a:gd name="adj" fmla="val 19"/>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5000"/>
              </a:lnSpc>
              <a:spcBef>
                <a:spcPct val="50000"/>
              </a:spcBef>
              <a:buClr>
                <a:srgbClr val="000000"/>
              </a:buClr>
              <a:buSzPct val="100000"/>
              <a:buFont typeface="Times New Roman" panose="02020603050405020304" pitchFamily="18" charset="0"/>
              <a:buNone/>
              <a:defRPr/>
            </a:pPr>
            <a:endParaRPr lang="fr-FR" altLang="fr-FR" dirty="0">
              <a:solidFill>
                <a:schemeClr val="bg2">
                  <a:lumMod val="40000"/>
                  <a:lumOff val="60000"/>
                </a:schemeClr>
              </a:solidFill>
              <a:ea typeface="Lucida Sans Unicode" panose="020B0602030504020204" pitchFamily="34" charset="0"/>
            </a:endParaRPr>
          </a:p>
        </p:txBody>
      </p:sp>
      <p:sp>
        <p:nvSpPr>
          <p:cNvPr id="5" name="Rectangle à coins arrondis 4"/>
          <p:cNvSpPr/>
          <p:nvPr/>
        </p:nvSpPr>
        <p:spPr bwMode="auto">
          <a:xfrm>
            <a:off x="3168104" y="442496"/>
            <a:ext cx="3168352" cy="467141"/>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eaLnBrk="1">
              <a:lnSpc>
                <a:spcPct val="95000"/>
              </a:lnSpc>
              <a:spcBef>
                <a:spcPct val="50000"/>
              </a:spcBef>
              <a:buClr>
                <a:srgbClr val="000000"/>
              </a:buClr>
              <a:buSzPct val="100000"/>
              <a:buFont typeface="Times New Roman" panose="02020603050405020304" pitchFamily="18" charset="0"/>
              <a:buNone/>
              <a:defRPr/>
            </a:pPr>
            <a:r>
              <a:rPr lang="fr-FR" altLang="fr-FR" dirty="0">
                <a:solidFill>
                  <a:schemeClr val="accent2">
                    <a:lumMod val="75000"/>
                  </a:schemeClr>
                </a:solidFill>
                <a:ea typeface="Lucida Sans Unicode" panose="020B0602030504020204" pitchFamily="34" charset="0"/>
              </a:rPr>
              <a:t> Les phases de la Lune</a:t>
            </a:r>
          </a:p>
        </p:txBody>
      </p:sp>
      <p:pic>
        <p:nvPicPr>
          <p:cNvPr id="2" name="image46">
            <a:hlinkClick r:id="" action="ppaction://media"/>
            <a:extLst>
              <a:ext uri="{FF2B5EF4-FFF2-40B4-BE49-F238E27FC236}">
                <a16:creationId xmlns:a16="http://schemas.microsoft.com/office/drawing/2014/main" id="{90CED3D7-2482-0C48-9925-E06D4F42A9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7944" y="1259559"/>
            <a:ext cx="5832648" cy="58326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AutoShape 1"/>
          <p:cNvSpPr>
            <a:spLocks noChangeArrowheads="1"/>
          </p:cNvSpPr>
          <p:nvPr/>
        </p:nvSpPr>
        <p:spPr bwMode="auto">
          <a:xfrm>
            <a:off x="-112713" y="-84138"/>
            <a:ext cx="10337801" cy="7773988"/>
          </a:xfrm>
          <a:prstGeom prst="roundRect">
            <a:avLst>
              <a:gd name="adj" fmla="val 19"/>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fr-FR" dirty="0">
              <a:solidFill>
                <a:schemeClr val="accent2">
                  <a:lumMod val="75000"/>
                </a:schemeClr>
              </a:solidFill>
              <a:ea typeface="Lucida Sans Unicode" panose="020B0602030504020204" pitchFamily="34" charset="0"/>
            </a:endParaRPr>
          </a:p>
        </p:txBody>
      </p:sp>
      <p:sp>
        <p:nvSpPr>
          <p:cNvPr id="27652" name="Text Box 4"/>
          <p:cNvSpPr txBox="1">
            <a:spLocks noChangeArrowheads="1"/>
          </p:cNvSpPr>
          <p:nvPr/>
        </p:nvSpPr>
        <p:spPr bwMode="auto">
          <a:xfrm>
            <a:off x="1295400" y="149225"/>
            <a:ext cx="9161463" cy="3847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a:lnSpc>
                <a:spcPct val="95000"/>
              </a:lnSpc>
              <a:spcBef>
                <a:spcPct val="50000"/>
              </a:spcBef>
              <a:buClr>
                <a:srgbClr val="000000"/>
              </a:buClr>
              <a:buSzPct val="100000"/>
              <a:buFont typeface="Times New Roman" panose="02020603050405020304" pitchFamily="18" charset="0"/>
              <a:buNone/>
              <a:defRPr/>
            </a:pPr>
            <a:endParaRPr lang="fr-FR" altLang="fr-FR" sz="2000" dirty="0">
              <a:solidFill>
                <a:schemeClr val="bg2">
                  <a:lumMod val="40000"/>
                  <a:lumOff val="60000"/>
                </a:schemeClr>
              </a:solidFill>
              <a:ea typeface="Lucida Sans Unicode" panose="020B0602030504020204" pitchFamily="34" charset="0"/>
            </a:endParaRPr>
          </a:p>
        </p:txBody>
      </p:sp>
      <p:sp>
        <p:nvSpPr>
          <p:cNvPr id="5" name="Rectangle à coins arrondis 4"/>
          <p:cNvSpPr/>
          <p:nvPr/>
        </p:nvSpPr>
        <p:spPr bwMode="auto">
          <a:xfrm>
            <a:off x="1267344" y="341585"/>
            <a:ext cx="7688733" cy="9451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2" name="Rectangle 1"/>
          <p:cNvSpPr/>
          <p:nvPr/>
        </p:nvSpPr>
        <p:spPr>
          <a:xfrm>
            <a:off x="1370140" y="398680"/>
            <a:ext cx="7483139" cy="830997"/>
          </a:xfrm>
          <a:prstGeom prst="rect">
            <a:avLst/>
          </a:prstGeom>
        </p:spPr>
        <p:txBody>
          <a:bodyPr wrap="none">
            <a:spAutoFit/>
          </a:bodyPr>
          <a:lstStyle/>
          <a:p>
            <a:pPr algn="ctr">
              <a:defRPr/>
            </a:pPr>
            <a:r>
              <a:rPr lang="fr-FR" altLang="fr-FR" dirty="0">
                <a:solidFill>
                  <a:schemeClr val="accent6">
                    <a:lumMod val="75000"/>
                  </a:schemeClr>
                </a:solidFill>
              </a:rPr>
              <a:t>Les librations de la Lune : elles nous permettent d’observer</a:t>
            </a:r>
          </a:p>
          <a:p>
            <a:pPr algn="ctr">
              <a:defRPr/>
            </a:pPr>
            <a:r>
              <a:rPr lang="fr-FR" altLang="fr-FR" dirty="0">
                <a:solidFill>
                  <a:schemeClr val="accent6">
                    <a:lumMod val="75000"/>
                  </a:schemeClr>
                </a:solidFill>
              </a:rPr>
              <a:t>depuis la Terre 59% de sa surface visible. </a:t>
            </a:r>
          </a:p>
        </p:txBody>
      </p:sp>
      <p:pic>
        <p:nvPicPr>
          <p:cNvPr id="6" name="image47">
            <a:hlinkClick r:id="" action="ppaction://media"/>
            <a:extLst>
              <a:ext uri="{FF2B5EF4-FFF2-40B4-BE49-F238E27FC236}">
                <a16:creationId xmlns:a16="http://schemas.microsoft.com/office/drawing/2014/main" id="{6BD485B7-E962-486C-3624-835654D873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3772" y="1488605"/>
            <a:ext cx="5833079" cy="5472608"/>
          </a:xfrm>
          <a:prstGeom prst="rect">
            <a:avLst/>
          </a:prstGeom>
        </p:spPr>
      </p:pic>
    </p:spTree>
    <p:extLst>
      <p:ext uri="{BB962C8B-B14F-4D97-AF65-F5344CB8AC3E}">
        <p14:creationId xmlns:p14="http://schemas.microsoft.com/office/powerpoint/2010/main" val="906714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2" name="Rectangle 1"/>
          <p:cNvSpPr/>
          <p:nvPr/>
        </p:nvSpPr>
        <p:spPr bwMode="auto">
          <a:xfrm>
            <a:off x="-59377" y="3007463"/>
            <a:ext cx="10415588" cy="525983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fr-FR" dirty="0">
              <a:solidFill>
                <a:schemeClr val="accent6">
                  <a:lumMod val="75000"/>
                </a:schemeClr>
              </a:solidFill>
            </a:endParaRPr>
          </a:p>
          <a:p>
            <a:pPr>
              <a:defRPr/>
            </a:pPr>
            <a:endParaRPr lang="fr-FR" dirty="0">
              <a:solidFill>
                <a:schemeClr val="accent6">
                  <a:lumMod val="75000"/>
                </a:schemeClr>
              </a:solidFill>
            </a:endParaRPr>
          </a:p>
          <a:p>
            <a:pPr>
              <a:defRPr/>
            </a:pPr>
            <a:r>
              <a:rPr lang="fr-FR" dirty="0">
                <a:solidFill>
                  <a:schemeClr val="accent6">
                    <a:lumMod val="75000"/>
                  </a:schemeClr>
                </a:solidFill>
              </a:rPr>
              <a:t>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72" y="3004960"/>
            <a:ext cx="10638047" cy="4380443"/>
          </a:xfrm>
          <a:prstGeom prst="rect">
            <a:avLst/>
          </a:prstGeom>
        </p:spPr>
      </p:pic>
      <p:graphicFrame>
        <p:nvGraphicFramePr>
          <p:cNvPr id="8" name="Object 2"/>
          <p:cNvGraphicFramePr>
            <a:graphicFrameLocks noChangeAspect="1"/>
          </p:cNvGraphicFramePr>
          <p:nvPr>
            <p:extLst>
              <p:ext uri="{D42A27DB-BD31-4B8C-83A1-F6EECF244321}">
                <p14:modId xmlns:p14="http://schemas.microsoft.com/office/powerpoint/2010/main" val="2576891145"/>
              </p:ext>
            </p:extLst>
          </p:nvPr>
        </p:nvGraphicFramePr>
        <p:xfrm>
          <a:off x="-135274" y="7218218"/>
          <a:ext cx="10281497" cy="1466057"/>
        </p:xfrm>
        <a:graphic>
          <a:graphicData uri="http://schemas.openxmlformats.org/presentationml/2006/ole">
            <mc:AlternateContent xmlns:mc="http://schemas.openxmlformats.org/markup-compatibility/2006">
              <mc:Choice xmlns:v="urn:schemas-microsoft-com:vml" Requires="v">
                <p:oleObj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74" y="7218218"/>
                        <a:ext cx="10281497" cy="1466057"/>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graphicFrame>
        <p:nvGraphicFramePr>
          <p:cNvPr id="9" name="Object 2"/>
          <p:cNvGraphicFramePr>
            <a:graphicFrameLocks noChangeAspect="1"/>
          </p:cNvGraphicFramePr>
          <p:nvPr>
            <p:extLst>
              <p:ext uri="{D42A27DB-BD31-4B8C-83A1-F6EECF244321}">
                <p14:modId xmlns:p14="http://schemas.microsoft.com/office/powerpoint/2010/main" val="3132050787"/>
              </p:ext>
            </p:extLst>
          </p:nvPr>
        </p:nvGraphicFramePr>
        <p:xfrm>
          <a:off x="-61107" y="-1245509"/>
          <a:ext cx="10316980" cy="4298163"/>
        </p:xfrm>
        <a:graphic>
          <a:graphicData uri="http://schemas.openxmlformats.org/presentationml/2006/ole">
            <mc:AlternateContent xmlns:mc="http://schemas.openxmlformats.org/markup-compatibility/2006">
              <mc:Choice xmlns:v="urn:schemas-microsoft-com:vml" Requires="v">
                <p:oleObj name="CorelPhotoPaint.Image.7" r:id="rId4" imgW="13003175" imgH="9752381" progId="CorelPhotoPaint.Image.7">
                  <p:embed/>
                </p:oleObj>
              </mc:Choice>
              <mc:Fallback>
                <p:oleObj name="CorelPhotoPaint.Image.7" r:id="rId4" imgW="13003175" imgH="9752381" progId="CorelPhotoPaint.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7" y="-1245509"/>
                        <a:ext cx="10316980" cy="4298163"/>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10" name="Rectangle à coins arrondis 9"/>
          <p:cNvSpPr/>
          <p:nvPr/>
        </p:nvSpPr>
        <p:spPr bwMode="auto">
          <a:xfrm>
            <a:off x="2162894" y="285394"/>
            <a:ext cx="5616624"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2257182" y="297306"/>
            <a:ext cx="7031602" cy="461665"/>
          </a:xfrm>
          <a:prstGeom prst="rect">
            <a:avLst/>
          </a:prstGeom>
        </p:spPr>
        <p:txBody>
          <a:bodyPr wrap="square">
            <a:spAutoFit/>
          </a:bodyPr>
          <a:lstStyle/>
          <a:p>
            <a:pPr>
              <a:defRPr/>
            </a:pPr>
            <a:r>
              <a:rPr lang="fr-FR" dirty="0">
                <a:solidFill>
                  <a:schemeClr val="accent6">
                    <a:lumMod val="75000"/>
                  </a:schemeClr>
                </a:solidFill>
              </a:rPr>
              <a:t>La Lune dit oui ! Les librations en latitude.</a:t>
            </a:r>
          </a:p>
        </p:txBody>
      </p:sp>
      <p:sp>
        <p:nvSpPr>
          <p:cNvPr id="12" name="Rectangle à coins arrondis 48"/>
          <p:cNvSpPr>
            <a:spLocks noChangeArrowheads="1"/>
          </p:cNvSpPr>
          <p:nvPr/>
        </p:nvSpPr>
        <p:spPr bwMode="auto">
          <a:xfrm>
            <a:off x="468970" y="1482226"/>
            <a:ext cx="9073008" cy="785443"/>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algn="ctr"/>
            <a:endParaRPr lang="fr-FR" sz="2000" dirty="0">
              <a:solidFill>
                <a:schemeClr val="accent2">
                  <a:lumMod val="75000"/>
                </a:schemeClr>
              </a:solidFill>
            </a:endParaRPr>
          </a:p>
        </p:txBody>
      </p:sp>
      <p:sp>
        <p:nvSpPr>
          <p:cNvPr id="5" name="Rectangle 4"/>
          <p:cNvSpPr/>
          <p:nvPr/>
        </p:nvSpPr>
        <p:spPr>
          <a:xfrm>
            <a:off x="-343985" y="1532050"/>
            <a:ext cx="10698918" cy="1015663"/>
          </a:xfrm>
          <a:prstGeom prst="rect">
            <a:avLst/>
          </a:prstGeom>
        </p:spPr>
        <p:txBody>
          <a:bodyPr wrap="square">
            <a:spAutoFit/>
          </a:bodyPr>
          <a:lstStyle/>
          <a:p>
            <a:pPr algn="ctr"/>
            <a:r>
              <a:rPr lang="fr-FR" sz="2000" dirty="0">
                <a:solidFill>
                  <a:schemeClr val="accent2">
                    <a:lumMod val="75000"/>
                  </a:schemeClr>
                </a:solidFill>
              </a:rPr>
              <a:t>La libration en latitude</a:t>
            </a:r>
            <a:r>
              <a:rPr lang="fr-FR" sz="2000" baseline="30000" dirty="0">
                <a:solidFill>
                  <a:schemeClr val="accent2">
                    <a:lumMod val="75000"/>
                  </a:schemeClr>
                </a:solidFill>
                <a:hlinkClick r:id="rId6"/>
              </a:rPr>
              <a:t>2</a:t>
            </a:r>
            <a:r>
              <a:rPr lang="fr-FR" sz="2000" dirty="0">
                <a:solidFill>
                  <a:schemeClr val="accent2">
                    <a:lumMod val="75000"/>
                  </a:schemeClr>
                </a:solidFill>
              </a:rPr>
              <a:t>signifie que l’observateur peut voir au delà du pôle Nord </a:t>
            </a:r>
          </a:p>
          <a:p>
            <a:pPr algn="ctr"/>
            <a:r>
              <a:rPr lang="fr-FR" sz="2000" dirty="0">
                <a:solidFill>
                  <a:schemeClr val="accent2">
                    <a:lumMod val="75000"/>
                  </a:schemeClr>
                </a:solidFill>
              </a:rPr>
              <a:t>puis du pôle Sud du globe lunaire selon la position de la Lune par rapport à l’écliptique. </a:t>
            </a:r>
          </a:p>
          <a:p>
            <a:pPr algn="ctr"/>
            <a:r>
              <a:rPr lang="fr-FR" sz="2000" dirty="0">
                <a:solidFill>
                  <a:schemeClr val="accent2">
                    <a:lumMod val="75000"/>
                  </a:schemeClr>
                </a:solidFill>
              </a:rPr>
              <a:t> </a:t>
            </a:r>
          </a:p>
        </p:txBody>
      </p:sp>
      <p:sp>
        <p:nvSpPr>
          <p:cNvPr id="6" name="ZoneTexte 5"/>
          <p:cNvSpPr txBox="1"/>
          <p:nvPr/>
        </p:nvSpPr>
        <p:spPr>
          <a:xfrm>
            <a:off x="257175" y="3378602"/>
            <a:ext cx="3127275" cy="400110"/>
          </a:xfrm>
          <a:prstGeom prst="rect">
            <a:avLst/>
          </a:prstGeom>
          <a:noFill/>
        </p:spPr>
        <p:txBody>
          <a:bodyPr wrap="square" rtlCol="0">
            <a:spAutoFit/>
          </a:bodyPr>
          <a:lstStyle/>
          <a:p>
            <a:r>
              <a:rPr lang="fr-FR" sz="2000" dirty="0"/>
              <a:t>On voit au delà du pôle nord</a:t>
            </a:r>
          </a:p>
        </p:txBody>
      </p:sp>
      <p:sp>
        <p:nvSpPr>
          <p:cNvPr id="7" name="Rectangle 6"/>
          <p:cNvSpPr/>
          <p:nvPr/>
        </p:nvSpPr>
        <p:spPr>
          <a:xfrm>
            <a:off x="6388854" y="6086295"/>
            <a:ext cx="3002745" cy="400110"/>
          </a:xfrm>
          <a:prstGeom prst="rect">
            <a:avLst/>
          </a:prstGeom>
        </p:spPr>
        <p:txBody>
          <a:bodyPr wrap="none">
            <a:spAutoFit/>
          </a:bodyPr>
          <a:lstStyle/>
          <a:p>
            <a:r>
              <a:rPr lang="fr-FR" sz="2000" dirty="0"/>
              <a:t>On voit au delà du pôle sud</a:t>
            </a:r>
          </a:p>
        </p:txBody>
      </p:sp>
      <p:sp>
        <p:nvSpPr>
          <p:cNvPr id="11" name="ZoneTexte 10"/>
          <p:cNvSpPr txBox="1"/>
          <p:nvPr/>
        </p:nvSpPr>
        <p:spPr>
          <a:xfrm>
            <a:off x="1583928" y="4351397"/>
            <a:ext cx="2677989" cy="461665"/>
          </a:xfrm>
          <a:prstGeom prst="rect">
            <a:avLst/>
          </a:prstGeom>
          <a:noFill/>
        </p:spPr>
        <p:txBody>
          <a:bodyPr wrap="square" rtlCol="0">
            <a:spAutoFit/>
          </a:bodyPr>
          <a:lstStyle/>
          <a:p>
            <a:r>
              <a:rPr lang="fr-FR" dirty="0">
                <a:solidFill>
                  <a:srgbClr val="0000FF"/>
                </a:solidFill>
              </a:rPr>
              <a:t>Ecliptique</a:t>
            </a:r>
          </a:p>
        </p:txBody>
      </p:sp>
    </p:spTree>
    <p:extLst>
      <p:ext uri="{BB962C8B-B14F-4D97-AF65-F5344CB8AC3E}">
        <p14:creationId xmlns:p14="http://schemas.microsoft.com/office/powerpoint/2010/main" val="147057370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1341151967"/>
              </p:ext>
            </p:extLst>
          </p:nvPr>
        </p:nvGraphicFramePr>
        <p:xfrm>
          <a:off x="-357727" y="-209362"/>
          <a:ext cx="10415588" cy="7806546"/>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27" y="-209362"/>
                        <a:ext cx="10415588" cy="7806546"/>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1966400" y="207796"/>
            <a:ext cx="6219831"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dirty="0"/>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840" y="2352232"/>
            <a:ext cx="8503831" cy="5244029"/>
          </a:xfrm>
          <a:prstGeom prst="rect">
            <a:avLst/>
          </a:prstGeom>
        </p:spPr>
      </p:pic>
      <p:sp>
        <p:nvSpPr>
          <p:cNvPr id="5" name="Rectangle 4"/>
          <p:cNvSpPr/>
          <p:nvPr/>
        </p:nvSpPr>
        <p:spPr bwMode="auto">
          <a:xfrm>
            <a:off x="719832" y="2039090"/>
            <a:ext cx="8712968" cy="8456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4" name="Rectangle à coins arrondis 48"/>
          <p:cNvSpPr>
            <a:spLocks noChangeArrowheads="1"/>
          </p:cNvSpPr>
          <p:nvPr/>
        </p:nvSpPr>
        <p:spPr bwMode="auto">
          <a:xfrm>
            <a:off x="285358" y="911288"/>
            <a:ext cx="9401288" cy="1019957"/>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17" name="ZoneTexte 16"/>
          <p:cNvSpPr txBox="1"/>
          <p:nvPr/>
        </p:nvSpPr>
        <p:spPr>
          <a:xfrm>
            <a:off x="683828" y="5726831"/>
            <a:ext cx="1512168" cy="400110"/>
          </a:xfrm>
          <a:prstGeom prst="rect">
            <a:avLst/>
          </a:prstGeom>
          <a:noFill/>
        </p:spPr>
        <p:txBody>
          <a:bodyPr wrap="square" rtlCol="0">
            <a:spAutoFit/>
          </a:bodyPr>
          <a:lstStyle/>
          <a:p>
            <a:r>
              <a:rPr lang="fr-FR" sz="2000" dirty="0">
                <a:solidFill>
                  <a:schemeClr val="bg1"/>
                </a:solidFill>
              </a:rPr>
              <a:t>V= 970 m/s</a:t>
            </a:r>
          </a:p>
        </p:txBody>
      </p:sp>
      <p:sp>
        <p:nvSpPr>
          <p:cNvPr id="18" name="Rectangle 17"/>
          <p:cNvSpPr/>
          <p:nvPr/>
        </p:nvSpPr>
        <p:spPr>
          <a:xfrm>
            <a:off x="7963360" y="3585299"/>
            <a:ext cx="1524776" cy="400110"/>
          </a:xfrm>
          <a:prstGeom prst="rect">
            <a:avLst/>
          </a:prstGeom>
        </p:spPr>
        <p:txBody>
          <a:bodyPr wrap="none">
            <a:spAutoFit/>
          </a:bodyPr>
          <a:lstStyle/>
          <a:p>
            <a:r>
              <a:rPr lang="fr-FR" sz="2000" dirty="0">
                <a:solidFill>
                  <a:schemeClr val="bg1"/>
                </a:solidFill>
              </a:rPr>
              <a:t>V= 1080 m/s</a:t>
            </a:r>
          </a:p>
        </p:txBody>
      </p:sp>
      <p:cxnSp>
        <p:nvCxnSpPr>
          <p:cNvPr id="21" name="Connecteur droit avec flèche 20"/>
          <p:cNvCxnSpPr/>
          <p:nvPr/>
        </p:nvCxnSpPr>
        <p:spPr bwMode="auto">
          <a:xfrm flipV="1">
            <a:off x="8352680" y="3995861"/>
            <a:ext cx="0" cy="792088"/>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avec flèche 22"/>
          <p:cNvCxnSpPr/>
          <p:nvPr/>
        </p:nvCxnSpPr>
        <p:spPr bwMode="auto">
          <a:xfrm>
            <a:off x="1745495" y="5292005"/>
            <a:ext cx="0" cy="36004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a:xfrm>
            <a:off x="2118940" y="210700"/>
            <a:ext cx="6342808" cy="461665"/>
          </a:xfrm>
          <a:prstGeom prst="rect">
            <a:avLst/>
          </a:prstGeom>
        </p:spPr>
        <p:txBody>
          <a:bodyPr wrap="square">
            <a:spAutoFit/>
          </a:bodyPr>
          <a:lstStyle/>
          <a:p>
            <a:pPr>
              <a:defRPr/>
            </a:pPr>
            <a:r>
              <a:rPr lang="fr-FR" altLang="fr-FR" dirty="0">
                <a:solidFill>
                  <a:schemeClr val="accent6">
                    <a:lumMod val="75000"/>
                  </a:schemeClr>
                </a:solidFill>
              </a:rPr>
              <a:t>la Lune dit non ! Les librations en longitude.</a:t>
            </a:r>
          </a:p>
        </p:txBody>
      </p:sp>
      <p:sp>
        <p:nvSpPr>
          <p:cNvPr id="3" name="Rectangle 6"/>
          <p:cNvSpPr>
            <a:spLocks noChangeArrowheads="1"/>
          </p:cNvSpPr>
          <p:nvPr/>
        </p:nvSpPr>
        <p:spPr bwMode="auto">
          <a:xfrm>
            <a:off x="-345961" y="596071"/>
            <a:ext cx="1059747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endParaRPr lang="fr-FR" altLang="fr-FR" sz="2000" dirty="0">
              <a:solidFill>
                <a:schemeClr val="accent2">
                  <a:lumMod val="75000"/>
                </a:schemeClr>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2000" dirty="0">
                <a:solidFill>
                  <a:schemeClr val="accent2">
                    <a:lumMod val="75000"/>
                  </a:schemeClr>
                </a:solidFill>
                <a:latin typeface="Times New Roman" panose="02020603050405020304" pitchFamily="18" charset="0"/>
                <a:cs typeface="Times New Roman" panose="02020603050405020304" pitchFamily="18" charset="0"/>
              </a:rPr>
              <a:t>La Lune fait un tour sur elle-même à vitesse constante</a:t>
            </a: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2000" dirty="0">
                <a:solidFill>
                  <a:schemeClr val="accent2">
                    <a:lumMod val="75000"/>
                  </a:schemeClr>
                </a:solidFill>
                <a:latin typeface="Times New Roman" panose="02020603050405020304" pitchFamily="18" charset="0"/>
                <a:cs typeface="Times New Roman" panose="02020603050405020304" pitchFamily="18" charset="0"/>
              </a:rPr>
              <a:t>et le tour de la Terre à des vitesses différentes.</a:t>
            </a: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2000" dirty="0">
                <a:solidFill>
                  <a:schemeClr val="accent2">
                    <a:lumMod val="75000"/>
                  </a:schemeClr>
                </a:solidFill>
                <a:latin typeface="Times New Roman" panose="02020603050405020304" pitchFamily="18" charset="0"/>
                <a:cs typeface="Times New Roman" panose="02020603050405020304" pitchFamily="18" charset="0"/>
              </a:rPr>
              <a:t>Au périgée elle nous découvre une bande côté Est et à l’apogée</a:t>
            </a:r>
            <a:r>
              <a:rPr kumimoji="0" lang="fr-FR" altLang="fr-FR" sz="2000" b="0"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 une bande côté </a:t>
            </a:r>
            <a:r>
              <a:rPr lang="fr-FR" altLang="fr-FR" sz="2000" dirty="0">
                <a:solidFill>
                  <a:schemeClr val="accent2">
                    <a:lumMod val="75000"/>
                  </a:schemeClr>
                </a:solidFill>
                <a:latin typeface="Times New Roman" panose="02020603050405020304" pitchFamily="18" charset="0"/>
                <a:cs typeface="Times New Roman" panose="02020603050405020304" pitchFamily="18" charset="0"/>
              </a:rPr>
              <a:t>O</a:t>
            </a:r>
            <a:r>
              <a:rPr kumimoji="0" lang="fr-FR" altLang="fr-FR" sz="2000" b="0"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uest.</a:t>
            </a:r>
          </a:p>
        </p:txBody>
      </p:sp>
      <p:cxnSp>
        <p:nvCxnSpPr>
          <p:cNvPr id="15" name="Connecteur droit avec flèche 14"/>
          <p:cNvCxnSpPr/>
          <p:nvPr/>
        </p:nvCxnSpPr>
        <p:spPr bwMode="auto">
          <a:xfrm flipH="1" flipV="1">
            <a:off x="8352680" y="3923853"/>
            <a:ext cx="5537" cy="889952"/>
          </a:xfrm>
          <a:prstGeom prst="straightConnector1">
            <a:avLst/>
          </a:prstGeom>
          <a:solidFill>
            <a:srgbClr val="00B8FF"/>
          </a:solidFill>
          <a:ln w="38100" cap="flat" cmpd="sng" algn="ctr">
            <a:solidFill>
              <a:schemeClr val="accent1">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eur droit avec flèche 19"/>
          <p:cNvCxnSpPr/>
          <p:nvPr/>
        </p:nvCxnSpPr>
        <p:spPr bwMode="auto">
          <a:xfrm flipH="1">
            <a:off x="1729913" y="5263611"/>
            <a:ext cx="29605" cy="409920"/>
          </a:xfrm>
          <a:prstGeom prst="straightConnector1">
            <a:avLst/>
          </a:prstGeom>
          <a:solidFill>
            <a:srgbClr val="00B8FF"/>
          </a:solidFill>
          <a:ln w="38100" cap="flat" cmpd="sng" algn="ctr">
            <a:solidFill>
              <a:schemeClr val="accent1">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p:nvPr/>
        </p:nvSpPr>
        <p:spPr bwMode="auto">
          <a:xfrm>
            <a:off x="8721729" y="4856368"/>
            <a:ext cx="816991" cy="44980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9" name="Rectangle à coins arrondis 8"/>
          <p:cNvSpPr/>
          <p:nvPr/>
        </p:nvSpPr>
        <p:spPr bwMode="auto">
          <a:xfrm>
            <a:off x="791840" y="4835290"/>
            <a:ext cx="648072" cy="470883"/>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4" name="Rectangle 3"/>
          <p:cNvSpPr/>
          <p:nvPr/>
        </p:nvSpPr>
        <p:spPr bwMode="auto">
          <a:xfrm>
            <a:off x="6840512" y="4544566"/>
            <a:ext cx="1269119" cy="40025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6" name="ZoneTexte 5"/>
          <p:cNvSpPr txBox="1"/>
          <p:nvPr/>
        </p:nvSpPr>
        <p:spPr>
          <a:xfrm>
            <a:off x="8352680" y="4787949"/>
            <a:ext cx="1624425" cy="1446550"/>
          </a:xfrm>
          <a:prstGeom prst="rect">
            <a:avLst/>
          </a:prstGeom>
          <a:noFill/>
        </p:spPr>
        <p:txBody>
          <a:bodyPr wrap="square" rtlCol="0">
            <a:spAutoFit/>
          </a:bodyPr>
          <a:lstStyle/>
          <a:p>
            <a:pPr algn="ctr"/>
            <a:r>
              <a:rPr lang="fr-FR" sz="2000" dirty="0">
                <a:solidFill>
                  <a:schemeClr val="bg1"/>
                </a:solidFill>
              </a:rPr>
              <a:t>Périgée </a:t>
            </a:r>
          </a:p>
          <a:p>
            <a:pPr algn="ctr"/>
            <a:r>
              <a:rPr lang="fr-FR" sz="2000" dirty="0">
                <a:solidFill>
                  <a:schemeClr val="bg1"/>
                </a:solidFill>
              </a:rPr>
              <a:t>360 000 km </a:t>
            </a:r>
          </a:p>
          <a:p>
            <a:endParaRPr lang="fr-FR" sz="1600" dirty="0">
              <a:solidFill>
                <a:schemeClr val="bg1"/>
              </a:solidFill>
            </a:endParaRPr>
          </a:p>
          <a:p>
            <a:endParaRPr lang="fr-FR" sz="1600" dirty="0">
              <a:solidFill>
                <a:schemeClr val="bg1"/>
              </a:solidFill>
            </a:endParaRPr>
          </a:p>
          <a:p>
            <a:endParaRPr lang="fr-FR" sz="1600" dirty="0">
              <a:solidFill>
                <a:schemeClr val="bg1"/>
              </a:solidFill>
            </a:endParaRPr>
          </a:p>
        </p:txBody>
      </p:sp>
      <p:sp>
        <p:nvSpPr>
          <p:cNvPr id="10" name="Rectangle 9"/>
          <p:cNvSpPr/>
          <p:nvPr/>
        </p:nvSpPr>
        <p:spPr>
          <a:xfrm>
            <a:off x="-1654597" y="4765990"/>
            <a:ext cx="5038725" cy="707886"/>
          </a:xfrm>
          <a:prstGeom prst="rect">
            <a:avLst/>
          </a:prstGeom>
        </p:spPr>
        <p:txBody>
          <a:bodyPr>
            <a:spAutoFit/>
          </a:bodyPr>
          <a:lstStyle/>
          <a:p>
            <a:pPr algn="ctr"/>
            <a:r>
              <a:rPr lang="fr-FR" sz="2000" dirty="0">
                <a:solidFill>
                  <a:schemeClr val="bg1"/>
                </a:solidFill>
              </a:rPr>
              <a:t>Apogée </a:t>
            </a:r>
          </a:p>
          <a:p>
            <a:pPr algn="ctr"/>
            <a:r>
              <a:rPr lang="fr-FR" sz="2000" dirty="0">
                <a:solidFill>
                  <a:schemeClr val="bg1"/>
                </a:solidFill>
              </a:rPr>
              <a:t>405 000 km </a:t>
            </a:r>
          </a:p>
        </p:txBody>
      </p:sp>
      <p:sp>
        <p:nvSpPr>
          <p:cNvPr id="11" name="Rectangle 10"/>
          <p:cNvSpPr/>
          <p:nvPr/>
        </p:nvSpPr>
        <p:spPr bwMode="auto">
          <a:xfrm>
            <a:off x="3744168" y="4635222"/>
            <a:ext cx="792088" cy="33902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2" name="Rectangle 11"/>
          <p:cNvSpPr/>
          <p:nvPr/>
        </p:nvSpPr>
        <p:spPr bwMode="auto">
          <a:xfrm>
            <a:off x="791840" y="2188649"/>
            <a:ext cx="8712968" cy="31766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extLst>
      <p:ext uri="{BB962C8B-B14F-4D97-AF65-F5344CB8AC3E}">
        <p14:creationId xmlns:p14="http://schemas.microsoft.com/office/powerpoint/2010/main" val="384802656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5843"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5844"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5845" name="Object 2"/>
          <p:cNvGraphicFramePr>
            <a:graphicFrameLocks noChangeAspect="1"/>
          </p:cNvGraphicFramePr>
          <p:nvPr>
            <p:extLst>
              <p:ext uri="{D42A27DB-BD31-4B8C-83A1-F6EECF244321}">
                <p14:modId xmlns:p14="http://schemas.microsoft.com/office/powerpoint/2010/main" val="1529933565"/>
              </p:ext>
            </p:extLst>
          </p:nvPr>
        </p:nvGraphicFramePr>
        <p:xfrm>
          <a:off x="-78882" y="0"/>
          <a:ext cx="10172700"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82" y="0"/>
                        <a:ext cx="10172700"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635000" y="7143750"/>
            <a:ext cx="10252075" cy="369888"/>
          </a:xfrm>
          <a:prstGeom prst="rect">
            <a:avLst/>
          </a:prstGeom>
        </p:spPr>
        <p:txBody>
          <a:bodyPr>
            <a:spAutoFit/>
          </a:bodyPr>
          <a:lstStyle/>
          <a:p>
            <a:pPr>
              <a:defRPr/>
            </a:pPr>
            <a:endParaRPr lang="fr-FR" sz="1800" dirty="0">
              <a:solidFill>
                <a:schemeClr val="bg2">
                  <a:lumMod val="20000"/>
                  <a:lumOff val="80000"/>
                </a:schemeClr>
              </a:solidFill>
            </a:endParaRPr>
          </a:p>
        </p:txBody>
      </p:sp>
      <p:sp>
        <p:nvSpPr>
          <p:cNvPr id="33" name="Rectangle à coins arrondis 32"/>
          <p:cNvSpPr/>
          <p:nvPr/>
        </p:nvSpPr>
        <p:spPr bwMode="auto">
          <a:xfrm>
            <a:off x="257175" y="119969"/>
            <a:ext cx="9488955" cy="428625"/>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cxnSp>
        <p:nvCxnSpPr>
          <p:cNvPr id="35875" name="Connecteur droit avec flèche 20"/>
          <p:cNvCxnSpPr>
            <a:cxnSpLocks noChangeShapeType="1"/>
          </p:cNvCxnSpPr>
          <p:nvPr/>
        </p:nvCxnSpPr>
        <p:spPr bwMode="auto">
          <a:xfrm flipH="1" flipV="1">
            <a:off x="4032250" y="5165725"/>
            <a:ext cx="23813" cy="635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ZoneTexte 1"/>
          <p:cNvSpPr txBox="1"/>
          <p:nvPr/>
        </p:nvSpPr>
        <p:spPr>
          <a:xfrm>
            <a:off x="257175" y="100450"/>
            <a:ext cx="9986005" cy="461665"/>
          </a:xfrm>
          <a:prstGeom prst="rect">
            <a:avLst/>
          </a:prstGeom>
          <a:noFill/>
        </p:spPr>
        <p:txBody>
          <a:bodyPr wrap="square" rtlCol="0">
            <a:spAutoFit/>
          </a:bodyPr>
          <a:lstStyle/>
          <a:p>
            <a:r>
              <a:rPr lang="fr-FR" dirty="0">
                <a:solidFill>
                  <a:schemeClr val="accent2">
                    <a:lumMod val="75000"/>
                  </a:schemeClr>
                </a:solidFill>
              </a:rPr>
              <a:t>La durée des journées terrestres augmentent et la Lune s’éloigne de la Terre !</a:t>
            </a:r>
          </a:p>
        </p:txBody>
      </p:sp>
      <p:sp>
        <p:nvSpPr>
          <p:cNvPr id="3" name="Rectangle 2"/>
          <p:cNvSpPr/>
          <p:nvPr/>
        </p:nvSpPr>
        <p:spPr>
          <a:xfrm>
            <a:off x="6768504" y="1187549"/>
            <a:ext cx="3166517" cy="646331"/>
          </a:xfrm>
          <a:prstGeom prst="rect">
            <a:avLst/>
          </a:prstGeom>
        </p:spPr>
        <p:txBody>
          <a:bodyPr wrap="square">
            <a:spAutoFit/>
          </a:bodyPr>
          <a:lstStyle/>
          <a:p>
            <a:br>
              <a:rPr lang="fr-FR" sz="1800" dirty="0">
                <a:solidFill>
                  <a:schemeClr val="accent2">
                    <a:lumMod val="75000"/>
                  </a:schemeClr>
                </a:solidFill>
              </a:rPr>
            </a:br>
            <a:endParaRPr lang="fr-FR" sz="1800" dirty="0">
              <a:solidFill>
                <a:schemeClr val="accent2">
                  <a:lumMod val="75000"/>
                </a:schemeClr>
              </a:solidFill>
            </a:endParaRPr>
          </a:p>
        </p:txBody>
      </p:sp>
      <p:sp>
        <p:nvSpPr>
          <p:cNvPr id="5" name="Rectangle 4"/>
          <p:cNvSpPr/>
          <p:nvPr/>
        </p:nvSpPr>
        <p:spPr>
          <a:xfrm>
            <a:off x="268806" y="5402405"/>
            <a:ext cx="9477324" cy="369332"/>
          </a:xfrm>
          <a:prstGeom prst="rect">
            <a:avLst/>
          </a:prstGeom>
        </p:spPr>
        <p:txBody>
          <a:bodyPr wrap="square">
            <a:spAutoFit/>
          </a:bodyPr>
          <a:lstStyle/>
          <a:p>
            <a:r>
              <a:rPr lang="fr-FR" sz="1800" dirty="0">
                <a:solidFill>
                  <a:schemeClr val="bg1"/>
                </a:solidFill>
                <a:latin typeface="+mn-lt"/>
              </a:rPr>
              <a:t> </a:t>
            </a:r>
            <a:endParaRPr lang="fr-FR" sz="1800" dirty="0">
              <a:latin typeface="+mn-lt"/>
            </a:endParaRPr>
          </a:p>
        </p:txBody>
      </p:sp>
      <p:sp>
        <p:nvSpPr>
          <p:cNvPr id="7" name="Rectangle 6"/>
          <p:cNvSpPr/>
          <p:nvPr/>
        </p:nvSpPr>
        <p:spPr>
          <a:xfrm>
            <a:off x="354892" y="6636871"/>
            <a:ext cx="10597496" cy="646331"/>
          </a:xfrm>
          <a:prstGeom prst="rect">
            <a:avLst/>
          </a:prstGeom>
        </p:spPr>
        <p:txBody>
          <a:bodyPr wrap="square">
            <a:spAutoFit/>
          </a:bodyPr>
          <a:lstStyle/>
          <a:p>
            <a:endParaRPr lang="fr-FR" sz="1800" dirty="0">
              <a:solidFill>
                <a:schemeClr val="bg1"/>
              </a:solidFill>
              <a:cs typeface="Times New Roman" panose="02020603050405020304" pitchFamily="18" charset="0"/>
            </a:endParaRPr>
          </a:p>
          <a:p>
            <a:r>
              <a:rPr lang="fr-FR" sz="1800" dirty="0">
                <a:solidFill>
                  <a:schemeClr val="bg1"/>
                </a:solidFill>
                <a:cs typeface="Times New Roman" panose="02020603050405020304" pitchFamily="18" charset="0"/>
              </a:rPr>
              <a:t>     </a:t>
            </a:r>
          </a:p>
        </p:txBody>
      </p:sp>
      <p:sp>
        <p:nvSpPr>
          <p:cNvPr id="15" name="Rectangle à coins arrondis 48"/>
          <p:cNvSpPr>
            <a:spLocks noChangeArrowheads="1"/>
          </p:cNvSpPr>
          <p:nvPr/>
        </p:nvSpPr>
        <p:spPr bwMode="auto">
          <a:xfrm>
            <a:off x="569687" y="5596134"/>
            <a:ext cx="9007129" cy="1834181"/>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9" name="Rectangle 8"/>
          <p:cNvSpPr/>
          <p:nvPr/>
        </p:nvSpPr>
        <p:spPr>
          <a:xfrm>
            <a:off x="249830" y="5620176"/>
            <a:ext cx="9706610" cy="2062103"/>
          </a:xfrm>
          <a:prstGeom prst="rect">
            <a:avLst/>
          </a:prstGeom>
        </p:spPr>
        <p:txBody>
          <a:bodyPr wrap="square">
            <a:spAutoFit/>
          </a:bodyPr>
          <a:lstStyle/>
          <a:p>
            <a:pPr algn="ctr"/>
            <a:r>
              <a:rPr lang="fr-FR" b="1" dirty="0">
                <a:solidFill>
                  <a:schemeClr val="accent2">
                    <a:lumMod val="75000"/>
                  </a:schemeClr>
                </a:solidFill>
                <a:cs typeface="Times New Roman" panose="02020603050405020304" pitchFamily="18" charset="0"/>
              </a:rPr>
              <a:t>1-</a:t>
            </a:r>
            <a:r>
              <a:rPr lang="fr-FR" sz="2000" dirty="0">
                <a:solidFill>
                  <a:schemeClr val="accent2">
                    <a:lumMod val="75000"/>
                  </a:schemeClr>
                </a:solidFill>
                <a:cs typeface="Times New Roman" panose="02020603050405020304" pitchFamily="18" charset="0"/>
              </a:rPr>
              <a:t>  L’attraction exercée par la Lune sur la Terre ralentit la rotation de celle-ci. </a:t>
            </a:r>
          </a:p>
          <a:p>
            <a:pPr algn="ctr"/>
            <a:r>
              <a:rPr lang="fr-FR" sz="2000" dirty="0">
                <a:solidFill>
                  <a:schemeClr val="accent2">
                    <a:lumMod val="75000"/>
                  </a:schemeClr>
                </a:solidFill>
                <a:cs typeface="Times New Roman" panose="02020603050405020304" pitchFamily="18" charset="0"/>
              </a:rPr>
              <a:t>La durée des journées terrestres augmentent de </a:t>
            </a:r>
            <a:r>
              <a:rPr lang="fr-FR" sz="2000" b="1" dirty="0">
                <a:solidFill>
                  <a:schemeClr val="accent2">
                    <a:lumMod val="75000"/>
                  </a:schemeClr>
                </a:solidFill>
                <a:cs typeface="Times New Roman" panose="02020603050405020304" pitchFamily="18" charset="0"/>
              </a:rPr>
              <a:t>2,3 millisecondes par siècle.</a:t>
            </a:r>
          </a:p>
          <a:p>
            <a:pPr algn="ctr"/>
            <a:r>
              <a:rPr lang="fr-FR" b="1" dirty="0">
                <a:solidFill>
                  <a:schemeClr val="accent2">
                    <a:lumMod val="75000"/>
                  </a:schemeClr>
                </a:solidFill>
                <a:cs typeface="Times New Roman" panose="02020603050405020304" pitchFamily="18" charset="0"/>
              </a:rPr>
              <a:t>2-</a:t>
            </a:r>
            <a:r>
              <a:rPr lang="fr-FR" sz="2000" b="1" dirty="0">
                <a:solidFill>
                  <a:schemeClr val="accent2">
                    <a:lumMod val="75000"/>
                  </a:schemeClr>
                </a:solidFill>
                <a:cs typeface="Times New Roman" panose="02020603050405020304" pitchFamily="18" charset="0"/>
              </a:rPr>
              <a:t>  </a:t>
            </a:r>
            <a:r>
              <a:rPr lang="fr-FR" sz="2000" dirty="0">
                <a:solidFill>
                  <a:schemeClr val="accent2">
                    <a:lumMod val="75000"/>
                  </a:schemeClr>
                </a:solidFill>
                <a:cs typeface="Times New Roman" panose="02020603050405020304" pitchFamily="18" charset="0"/>
              </a:rPr>
              <a:t>En contrepartie, l’attraction de la Terre exercée sur la Lune va augmenter la </a:t>
            </a:r>
          </a:p>
          <a:p>
            <a:pPr algn="ctr"/>
            <a:r>
              <a:rPr lang="fr-FR" sz="2000" dirty="0">
                <a:solidFill>
                  <a:schemeClr val="accent2">
                    <a:lumMod val="75000"/>
                  </a:schemeClr>
                </a:solidFill>
                <a:cs typeface="Times New Roman" panose="02020603050405020304" pitchFamily="18" charset="0"/>
              </a:rPr>
              <a:t>vitesse de celle-ci sur son orbite et donc l’éloigner de la Terre de </a:t>
            </a:r>
            <a:r>
              <a:rPr lang="fr-FR" sz="2000" b="1" dirty="0">
                <a:solidFill>
                  <a:schemeClr val="accent2">
                    <a:lumMod val="75000"/>
                  </a:schemeClr>
                </a:solidFill>
                <a:cs typeface="Times New Roman" panose="02020603050405020304" pitchFamily="18" charset="0"/>
              </a:rPr>
              <a:t>3,8 cm par an. </a:t>
            </a:r>
          </a:p>
          <a:p>
            <a:pPr algn="ctr"/>
            <a:r>
              <a:rPr lang="fr-FR" sz="2000" dirty="0">
                <a:solidFill>
                  <a:schemeClr val="accent2">
                    <a:lumMod val="75000"/>
                  </a:schemeClr>
                </a:solidFill>
                <a:cs typeface="Times New Roman" panose="02020603050405020304" pitchFamily="18" charset="0"/>
              </a:rPr>
              <a:t>Ces transferts réciproques d’énergies se nomment conservation du moment cinétique.</a:t>
            </a:r>
          </a:p>
          <a:p>
            <a:pPr algn="ctr"/>
            <a:endParaRPr lang="fr-FR" sz="2000" dirty="0">
              <a:solidFill>
                <a:schemeClr val="accent2">
                  <a:lumMod val="75000"/>
                </a:schemeClr>
              </a:solidFill>
              <a:cs typeface="Times New Roman" panose="02020603050405020304" pitchFamily="18" charset="0"/>
            </a:endParaRPr>
          </a:p>
        </p:txBody>
      </p:sp>
      <p:sp>
        <p:nvSpPr>
          <p:cNvPr id="10" name="Rectangle 9"/>
          <p:cNvSpPr/>
          <p:nvPr/>
        </p:nvSpPr>
        <p:spPr bwMode="auto">
          <a:xfrm>
            <a:off x="2433638" y="4437117"/>
            <a:ext cx="662458" cy="6177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1" name="Rectangle 10"/>
          <p:cNvSpPr/>
          <p:nvPr/>
        </p:nvSpPr>
        <p:spPr bwMode="auto">
          <a:xfrm>
            <a:off x="4979153" y="4414430"/>
            <a:ext cx="685336" cy="64041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pic>
        <p:nvPicPr>
          <p:cNvPr id="22" name="Imag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395" y="1314062"/>
            <a:ext cx="7494469" cy="4121959"/>
          </a:xfrm>
          <a:prstGeom prst="rect">
            <a:avLst/>
          </a:prstGeom>
        </p:spPr>
      </p:pic>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4417" y="1316443"/>
            <a:ext cx="7522287" cy="4137259"/>
          </a:xfrm>
          <a:prstGeom prst="rect">
            <a:avLst/>
          </a:prstGeom>
        </p:spPr>
      </p:pic>
      <p:sp>
        <p:nvSpPr>
          <p:cNvPr id="12" name="Rectangle 11"/>
          <p:cNvSpPr/>
          <p:nvPr/>
        </p:nvSpPr>
        <p:spPr bwMode="auto">
          <a:xfrm>
            <a:off x="-2416201" y="1299944"/>
            <a:ext cx="2448520" cy="413607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3" name="Rectangle 12"/>
          <p:cNvSpPr/>
          <p:nvPr/>
        </p:nvSpPr>
        <p:spPr bwMode="auto">
          <a:xfrm>
            <a:off x="2591305" y="1337080"/>
            <a:ext cx="2387113" cy="412195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b="1" dirty="0">
              <a:solidFill>
                <a:schemeClr val="bg1"/>
              </a:solidFill>
            </a:endParaRPr>
          </a:p>
        </p:txBody>
      </p:sp>
      <p:sp>
        <p:nvSpPr>
          <p:cNvPr id="14" name="Rectangle 13"/>
          <p:cNvSpPr/>
          <p:nvPr/>
        </p:nvSpPr>
        <p:spPr bwMode="auto">
          <a:xfrm>
            <a:off x="167134" y="4688667"/>
            <a:ext cx="605554" cy="60333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6" name="Rectangle 15"/>
          <p:cNvSpPr/>
          <p:nvPr/>
        </p:nvSpPr>
        <p:spPr bwMode="auto">
          <a:xfrm>
            <a:off x="1026592" y="2024231"/>
            <a:ext cx="504056" cy="91069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cxnSp>
        <p:nvCxnSpPr>
          <p:cNvPr id="18" name="Connecteur droit avec flèche 17"/>
          <p:cNvCxnSpPr/>
          <p:nvPr/>
        </p:nvCxnSpPr>
        <p:spPr bwMode="auto">
          <a:xfrm flipV="1">
            <a:off x="1274734" y="2100772"/>
            <a:ext cx="1535" cy="670953"/>
          </a:xfrm>
          <a:prstGeom prst="straightConnector1">
            <a:avLst/>
          </a:prstGeom>
          <a:solidFill>
            <a:srgbClr val="00B8FF"/>
          </a:solidFill>
          <a:ln w="571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29"/>
          <p:cNvSpPr/>
          <p:nvPr/>
        </p:nvSpPr>
        <p:spPr bwMode="auto">
          <a:xfrm>
            <a:off x="5092540" y="4722852"/>
            <a:ext cx="661695" cy="56935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31" name="Rectangle 30"/>
          <p:cNvSpPr/>
          <p:nvPr/>
        </p:nvSpPr>
        <p:spPr bwMode="auto">
          <a:xfrm>
            <a:off x="7526041" y="4736435"/>
            <a:ext cx="705694" cy="55557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cxnSp>
        <p:nvCxnSpPr>
          <p:cNvPr id="35841" name="Connecteur droit avec flèche 35840"/>
          <p:cNvCxnSpPr/>
          <p:nvPr/>
        </p:nvCxnSpPr>
        <p:spPr bwMode="auto">
          <a:xfrm flipH="1">
            <a:off x="5904408" y="1907629"/>
            <a:ext cx="216024" cy="0"/>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ZoneTexte 3"/>
          <p:cNvSpPr txBox="1"/>
          <p:nvPr/>
        </p:nvSpPr>
        <p:spPr>
          <a:xfrm>
            <a:off x="93502" y="823598"/>
            <a:ext cx="9841519" cy="400110"/>
          </a:xfrm>
          <a:prstGeom prst="rect">
            <a:avLst/>
          </a:prstGeom>
          <a:noFill/>
        </p:spPr>
        <p:txBody>
          <a:bodyPr wrap="square" rtlCol="0">
            <a:spAutoFit/>
          </a:bodyPr>
          <a:lstStyle/>
          <a:p>
            <a:r>
              <a:rPr lang="fr-FR" sz="2000" dirty="0">
                <a:solidFill>
                  <a:schemeClr val="bg1"/>
                </a:solidFill>
              </a:rPr>
              <a:t>Ralentissement rotation Terre                                               Eloignement de la Lune</a:t>
            </a:r>
          </a:p>
        </p:txBody>
      </p:sp>
      <p:sp>
        <p:nvSpPr>
          <p:cNvPr id="6" name="Rectangle 5"/>
          <p:cNvSpPr/>
          <p:nvPr/>
        </p:nvSpPr>
        <p:spPr bwMode="auto">
          <a:xfrm>
            <a:off x="2592040" y="1230295"/>
            <a:ext cx="2387113" cy="1768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cxnSp>
        <p:nvCxnSpPr>
          <p:cNvPr id="19" name="Connecteur droit avec flèche 18"/>
          <p:cNvCxnSpPr/>
          <p:nvPr/>
        </p:nvCxnSpPr>
        <p:spPr bwMode="auto">
          <a:xfrm flipV="1">
            <a:off x="2690073" y="3518396"/>
            <a:ext cx="2190375" cy="17816"/>
          </a:xfrm>
          <a:prstGeom prst="straightConnector1">
            <a:avLst/>
          </a:prstGeom>
          <a:solidFill>
            <a:srgbClr val="00B8FF"/>
          </a:solidFill>
          <a:ln w="57150" cap="flat" cmpd="sng" algn="ctr">
            <a:solidFill>
              <a:schemeClr val="bg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oneTexte 19"/>
          <p:cNvSpPr txBox="1"/>
          <p:nvPr/>
        </p:nvSpPr>
        <p:spPr>
          <a:xfrm>
            <a:off x="2756490" y="2788693"/>
            <a:ext cx="2115581" cy="646331"/>
          </a:xfrm>
          <a:prstGeom prst="rect">
            <a:avLst/>
          </a:prstGeom>
          <a:noFill/>
        </p:spPr>
        <p:txBody>
          <a:bodyPr wrap="square" rtlCol="0">
            <a:spAutoFit/>
          </a:bodyPr>
          <a:lstStyle/>
          <a:p>
            <a:pPr algn="ctr"/>
            <a:r>
              <a:rPr lang="fr-FR" sz="1800" dirty="0">
                <a:solidFill>
                  <a:schemeClr val="bg1"/>
                </a:solidFill>
              </a:rPr>
              <a:t>Conservation du moment cinétique</a:t>
            </a:r>
          </a:p>
        </p:txBody>
      </p:sp>
      <p:sp>
        <p:nvSpPr>
          <p:cNvPr id="21" name="ZoneTexte 20"/>
          <p:cNvSpPr txBox="1"/>
          <p:nvPr/>
        </p:nvSpPr>
        <p:spPr>
          <a:xfrm>
            <a:off x="236667" y="1430365"/>
            <a:ext cx="705610" cy="523220"/>
          </a:xfrm>
          <a:prstGeom prst="rect">
            <a:avLst/>
          </a:prstGeom>
          <a:noFill/>
        </p:spPr>
        <p:txBody>
          <a:bodyPr wrap="square" rtlCol="0">
            <a:spAutoFit/>
          </a:bodyPr>
          <a:lstStyle/>
          <a:p>
            <a:r>
              <a:rPr lang="fr-FR" sz="2800" b="1" dirty="0">
                <a:solidFill>
                  <a:schemeClr val="bg1"/>
                </a:solidFill>
              </a:rPr>
              <a:t>1</a:t>
            </a:r>
          </a:p>
        </p:txBody>
      </p:sp>
      <p:sp>
        <p:nvSpPr>
          <p:cNvPr id="25" name="ZoneTexte 24"/>
          <p:cNvSpPr txBox="1"/>
          <p:nvPr/>
        </p:nvSpPr>
        <p:spPr>
          <a:xfrm>
            <a:off x="5290344" y="1510714"/>
            <a:ext cx="374145" cy="523220"/>
          </a:xfrm>
          <a:prstGeom prst="rect">
            <a:avLst/>
          </a:prstGeom>
          <a:noFill/>
        </p:spPr>
        <p:txBody>
          <a:bodyPr wrap="square" rtlCol="0">
            <a:spAutoFit/>
          </a:bodyPr>
          <a:lstStyle/>
          <a:p>
            <a:r>
              <a:rPr lang="fr-FR" sz="2800" b="1" dirty="0">
                <a:solidFill>
                  <a:schemeClr val="bg1"/>
                </a:solidFill>
              </a:rPr>
              <a:t>2</a:t>
            </a:r>
          </a:p>
        </p:txBody>
      </p:sp>
    </p:spTree>
    <p:extLst>
      <p:ext uri="{BB962C8B-B14F-4D97-AF65-F5344CB8AC3E}">
        <p14:creationId xmlns:p14="http://schemas.microsoft.com/office/powerpoint/2010/main" val="29758618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5843"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5844"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5845" name="Object 2"/>
          <p:cNvGraphicFramePr>
            <a:graphicFrameLocks noChangeAspect="1"/>
          </p:cNvGraphicFramePr>
          <p:nvPr>
            <p:extLst>
              <p:ext uri="{D42A27DB-BD31-4B8C-83A1-F6EECF244321}">
                <p14:modId xmlns:p14="http://schemas.microsoft.com/office/powerpoint/2010/main" val="897876621"/>
              </p:ext>
            </p:extLst>
          </p:nvPr>
        </p:nvGraphicFramePr>
        <p:xfrm>
          <a:off x="-163837" y="-10584"/>
          <a:ext cx="10244462"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7" y="-10584"/>
                        <a:ext cx="10244462" cy="755967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8" name="Rectangle 7"/>
          <p:cNvSpPr/>
          <p:nvPr/>
        </p:nvSpPr>
        <p:spPr>
          <a:xfrm>
            <a:off x="635000" y="7143750"/>
            <a:ext cx="10252075" cy="369888"/>
          </a:xfrm>
          <a:prstGeom prst="rect">
            <a:avLst/>
          </a:prstGeom>
        </p:spPr>
        <p:txBody>
          <a:bodyPr>
            <a:spAutoFit/>
          </a:bodyPr>
          <a:lstStyle/>
          <a:p>
            <a:pPr>
              <a:defRPr/>
            </a:pPr>
            <a:endParaRPr lang="fr-FR" sz="1800" dirty="0">
              <a:solidFill>
                <a:schemeClr val="bg2">
                  <a:lumMod val="20000"/>
                  <a:lumOff val="80000"/>
                </a:schemeClr>
              </a:solidFill>
            </a:endParaRPr>
          </a:p>
        </p:txBody>
      </p:sp>
      <p:sp>
        <p:nvSpPr>
          <p:cNvPr id="33" name="Rectangle à coins arrondis 32"/>
          <p:cNvSpPr/>
          <p:nvPr/>
        </p:nvSpPr>
        <p:spPr bwMode="auto">
          <a:xfrm>
            <a:off x="71816" y="272597"/>
            <a:ext cx="9793032" cy="428625"/>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cxnSp>
        <p:nvCxnSpPr>
          <p:cNvPr id="35875" name="Connecteur droit avec flèche 20"/>
          <p:cNvCxnSpPr>
            <a:cxnSpLocks noChangeShapeType="1"/>
          </p:cNvCxnSpPr>
          <p:nvPr/>
        </p:nvCxnSpPr>
        <p:spPr bwMode="auto">
          <a:xfrm flipH="1" flipV="1">
            <a:off x="4032250" y="5165725"/>
            <a:ext cx="23813" cy="635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ZoneTexte 1"/>
          <p:cNvSpPr txBox="1"/>
          <p:nvPr/>
        </p:nvSpPr>
        <p:spPr>
          <a:xfrm>
            <a:off x="68625" y="230684"/>
            <a:ext cx="10228271" cy="461665"/>
          </a:xfrm>
          <a:prstGeom prst="rect">
            <a:avLst/>
          </a:prstGeom>
          <a:noFill/>
        </p:spPr>
        <p:txBody>
          <a:bodyPr wrap="square" rtlCol="0">
            <a:spAutoFit/>
          </a:bodyPr>
          <a:lstStyle/>
          <a:p>
            <a:r>
              <a:rPr lang="fr-FR" dirty="0">
                <a:solidFill>
                  <a:schemeClr val="accent2">
                    <a:lumMod val="75000"/>
                  </a:schemeClr>
                </a:solidFill>
              </a:rPr>
              <a:t>L’utilisation des rayons laser révolutionne la précision du calcul des distances.</a:t>
            </a: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792" y="3039766"/>
            <a:ext cx="4424859" cy="4251918"/>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5987" y="2971159"/>
            <a:ext cx="3085124" cy="4320525"/>
          </a:xfrm>
          <a:prstGeom prst="rect">
            <a:avLst/>
          </a:prstGeom>
        </p:spPr>
      </p:pic>
      <p:sp>
        <p:nvSpPr>
          <p:cNvPr id="7" name="ZoneTexte 6"/>
          <p:cNvSpPr txBox="1"/>
          <p:nvPr/>
        </p:nvSpPr>
        <p:spPr>
          <a:xfrm>
            <a:off x="1150394" y="4071913"/>
            <a:ext cx="1319434" cy="307777"/>
          </a:xfrm>
          <a:prstGeom prst="rect">
            <a:avLst/>
          </a:prstGeom>
          <a:noFill/>
        </p:spPr>
        <p:txBody>
          <a:bodyPr wrap="square" rtlCol="0">
            <a:spAutoFit/>
          </a:bodyPr>
          <a:lstStyle/>
          <a:p>
            <a:r>
              <a:rPr lang="fr-FR" sz="1400" dirty="0">
                <a:solidFill>
                  <a:schemeClr val="bg1"/>
                </a:solidFill>
              </a:rPr>
              <a:t>Luna 17</a:t>
            </a:r>
          </a:p>
        </p:txBody>
      </p:sp>
      <p:sp>
        <p:nvSpPr>
          <p:cNvPr id="9" name="Rectangle 8"/>
          <p:cNvSpPr/>
          <p:nvPr/>
        </p:nvSpPr>
        <p:spPr>
          <a:xfrm>
            <a:off x="3424324" y="3635242"/>
            <a:ext cx="777777" cy="307777"/>
          </a:xfrm>
          <a:prstGeom prst="rect">
            <a:avLst/>
          </a:prstGeom>
        </p:spPr>
        <p:txBody>
          <a:bodyPr wrap="none">
            <a:spAutoFit/>
          </a:bodyPr>
          <a:lstStyle/>
          <a:p>
            <a:r>
              <a:rPr lang="fr-FR" sz="1400" dirty="0">
                <a:solidFill>
                  <a:schemeClr val="bg1"/>
                </a:solidFill>
              </a:rPr>
              <a:t>Luna 21</a:t>
            </a:r>
          </a:p>
        </p:txBody>
      </p:sp>
      <p:sp>
        <p:nvSpPr>
          <p:cNvPr id="10" name="Rectangle 9"/>
          <p:cNvSpPr/>
          <p:nvPr/>
        </p:nvSpPr>
        <p:spPr>
          <a:xfrm>
            <a:off x="3301149" y="4563964"/>
            <a:ext cx="900952" cy="307777"/>
          </a:xfrm>
          <a:prstGeom prst="rect">
            <a:avLst/>
          </a:prstGeom>
        </p:spPr>
        <p:txBody>
          <a:bodyPr wrap="none">
            <a:spAutoFit/>
          </a:bodyPr>
          <a:lstStyle/>
          <a:p>
            <a:r>
              <a:rPr lang="fr-FR" sz="1400" dirty="0">
                <a:solidFill>
                  <a:schemeClr val="bg1"/>
                </a:solidFill>
              </a:rPr>
              <a:t>Apollo 11</a:t>
            </a:r>
          </a:p>
        </p:txBody>
      </p:sp>
      <p:sp>
        <p:nvSpPr>
          <p:cNvPr id="12" name="Rectangle 11"/>
          <p:cNvSpPr/>
          <p:nvPr/>
        </p:nvSpPr>
        <p:spPr>
          <a:xfrm>
            <a:off x="1049759" y="5312892"/>
            <a:ext cx="862737" cy="307777"/>
          </a:xfrm>
          <a:prstGeom prst="rect">
            <a:avLst/>
          </a:prstGeom>
        </p:spPr>
        <p:txBody>
          <a:bodyPr wrap="none">
            <a:spAutoFit/>
          </a:bodyPr>
          <a:lstStyle/>
          <a:p>
            <a:r>
              <a:rPr lang="fr-FR" sz="1400" dirty="0">
                <a:solidFill>
                  <a:schemeClr val="bg1"/>
                </a:solidFill>
              </a:rPr>
              <a:t>Apollo14</a:t>
            </a:r>
          </a:p>
        </p:txBody>
      </p:sp>
      <p:sp>
        <p:nvSpPr>
          <p:cNvPr id="13" name="Rectangle 12"/>
          <p:cNvSpPr/>
          <p:nvPr/>
        </p:nvSpPr>
        <p:spPr>
          <a:xfrm>
            <a:off x="1959998" y="3742499"/>
            <a:ext cx="862737" cy="307777"/>
          </a:xfrm>
          <a:prstGeom prst="rect">
            <a:avLst/>
          </a:prstGeom>
        </p:spPr>
        <p:txBody>
          <a:bodyPr wrap="none">
            <a:spAutoFit/>
          </a:bodyPr>
          <a:lstStyle/>
          <a:p>
            <a:r>
              <a:rPr lang="fr-FR" sz="1400" dirty="0">
                <a:solidFill>
                  <a:schemeClr val="bg1"/>
                </a:solidFill>
              </a:rPr>
              <a:t>Apollo15</a:t>
            </a:r>
          </a:p>
        </p:txBody>
      </p:sp>
      <p:cxnSp>
        <p:nvCxnSpPr>
          <p:cNvPr id="16" name="Connecteur droit avec flèche 15"/>
          <p:cNvCxnSpPr/>
          <p:nvPr/>
        </p:nvCxnSpPr>
        <p:spPr bwMode="auto">
          <a:xfrm flipH="1">
            <a:off x="3526297" y="3924577"/>
            <a:ext cx="203150" cy="327177"/>
          </a:xfrm>
          <a:prstGeom prst="straightConnector1">
            <a:avLst/>
          </a:prstGeom>
          <a:solidFill>
            <a:srgbClr val="00B8FF"/>
          </a:solidFill>
          <a:ln w="127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onnecteur droit avec flèche 20"/>
          <p:cNvCxnSpPr/>
          <p:nvPr/>
        </p:nvCxnSpPr>
        <p:spPr bwMode="auto">
          <a:xfrm>
            <a:off x="2427611" y="4036460"/>
            <a:ext cx="111726" cy="306800"/>
          </a:xfrm>
          <a:prstGeom prst="straightConnector1">
            <a:avLst/>
          </a:prstGeom>
          <a:solidFill>
            <a:srgbClr val="00B8FF"/>
          </a:solidFill>
          <a:ln w="127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cteur droit avec flèche 23"/>
          <p:cNvCxnSpPr/>
          <p:nvPr/>
        </p:nvCxnSpPr>
        <p:spPr bwMode="auto">
          <a:xfrm flipV="1">
            <a:off x="1583928" y="3818653"/>
            <a:ext cx="43982" cy="256070"/>
          </a:xfrm>
          <a:prstGeom prst="straightConnector1">
            <a:avLst/>
          </a:prstGeom>
          <a:solidFill>
            <a:srgbClr val="00B8FF"/>
          </a:solidFill>
          <a:ln w="127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Connecteur droit avec flèche 26"/>
          <p:cNvCxnSpPr/>
          <p:nvPr/>
        </p:nvCxnSpPr>
        <p:spPr bwMode="auto">
          <a:xfrm flipV="1">
            <a:off x="1481128" y="5078241"/>
            <a:ext cx="205599" cy="285783"/>
          </a:xfrm>
          <a:prstGeom prst="straightConnector1">
            <a:avLst/>
          </a:prstGeom>
          <a:solidFill>
            <a:srgbClr val="00B8FF"/>
          </a:solidFill>
          <a:ln w="127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eur droit avec flèche 28"/>
          <p:cNvCxnSpPr/>
          <p:nvPr/>
        </p:nvCxnSpPr>
        <p:spPr bwMode="auto">
          <a:xfrm flipH="1">
            <a:off x="3502937" y="4849046"/>
            <a:ext cx="174008" cy="265628"/>
          </a:xfrm>
          <a:prstGeom prst="straightConnector1">
            <a:avLst/>
          </a:prstGeom>
          <a:solidFill>
            <a:srgbClr val="00B8FF"/>
          </a:solidFill>
          <a:ln w="127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à coins arrondis 48"/>
          <p:cNvSpPr>
            <a:spLocks noChangeArrowheads="1"/>
          </p:cNvSpPr>
          <p:nvPr/>
        </p:nvSpPr>
        <p:spPr bwMode="auto">
          <a:xfrm>
            <a:off x="190562" y="962134"/>
            <a:ext cx="9535664" cy="793857"/>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31" name="ZoneTexte 30"/>
          <p:cNvSpPr txBox="1"/>
          <p:nvPr/>
        </p:nvSpPr>
        <p:spPr>
          <a:xfrm>
            <a:off x="276229" y="1004760"/>
            <a:ext cx="9722807" cy="707886"/>
          </a:xfrm>
          <a:prstGeom prst="rect">
            <a:avLst/>
          </a:prstGeom>
          <a:noFill/>
        </p:spPr>
        <p:txBody>
          <a:bodyPr wrap="square" rtlCol="0">
            <a:spAutoFit/>
          </a:bodyPr>
          <a:lstStyle/>
          <a:p>
            <a:r>
              <a:rPr lang="fr-FR" sz="2000" dirty="0">
                <a:solidFill>
                  <a:schemeClr val="accent2">
                    <a:lumMod val="75000"/>
                  </a:schemeClr>
                </a:solidFill>
              </a:rPr>
              <a:t> Depuis la pose de 5 rétro-réflecteurs sur la Lune dans les années 1970, la précision de la mesure de la distance Terre/Lune atteint maintenant une résolution inférieure au millimètre.</a:t>
            </a:r>
          </a:p>
        </p:txBody>
      </p:sp>
      <p:sp>
        <p:nvSpPr>
          <p:cNvPr id="35840" name="ZoneTexte 35839"/>
          <p:cNvSpPr txBox="1"/>
          <p:nvPr/>
        </p:nvSpPr>
        <p:spPr>
          <a:xfrm>
            <a:off x="1295896" y="2392605"/>
            <a:ext cx="3352615" cy="369332"/>
          </a:xfrm>
          <a:prstGeom prst="rect">
            <a:avLst/>
          </a:prstGeom>
          <a:noFill/>
        </p:spPr>
        <p:txBody>
          <a:bodyPr wrap="square" rtlCol="0">
            <a:spAutoFit/>
          </a:bodyPr>
          <a:lstStyle/>
          <a:p>
            <a:r>
              <a:rPr lang="fr-FR" sz="1800" dirty="0">
                <a:solidFill>
                  <a:schemeClr val="bg1"/>
                </a:solidFill>
                <a:latin typeface="+mn-lt"/>
              </a:rPr>
              <a:t>Position des 5 rétro-réflecteurs</a:t>
            </a:r>
          </a:p>
        </p:txBody>
      </p:sp>
      <p:sp>
        <p:nvSpPr>
          <p:cNvPr id="35841" name="Rectangle 35840"/>
          <p:cNvSpPr/>
          <p:nvPr/>
        </p:nvSpPr>
        <p:spPr>
          <a:xfrm>
            <a:off x="6480472" y="2392605"/>
            <a:ext cx="2138599" cy="369332"/>
          </a:xfrm>
          <a:prstGeom prst="rect">
            <a:avLst/>
          </a:prstGeom>
        </p:spPr>
        <p:txBody>
          <a:bodyPr wrap="none">
            <a:spAutoFit/>
          </a:bodyPr>
          <a:lstStyle/>
          <a:p>
            <a:r>
              <a:rPr lang="fr-FR" sz="1800" dirty="0">
                <a:solidFill>
                  <a:schemeClr val="bg1"/>
                </a:solidFill>
              </a:rPr>
              <a:t>Tirs laser sur la Lune</a:t>
            </a:r>
          </a:p>
        </p:txBody>
      </p:sp>
    </p:spTree>
    <p:extLst>
      <p:ext uri="{BB962C8B-B14F-4D97-AF65-F5344CB8AC3E}">
        <p14:creationId xmlns:p14="http://schemas.microsoft.com/office/powerpoint/2010/main" val="289256460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ctrTitle"/>
          </p:nvPr>
        </p:nvSpPr>
        <p:spPr/>
        <p:txBody>
          <a:bodyPr/>
          <a:lstStyle/>
          <a:p>
            <a:pPr lvl="0"/>
            <a:r>
              <a:rPr lang="fr-FR"/>
              <a:t>g</a:t>
            </a:r>
          </a:p>
        </p:txBody>
      </p:sp>
      <p:sp>
        <p:nvSpPr>
          <p:cNvPr id="3" name="Sous-titre 2"/>
          <p:cNvSpPr txBox="1">
            <a:spLocks noGrp="1"/>
          </p:cNvSpPr>
          <p:nvPr>
            <p:ph type="subTitle" idx="1"/>
          </p:nvPr>
        </p:nvSpPr>
        <p:spPr/>
        <p:txBody>
          <a:bodyPr/>
          <a:lstStyle/>
          <a:p>
            <a:endParaRPr lang="fr-FR"/>
          </a:p>
        </p:txBody>
      </p:sp>
      <p:pic>
        <p:nvPicPr>
          <p:cNvPr id="4" name="Image 4" descr="ciel-etoile-a-maupiti-3.jpg"/>
          <p:cNvPicPr>
            <a:picLocks noChangeAspect="1"/>
          </p:cNvPicPr>
          <p:nvPr/>
        </p:nvPicPr>
        <p:blipFill>
          <a:blip r:embed="rId3"/>
          <a:stretch>
            <a:fillRect/>
          </a:stretch>
        </p:blipFill>
        <p:spPr>
          <a:xfrm>
            <a:off x="168523" y="132851"/>
            <a:ext cx="9735621" cy="7301708"/>
          </a:xfrm>
          <a:prstGeom prst="rect">
            <a:avLst/>
          </a:prstGeom>
          <a:noFill/>
          <a:ln w="228600" cap="flat">
            <a:solidFill>
              <a:srgbClr val="000000"/>
            </a:solidFill>
            <a:prstDash val="solid"/>
            <a:miter/>
          </a:ln>
        </p:spPr>
      </p:pic>
      <p:sp>
        <p:nvSpPr>
          <p:cNvPr id="5" name="ZoneTexte 7"/>
          <p:cNvSpPr txBox="1"/>
          <p:nvPr/>
        </p:nvSpPr>
        <p:spPr>
          <a:xfrm>
            <a:off x="1225831" y="1783962"/>
            <a:ext cx="3383851" cy="407120"/>
          </a:xfrm>
          <a:prstGeom prst="rect">
            <a:avLst/>
          </a:prstGeom>
          <a:noFill/>
          <a:ln cap="flat">
            <a:noFill/>
          </a:ln>
        </p:spPr>
        <p:txBody>
          <a:bodyPr vert="horz" wrap="square" lIns="100796" tIns="50398" rIns="100796" bIns="50398" anchor="t" anchorCtr="0" compatLnSpc="1">
            <a:spAutoFit/>
          </a:bodyPr>
          <a:lstStyle/>
          <a:p>
            <a:pPr defTabSz="1007943" fontAlgn="auto" hangingPunct="1">
              <a:spcBef>
                <a:spcPts val="0"/>
              </a:spcBef>
              <a:spcAft>
                <a:spcPts val="0"/>
              </a:spcAft>
              <a:defRPr sz="1800" b="0" i="0" u="none" strike="noStrike" kern="0" cap="none" spc="0" baseline="0">
                <a:solidFill>
                  <a:srgbClr val="000000"/>
                </a:solidFill>
                <a:uFillTx/>
              </a:defRPr>
            </a:pPr>
            <a:endParaRPr lang="fr-FR" sz="1984">
              <a:solidFill>
                <a:srgbClr val="000000"/>
              </a:solidFill>
              <a:latin typeface="Calibri"/>
            </a:endParaRPr>
          </a:p>
        </p:txBody>
      </p:sp>
      <p:pic>
        <p:nvPicPr>
          <p:cNvPr id="6" name="Image 7"/>
          <p:cNvPicPr>
            <a:picLocks noChangeAspect="1"/>
          </p:cNvPicPr>
          <p:nvPr/>
        </p:nvPicPr>
        <p:blipFill>
          <a:blip r:embed="rId4"/>
          <a:stretch>
            <a:fillRect/>
          </a:stretch>
        </p:blipFill>
        <p:spPr>
          <a:xfrm>
            <a:off x="370972" y="1756031"/>
            <a:ext cx="9330725" cy="5831704"/>
          </a:xfrm>
          <a:prstGeom prst="rect">
            <a:avLst/>
          </a:prstGeom>
          <a:noFill/>
          <a:ln cap="flat">
            <a:noFill/>
          </a:ln>
        </p:spPr>
      </p:pic>
      <p:sp>
        <p:nvSpPr>
          <p:cNvPr id="7" name="Rectangle à coins arrondis 6"/>
          <p:cNvSpPr/>
          <p:nvPr/>
        </p:nvSpPr>
        <p:spPr>
          <a:xfrm>
            <a:off x="42130" y="389304"/>
            <a:ext cx="9988405" cy="41020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ADB9CA"/>
          </a:solidFill>
          <a:ln w="19046" cap="flat">
            <a:solidFill>
              <a:srgbClr val="F8CBAD"/>
            </a:solidFill>
            <a:prstDash val="solid"/>
            <a:miter/>
          </a:ln>
        </p:spPr>
        <p:txBody>
          <a:bodyPr vert="horz" wrap="square" lIns="100796" tIns="50398" rIns="100796" bIns="50398" anchor="ctr" anchorCtr="1" compatLnSpc="1">
            <a:noAutofit/>
          </a:bodyPr>
          <a:lstStyle/>
          <a:p>
            <a:pPr defTabSz="1007943" fontAlgn="auto" hangingPunct="1">
              <a:spcBef>
                <a:spcPts val="0"/>
              </a:spcBef>
              <a:spcAft>
                <a:spcPts val="0"/>
              </a:spcAft>
              <a:tabLst>
                <a:tab pos="723823" algn="l"/>
                <a:tab pos="1447647" algn="l"/>
                <a:tab pos="2171471" algn="l"/>
                <a:tab pos="2895296" algn="l"/>
                <a:tab pos="3619120" algn="l"/>
                <a:tab pos="4342944" algn="l"/>
                <a:tab pos="5066778" algn="l"/>
                <a:tab pos="5790602" algn="l"/>
                <a:tab pos="6514427" algn="l"/>
                <a:tab pos="7238251" algn="l"/>
                <a:tab pos="7962075" algn="l"/>
                <a:tab pos="8685899" algn="l"/>
              </a:tabLst>
              <a:defRPr sz="1800" b="0" i="0" u="none" strike="noStrike" kern="0" cap="none" spc="0" baseline="0">
                <a:solidFill>
                  <a:srgbClr val="000000"/>
                </a:solidFill>
                <a:uFillTx/>
              </a:defRPr>
            </a:pPr>
            <a:endParaRPr lang="fr-FR" sz="1984" kern="0">
              <a:solidFill>
                <a:srgbClr val="1F4E79"/>
              </a:solidFill>
              <a:latin typeface="Calibri"/>
              <a:ea typeface="SimSun"/>
              <a:cs typeface="SimSun"/>
            </a:endParaRPr>
          </a:p>
        </p:txBody>
      </p:sp>
      <p:sp>
        <p:nvSpPr>
          <p:cNvPr id="8" name="ZoneTexte 9"/>
          <p:cNvSpPr txBox="1"/>
          <p:nvPr/>
        </p:nvSpPr>
        <p:spPr>
          <a:xfrm>
            <a:off x="0" y="374240"/>
            <a:ext cx="10368187" cy="440335"/>
          </a:xfrm>
          <a:prstGeom prst="rect">
            <a:avLst/>
          </a:prstGeom>
          <a:noFill/>
          <a:ln cap="flat">
            <a:noFill/>
          </a:ln>
        </p:spPr>
        <p:txBody>
          <a:bodyPr vert="horz" wrap="square" lIns="100796" tIns="50398" rIns="100796" bIns="50398" anchor="t" anchorCtr="0" compatLnSpc="1">
            <a:spAutoFit/>
          </a:bodyPr>
          <a:lstStyle/>
          <a:p>
            <a:pPr defTabSz="1007943" fontAlgn="auto" hangingPunct="1">
              <a:spcBef>
                <a:spcPts val="0"/>
              </a:spcBef>
              <a:spcAft>
                <a:spcPts val="0"/>
              </a:spcAft>
              <a:defRPr sz="1800" b="0" i="0" u="none" strike="noStrike" kern="0" cap="none" spc="0" baseline="0">
                <a:solidFill>
                  <a:srgbClr val="000000"/>
                </a:solidFill>
                <a:uFillTx/>
              </a:defRPr>
            </a:pPr>
            <a:r>
              <a:rPr lang="fr-FR" sz="2200" dirty="0">
                <a:solidFill>
                  <a:srgbClr val="2F5597"/>
                </a:solidFill>
                <a:latin typeface="Calibri"/>
              </a:rPr>
              <a:t>Installation sur la Lune du rétro-réflecteur laser et du sismomètre par Aldrin (Apollo 11)</a:t>
            </a:r>
          </a:p>
        </p:txBody>
      </p:sp>
      <p:sp>
        <p:nvSpPr>
          <p:cNvPr id="9" name="ZoneTexte 11"/>
          <p:cNvSpPr txBox="1"/>
          <p:nvPr/>
        </p:nvSpPr>
        <p:spPr>
          <a:xfrm>
            <a:off x="1712134" y="3783705"/>
            <a:ext cx="2411243" cy="373265"/>
          </a:xfrm>
          <a:prstGeom prst="rect">
            <a:avLst/>
          </a:prstGeom>
          <a:noFill/>
          <a:ln cap="flat">
            <a:noFill/>
          </a:ln>
        </p:spPr>
        <p:txBody>
          <a:bodyPr vert="horz" wrap="square" lIns="100796" tIns="50398" rIns="100796" bIns="50398" anchor="t" anchorCtr="0" compatLnSpc="1">
            <a:spAutoFit/>
          </a:bodyPr>
          <a:lstStyle/>
          <a:p>
            <a:pPr defTabSz="1007943" fontAlgn="auto" hangingPunct="1">
              <a:spcBef>
                <a:spcPts val="0"/>
              </a:spcBef>
              <a:spcAft>
                <a:spcPts val="0"/>
              </a:spcAft>
              <a:defRPr sz="1800" b="0" i="0" u="none" strike="noStrike" kern="0" cap="none" spc="0" baseline="0">
                <a:solidFill>
                  <a:srgbClr val="000000"/>
                </a:solidFill>
                <a:uFillTx/>
              </a:defRPr>
            </a:pPr>
            <a:r>
              <a:rPr lang="fr-FR" sz="1764" dirty="0">
                <a:solidFill>
                  <a:srgbClr val="E7E6E6"/>
                </a:solidFill>
                <a:latin typeface="Calibri"/>
              </a:rPr>
              <a:t>Rétro-réflecteur laser</a:t>
            </a:r>
          </a:p>
        </p:txBody>
      </p:sp>
      <p:cxnSp>
        <p:nvCxnSpPr>
          <p:cNvPr id="10" name="Connecteur droit avec flèche 13"/>
          <p:cNvCxnSpPr/>
          <p:nvPr/>
        </p:nvCxnSpPr>
        <p:spPr>
          <a:xfrm>
            <a:off x="3168104" y="4142727"/>
            <a:ext cx="523225" cy="376559"/>
          </a:xfrm>
          <a:prstGeom prst="straightConnector1">
            <a:avLst/>
          </a:prstGeom>
          <a:noFill/>
          <a:ln w="19046" cap="flat">
            <a:solidFill>
              <a:srgbClr val="E7E6E6"/>
            </a:solidFill>
            <a:prstDash val="solid"/>
            <a:miter/>
            <a:tailEnd type="arrow"/>
          </a:ln>
        </p:spPr>
      </p:cxnSp>
      <p:sp>
        <p:nvSpPr>
          <p:cNvPr id="11" name="Rectangle 10"/>
          <p:cNvSpPr/>
          <p:nvPr/>
        </p:nvSpPr>
        <p:spPr>
          <a:xfrm>
            <a:off x="2261966" y="5184403"/>
            <a:ext cx="1311578" cy="369332"/>
          </a:xfrm>
          <a:prstGeom prst="rect">
            <a:avLst/>
          </a:prstGeom>
        </p:spPr>
        <p:txBody>
          <a:bodyPr wrap="none">
            <a:spAutoFit/>
          </a:bodyPr>
          <a:lstStyle/>
          <a:p>
            <a:pPr defTabSz="1007943" fontAlgn="auto" hangingPunct="1">
              <a:spcBef>
                <a:spcPts val="0"/>
              </a:spcBef>
              <a:spcAft>
                <a:spcPts val="0"/>
              </a:spcAft>
              <a:defRPr sz="1800" b="0" i="0" u="none" strike="noStrike" kern="0" cap="none" spc="0" baseline="0">
                <a:solidFill>
                  <a:srgbClr val="000000"/>
                </a:solidFill>
                <a:uFillTx/>
              </a:defRPr>
            </a:pPr>
            <a:r>
              <a:rPr lang="fr-FR" dirty="0">
                <a:solidFill>
                  <a:srgbClr val="E7E6E6"/>
                </a:solidFill>
                <a:latin typeface="Calibri"/>
              </a:rPr>
              <a:t>Sismomètre</a:t>
            </a:r>
          </a:p>
        </p:txBody>
      </p:sp>
      <p:cxnSp>
        <p:nvCxnSpPr>
          <p:cNvPr id="12" name="Connecteur droit avec flèche 13"/>
          <p:cNvCxnSpPr/>
          <p:nvPr/>
        </p:nvCxnSpPr>
        <p:spPr>
          <a:xfrm>
            <a:off x="3083430" y="5521616"/>
            <a:ext cx="490114" cy="267437"/>
          </a:xfrm>
          <a:prstGeom prst="straightConnector1">
            <a:avLst/>
          </a:prstGeom>
          <a:noFill/>
          <a:ln w="19046" cap="flat">
            <a:solidFill>
              <a:srgbClr val="E7E6E6"/>
            </a:solidFill>
            <a:prstDash val="solid"/>
            <a:miter/>
            <a:tailEnd type="arrow"/>
          </a:ln>
        </p:spPr>
      </p:cxnSp>
    </p:spTree>
    <p:extLst>
      <p:ext uri="{BB962C8B-B14F-4D97-AF65-F5344CB8AC3E}">
        <p14:creationId xmlns:p14="http://schemas.microsoft.com/office/powerpoint/2010/main" val="16063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0" y="-16741"/>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41"/>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9016" y="1619597"/>
            <a:ext cx="5953664" cy="5809648"/>
          </a:xfrm>
          <a:prstGeom prst="rect">
            <a:avLst/>
          </a:prstGeom>
        </p:spPr>
      </p:pic>
      <p:sp>
        <p:nvSpPr>
          <p:cNvPr id="9" name="Rectangle à coins arrondis 8"/>
          <p:cNvSpPr/>
          <p:nvPr/>
        </p:nvSpPr>
        <p:spPr bwMode="auto">
          <a:xfrm>
            <a:off x="3312120" y="395461"/>
            <a:ext cx="4248472" cy="860101"/>
          </a:xfrm>
          <a:prstGeom prst="roundRect">
            <a:avLst/>
          </a:prstGeom>
          <a:solidFill>
            <a:srgbClr val="7030A0"/>
          </a:solidFill>
          <a:ln w="2857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fr-FR" dirty="0"/>
          </a:p>
        </p:txBody>
      </p:sp>
      <p:sp>
        <p:nvSpPr>
          <p:cNvPr id="3" name="Rectangle 2"/>
          <p:cNvSpPr/>
          <p:nvPr/>
        </p:nvSpPr>
        <p:spPr>
          <a:xfrm>
            <a:off x="3523872" y="395461"/>
            <a:ext cx="3897221" cy="769441"/>
          </a:xfrm>
          <a:prstGeom prst="rect">
            <a:avLst/>
          </a:prstGeom>
        </p:spPr>
        <p:txBody>
          <a:bodyPr wrap="none">
            <a:spAutoFit/>
          </a:bodyPr>
          <a:lstStyle/>
          <a:p>
            <a:pPr>
              <a:defRPr/>
            </a:pPr>
            <a:r>
              <a:rPr lang="fr-FR" altLang="fr-FR" sz="4400" dirty="0">
                <a:solidFill>
                  <a:schemeClr val="bg1">
                    <a:lumMod val="85000"/>
                  </a:schemeClr>
                </a:solidFill>
              </a:rPr>
              <a:t>Balades lunaires</a:t>
            </a:r>
          </a:p>
        </p:txBody>
      </p:sp>
    </p:spTree>
    <p:extLst>
      <p:ext uri="{BB962C8B-B14F-4D97-AF65-F5344CB8AC3E}">
        <p14:creationId xmlns:p14="http://schemas.microsoft.com/office/powerpoint/2010/main" val="419273253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4081281208"/>
              </p:ext>
            </p:extLst>
          </p:nvPr>
        </p:nvGraphicFramePr>
        <p:xfrm>
          <a:off x="-233621" y="-158445"/>
          <a:ext cx="11174012" cy="7865837"/>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21" y="-158445"/>
                        <a:ext cx="11174012" cy="7865837"/>
                      </a:xfrm>
                      <a:prstGeom prst="rect">
                        <a:avLst/>
                      </a:prstGeom>
                      <a:solidFill>
                        <a:srgbClr val="800000"/>
                      </a:solidFill>
                      <a:ln>
                        <a:solidFill>
                          <a:schemeClr val="bg1">
                            <a:lumMod val="95000"/>
                          </a:schemeClr>
                        </a:solidFill>
                      </a:ln>
                      <a:effectLst>
                        <a:outerShdw dist="35921" dir="2700000" algn="ctr" rotWithShape="0">
                          <a:schemeClr val="tx1"/>
                        </a:outerShdw>
                      </a:effectLst>
                    </p:spPr>
                  </p:pic>
                </p:oleObj>
              </mc:Fallback>
            </mc:AlternateContent>
          </a:graphicData>
        </a:graphic>
      </p:graphicFrame>
      <p:sp>
        <p:nvSpPr>
          <p:cNvPr id="13" name="Rectangle à coins arrondis 12"/>
          <p:cNvSpPr/>
          <p:nvPr/>
        </p:nvSpPr>
        <p:spPr bwMode="auto">
          <a:xfrm>
            <a:off x="2379784" y="41202"/>
            <a:ext cx="5445654"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2404776" y="39251"/>
            <a:ext cx="5500687" cy="461665"/>
          </a:xfrm>
          <a:prstGeom prst="rect">
            <a:avLst/>
          </a:prstGeom>
        </p:spPr>
        <p:txBody>
          <a:bodyPr>
            <a:spAutoFit/>
          </a:bodyPr>
          <a:lstStyle/>
          <a:p>
            <a:pPr>
              <a:defRPr/>
            </a:pPr>
            <a:endParaRPr lang="fr-FR" altLang="fr-FR" dirty="0">
              <a:solidFill>
                <a:schemeClr val="accent6">
                  <a:lumMod val="75000"/>
                </a:schemeClr>
              </a:solidFill>
            </a:endParaRP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3868" y="623665"/>
            <a:ext cx="6301619" cy="6301619"/>
          </a:xfrm>
          <a:prstGeom prst="rect">
            <a:avLst/>
          </a:prstGeom>
        </p:spPr>
      </p:pic>
      <p:sp>
        <p:nvSpPr>
          <p:cNvPr id="2" name="Rectangle 1"/>
          <p:cNvSpPr/>
          <p:nvPr/>
        </p:nvSpPr>
        <p:spPr>
          <a:xfrm>
            <a:off x="1475658" y="1252957"/>
            <a:ext cx="1407758" cy="338554"/>
          </a:xfrm>
          <a:prstGeom prst="rect">
            <a:avLst/>
          </a:prstGeom>
        </p:spPr>
        <p:txBody>
          <a:bodyPr wrap="none">
            <a:spAutoFit/>
          </a:bodyPr>
          <a:lstStyle/>
          <a:p>
            <a:pPr>
              <a:defRPr/>
            </a:pPr>
            <a:r>
              <a:rPr lang="fr-FR" sz="1600" dirty="0">
                <a:solidFill>
                  <a:schemeClr val="bg1"/>
                </a:solidFill>
              </a:rPr>
              <a:t>Mer des Pluies</a:t>
            </a:r>
          </a:p>
        </p:txBody>
      </p:sp>
      <p:sp>
        <p:nvSpPr>
          <p:cNvPr id="4" name="Rectangle 3"/>
          <p:cNvSpPr/>
          <p:nvPr/>
        </p:nvSpPr>
        <p:spPr>
          <a:xfrm>
            <a:off x="7959946" y="1505624"/>
            <a:ext cx="1699504" cy="338554"/>
          </a:xfrm>
          <a:prstGeom prst="rect">
            <a:avLst/>
          </a:prstGeom>
        </p:spPr>
        <p:txBody>
          <a:bodyPr wrap="none">
            <a:spAutoFit/>
          </a:bodyPr>
          <a:lstStyle/>
          <a:p>
            <a:pPr>
              <a:defRPr/>
            </a:pPr>
            <a:r>
              <a:rPr lang="fr-FR" sz="1600" dirty="0">
                <a:solidFill>
                  <a:schemeClr val="bg1"/>
                </a:solidFill>
              </a:rPr>
              <a:t>Mer de la Sérénité</a:t>
            </a:r>
          </a:p>
        </p:txBody>
      </p:sp>
      <p:sp>
        <p:nvSpPr>
          <p:cNvPr id="7" name="Rectangle 6"/>
          <p:cNvSpPr/>
          <p:nvPr/>
        </p:nvSpPr>
        <p:spPr>
          <a:xfrm>
            <a:off x="8353202" y="2605756"/>
            <a:ext cx="1418978" cy="338554"/>
          </a:xfrm>
          <a:prstGeom prst="rect">
            <a:avLst/>
          </a:prstGeom>
        </p:spPr>
        <p:txBody>
          <a:bodyPr wrap="none">
            <a:spAutoFit/>
          </a:bodyPr>
          <a:lstStyle/>
          <a:p>
            <a:pPr>
              <a:defRPr/>
            </a:pPr>
            <a:r>
              <a:rPr lang="fr-FR" sz="1600" dirty="0">
                <a:solidFill>
                  <a:schemeClr val="bg1"/>
                </a:solidFill>
              </a:rPr>
              <a:t>Mer des Crises</a:t>
            </a:r>
          </a:p>
        </p:txBody>
      </p:sp>
      <p:sp>
        <p:nvSpPr>
          <p:cNvPr id="8" name="Rectangle 7"/>
          <p:cNvSpPr/>
          <p:nvPr/>
        </p:nvSpPr>
        <p:spPr>
          <a:xfrm>
            <a:off x="8136656" y="3909652"/>
            <a:ext cx="1986698" cy="338554"/>
          </a:xfrm>
          <a:prstGeom prst="rect">
            <a:avLst/>
          </a:prstGeom>
        </p:spPr>
        <p:txBody>
          <a:bodyPr wrap="none">
            <a:spAutoFit/>
          </a:bodyPr>
          <a:lstStyle/>
          <a:p>
            <a:pPr>
              <a:defRPr/>
            </a:pPr>
            <a:r>
              <a:rPr lang="fr-FR" sz="1600" dirty="0">
                <a:solidFill>
                  <a:schemeClr val="bg1"/>
                </a:solidFill>
              </a:rPr>
              <a:t>Mer de la Tranquillité</a:t>
            </a:r>
          </a:p>
        </p:txBody>
      </p:sp>
      <p:sp>
        <p:nvSpPr>
          <p:cNvPr id="9" name="Rectangle 8"/>
          <p:cNvSpPr/>
          <p:nvPr/>
        </p:nvSpPr>
        <p:spPr>
          <a:xfrm>
            <a:off x="8225036" y="4574723"/>
            <a:ext cx="1835759" cy="338554"/>
          </a:xfrm>
          <a:prstGeom prst="rect">
            <a:avLst/>
          </a:prstGeom>
        </p:spPr>
        <p:txBody>
          <a:bodyPr wrap="none">
            <a:spAutoFit/>
          </a:bodyPr>
          <a:lstStyle/>
          <a:p>
            <a:pPr>
              <a:defRPr/>
            </a:pPr>
            <a:r>
              <a:rPr lang="fr-FR" sz="1600" dirty="0">
                <a:solidFill>
                  <a:schemeClr val="bg1"/>
                </a:solidFill>
              </a:rPr>
              <a:t>Mer de la Fécondité</a:t>
            </a:r>
          </a:p>
        </p:txBody>
      </p:sp>
      <p:sp>
        <p:nvSpPr>
          <p:cNvPr id="10" name="Rectangle 9"/>
          <p:cNvSpPr/>
          <p:nvPr/>
        </p:nvSpPr>
        <p:spPr>
          <a:xfrm>
            <a:off x="7988809" y="5523392"/>
            <a:ext cx="1383712" cy="338554"/>
          </a:xfrm>
          <a:prstGeom prst="rect">
            <a:avLst/>
          </a:prstGeom>
        </p:spPr>
        <p:txBody>
          <a:bodyPr wrap="none">
            <a:spAutoFit/>
          </a:bodyPr>
          <a:lstStyle/>
          <a:p>
            <a:pPr>
              <a:defRPr/>
            </a:pPr>
            <a:r>
              <a:rPr lang="fr-FR" sz="1600" dirty="0">
                <a:solidFill>
                  <a:schemeClr val="bg1"/>
                </a:solidFill>
                <a:ea typeface="Lucida Sans Unicode" panose="020B0602030504020204" pitchFamily="34" charset="0"/>
              </a:rPr>
              <a:t>Mer du Nectar</a:t>
            </a:r>
          </a:p>
        </p:txBody>
      </p:sp>
      <p:sp>
        <p:nvSpPr>
          <p:cNvPr id="11" name="Rectangle 10"/>
          <p:cNvSpPr/>
          <p:nvPr/>
        </p:nvSpPr>
        <p:spPr>
          <a:xfrm>
            <a:off x="7932732" y="6098218"/>
            <a:ext cx="1622560" cy="461665"/>
          </a:xfrm>
          <a:prstGeom prst="rect">
            <a:avLst/>
          </a:prstGeom>
        </p:spPr>
        <p:txBody>
          <a:bodyPr wrap="none">
            <a:spAutoFit/>
          </a:bodyPr>
          <a:lstStyle/>
          <a:p>
            <a:r>
              <a:rPr lang="fr-FR" altLang="fr-FR" b="1" dirty="0">
                <a:solidFill>
                  <a:srgbClr val="FFC000"/>
                </a:solidFill>
              </a:rPr>
              <a:t>Continents</a:t>
            </a:r>
          </a:p>
        </p:txBody>
      </p:sp>
      <p:sp>
        <p:nvSpPr>
          <p:cNvPr id="12" name="Rectangle 11"/>
          <p:cNvSpPr/>
          <p:nvPr/>
        </p:nvSpPr>
        <p:spPr>
          <a:xfrm>
            <a:off x="1155180" y="6415726"/>
            <a:ext cx="1417376" cy="338554"/>
          </a:xfrm>
          <a:prstGeom prst="rect">
            <a:avLst/>
          </a:prstGeom>
        </p:spPr>
        <p:txBody>
          <a:bodyPr wrap="none">
            <a:spAutoFit/>
          </a:bodyPr>
          <a:lstStyle/>
          <a:p>
            <a:pPr>
              <a:defRPr/>
            </a:pPr>
            <a:r>
              <a:rPr lang="fr-FR" sz="1600" dirty="0">
                <a:solidFill>
                  <a:schemeClr val="bg1"/>
                </a:solidFill>
                <a:ea typeface="Lucida Sans Unicode" panose="020B0602030504020204" pitchFamily="34" charset="0"/>
              </a:rPr>
              <a:t>Mer des Nuées</a:t>
            </a:r>
          </a:p>
        </p:txBody>
      </p:sp>
      <p:sp>
        <p:nvSpPr>
          <p:cNvPr id="14" name="Rectangle 13"/>
          <p:cNvSpPr/>
          <p:nvPr/>
        </p:nvSpPr>
        <p:spPr>
          <a:xfrm>
            <a:off x="584428" y="5594214"/>
            <a:ext cx="1657826" cy="338554"/>
          </a:xfrm>
          <a:prstGeom prst="rect">
            <a:avLst/>
          </a:prstGeom>
        </p:spPr>
        <p:txBody>
          <a:bodyPr wrap="none">
            <a:spAutoFit/>
          </a:bodyPr>
          <a:lstStyle/>
          <a:p>
            <a:pPr>
              <a:defRPr/>
            </a:pPr>
            <a:r>
              <a:rPr lang="fr-FR" sz="1600" dirty="0">
                <a:solidFill>
                  <a:schemeClr val="bg1"/>
                </a:solidFill>
                <a:ea typeface="Lucida Sans Unicode" panose="020B0602030504020204" pitchFamily="34" charset="0"/>
              </a:rPr>
              <a:t>Mer des Humeurs</a:t>
            </a:r>
          </a:p>
        </p:txBody>
      </p:sp>
      <p:sp>
        <p:nvSpPr>
          <p:cNvPr id="15" name="Rectangle 14"/>
          <p:cNvSpPr/>
          <p:nvPr/>
        </p:nvSpPr>
        <p:spPr>
          <a:xfrm>
            <a:off x="111897" y="4437519"/>
            <a:ext cx="1867434" cy="338554"/>
          </a:xfrm>
          <a:prstGeom prst="rect">
            <a:avLst/>
          </a:prstGeom>
        </p:spPr>
        <p:txBody>
          <a:bodyPr wrap="none">
            <a:spAutoFit/>
          </a:bodyPr>
          <a:lstStyle/>
          <a:p>
            <a:pPr>
              <a:defRPr/>
            </a:pPr>
            <a:r>
              <a:rPr lang="fr-FR" sz="1600" dirty="0">
                <a:solidFill>
                  <a:schemeClr val="bg1"/>
                </a:solidFill>
                <a:ea typeface="Lucida Sans Unicode" panose="020B0602030504020204" pitchFamily="34" charset="0"/>
              </a:rPr>
              <a:t>Océan des Tempêtes</a:t>
            </a:r>
          </a:p>
        </p:txBody>
      </p:sp>
      <p:sp>
        <p:nvSpPr>
          <p:cNvPr id="21" name="Étoile à 4 branches 20"/>
          <p:cNvSpPr>
            <a:spLocks noChangeArrowheads="1"/>
          </p:cNvSpPr>
          <p:nvPr/>
        </p:nvSpPr>
        <p:spPr bwMode="auto">
          <a:xfrm>
            <a:off x="6077433" y="3521457"/>
            <a:ext cx="294136" cy="297613"/>
          </a:xfrm>
          <a:prstGeom prst="star4">
            <a:avLst>
              <a:gd name="adj" fmla="val 12500"/>
            </a:avLst>
          </a:prstGeom>
          <a:solidFill>
            <a:srgbClr val="00B8FF"/>
          </a:solidFill>
          <a:ln w="9525" algn="ctr">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endParaRPr lang="fr-FR" altLang="fr-FR"/>
          </a:p>
        </p:txBody>
      </p:sp>
      <p:sp>
        <p:nvSpPr>
          <p:cNvPr id="6" name="Rectangle 5"/>
          <p:cNvSpPr/>
          <p:nvPr/>
        </p:nvSpPr>
        <p:spPr>
          <a:xfrm>
            <a:off x="2087036" y="2975786"/>
            <a:ext cx="5038725" cy="338554"/>
          </a:xfrm>
          <a:prstGeom prst="rect">
            <a:avLst/>
          </a:prstGeom>
        </p:spPr>
        <p:txBody>
          <a:bodyPr>
            <a:spAutoFit/>
          </a:bodyPr>
          <a:lstStyle/>
          <a:p>
            <a:r>
              <a:rPr lang="fr-FR" altLang="fr-FR" sz="1600" b="1" dirty="0">
                <a:solidFill>
                  <a:srgbClr val="CCFFFF"/>
                </a:solidFill>
              </a:rPr>
              <a:t>Premier homme sur la Lune, mission Apollo 11 en 1969</a:t>
            </a:r>
          </a:p>
        </p:txBody>
      </p:sp>
      <p:cxnSp>
        <p:nvCxnSpPr>
          <p:cNvPr id="17" name="Connecteur droit avec flèche 16"/>
          <p:cNvCxnSpPr/>
          <p:nvPr/>
        </p:nvCxnSpPr>
        <p:spPr bwMode="auto">
          <a:xfrm>
            <a:off x="2453803" y="1591511"/>
            <a:ext cx="1532526" cy="433371"/>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cteur droit avec flèche 23"/>
          <p:cNvCxnSpPr/>
          <p:nvPr/>
        </p:nvCxnSpPr>
        <p:spPr bwMode="auto">
          <a:xfrm flipV="1">
            <a:off x="1286738" y="3847211"/>
            <a:ext cx="1266514" cy="569940"/>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eur droit avec flèche 19"/>
          <p:cNvCxnSpPr/>
          <p:nvPr/>
        </p:nvCxnSpPr>
        <p:spPr bwMode="auto">
          <a:xfrm flipV="1">
            <a:off x="1844574" y="5081239"/>
            <a:ext cx="1228599" cy="583354"/>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avec flèche 22"/>
          <p:cNvCxnSpPr/>
          <p:nvPr/>
        </p:nvCxnSpPr>
        <p:spPr bwMode="auto">
          <a:xfrm flipV="1">
            <a:off x="1914604" y="5117861"/>
            <a:ext cx="2091534" cy="1261243"/>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Connecteur droit avec flèche 25"/>
          <p:cNvCxnSpPr/>
          <p:nvPr/>
        </p:nvCxnSpPr>
        <p:spPr bwMode="auto">
          <a:xfrm flipH="1">
            <a:off x="6276629" y="1835621"/>
            <a:ext cx="1932035" cy="550586"/>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Connecteur droit avec flèche 27"/>
          <p:cNvCxnSpPr/>
          <p:nvPr/>
        </p:nvCxnSpPr>
        <p:spPr bwMode="auto">
          <a:xfrm flipH="1" flipV="1">
            <a:off x="6696496" y="3400870"/>
            <a:ext cx="1857201" cy="523585"/>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89" name="Connecteur droit avec flèche 37888"/>
          <p:cNvCxnSpPr/>
          <p:nvPr/>
        </p:nvCxnSpPr>
        <p:spPr bwMode="auto">
          <a:xfrm flipH="1" flipV="1">
            <a:off x="7351190" y="4040006"/>
            <a:ext cx="1202507" cy="553393"/>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7" name="Connecteur droit avec flèche 37896"/>
          <p:cNvCxnSpPr/>
          <p:nvPr/>
        </p:nvCxnSpPr>
        <p:spPr bwMode="auto">
          <a:xfrm flipH="1" flipV="1">
            <a:off x="6696496" y="4636704"/>
            <a:ext cx="1521643" cy="824571"/>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9" name="Connecteur droit avec flèche 37898"/>
          <p:cNvCxnSpPr/>
          <p:nvPr/>
        </p:nvCxnSpPr>
        <p:spPr bwMode="auto">
          <a:xfrm flipH="1" flipV="1">
            <a:off x="6809581" y="5963760"/>
            <a:ext cx="1146101" cy="399479"/>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2" name="Connecteur droit avec flèche 37901"/>
          <p:cNvCxnSpPr/>
          <p:nvPr/>
        </p:nvCxnSpPr>
        <p:spPr bwMode="auto">
          <a:xfrm>
            <a:off x="4819557" y="3308114"/>
            <a:ext cx="1205224" cy="311983"/>
          </a:xfrm>
          <a:prstGeom prst="straightConnector1">
            <a:avLst/>
          </a:prstGeom>
          <a:solidFill>
            <a:srgbClr val="00B8FF"/>
          </a:solidFill>
          <a:ln w="28575" cap="flat" cmpd="sng" algn="ctr">
            <a:solidFill>
              <a:schemeClr val="accent1">
                <a:lumMod val="20000"/>
                <a:lumOff val="8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Rectangle à coins arrondis 48"/>
          <p:cNvSpPr>
            <a:spLocks noChangeArrowheads="1"/>
          </p:cNvSpPr>
          <p:nvPr/>
        </p:nvSpPr>
        <p:spPr bwMode="auto">
          <a:xfrm>
            <a:off x="12990" y="7014308"/>
            <a:ext cx="10047805" cy="459014"/>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cxnSp>
        <p:nvCxnSpPr>
          <p:cNvPr id="37905" name="Connecteur droit avec flèche 37904"/>
          <p:cNvCxnSpPr/>
          <p:nvPr/>
        </p:nvCxnSpPr>
        <p:spPr bwMode="auto">
          <a:xfrm flipH="1">
            <a:off x="7647222" y="2830484"/>
            <a:ext cx="636822" cy="28145"/>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06" name="Rectangle 37905"/>
          <p:cNvSpPr/>
          <p:nvPr/>
        </p:nvSpPr>
        <p:spPr>
          <a:xfrm>
            <a:off x="-29045" y="7054134"/>
            <a:ext cx="11100678" cy="369332"/>
          </a:xfrm>
          <a:prstGeom prst="rect">
            <a:avLst/>
          </a:prstGeom>
        </p:spPr>
        <p:txBody>
          <a:bodyPr wrap="square">
            <a:spAutoFit/>
          </a:bodyPr>
          <a:lstStyle/>
          <a:p>
            <a:r>
              <a:rPr lang="fr-FR" altLang="fr-FR" sz="1800" dirty="0">
                <a:solidFill>
                  <a:srgbClr val="22228B"/>
                </a:solidFill>
              </a:rPr>
              <a:t>Il y a 13 mers et 18 chaines de montagnes sur la face visible : Alpes, Pyrénées, Jura, Carpates, Caucase, etc…</a:t>
            </a:r>
          </a:p>
        </p:txBody>
      </p:sp>
      <p:sp>
        <p:nvSpPr>
          <p:cNvPr id="37912" name="Rectangle 37911"/>
          <p:cNvSpPr/>
          <p:nvPr/>
        </p:nvSpPr>
        <p:spPr bwMode="auto">
          <a:xfrm>
            <a:off x="1745311" y="6781429"/>
            <a:ext cx="623738" cy="16961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37915" name="Rectangle 37914"/>
          <p:cNvSpPr/>
          <p:nvPr/>
        </p:nvSpPr>
        <p:spPr>
          <a:xfrm>
            <a:off x="2553252" y="34025"/>
            <a:ext cx="5600267" cy="461665"/>
          </a:xfrm>
          <a:prstGeom prst="rect">
            <a:avLst/>
          </a:prstGeom>
        </p:spPr>
        <p:txBody>
          <a:bodyPr wrap="square">
            <a:spAutoFit/>
          </a:bodyPr>
          <a:lstStyle/>
          <a:p>
            <a:r>
              <a:rPr lang="fr-FR" dirty="0">
                <a:solidFill>
                  <a:schemeClr val="accent2">
                    <a:lumMod val="75000"/>
                  </a:schemeClr>
                </a:solidFill>
                <a:ea typeface="Lucida Sans Unicode" panose="020B0602030504020204" pitchFamily="34" charset="0"/>
              </a:rPr>
              <a:t>Topographie de la face visible de la lune</a:t>
            </a:r>
          </a:p>
        </p:txBody>
      </p:sp>
      <p:sp>
        <p:nvSpPr>
          <p:cNvPr id="16" name="Rectangle 15"/>
          <p:cNvSpPr/>
          <p:nvPr/>
        </p:nvSpPr>
        <p:spPr>
          <a:xfrm>
            <a:off x="6696496" y="700563"/>
            <a:ext cx="1236236" cy="338554"/>
          </a:xfrm>
          <a:prstGeom prst="rect">
            <a:avLst/>
          </a:prstGeom>
        </p:spPr>
        <p:txBody>
          <a:bodyPr wrap="none">
            <a:spAutoFit/>
          </a:bodyPr>
          <a:lstStyle/>
          <a:p>
            <a:pPr>
              <a:defRPr/>
            </a:pPr>
            <a:r>
              <a:rPr lang="fr-FR" sz="1600" dirty="0">
                <a:solidFill>
                  <a:schemeClr val="bg1"/>
                </a:solidFill>
              </a:rPr>
              <a:t>Mer du froid</a:t>
            </a:r>
          </a:p>
        </p:txBody>
      </p:sp>
      <p:cxnSp>
        <p:nvCxnSpPr>
          <p:cNvPr id="37" name="Connecteur droit avec flèche 36"/>
          <p:cNvCxnSpPr/>
          <p:nvPr/>
        </p:nvCxnSpPr>
        <p:spPr bwMode="auto">
          <a:xfrm flipH="1">
            <a:off x="5832400" y="916038"/>
            <a:ext cx="864475" cy="308315"/>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 name="Imag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1637" y="4435013"/>
            <a:ext cx="2000791" cy="2052478"/>
          </a:xfrm>
          <a:prstGeom prst="rect">
            <a:avLst/>
          </a:prstGeom>
        </p:spPr>
      </p:pic>
      <p:sp>
        <p:nvSpPr>
          <p:cNvPr id="18" name="ZoneTexte 17"/>
          <p:cNvSpPr txBox="1"/>
          <p:nvPr/>
        </p:nvSpPr>
        <p:spPr>
          <a:xfrm>
            <a:off x="4076820" y="4698615"/>
            <a:ext cx="2100413" cy="523220"/>
          </a:xfrm>
          <a:prstGeom prst="rect">
            <a:avLst/>
          </a:prstGeom>
          <a:noFill/>
        </p:spPr>
        <p:txBody>
          <a:bodyPr wrap="square" rtlCol="0">
            <a:spAutoFit/>
          </a:bodyPr>
          <a:lstStyle/>
          <a:p>
            <a:pPr algn="ctr"/>
            <a:r>
              <a:rPr lang="fr-FR" sz="1400" dirty="0">
                <a:solidFill>
                  <a:srgbClr val="FF9933"/>
                </a:solidFill>
              </a:rPr>
              <a:t>Comparaison des </a:t>
            </a:r>
          </a:p>
          <a:p>
            <a:pPr algn="ctr"/>
            <a:r>
              <a:rPr lang="fr-FR" sz="1400" dirty="0">
                <a:solidFill>
                  <a:srgbClr val="FF9933"/>
                </a:solidFill>
              </a:rPr>
              <a:t>surfaces Lune et France</a:t>
            </a:r>
          </a:p>
        </p:txBody>
      </p:sp>
    </p:spTree>
    <p:extLst>
      <p:ext uri="{BB962C8B-B14F-4D97-AF65-F5344CB8AC3E}">
        <p14:creationId xmlns:p14="http://schemas.microsoft.com/office/powerpoint/2010/main" val="5781740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9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2545884075"/>
              </p:ext>
            </p:extLst>
          </p:nvPr>
        </p:nvGraphicFramePr>
        <p:xfrm>
          <a:off x="0" y="-16741"/>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41"/>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2309813" y="149225"/>
            <a:ext cx="5445125"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2382838" y="117475"/>
            <a:ext cx="5500687" cy="461963"/>
          </a:xfrm>
          <a:prstGeom prst="rect">
            <a:avLst/>
          </a:prstGeom>
        </p:spPr>
        <p:txBody>
          <a:bodyPr>
            <a:spAutoFit/>
          </a:bodyPr>
          <a:lstStyle/>
          <a:p>
            <a:pPr>
              <a:defRPr/>
            </a:pPr>
            <a:r>
              <a:rPr lang="fr-FR" altLang="fr-FR" dirty="0">
                <a:solidFill>
                  <a:schemeClr val="accent6">
                    <a:lumMod val="75000"/>
                  </a:schemeClr>
                </a:solidFill>
              </a:rPr>
              <a:t>La chaine des Alpes et la vallée des Alpes</a:t>
            </a: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0041" y="977465"/>
            <a:ext cx="6526280" cy="6465021"/>
          </a:xfrm>
          <a:prstGeom prst="rect">
            <a:avLst/>
          </a:prstGeom>
        </p:spPr>
      </p:pic>
      <p:sp>
        <p:nvSpPr>
          <p:cNvPr id="6" name="Ellipse 5"/>
          <p:cNvSpPr/>
          <p:nvPr/>
        </p:nvSpPr>
        <p:spPr bwMode="auto">
          <a:xfrm rot="18293557">
            <a:off x="4713916" y="1358173"/>
            <a:ext cx="596059" cy="941571"/>
          </a:xfrm>
          <a:prstGeom prst="ellipse">
            <a:avLst/>
          </a:prstGeom>
          <a:noFill/>
          <a:ln w="190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2" name="Rectangle 1"/>
          <p:cNvSpPr/>
          <p:nvPr/>
        </p:nvSpPr>
        <p:spPr>
          <a:xfrm>
            <a:off x="964649" y="1291504"/>
            <a:ext cx="1407758" cy="338554"/>
          </a:xfrm>
          <a:prstGeom prst="rect">
            <a:avLst/>
          </a:prstGeom>
        </p:spPr>
        <p:txBody>
          <a:bodyPr wrap="none">
            <a:spAutoFit/>
          </a:bodyPr>
          <a:lstStyle/>
          <a:p>
            <a:pPr>
              <a:defRPr/>
            </a:pPr>
            <a:r>
              <a:rPr lang="fr-FR" sz="1600" dirty="0">
                <a:solidFill>
                  <a:schemeClr val="bg1"/>
                </a:solidFill>
              </a:rPr>
              <a:t>Mer des Pluies</a:t>
            </a:r>
          </a:p>
        </p:txBody>
      </p:sp>
      <p:cxnSp>
        <p:nvCxnSpPr>
          <p:cNvPr id="7" name="Connecteur droit avec flèche 6"/>
          <p:cNvCxnSpPr/>
          <p:nvPr/>
        </p:nvCxnSpPr>
        <p:spPr bwMode="auto">
          <a:xfrm>
            <a:off x="2130425" y="1566731"/>
            <a:ext cx="1916098" cy="412906"/>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ZoneTexte 3"/>
          <p:cNvSpPr txBox="1"/>
          <p:nvPr/>
        </p:nvSpPr>
        <p:spPr>
          <a:xfrm>
            <a:off x="7560592" y="1291504"/>
            <a:ext cx="2762921" cy="472109"/>
          </a:xfrm>
          <a:prstGeom prst="rect">
            <a:avLst/>
          </a:prstGeom>
          <a:noFill/>
        </p:spPr>
        <p:txBody>
          <a:bodyPr wrap="square" rtlCol="0">
            <a:spAutoFit/>
          </a:bodyPr>
          <a:lstStyle/>
          <a:p>
            <a:endParaRPr lang="fr-FR" dirty="0">
              <a:solidFill>
                <a:schemeClr val="bg1"/>
              </a:solidFill>
            </a:endParaRPr>
          </a:p>
        </p:txBody>
      </p:sp>
      <p:sp>
        <p:nvSpPr>
          <p:cNvPr id="8" name="Rectangle 7"/>
          <p:cNvSpPr/>
          <p:nvPr/>
        </p:nvSpPr>
        <p:spPr>
          <a:xfrm>
            <a:off x="7016860" y="1089025"/>
            <a:ext cx="1236236" cy="338554"/>
          </a:xfrm>
          <a:prstGeom prst="rect">
            <a:avLst/>
          </a:prstGeom>
        </p:spPr>
        <p:txBody>
          <a:bodyPr wrap="none">
            <a:spAutoFit/>
          </a:bodyPr>
          <a:lstStyle/>
          <a:p>
            <a:pPr>
              <a:defRPr/>
            </a:pPr>
            <a:r>
              <a:rPr lang="fr-FR" sz="1600" dirty="0">
                <a:solidFill>
                  <a:schemeClr val="bg1"/>
                </a:solidFill>
              </a:rPr>
              <a:t>Mer du froid</a:t>
            </a:r>
          </a:p>
        </p:txBody>
      </p:sp>
      <p:cxnSp>
        <p:nvCxnSpPr>
          <p:cNvPr id="10" name="Connecteur droit avec flèche 9"/>
          <p:cNvCxnSpPr/>
          <p:nvPr/>
        </p:nvCxnSpPr>
        <p:spPr bwMode="auto">
          <a:xfrm flipH="1">
            <a:off x="5537956" y="1291504"/>
            <a:ext cx="1401182" cy="223415"/>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431770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3441725440"/>
              </p:ext>
            </p:extLst>
          </p:nvPr>
        </p:nvGraphicFramePr>
        <p:xfrm>
          <a:off x="0" y="-48341"/>
          <a:ext cx="1022488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341"/>
                        <a:ext cx="1022488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10" name="Rectangle à coins arrondis 48"/>
          <p:cNvSpPr>
            <a:spLocks noChangeArrowheads="1"/>
          </p:cNvSpPr>
          <p:nvPr/>
        </p:nvSpPr>
        <p:spPr bwMode="auto">
          <a:xfrm>
            <a:off x="431923" y="1300163"/>
            <a:ext cx="9361040" cy="837376"/>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dirty="0"/>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226" y="2434886"/>
            <a:ext cx="6066979" cy="5196074"/>
          </a:xfrm>
          <a:prstGeom prst="rect">
            <a:avLst/>
          </a:prstGeom>
        </p:spPr>
      </p:pic>
      <p:sp>
        <p:nvSpPr>
          <p:cNvPr id="11" name="Rectangle à coins arrondis 10"/>
          <p:cNvSpPr/>
          <p:nvPr/>
        </p:nvSpPr>
        <p:spPr bwMode="auto">
          <a:xfrm>
            <a:off x="3530626" y="431508"/>
            <a:ext cx="3165870" cy="468009"/>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dirty="0"/>
          </a:p>
        </p:txBody>
      </p:sp>
      <p:sp>
        <p:nvSpPr>
          <p:cNvPr id="4" name="Rectangle 3"/>
          <p:cNvSpPr/>
          <p:nvPr/>
        </p:nvSpPr>
        <p:spPr>
          <a:xfrm>
            <a:off x="3547881" y="445514"/>
            <a:ext cx="3281668" cy="461665"/>
          </a:xfrm>
          <a:prstGeom prst="rect">
            <a:avLst/>
          </a:prstGeom>
        </p:spPr>
        <p:txBody>
          <a:bodyPr wrap="none">
            <a:spAutoFit/>
          </a:bodyPr>
          <a:lstStyle/>
          <a:p>
            <a:r>
              <a:rPr lang="fr-FR" altLang="fr-FR" dirty="0">
                <a:solidFill>
                  <a:schemeClr val="accent6">
                    <a:lumMod val="75000"/>
                  </a:schemeClr>
                </a:solidFill>
              </a:rPr>
              <a:t>La formation simultanée </a:t>
            </a:r>
            <a:endParaRPr lang="fr-FR" dirty="0"/>
          </a:p>
        </p:txBody>
      </p:sp>
      <p:sp>
        <p:nvSpPr>
          <p:cNvPr id="5" name="ZoneTexte 4"/>
          <p:cNvSpPr txBox="1"/>
          <p:nvPr/>
        </p:nvSpPr>
        <p:spPr>
          <a:xfrm>
            <a:off x="-330357" y="1367767"/>
            <a:ext cx="10123320" cy="1323439"/>
          </a:xfrm>
          <a:prstGeom prst="rect">
            <a:avLst/>
          </a:prstGeom>
          <a:noFill/>
        </p:spPr>
        <p:txBody>
          <a:bodyPr wrap="square" rtlCol="0">
            <a:spAutoFit/>
          </a:bodyPr>
          <a:lstStyle/>
          <a:p>
            <a:pPr algn="ctr"/>
            <a:r>
              <a:rPr lang="fr-FR" sz="2000" dirty="0">
                <a:solidFill>
                  <a:schemeClr val="accent2">
                    <a:lumMod val="75000"/>
                  </a:schemeClr>
                </a:solidFill>
              </a:rPr>
              <a:t>          En 1873 l’astronome </a:t>
            </a:r>
            <a:r>
              <a:rPr lang="fr-FR" sz="2000" b="1" dirty="0">
                <a:solidFill>
                  <a:schemeClr val="accent2">
                    <a:lumMod val="75000"/>
                  </a:schemeClr>
                </a:solidFill>
              </a:rPr>
              <a:t>Edouard Roche </a:t>
            </a:r>
            <a:r>
              <a:rPr lang="fr-FR" sz="2000" dirty="0">
                <a:solidFill>
                  <a:schemeClr val="accent2">
                    <a:lumMod val="75000"/>
                  </a:schemeClr>
                </a:solidFill>
              </a:rPr>
              <a:t>développe la théorie de la formation simultanée.</a:t>
            </a:r>
          </a:p>
          <a:p>
            <a:pPr algn="ctr"/>
            <a:r>
              <a:rPr lang="fr-FR" sz="2000" dirty="0">
                <a:solidFill>
                  <a:schemeClr val="accent2">
                    <a:lumMod val="75000"/>
                  </a:schemeClr>
                </a:solidFill>
              </a:rPr>
              <a:t>		Il est aussi à l’origine de la théorie de la limite de Roche.</a:t>
            </a:r>
          </a:p>
          <a:p>
            <a:pPr algn="ctr"/>
            <a:endParaRPr lang="fr-FR" sz="2000" dirty="0">
              <a:solidFill>
                <a:schemeClr val="accent2">
                  <a:lumMod val="75000"/>
                </a:schemeClr>
              </a:solidFill>
            </a:endParaRPr>
          </a:p>
          <a:p>
            <a:pPr algn="ctr"/>
            <a:endParaRPr lang="fr-FR" sz="2000" dirty="0">
              <a:solidFill>
                <a:schemeClr val="accent2">
                  <a:lumMod val="75000"/>
                </a:schemeClr>
              </a:solidFill>
            </a:endParaRPr>
          </a:p>
        </p:txBody>
      </p:sp>
    </p:spTree>
    <p:extLst>
      <p:ext uri="{BB962C8B-B14F-4D97-AF65-F5344CB8AC3E}">
        <p14:creationId xmlns:p14="http://schemas.microsoft.com/office/powerpoint/2010/main" val="107676311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92075"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0"/>
                        <a:ext cx="10415588"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94"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1160" y="679450"/>
            <a:ext cx="7348239" cy="734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091160" y="3344224"/>
            <a:ext cx="2190156" cy="584775"/>
          </a:xfrm>
          <a:prstGeom prst="rect">
            <a:avLst/>
          </a:prstGeom>
          <a:noFill/>
        </p:spPr>
        <p:txBody>
          <a:bodyPr wrap="square">
            <a:spAutoFit/>
          </a:bodyPr>
          <a:lstStyle/>
          <a:p>
            <a:pPr algn="ctr">
              <a:defRPr/>
            </a:pPr>
            <a:r>
              <a:rPr lang="fr-FR" sz="1600" dirty="0">
                <a:solidFill>
                  <a:schemeClr val="bg1">
                    <a:lumMod val="85000"/>
                  </a:schemeClr>
                </a:solidFill>
              </a:rPr>
              <a:t>Cratère Platon</a:t>
            </a:r>
          </a:p>
          <a:p>
            <a:pPr algn="ctr">
              <a:defRPr/>
            </a:pPr>
            <a:r>
              <a:rPr lang="fr-FR" sz="1600" dirty="0">
                <a:solidFill>
                  <a:schemeClr val="bg1">
                    <a:lumMod val="85000"/>
                  </a:schemeClr>
                </a:solidFill>
              </a:rPr>
              <a:t>D = 100 km P = 2100 m</a:t>
            </a:r>
          </a:p>
        </p:txBody>
      </p:sp>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4" name="ZoneTexte 3"/>
          <p:cNvSpPr txBox="1"/>
          <p:nvPr/>
        </p:nvSpPr>
        <p:spPr>
          <a:xfrm>
            <a:off x="3963749" y="5132496"/>
            <a:ext cx="2008560" cy="584775"/>
          </a:xfrm>
          <a:prstGeom prst="rect">
            <a:avLst/>
          </a:prstGeom>
          <a:noFill/>
        </p:spPr>
        <p:txBody>
          <a:bodyPr wrap="square">
            <a:spAutoFit/>
          </a:bodyPr>
          <a:lstStyle/>
          <a:p>
            <a:pPr algn="ctr">
              <a:defRPr/>
            </a:pPr>
            <a:r>
              <a:rPr lang="fr-FR" sz="1600" dirty="0">
                <a:solidFill>
                  <a:schemeClr val="bg2">
                    <a:lumMod val="20000"/>
                    <a:lumOff val="80000"/>
                  </a:schemeClr>
                </a:solidFill>
              </a:rPr>
              <a:t>Chaine des Alpes</a:t>
            </a:r>
          </a:p>
          <a:p>
            <a:pPr algn="ctr">
              <a:defRPr/>
            </a:pPr>
            <a:r>
              <a:rPr lang="fr-FR" sz="1600" dirty="0">
                <a:solidFill>
                  <a:schemeClr val="bg2">
                    <a:lumMod val="20000"/>
                    <a:lumOff val="80000"/>
                  </a:schemeClr>
                </a:solidFill>
              </a:rPr>
              <a:t>Longueur 250 km</a:t>
            </a:r>
          </a:p>
        </p:txBody>
      </p:sp>
      <p:sp>
        <p:nvSpPr>
          <p:cNvPr id="7" name="ZoneTexte 6"/>
          <p:cNvSpPr txBox="1"/>
          <p:nvPr/>
        </p:nvSpPr>
        <p:spPr>
          <a:xfrm>
            <a:off x="3637709" y="4306782"/>
            <a:ext cx="1800225" cy="615553"/>
          </a:xfrm>
          <a:prstGeom prst="rect">
            <a:avLst/>
          </a:prstGeom>
          <a:noFill/>
        </p:spPr>
        <p:txBody>
          <a:bodyPr>
            <a:spAutoFit/>
          </a:bodyPr>
          <a:lstStyle/>
          <a:p>
            <a:pPr>
              <a:defRPr/>
            </a:pPr>
            <a:r>
              <a:rPr lang="fr-FR" sz="1600" dirty="0">
                <a:solidFill>
                  <a:schemeClr val="bg2">
                    <a:lumMod val="20000"/>
                    <a:lumOff val="80000"/>
                  </a:schemeClr>
                </a:solidFill>
              </a:rPr>
              <a:t>Mont blanc </a:t>
            </a:r>
          </a:p>
          <a:p>
            <a:pPr>
              <a:defRPr/>
            </a:pPr>
            <a:r>
              <a:rPr lang="fr-FR" sz="1800" dirty="0">
                <a:solidFill>
                  <a:schemeClr val="bg2">
                    <a:lumMod val="20000"/>
                    <a:lumOff val="80000"/>
                  </a:schemeClr>
                </a:solidFill>
              </a:rPr>
              <a:t>H = 3600 m</a:t>
            </a:r>
          </a:p>
        </p:txBody>
      </p:sp>
      <p:cxnSp>
        <p:nvCxnSpPr>
          <p:cNvPr id="9" name="Connecteur droit avec flèche 8"/>
          <p:cNvCxnSpPr/>
          <p:nvPr/>
        </p:nvCxnSpPr>
        <p:spPr bwMode="auto">
          <a:xfrm>
            <a:off x="4885432" y="4619186"/>
            <a:ext cx="809824" cy="58407"/>
          </a:xfrm>
          <a:prstGeom prst="straightConnector1">
            <a:avLst/>
          </a:prstGeom>
          <a:solidFill>
            <a:srgbClr val="00B8FF"/>
          </a:solidFill>
          <a:ln w="9525" cap="flat" cmpd="sng" algn="ctr">
            <a:solidFill>
              <a:schemeClr val="bg2">
                <a:lumMod val="20000"/>
                <a:lumOff val="8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00" name="ZoneTexte 4"/>
          <p:cNvSpPr txBox="1">
            <a:spLocks noChangeArrowheads="1"/>
          </p:cNvSpPr>
          <p:nvPr/>
        </p:nvSpPr>
        <p:spPr bwMode="auto">
          <a:xfrm rot="20449012">
            <a:off x="6365796" y="3093271"/>
            <a:ext cx="19680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800" dirty="0"/>
              <a:t>Vallée des Alpes</a:t>
            </a:r>
          </a:p>
        </p:txBody>
      </p:sp>
      <p:sp>
        <p:nvSpPr>
          <p:cNvPr id="13" name="Rectangle à coins arrondis 12"/>
          <p:cNvSpPr/>
          <p:nvPr/>
        </p:nvSpPr>
        <p:spPr bwMode="auto">
          <a:xfrm>
            <a:off x="3149403" y="119856"/>
            <a:ext cx="3594100"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3690144" y="102840"/>
            <a:ext cx="5500687" cy="461963"/>
          </a:xfrm>
          <a:prstGeom prst="rect">
            <a:avLst/>
          </a:prstGeom>
        </p:spPr>
        <p:txBody>
          <a:bodyPr>
            <a:spAutoFit/>
          </a:bodyPr>
          <a:lstStyle/>
          <a:p>
            <a:pPr>
              <a:defRPr/>
            </a:pPr>
            <a:r>
              <a:rPr lang="fr-FR" altLang="fr-FR" dirty="0">
                <a:solidFill>
                  <a:schemeClr val="accent6">
                    <a:lumMod val="75000"/>
                  </a:schemeClr>
                </a:solidFill>
              </a:rPr>
              <a:t>La chaine des Alpes</a:t>
            </a:r>
          </a:p>
        </p:txBody>
      </p:sp>
      <p:cxnSp>
        <p:nvCxnSpPr>
          <p:cNvPr id="37903" name="Connecteur droit avec flèche 10"/>
          <p:cNvCxnSpPr>
            <a:cxnSpLocks noChangeShapeType="1"/>
          </p:cNvCxnSpPr>
          <p:nvPr/>
        </p:nvCxnSpPr>
        <p:spPr bwMode="auto">
          <a:xfrm flipV="1">
            <a:off x="2316064" y="3047367"/>
            <a:ext cx="395386" cy="346593"/>
          </a:xfrm>
          <a:prstGeom prst="straightConnector1">
            <a:avLst/>
          </a:prstGeom>
          <a:noFill/>
          <a:ln w="9525" algn="ctr">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ZoneTexte 4"/>
          <p:cNvSpPr txBox="1"/>
          <p:nvPr/>
        </p:nvSpPr>
        <p:spPr>
          <a:xfrm>
            <a:off x="2130425" y="5726211"/>
            <a:ext cx="1734743" cy="338554"/>
          </a:xfrm>
          <a:prstGeom prst="rect">
            <a:avLst/>
          </a:prstGeom>
          <a:noFill/>
        </p:spPr>
        <p:txBody>
          <a:bodyPr wrap="square" rtlCol="0">
            <a:spAutoFit/>
          </a:bodyPr>
          <a:lstStyle/>
          <a:p>
            <a:r>
              <a:rPr lang="fr-FR" sz="1600" dirty="0">
                <a:solidFill>
                  <a:schemeClr val="bg1"/>
                </a:solidFill>
              </a:rPr>
              <a:t>Mer des pluies</a:t>
            </a:r>
          </a:p>
        </p:txBody>
      </p:sp>
      <p:sp>
        <p:nvSpPr>
          <p:cNvPr id="17" name="ZoneTexte 16"/>
          <p:cNvSpPr txBox="1"/>
          <p:nvPr/>
        </p:nvSpPr>
        <p:spPr>
          <a:xfrm>
            <a:off x="5779852" y="1289912"/>
            <a:ext cx="1431530" cy="338554"/>
          </a:xfrm>
          <a:prstGeom prst="rect">
            <a:avLst/>
          </a:prstGeom>
          <a:noFill/>
        </p:spPr>
        <p:txBody>
          <a:bodyPr wrap="square" rtlCol="0">
            <a:spAutoFit/>
          </a:bodyPr>
          <a:lstStyle/>
          <a:p>
            <a:r>
              <a:rPr lang="fr-FR" sz="1600" dirty="0">
                <a:solidFill>
                  <a:schemeClr val="bg1"/>
                </a:solidFill>
              </a:rPr>
              <a:t>Mer du froid</a:t>
            </a:r>
          </a:p>
        </p:txBody>
      </p:sp>
      <p:cxnSp>
        <p:nvCxnSpPr>
          <p:cNvPr id="8" name="Connecteur droit avec flèche 7"/>
          <p:cNvCxnSpPr/>
          <p:nvPr/>
        </p:nvCxnSpPr>
        <p:spPr bwMode="auto">
          <a:xfrm flipV="1">
            <a:off x="5115719" y="5049106"/>
            <a:ext cx="445293" cy="143011"/>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70594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2609167131"/>
              </p:ext>
            </p:extLst>
          </p:nvPr>
        </p:nvGraphicFramePr>
        <p:xfrm>
          <a:off x="0" y="-48341"/>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341"/>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13" name="Rectangle à coins arrondis 12"/>
          <p:cNvSpPr/>
          <p:nvPr/>
        </p:nvSpPr>
        <p:spPr bwMode="auto">
          <a:xfrm>
            <a:off x="3672160" y="149225"/>
            <a:ext cx="2880320"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888" y="1795579"/>
            <a:ext cx="7664018" cy="5729994"/>
          </a:xfrm>
          <a:prstGeom prst="rect">
            <a:avLst/>
          </a:prstGeom>
        </p:spPr>
      </p:pic>
      <p:sp>
        <p:nvSpPr>
          <p:cNvPr id="5" name="Rectangle 4"/>
          <p:cNvSpPr/>
          <p:nvPr/>
        </p:nvSpPr>
        <p:spPr>
          <a:xfrm>
            <a:off x="3825064" y="136387"/>
            <a:ext cx="2583400" cy="461665"/>
          </a:xfrm>
          <a:prstGeom prst="rect">
            <a:avLst/>
          </a:prstGeom>
        </p:spPr>
        <p:txBody>
          <a:bodyPr wrap="none">
            <a:spAutoFit/>
          </a:bodyPr>
          <a:lstStyle/>
          <a:p>
            <a:pPr>
              <a:defRPr/>
            </a:pPr>
            <a:r>
              <a:rPr lang="fr-FR" altLang="fr-FR" dirty="0">
                <a:solidFill>
                  <a:schemeClr val="accent6">
                    <a:lumMod val="75000"/>
                  </a:schemeClr>
                </a:solidFill>
              </a:rPr>
              <a:t>La vallée des Alpes</a:t>
            </a:r>
          </a:p>
        </p:txBody>
      </p:sp>
      <p:sp>
        <p:nvSpPr>
          <p:cNvPr id="12" name="Rectangle à coins arrondis 48"/>
          <p:cNvSpPr>
            <a:spLocks noChangeArrowheads="1"/>
          </p:cNvSpPr>
          <p:nvPr/>
        </p:nvSpPr>
        <p:spPr bwMode="auto">
          <a:xfrm>
            <a:off x="143768" y="789213"/>
            <a:ext cx="9936857" cy="767976"/>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ZoneTexte 5"/>
          <p:cNvSpPr txBox="1"/>
          <p:nvPr/>
        </p:nvSpPr>
        <p:spPr>
          <a:xfrm>
            <a:off x="-666277" y="809118"/>
            <a:ext cx="11611244" cy="707886"/>
          </a:xfrm>
          <a:prstGeom prst="rect">
            <a:avLst/>
          </a:prstGeom>
          <a:noFill/>
        </p:spPr>
        <p:txBody>
          <a:bodyPr wrap="square" rtlCol="0">
            <a:spAutoFit/>
          </a:bodyPr>
          <a:lstStyle/>
          <a:p>
            <a:pPr algn="ctr"/>
            <a:r>
              <a:rPr lang="fr-FR" sz="2000" dirty="0">
                <a:solidFill>
                  <a:schemeClr val="accent2">
                    <a:lumMod val="75000"/>
                  </a:schemeClr>
                </a:solidFill>
              </a:rPr>
              <a:t>Cette vallée de 166 km de long et de 8 à12 km de large est bordé de falaises de 1 km de haut.</a:t>
            </a:r>
          </a:p>
          <a:p>
            <a:pPr algn="ctr"/>
            <a:r>
              <a:rPr lang="fr-FR" sz="2000" dirty="0">
                <a:solidFill>
                  <a:schemeClr val="accent2">
                    <a:lumMod val="75000"/>
                  </a:schemeClr>
                </a:solidFill>
              </a:rPr>
              <a:t> C’est un affaissement de terrain entre deux failles rectilignes appelé graben.</a:t>
            </a:r>
          </a:p>
        </p:txBody>
      </p:sp>
    </p:spTree>
    <p:extLst>
      <p:ext uri="{BB962C8B-B14F-4D97-AF65-F5344CB8AC3E}">
        <p14:creationId xmlns:p14="http://schemas.microsoft.com/office/powerpoint/2010/main" val="35863411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5843"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5844"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5845" name="Object 2"/>
          <p:cNvGraphicFramePr>
            <a:graphicFrameLocks noChangeAspect="1"/>
          </p:cNvGraphicFramePr>
          <p:nvPr>
            <p:extLst>
              <p:ext uri="{D42A27DB-BD31-4B8C-83A1-F6EECF244321}">
                <p14:modId xmlns:p14="http://schemas.microsoft.com/office/powerpoint/2010/main" val="3752700677"/>
              </p:ext>
            </p:extLst>
          </p:nvPr>
        </p:nvGraphicFramePr>
        <p:xfrm>
          <a:off x="-92075" y="0"/>
          <a:ext cx="10172700"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0"/>
                        <a:ext cx="10172700"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635000" y="7143750"/>
            <a:ext cx="10252075" cy="369888"/>
          </a:xfrm>
          <a:prstGeom prst="rect">
            <a:avLst/>
          </a:prstGeom>
        </p:spPr>
        <p:txBody>
          <a:bodyPr>
            <a:spAutoFit/>
          </a:bodyPr>
          <a:lstStyle/>
          <a:p>
            <a:pPr>
              <a:defRPr/>
            </a:pPr>
            <a:endParaRPr lang="fr-FR" sz="1800" dirty="0">
              <a:solidFill>
                <a:schemeClr val="bg2">
                  <a:lumMod val="20000"/>
                  <a:lumOff val="80000"/>
                </a:schemeClr>
              </a:solidFill>
            </a:endParaRPr>
          </a:p>
        </p:txBody>
      </p:sp>
      <p:sp>
        <p:nvSpPr>
          <p:cNvPr id="33" name="Rectangle à coins arrondis 32"/>
          <p:cNvSpPr/>
          <p:nvPr/>
        </p:nvSpPr>
        <p:spPr bwMode="auto">
          <a:xfrm>
            <a:off x="3504679" y="441986"/>
            <a:ext cx="2979192" cy="428625"/>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cxnSp>
        <p:nvCxnSpPr>
          <p:cNvPr id="35875" name="Connecteur droit avec flèche 20"/>
          <p:cNvCxnSpPr>
            <a:cxnSpLocks noChangeShapeType="1"/>
          </p:cNvCxnSpPr>
          <p:nvPr/>
        </p:nvCxnSpPr>
        <p:spPr bwMode="auto">
          <a:xfrm flipH="1" flipV="1">
            <a:off x="4032250" y="5165725"/>
            <a:ext cx="23813" cy="635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5" y="2057653"/>
            <a:ext cx="10058400" cy="5160169"/>
          </a:xfrm>
          <a:prstGeom prst="rect">
            <a:avLst/>
          </a:prstGeom>
        </p:spPr>
      </p:pic>
      <p:sp>
        <p:nvSpPr>
          <p:cNvPr id="3" name="ZoneTexte 2"/>
          <p:cNvSpPr txBox="1"/>
          <p:nvPr/>
        </p:nvSpPr>
        <p:spPr>
          <a:xfrm>
            <a:off x="3718537" y="403561"/>
            <a:ext cx="4510209" cy="461665"/>
          </a:xfrm>
          <a:prstGeom prst="rect">
            <a:avLst/>
          </a:prstGeom>
          <a:noFill/>
        </p:spPr>
        <p:txBody>
          <a:bodyPr wrap="square" rtlCol="0">
            <a:spAutoFit/>
          </a:bodyPr>
          <a:lstStyle/>
          <a:p>
            <a:r>
              <a:rPr lang="fr-FR" dirty="0">
                <a:solidFill>
                  <a:schemeClr val="accent2">
                    <a:lumMod val="75000"/>
                  </a:schemeClr>
                </a:solidFill>
              </a:rPr>
              <a:t>Schéma de grabens </a:t>
            </a:r>
          </a:p>
        </p:txBody>
      </p:sp>
      <p:sp>
        <p:nvSpPr>
          <p:cNvPr id="5" name="ZoneTexte 4"/>
          <p:cNvSpPr txBox="1"/>
          <p:nvPr/>
        </p:nvSpPr>
        <p:spPr>
          <a:xfrm>
            <a:off x="5117987" y="1954308"/>
            <a:ext cx="3542779" cy="461665"/>
          </a:xfrm>
          <a:prstGeom prst="rect">
            <a:avLst/>
          </a:prstGeom>
          <a:noFill/>
        </p:spPr>
        <p:txBody>
          <a:bodyPr wrap="square" rtlCol="0">
            <a:spAutoFit/>
          </a:bodyPr>
          <a:lstStyle/>
          <a:p>
            <a:r>
              <a:rPr lang="fr-FR" dirty="0">
                <a:solidFill>
                  <a:schemeClr val="bg1"/>
                </a:solidFill>
              </a:rPr>
              <a:t>Horst</a:t>
            </a:r>
          </a:p>
        </p:txBody>
      </p:sp>
      <p:sp>
        <p:nvSpPr>
          <p:cNvPr id="7" name="Rectangle 6"/>
          <p:cNvSpPr/>
          <p:nvPr/>
        </p:nvSpPr>
        <p:spPr>
          <a:xfrm>
            <a:off x="2602973" y="6119168"/>
            <a:ext cx="2488098" cy="461665"/>
          </a:xfrm>
          <a:prstGeom prst="rect">
            <a:avLst/>
          </a:prstGeom>
        </p:spPr>
        <p:txBody>
          <a:bodyPr wrap="square">
            <a:spAutoFit/>
          </a:bodyPr>
          <a:lstStyle/>
          <a:p>
            <a:r>
              <a:rPr lang="fr-FR" dirty="0">
                <a:solidFill>
                  <a:schemeClr val="bg1"/>
                </a:solidFill>
              </a:rPr>
              <a:t>Failles normales</a:t>
            </a:r>
          </a:p>
        </p:txBody>
      </p:sp>
      <p:sp>
        <p:nvSpPr>
          <p:cNvPr id="9" name="Rectangle 8"/>
          <p:cNvSpPr/>
          <p:nvPr/>
        </p:nvSpPr>
        <p:spPr>
          <a:xfrm>
            <a:off x="6843962" y="2131030"/>
            <a:ext cx="1090363" cy="461665"/>
          </a:xfrm>
          <a:prstGeom prst="rect">
            <a:avLst/>
          </a:prstGeom>
        </p:spPr>
        <p:txBody>
          <a:bodyPr wrap="none">
            <a:spAutoFit/>
          </a:bodyPr>
          <a:lstStyle/>
          <a:p>
            <a:r>
              <a:rPr lang="fr-FR" dirty="0">
                <a:solidFill>
                  <a:schemeClr val="bg1"/>
                </a:solidFill>
              </a:rPr>
              <a:t>Graben</a:t>
            </a:r>
          </a:p>
        </p:txBody>
      </p:sp>
    </p:spTree>
    <p:extLst>
      <p:ext uri="{BB962C8B-B14F-4D97-AF65-F5344CB8AC3E}">
        <p14:creationId xmlns:p14="http://schemas.microsoft.com/office/powerpoint/2010/main" val="391727817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0" y="-16741"/>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41"/>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13" name="Rectangle à coins arrondis 12"/>
          <p:cNvSpPr/>
          <p:nvPr/>
        </p:nvSpPr>
        <p:spPr bwMode="auto">
          <a:xfrm>
            <a:off x="3509831" y="134785"/>
            <a:ext cx="3319197"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2382838" y="117475"/>
            <a:ext cx="5500687" cy="461963"/>
          </a:xfrm>
          <a:prstGeom prst="rect">
            <a:avLst/>
          </a:prstGeom>
        </p:spPr>
        <p:txBody>
          <a:bodyPr>
            <a:spAutoFit/>
          </a:bodyPr>
          <a:lstStyle/>
          <a:p>
            <a:pPr>
              <a:defRPr/>
            </a:pPr>
            <a:endParaRPr lang="fr-FR" altLang="fr-FR" dirty="0">
              <a:solidFill>
                <a:schemeClr val="accent6">
                  <a:lumMod val="75000"/>
                </a:schemeClr>
              </a:solidFill>
            </a:endParaRP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1586" y="971525"/>
            <a:ext cx="6663190" cy="6408712"/>
          </a:xfrm>
          <a:prstGeom prst="rect">
            <a:avLst/>
          </a:prstGeom>
        </p:spPr>
      </p:pic>
      <p:sp>
        <p:nvSpPr>
          <p:cNvPr id="2" name="Ellipse 1"/>
          <p:cNvSpPr/>
          <p:nvPr/>
        </p:nvSpPr>
        <p:spPr bwMode="auto">
          <a:xfrm rot="3736587">
            <a:off x="4372506" y="2214220"/>
            <a:ext cx="1160372" cy="1632604"/>
          </a:xfrm>
          <a:prstGeom prst="ellipse">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4" name="Rectangle 3"/>
          <p:cNvSpPr/>
          <p:nvPr/>
        </p:nvSpPr>
        <p:spPr>
          <a:xfrm>
            <a:off x="3672160" y="115332"/>
            <a:ext cx="3113994" cy="461665"/>
          </a:xfrm>
          <a:prstGeom prst="rect">
            <a:avLst/>
          </a:prstGeom>
        </p:spPr>
        <p:txBody>
          <a:bodyPr wrap="none">
            <a:spAutoFit/>
          </a:bodyPr>
          <a:lstStyle/>
          <a:p>
            <a:pPr>
              <a:defRPr/>
            </a:pPr>
            <a:r>
              <a:rPr lang="fr-FR" altLang="fr-FR" dirty="0">
                <a:solidFill>
                  <a:schemeClr val="accent6">
                    <a:lumMod val="75000"/>
                  </a:schemeClr>
                </a:solidFill>
              </a:rPr>
              <a:t>La chaine des Apennins</a:t>
            </a:r>
          </a:p>
        </p:txBody>
      </p:sp>
    </p:spTree>
    <p:extLst>
      <p:ext uri="{BB962C8B-B14F-4D97-AF65-F5344CB8AC3E}">
        <p14:creationId xmlns:p14="http://schemas.microsoft.com/office/powerpoint/2010/main" val="377978133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6" name="ZoneTexte 2"/>
          <p:cNvSpPr txBox="1">
            <a:spLocks noChangeArrowheads="1"/>
          </p:cNvSpPr>
          <p:nvPr/>
        </p:nvSpPr>
        <p:spPr bwMode="auto">
          <a:xfrm>
            <a:off x="2619474" y="44292"/>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3" name="Rectangle 2"/>
          <p:cNvSpPr/>
          <p:nvPr/>
        </p:nvSpPr>
        <p:spPr>
          <a:xfrm>
            <a:off x="3445334" y="166052"/>
            <a:ext cx="5500687" cy="461963"/>
          </a:xfrm>
          <a:prstGeom prst="rect">
            <a:avLst/>
          </a:prstGeom>
        </p:spPr>
        <p:txBody>
          <a:bodyPr>
            <a:spAutoFit/>
          </a:bodyPr>
          <a:lstStyle/>
          <a:p>
            <a:pPr>
              <a:defRPr/>
            </a:pPr>
            <a:r>
              <a:rPr lang="fr-FR" altLang="fr-FR" dirty="0">
                <a:solidFill>
                  <a:schemeClr val="accent6">
                    <a:lumMod val="75000"/>
                  </a:schemeClr>
                </a:solidFill>
              </a:rPr>
              <a:t>La chaine des Apennins</a:t>
            </a: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0603"/>
            <a:ext cx="10424253" cy="8310520"/>
          </a:xfrm>
          <a:prstGeom prst="rect">
            <a:avLst/>
          </a:prstGeom>
        </p:spPr>
      </p:pic>
      <p:sp>
        <p:nvSpPr>
          <p:cNvPr id="4" name="Rectangle 3"/>
          <p:cNvSpPr/>
          <p:nvPr/>
        </p:nvSpPr>
        <p:spPr>
          <a:xfrm>
            <a:off x="717816" y="650986"/>
            <a:ext cx="5038725" cy="523220"/>
          </a:xfrm>
          <a:prstGeom prst="rect">
            <a:avLst/>
          </a:prstGeom>
        </p:spPr>
        <p:txBody>
          <a:bodyPr>
            <a:spAutoFit/>
          </a:bodyPr>
          <a:lstStyle/>
          <a:p>
            <a:pPr algn="ctr">
              <a:defRPr/>
            </a:pPr>
            <a:r>
              <a:rPr lang="fr-FR" sz="1400" dirty="0">
                <a:solidFill>
                  <a:schemeClr val="bg1"/>
                </a:solidFill>
              </a:rPr>
              <a:t>Cratère Archimède</a:t>
            </a:r>
          </a:p>
          <a:p>
            <a:pPr algn="ctr">
              <a:defRPr/>
            </a:pPr>
            <a:r>
              <a:rPr lang="fr-FR" sz="1400" dirty="0">
                <a:solidFill>
                  <a:schemeClr val="bg1"/>
                </a:solidFill>
              </a:rPr>
              <a:t>D = 85 km  </a:t>
            </a:r>
          </a:p>
        </p:txBody>
      </p:sp>
      <p:cxnSp>
        <p:nvCxnSpPr>
          <p:cNvPr id="6" name="Connecteur droit avec flèche 5"/>
          <p:cNvCxnSpPr/>
          <p:nvPr/>
        </p:nvCxnSpPr>
        <p:spPr bwMode="auto">
          <a:xfrm>
            <a:off x="6975078" y="1891105"/>
            <a:ext cx="873546" cy="348135"/>
          </a:xfrm>
          <a:prstGeom prst="straightConnector1">
            <a:avLst/>
          </a:prstGeom>
          <a:solidFill>
            <a:srgbClr val="00B8FF"/>
          </a:solidFill>
          <a:ln w="19050" cap="flat" cmpd="sng" algn="ctr">
            <a:solidFill>
              <a:srgbClr val="CCFF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p:cNvSpPr/>
          <p:nvPr/>
        </p:nvSpPr>
        <p:spPr>
          <a:xfrm>
            <a:off x="-1224384" y="5827546"/>
            <a:ext cx="5038725" cy="523220"/>
          </a:xfrm>
          <a:prstGeom prst="rect">
            <a:avLst/>
          </a:prstGeom>
        </p:spPr>
        <p:txBody>
          <a:bodyPr>
            <a:spAutoFit/>
          </a:bodyPr>
          <a:lstStyle/>
          <a:p>
            <a:pPr algn="ctr">
              <a:defRPr/>
            </a:pPr>
            <a:r>
              <a:rPr lang="fr-FR" sz="1400" dirty="0">
                <a:solidFill>
                  <a:schemeClr val="bg1"/>
                </a:solidFill>
              </a:rPr>
              <a:t>Cratère Eratosthène</a:t>
            </a:r>
          </a:p>
          <a:p>
            <a:pPr algn="ctr">
              <a:defRPr/>
            </a:pPr>
            <a:r>
              <a:rPr lang="fr-FR" sz="1400" dirty="0">
                <a:solidFill>
                  <a:schemeClr val="bg1"/>
                </a:solidFill>
              </a:rPr>
              <a:t>D = 53 km  </a:t>
            </a:r>
          </a:p>
        </p:txBody>
      </p:sp>
      <p:cxnSp>
        <p:nvCxnSpPr>
          <p:cNvPr id="7" name="Connecteur droit avec flèche 6"/>
          <p:cNvCxnSpPr/>
          <p:nvPr/>
        </p:nvCxnSpPr>
        <p:spPr bwMode="auto">
          <a:xfrm flipV="1">
            <a:off x="4032200" y="821286"/>
            <a:ext cx="576064" cy="137105"/>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Connecteur droit avec flèche 15"/>
          <p:cNvCxnSpPr/>
          <p:nvPr/>
        </p:nvCxnSpPr>
        <p:spPr bwMode="auto">
          <a:xfrm>
            <a:off x="1294978" y="6361967"/>
            <a:ext cx="288032" cy="351014"/>
          </a:xfrm>
          <a:prstGeom prst="straightConnector1">
            <a:avLst/>
          </a:prstGeom>
          <a:solidFill>
            <a:srgbClr val="00B8FF"/>
          </a:solidFill>
          <a:ln w="952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cteur droit avec flèche 17"/>
          <p:cNvCxnSpPr/>
          <p:nvPr/>
        </p:nvCxnSpPr>
        <p:spPr bwMode="auto">
          <a:xfrm>
            <a:off x="4824288" y="4521931"/>
            <a:ext cx="538064" cy="231363"/>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ZoneTexte 18"/>
          <p:cNvSpPr txBox="1"/>
          <p:nvPr/>
        </p:nvSpPr>
        <p:spPr>
          <a:xfrm>
            <a:off x="2433638" y="4175948"/>
            <a:ext cx="3864277" cy="584775"/>
          </a:xfrm>
          <a:prstGeom prst="rect">
            <a:avLst/>
          </a:prstGeom>
          <a:noFill/>
        </p:spPr>
        <p:txBody>
          <a:bodyPr wrap="square" rtlCol="0">
            <a:spAutoFit/>
          </a:bodyPr>
          <a:lstStyle/>
          <a:p>
            <a:pPr algn="ctr"/>
            <a:r>
              <a:rPr lang="fr-FR" sz="1600" dirty="0">
                <a:solidFill>
                  <a:schemeClr val="bg1"/>
                </a:solidFill>
              </a:rPr>
              <a:t>Mont Huygens</a:t>
            </a:r>
          </a:p>
          <a:p>
            <a:pPr algn="ctr"/>
            <a:r>
              <a:rPr lang="fr-FR" sz="1600" dirty="0">
                <a:solidFill>
                  <a:schemeClr val="bg1"/>
                </a:solidFill>
              </a:rPr>
              <a:t>Alt 5500m</a:t>
            </a:r>
          </a:p>
        </p:txBody>
      </p:sp>
      <p:cxnSp>
        <p:nvCxnSpPr>
          <p:cNvPr id="8" name="Connecteur droit 7"/>
          <p:cNvCxnSpPr/>
          <p:nvPr/>
        </p:nvCxnSpPr>
        <p:spPr bwMode="auto">
          <a:xfrm>
            <a:off x="6654366" y="1079581"/>
            <a:ext cx="52491" cy="1908168"/>
          </a:xfrm>
          <a:prstGeom prst="line">
            <a:avLst/>
          </a:prstGeom>
          <a:solidFill>
            <a:srgbClr val="00B8FF"/>
          </a:solid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a:off x="6696235" y="2987749"/>
            <a:ext cx="3096605" cy="0"/>
          </a:xfrm>
          <a:prstGeom prst="line">
            <a:avLst/>
          </a:prstGeom>
          <a:solidFill>
            <a:srgbClr val="00B8FF"/>
          </a:solid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Connecteur droit 21"/>
          <p:cNvCxnSpPr/>
          <p:nvPr/>
        </p:nvCxnSpPr>
        <p:spPr bwMode="auto">
          <a:xfrm>
            <a:off x="6654366" y="1055425"/>
            <a:ext cx="3138473" cy="0"/>
          </a:xfrm>
          <a:prstGeom prst="line">
            <a:avLst/>
          </a:prstGeom>
          <a:solidFill>
            <a:srgbClr val="00B8FF"/>
          </a:solid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cteur droit 23"/>
          <p:cNvCxnSpPr/>
          <p:nvPr/>
        </p:nvCxnSpPr>
        <p:spPr bwMode="auto">
          <a:xfrm>
            <a:off x="9792839" y="1055425"/>
            <a:ext cx="1" cy="1932324"/>
          </a:xfrm>
          <a:prstGeom prst="line">
            <a:avLst/>
          </a:prstGeom>
          <a:solidFill>
            <a:srgbClr val="00B8FF"/>
          </a:solidFill>
          <a:ln w="19050" cap="flat" cmpd="sng" algn="ctr">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4"/>
          <p:cNvSpPr/>
          <p:nvPr/>
        </p:nvSpPr>
        <p:spPr>
          <a:xfrm>
            <a:off x="553496" y="2943069"/>
            <a:ext cx="1244251" cy="307777"/>
          </a:xfrm>
          <a:prstGeom prst="rect">
            <a:avLst/>
          </a:prstGeom>
        </p:spPr>
        <p:txBody>
          <a:bodyPr wrap="none">
            <a:spAutoFit/>
          </a:bodyPr>
          <a:lstStyle/>
          <a:p>
            <a:r>
              <a:rPr lang="fr-FR" sz="1400" dirty="0">
                <a:solidFill>
                  <a:schemeClr val="bg1"/>
                </a:solidFill>
              </a:rPr>
              <a:t>Mer des pluies</a:t>
            </a:r>
          </a:p>
        </p:txBody>
      </p:sp>
      <p:sp>
        <p:nvSpPr>
          <p:cNvPr id="10" name="Rectangle 9"/>
          <p:cNvSpPr/>
          <p:nvPr/>
        </p:nvSpPr>
        <p:spPr>
          <a:xfrm>
            <a:off x="3778552" y="1473862"/>
            <a:ext cx="5038725" cy="584775"/>
          </a:xfrm>
          <a:prstGeom prst="rect">
            <a:avLst/>
          </a:prstGeom>
        </p:spPr>
        <p:txBody>
          <a:bodyPr>
            <a:spAutoFit/>
          </a:bodyPr>
          <a:lstStyle/>
          <a:p>
            <a:pPr algn="ctr"/>
            <a:r>
              <a:rPr lang="fr-FR" altLang="fr-FR" sz="1600" b="1" dirty="0">
                <a:solidFill>
                  <a:srgbClr val="CCFFFF"/>
                </a:solidFill>
              </a:rPr>
              <a:t>Site d’alunissage</a:t>
            </a:r>
          </a:p>
          <a:p>
            <a:pPr algn="ctr"/>
            <a:r>
              <a:rPr lang="fr-FR" altLang="fr-FR" sz="1600" b="1" dirty="0">
                <a:solidFill>
                  <a:srgbClr val="CCFFFF"/>
                </a:solidFill>
              </a:rPr>
              <a:t> Apollo 15</a:t>
            </a:r>
          </a:p>
        </p:txBody>
      </p:sp>
    </p:spTree>
    <p:extLst>
      <p:ext uri="{BB962C8B-B14F-4D97-AF65-F5344CB8AC3E}">
        <p14:creationId xmlns:p14="http://schemas.microsoft.com/office/powerpoint/2010/main" val="16221704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a:lnSpc>
                <a:spcPct val="95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pPr>
            <a:endParaRPr lang="fr-FR" altLang="fr-FR" sz="3600" b="1">
              <a:solidFill>
                <a:srgbClr val="0099FF"/>
              </a:solidFill>
              <a:latin typeface="Monotype Corsiva" panose="03010101010201010101" pitchFamily="66" charset="0"/>
            </a:endParaRPr>
          </a:p>
        </p:txBody>
      </p:sp>
      <p:sp>
        <p:nvSpPr>
          <p:cNvPr id="147459" name="Text Box 5"/>
          <p:cNvSpPr txBox="1">
            <a:spLocks noChangeArrowheads="1"/>
          </p:cNvSpPr>
          <p:nvPr/>
        </p:nvSpPr>
        <p:spPr bwMode="auto">
          <a:xfrm>
            <a:off x="-1008360" y="3686798"/>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a:lnSpc>
                <a:spcPct val="95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pPr>
            <a:endParaRPr lang="fr-FR" altLang="fr-FR" sz="2200" b="1">
              <a:solidFill>
                <a:srgbClr val="99CCFF"/>
              </a:solidFill>
            </a:endParaRPr>
          </a:p>
        </p:txBody>
      </p:sp>
      <p:sp>
        <p:nvSpPr>
          <p:cNvPr id="147460"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a:lnSpc>
                <a:spcPct val="95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pPr>
            <a:endParaRPr lang="fr-FR" altLang="fr-FR" sz="2200" b="1">
              <a:solidFill>
                <a:srgbClr val="99CCFF"/>
              </a:solidFill>
            </a:endParaRPr>
          </a:p>
        </p:txBody>
      </p:sp>
      <p:graphicFrame>
        <p:nvGraphicFramePr>
          <p:cNvPr id="147461" name="Object 2"/>
          <p:cNvGraphicFramePr>
            <a:graphicFrameLocks noChangeAspect="1"/>
          </p:cNvGraphicFramePr>
          <p:nvPr/>
        </p:nvGraphicFramePr>
        <p:xfrm>
          <a:off x="-19855101" y="10662582"/>
          <a:ext cx="12129525" cy="8803657"/>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5101" y="10662582"/>
                        <a:ext cx="12129525" cy="8803657"/>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147581" name="Picture 125" descr="https://upload.wikimedia.org/wikipedia/commons/2/2f/Montes_Apenninus_%28LRO%2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448" y="10476581"/>
            <a:ext cx="30251400" cy="24117301"/>
          </a:xfrm>
          <a:prstGeom prst="rect">
            <a:avLst/>
          </a:prstGeom>
          <a:noFill/>
          <a:extLst>
            <a:ext uri="{909E8E84-426E-40DD-AFC4-6F175D3DCCD1}">
              <a14:hiddenFill xmlns:a14="http://schemas.microsoft.com/office/drawing/2010/main">
                <a:solidFill>
                  <a:srgbClr val="FFFFFF"/>
                </a:solidFill>
              </a14:hiddenFill>
            </a:ext>
          </a:extLst>
        </p:spPr>
      </p:pic>
      <p:pic>
        <p:nvPicPr>
          <p:cNvPr id="214023" name="Picture 7" descr="https://upload.wikimedia.org/wikipedia/commons/2/2f/Montes_Apenninus_%28LRO%2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6144" y="-3420963"/>
            <a:ext cx="30251400" cy="2411730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754253" y="3231626"/>
            <a:ext cx="4536504" cy="307777"/>
          </a:xfrm>
          <a:prstGeom prst="rect">
            <a:avLst/>
          </a:prstGeom>
          <a:noFill/>
        </p:spPr>
        <p:txBody>
          <a:bodyPr wrap="square" rtlCol="0">
            <a:spAutoFit/>
          </a:bodyPr>
          <a:lstStyle/>
          <a:p>
            <a:endParaRPr lang="fr-FR" sz="1400" dirty="0">
              <a:solidFill>
                <a:schemeClr val="bg1">
                  <a:lumMod val="95000"/>
                </a:schemeClr>
              </a:solidFill>
            </a:endParaRPr>
          </a:p>
        </p:txBody>
      </p:sp>
      <p:sp>
        <p:nvSpPr>
          <p:cNvPr id="12" name="Rectangle à coins arrondis 11"/>
          <p:cNvSpPr/>
          <p:nvPr/>
        </p:nvSpPr>
        <p:spPr bwMode="auto">
          <a:xfrm>
            <a:off x="3297829" y="165397"/>
            <a:ext cx="3469092"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ltLang="fr-FR" dirty="0">
              <a:solidFill>
                <a:schemeClr val="accent6">
                  <a:lumMod val="75000"/>
                </a:schemeClr>
              </a:solidFill>
            </a:endParaRPr>
          </a:p>
        </p:txBody>
      </p:sp>
      <p:sp>
        <p:nvSpPr>
          <p:cNvPr id="4" name="Rectangle 3"/>
          <p:cNvSpPr/>
          <p:nvPr/>
        </p:nvSpPr>
        <p:spPr>
          <a:xfrm>
            <a:off x="3333833" y="149820"/>
            <a:ext cx="3397084" cy="461665"/>
          </a:xfrm>
          <a:prstGeom prst="rect">
            <a:avLst/>
          </a:prstGeom>
        </p:spPr>
        <p:txBody>
          <a:bodyPr wrap="none">
            <a:spAutoFit/>
          </a:bodyPr>
          <a:lstStyle/>
          <a:p>
            <a:pPr>
              <a:defRPr/>
            </a:pPr>
            <a:r>
              <a:rPr lang="fr-FR" altLang="fr-FR" dirty="0">
                <a:solidFill>
                  <a:schemeClr val="accent6">
                    <a:lumMod val="75000"/>
                  </a:schemeClr>
                </a:solidFill>
              </a:rPr>
              <a:t>Sur les traces d’Apollo 15</a:t>
            </a:r>
          </a:p>
        </p:txBody>
      </p:sp>
      <p:cxnSp>
        <p:nvCxnSpPr>
          <p:cNvPr id="6" name="Connecteur droit 5"/>
          <p:cNvCxnSpPr/>
          <p:nvPr/>
        </p:nvCxnSpPr>
        <p:spPr bwMode="auto">
          <a:xfrm>
            <a:off x="5688384" y="3539403"/>
            <a:ext cx="144016" cy="147395"/>
          </a:xfrm>
          <a:prstGeom prst="line">
            <a:avLst/>
          </a:prstGeom>
          <a:solidFill>
            <a:srgbClr val="00B8FF"/>
          </a:solidFill>
          <a:ln w="28575" cap="flat" cmpd="sng" algn="ctr">
            <a:solidFill>
              <a:srgbClr val="FF99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necteur droit 8"/>
          <p:cNvCxnSpPr/>
          <p:nvPr/>
        </p:nvCxnSpPr>
        <p:spPr bwMode="auto">
          <a:xfrm flipV="1">
            <a:off x="5688384" y="3539403"/>
            <a:ext cx="144016" cy="147395"/>
          </a:xfrm>
          <a:prstGeom prst="line">
            <a:avLst/>
          </a:prstGeom>
          <a:solidFill>
            <a:srgbClr val="00B8FF"/>
          </a:solidFill>
          <a:ln w="38100" cap="flat" cmpd="sng" algn="ctr">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ZoneTexte 2"/>
          <p:cNvSpPr txBox="1"/>
          <p:nvPr/>
        </p:nvSpPr>
        <p:spPr>
          <a:xfrm>
            <a:off x="2130425" y="2774925"/>
            <a:ext cx="3444801" cy="523220"/>
          </a:xfrm>
          <a:prstGeom prst="rect">
            <a:avLst/>
          </a:prstGeom>
          <a:noFill/>
        </p:spPr>
        <p:txBody>
          <a:bodyPr wrap="square" rtlCol="0">
            <a:spAutoFit/>
          </a:bodyPr>
          <a:lstStyle/>
          <a:p>
            <a:pPr algn="ctr"/>
            <a:r>
              <a:rPr lang="fr-FR" sz="1400" dirty="0">
                <a:solidFill>
                  <a:schemeClr val="bg1"/>
                </a:solidFill>
              </a:rPr>
              <a:t>Le sillon de Hadley</a:t>
            </a:r>
          </a:p>
          <a:p>
            <a:pPr algn="ctr"/>
            <a:r>
              <a:rPr lang="fr-FR" sz="1400" dirty="0">
                <a:solidFill>
                  <a:schemeClr val="bg1"/>
                </a:solidFill>
              </a:rPr>
              <a:t>longueur 80 km</a:t>
            </a:r>
          </a:p>
        </p:txBody>
      </p:sp>
      <p:cxnSp>
        <p:nvCxnSpPr>
          <p:cNvPr id="7" name="Connecteur droit avec flèche 6"/>
          <p:cNvCxnSpPr/>
          <p:nvPr/>
        </p:nvCxnSpPr>
        <p:spPr bwMode="auto">
          <a:xfrm>
            <a:off x="4022505" y="3298145"/>
            <a:ext cx="1190855" cy="781482"/>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96135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5843"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5844"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5845" name="Object 2"/>
          <p:cNvGraphicFramePr>
            <a:graphicFrameLocks noChangeAspect="1"/>
          </p:cNvGraphicFramePr>
          <p:nvPr>
            <p:extLst>
              <p:ext uri="{D42A27DB-BD31-4B8C-83A1-F6EECF244321}">
                <p14:modId xmlns:p14="http://schemas.microsoft.com/office/powerpoint/2010/main" val="4048246792"/>
              </p:ext>
            </p:extLst>
          </p:nvPr>
        </p:nvGraphicFramePr>
        <p:xfrm>
          <a:off x="-216272" y="-377031"/>
          <a:ext cx="10729192" cy="8117308"/>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72" y="-377031"/>
                        <a:ext cx="10729192" cy="8117308"/>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8" name="Rectangle 7"/>
          <p:cNvSpPr/>
          <p:nvPr/>
        </p:nvSpPr>
        <p:spPr>
          <a:xfrm>
            <a:off x="635000" y="7143750"/>
            <a:ext cx="10252075" cy="369888"/>
          </a:xfrm>
          <a:prstGeom prst="rect">
            <a:avLst/>
          </a:prstGeom>
        </p:spPr>
        <p:txBody>
          <a:bodyPr>
            <a:spAutoFit/>
          </a:bodyPr>
          <a:lstStyle/>
          <a:p>
            <a:pPr>
              <a:defRPr/>
            </a:pPr>
            <a:endParaRPr lang="fr-FR" sz="1800" dirty="0">
              <a:solidFill>
                <a:schemeClr val="bg2">
                  <a:lumMod val="20000"/>
                  <a:lumOff val="80000"/>
                </a:schemeClr>
              </a:solidFill>
            </a:endParaRPr>
          </a:p>
        </p:txBody>
      </p:sp>
      <p:sp>
        <p:nvSpPr>
          <p:cNvPr id="33" name="Rectangle à coins arrondis 32"/>
          <p:cNvSpPr/>
          <p:nvPr/>
        </p:nvSpPr>
        <p:spPr bwMode="auto">
          <a:xfrm>
            <a:off x="1151634" y="470892"/>
            <a:ext cx="7921126" cy="428625"/>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11" name="Rectangle 10"/>
          <p:cNvSpPr/>
          <p:nvPr/>
        </p:nvSpPr>
        <p:spPr>
          <a:xfrm>
            <a:off x="1439667" y="455107"/>
            <a:ext cx="9000999" cy="461665"/>
          </a:xfrm>
          <a:prstGeom prst="rect">
            <a:avLst/>
          </a:prstGeom>
        </p:spPr>
        <p:txBody>
          <a:bodyPr wrap="square">
            <a:spAutoFit/>
          </a:bodyPr>
          <a:lstStyle/>
          <a:p>
            <a:pPr>
              <a:defRPr/>
            </a:pPr>
            <a:r>
              <a:rPr lang="fr-FR" dirty="0">
                <a:solidFill>
                  <a:schemeClr val="accent2">
                    <a:lumMod val="75000"/>
                  </a:schemeClr>
                </a:solidFill>
                <a:ea typeface="Lucida Sans Unicode" panose="020B0602030504020204" pitchFamily="34" charset="0"/>
              </a:rPr>
              <a:t>James Irwin et le rover lunaire au bord du sillon de Hadley.</a:t>
            </a:r>
          </a:p>
        </p:txBody>
      </p:sp>
      <p:cxnSp>
        <p:nvCxnSpPr>
          <p:cNvPr id="35875" name="Connecteur droit avec flèche 20"/>
          <p:cNvCxnSpPr>
            <a:cxnSpLocks noChangeShapeType="1"/>
          </p:cNvCxnSpPr>
          <p:nvPr/>
        </p:nvCxnSpPr>
        <p:spPr bwMode="auto">
          <a:xfrm flipH="1" flipV="1">
            <a:off x="4032250" y="5165725"/>
            <a:ext cx="23813" cy="635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7613" y="1235868"/>
            <a:ext cx="13113701" cy="5612292"/>
          </a:xfrm>
          <a:prstGeom prst="rect">
            <a:avLst/>
          </a:prstGeom>
        </p:spPr>
      </p:pic>
    </p:spTree>
    <p:extLst>
      <p:ext uri="{BB962C8B-B14F-4D97-AF65-F5344CB8AC3E}">
        <p14:creationId xmlns:p14="http://schemas.microsoft.com/office/powerpoint/2010/main" val="278031194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0" y="-16741"/>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41"/>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4027308" y="133350"/>
            <a:ext cx="2165132"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8065" y="775567"/>
            <a:ext cx="6928617" cy="6784108"/>
          </a:xfrm>
          <a:prstGeom prst="rect">
            <a:avLst/>
          </a:prstGeom>
        </p:spPr>
      </p:pic>
      <p:sp>
        <p:nvSpPr>
          <p:cNvPr id="2" name="Ellipse 1"/>
          <p:cNvSpPr/>
          <p:nvPr/>
        </p:nvSpPr>
        <p:spPr bwMode="auto">
          <a:xfrm>
            <a:off x="4320232" y="4875382"/>
            <a:ext cx="216024" cy="792088"/>
          </a:xfrm>
          <a:prstGeom prst="ellipse">
            <a:avLst/>
          </a:prstGeom>
          <a:noFill/>
          <a:ln w="28575"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4" name="Rectangle 3"/>
          <p:cNvSpPr/>
          <p:nvPr/>
        </p:nvSpPr>
        <p:spPr>
          <a:xfrm>
            <a:off x="4238440" y="147936"/>
            <a:ext cx="1737976" cy="461665"/>
          </a:xfrm>
          <a:prstGeom prst="rect">
            <a:avLst/>
          </a:prstGeom>
        </p:spPr>
        <p:txBody>
          <a:bodyPr wrap="none">
            <a:spAutoFit/>
          </a:bodyPr>
          <a:lstStyle/>
          <a:p>
            <a:pPr>
              <a:defRPr/>
            </a:pPr>
            <a:r>
              <a:rPr lang="fr-FR" altLang="fr-FR" dirty="0">
                <a:solidFill>
                  <a:schemeClr val="accent6">
                    <a:lumMod val="75000"/>
                  </a:schemeClr>
                </a:solidFill>
              </a:rPr>
              <a:t>Le mur droit</a:t>
            </a:r>
          </a:p>
        </p:txBody>
      </p:sp>
      <p:sp>
        <p:nvSpPr>
          <p:cNvPr id="3" name="ZoneTexte 2"/>
          <p:cNvSpPr txBox="1"/>
          <p:nvPr/>
        </p:nvSpPr>
        <p:spPr>
          <a:xfrm>
            <a:off x="2808187" y="4362226"/>
            <a:ext cx="2664296" cy="369332"/>
          </a:xfrm>
          <a:prstGeom prst="rect">
            <a:avLst/>
          </a:prstGeom>
          <a:noFill/>
        </p:spPr>
        <p:txBody>
          <a:bodyPr wrap="square" rtlCol="0">
            <a:spAutoFit/>
          </a:bodyPr>
          <a:lstStyle/>
          <a:p>
            <a:r>
              <a:rPr lang="fr-FR" sz="1800" dirty="0">
                <a:solidFill>
                  <a:schemeClr val="bg1"/>
                </a:solidFill>
              </a:rPr>
              <a:t>Mer des Nuées</a:t>
            </a:r>
          </a:p>
        </p:txBody>
      </p:sp>
      <p:cxnSp>
        <p:nvCxnSpPr>
          <p:cNvPr id="7" name="Connecteur droit avec flèche 6"/>
          <p:cNvCxnSpPr/>
          <p:nvPr/>
        </p:nvCxnSpPr>
        <p:spPr bwMode="auto">
          <a:xfrm>
            <a:off x="3649109" y="4672606"/>
            <a:ext cx="491226" cy="543746"/>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6216831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1507393173"/>
              </p:ext>
            </p:extLst>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à coins arrondis 48"/>
          <p:cNvSpPr>
            <a:spLocks noChangeArrowheads="1"/>
          </p:cNvSpPr>
          <p:nvPr/>
        </p:nvSpPr>
        <p:spPr bwMode="auto">
          <a:xfrm>
            <a:off x="639887" y="258630"/>
            <a:ext cx="8784976" cy="968091"/>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943" y="1366555"/>
            <a:ext cx="7776864" cy="5974045"/>
          </a:xfrm>
          <a:prstGeom prst="rect">
            <a:avLst/>
          </a:prstGeom>
        </p:spPr>
      </p:pic>
      <p:sp>
        <p:nvSpPr>
          <p:cNvPr id="2" name="ZoneTexte 1"/>
          <p:cNvSpPr txBox="1"/>
          <p:nvPr/>
        </p:nvSpPr>
        <p:spPr>
          <a:xfrm>
            <a:off x="279847" y="202750"/>
            <a:ext cx="9505056" cy="1323439"/>
          </a:xfrm>
          <a:prstGeom prst="rect">
            <a:avLst/>
          </a:prstGeom>
          <a:noFill/>
        </p:spPr>
        <p:txBody>
          <a:bodyPr wrap="square" rtlCol="0">
            <a:spAutoFit/>
          </a:bodyPr>
          <a:lstStyle/>
          <a:p>
            <a:pPr algn="ctr"/>
            <a:r>
              <a:rPr lang="fr-FR" sz="2000" dirty="0">
                <a:solidFill>
                  <a:schemeClr val="accent2">
                    <a:lumMod val="75000"/>
                  </a:schemeClr>
                </a:solidFill>
              </a:rPr>
              <a:t>Le mur droit est l’affaissement de 300 m d’un plateau le long d’une faille </a:t>
            </a:r>
          </a:p>
          <a:p>
            <a:pPr algn="ctr"/>
            <a:r>
              <a:rPr lang="fr-FR" sz="2000" dirty="0">
                <a:solidFill>
                  <a:schemeClr val="accent2">
                    <a:lumMod val="75000"/>
                  </a:schemeClr>
                </a:solidFill>
              </a:rPr>
              <a:t>de 120 km de long. La paroi est une pente à 20° d’une largeur moyenne de 2 km.</a:t>
            </a:r>
          </a:p>
          <a:p>
            <a:pPr algn="ctr"/>
            <a:r>
              <a:rPr lang="fr-FR" sz="2000" dirty="0">
                <a:solidFill>
                  <a:schemeClr val="accent2">
                    <a:lumMod val="75000"/>
                  </a:schemeClr>
                </a:solidFill>
              </a:rPr>
              <a:t>Il fut baptisé « l’épée dans la Lune » par Christian Huygens qui le découvrit en 1686.</a:t>
            </a:r>
          </a:p>
          <a:p>
            <a:pPr algn="ctr"/>
            <a:endParaRPr lang="fr-FR" sz="2000" dirty="0">
              <a:solidFill>
                <a:schemeClr val="bg1"/>
              </a:solidFill>
            </a:endParaRPr>
          </a:p>
        </p:txBody>
      </p:sp>
    </p:spTree>
    <p:extLst>
      <p:ext uri="{BB962C8B-B14F-4D97-AF65-F5344CB8AC3E}">
        <p14:creationId xmlns:p14="http://schemas.microsoft.com/office/powerpoint/2010/main" val="102112463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1996281096"/>
              </p:ext>
            </p:extLst>
          </p:nvPr>
        </p:nvGraphicFramePr>
        <p:xfrm>
          <a:off x="1" y="-16741"/>
          <a:ext cx="10512920"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741"/>
                        <a:ext cx="10512920"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2094047" y="1197661"/>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3744168" y="179437"/>
            <a:ext cx="2592288"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2382838" y="117475"/>
            <a:ext cx="5500687" cy="461963"/>
          </a:xfrm>
          <a:prstGeom prst="rect">
            <a:avLst/>
          </a:prstGeom>
        </p:spPr>
        <p:txBody>
          <a:bodyPr>
            <a:spAutoFit/>
          </a:bodyPr>
          <a:lstStyle/>
          <a:p>
            <a:pPr>
              <a:defRPr/>
            </a:pPr>
            <a:endParaRPr lang="fr-FR" altLang="fr-FR" dirty="0">
              <a:solidFill>
                <a:schemeClr val="accent6">
                  <a:lumMod val="75000"/>
                </a:schemeClr>
              </a:solidFill>
            </a:endParaRPr>
          </a:p>
        </p:txBody>
      </p:sp>
      <p:sp>
        <p:nvSpPr>
          <p:cNvPr id="4" name="Rectangle 3"/>
          <p:cNvSpPr/>
          <p:nvPr/>
        </p:nvSpPr>
        <p:spPr>
          <a:xfrm>
            <a:off x="3960192" y="179437"/>
            <a:ext cx="2201885" cy="461665"/>
          </a:xfrm>
          <a:prstGeom prst="rect">
            <a:avLst/>
          </a:prstGeom>
        </p:spPr>
        <p:txBody>
          <a:bodyPr wrap="none">
            <a:spAutoFit/>
          </a:bodyPr>
          <a:lstStyle/>
          <a:p>
            <a:pPr>
              <a:defRPr/>
            </a:pPr>
            <a:r>
              <a:rPr lang="fr-FR" dirty="0">
                <a:solidFill>
                  <a:schemeClr val="accent2">
                    <a:lumMod val="75000"/>
                  </a:schemeClr>
                </a:solidFill>
                <a:ea typeface="Lucida Sans Unicode" panose="020B0602030504020204" pitchFamily="34" charset="0"/>
              </a:rPr>
              <a:t>Photo Apollo 16</a:t>
            </a: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784" y="1390903"/>
            <a:ext cx="9577064" cy="5949698"/>
          </a:xfrm>
          <a:prstGeom prst="rect">
            <a:avLst/>
          </a:prstGeom>
          <a:ln>
            <a:solidFill>
              <a:schemeClr val="bg1"/>
            </a:solidFill>
          </a:ln>
        </p:spPr>
      </p:pic>
      <p:sp>
        <p:nvSpPr>
          <p:cNvPr id="11" name="Rectangle à coins arrondis 48"/>
          <p:cNvSpPr>
            <a:spLocks noChangeArrowheads="1"/>
          </p:cNvSpPr>
          <p:nvPr/>
        </p:nvSpPr>
        <p:spPr bwMode="auto">
          <a:xfrm>
            <a:off x="64546" y="850243"/>
            <a:ext cx="9974085" cy="987939"/>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2" name="Rectangle 1"/>
          <p:cNvSpPr/>
          <p:nvPr/>
        </p:nvSpPr>
        <p:spPr>
          <a:xfrm>
            <a:off x="-516447" y="815456"/>
            <a:ext cx="11185525" cy="1015663"/>
          </a:xfrm>
          <a:prstGeom prst="rect">
            <a:avLst/>
          </a:prstGeom>
        </p:spPr>
        <p:txBody>
          <a:bodyPr wrap="square">
            <a:spAutoFit/>
          </a:bodyPr>
          <a:lstStyle/>
          <a:p>
            <a:pPr algn="ctr"/>
            <a:r>
              <a:rPr lang="fr-FR" sz="2000" dirty="0">
                <a:solidFill>
                  <a:schemeClr val="accent2">
                    <a:lumMod val="75000"/>
                  </a:schemeClr>
                </a:solidFill>
              </a:rPr>
              <a:t>Parallèlement au mur droit se trouve le sillon Rima Birt d’une longueur de 52 km.</a:t>
            </a:r>
          </a:p>
          <a:p>
            <a:pPr algn="ctr"/>
            <a:r>
              <a:rPr lang="fr-FR" sz="2000" dirty="0">
                <a:solidFill>
                  <a:schemeClr val="accent2">
                    <a:lumMod val="75000"/>
                  </a:schemeClr>
                </a:solidFill>
              </a:rPr>
              <a:t>C’est une ancienne coulée de lave souterraine qui reliait 2 excavations qui s’est ensuite effondrée.</a:t>
            </a:r>
          </a:p>
          <a:p>
            <a:pPr algn="ctr"/>
            <a:r>
              <a:rPr lang="fr-FR" sz="2000" dirty="0">
                <a:solidFill>
                  <a:schemeClr val="accent2">
                    <a:lumMod val="75000"/>
                  </a:schemeClr>
                </a:solidFill>
              </a:rPr>
              <a:t> Des tubes de laves non effondrés pourront servir de refuges pour les futures missions habitées.	</a:t>
            </a:r>
            <a:endParaRPr lang="fr-FR" sz="2000" dirty="0"/>
          </a:p>
        </p:txBody>
      </p:sp>
      <p:cxnSp>
        <p:nvCxnSpPr>
          <p:cNvPr id="9" name="Connecteur droit avec flèche 8"/>
          <p:cNvCxnSpPr/>
          <p:nvPr/>
        </p:nvCxnSpPr>
        <p:spPr bwMode="auto">
          <a:xfrm flipH="1">
            <a:off x="6530092" y="3971878"/>
            <a:ext cx="558977" cy="266452"/>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bwMode="auto">
          <a:xfrm>
            <a:off x="204922" y="2005466"/>
            <a:ext cx="52254" cy="98228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0" name="ZoneTexte 9"/>
          <p:cNvSpPr txBox="1"/>
          <p:nvPr/>
        </p:nvSpPr>
        <p:spPr>
          <a:xfrm>
            <a:off x="6809580" y="3619418"/>
            <a:ext cx="1932222" cy="400110"/>
          </a:xfrm>
          <a:prstGeom prst="rect">
            <a:avLst/>
          </a:prstGeom>
          <a:noFill/>
        </p:spPr>
        <p:txBody>
          <a:bodyPr wrap="square" rtlCol="0">
            <a:spAutoFit/>
          </a:bodyPr>
          <a:lstStyle/>
          <a:p>
            <a:r>
              <a:rPr lang="fr-FR" sz="2000" dirty="0">
                <a:solidFill>
                  <a:schemeClr val="bg1">
                    <a:lumMod val="95000"/>
                  </a:schemeClr>
                </a:solidFill>
              </a:rPr>
              <a:t>Rima Birt</a:t>
            </a:r>
          </a:p>
        </p:txBody>
      </p:sp>
      <p:sp>
        <p:nvSpPr>
          <p:cNvPr id="5" name="Rectangle 4"/>
          <p:cNvSpPr/>
          <p:nvPr/>
        </p:nvSpPr>
        <p:spPr bwMode="auto">
          <a:xfrm>
            <a:off x="221497" y="1843172"/>
            <a:ext cx="66287" cy="121658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extLst>
      <p:ext uri="{BB962C8B-B14F-4D97-AF65-F5344CB8AC3E}">
        <p14:creationId xmlns:p14="http://schemas.microsoft.com/office/powerpoint/2010/main" val="3012840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re 1"/>
          <p:cNvSpPr>
            <a:spLocks noGrp="1"/>
          </p:cNvSpPr>
          <p:nvPr>
            <p:ph type="ctrTitle"/>
          </p:nvPr>
        </p:nvSpPr>
        <p:spPr/>
        <p:txBody>
          <a:bodyPr/>
          <a:lstStyle/>
          <a:p>
            <a:pPr algn="l" eaLnBrk="1" hangingPunct="1"/>
            <a:r>
              <a:rPr lang="fr-FR" altLang="fr-FR"/>
              <a:t>L</a:t>
            </a:r>
          </a:p>
        </p:txBody>
      </p:sp>
      <p:sp>
        <p:nvSpPr>
          <p:cNvPr id="158723" name="Sous-titre 2"/>
          <p:cNvSpPr>
            <a:spLocks noGrp="1"/>
          </p:cNvSpPr>
          <p:nvPr>
            <p:ph type="subTitle" idx="1"/>
          </p:nvPr>
        </p:nvSpPr>
        <p:spPr/>
        <p:txBody>
          <a:bodyPr/>
          <a:lstStyle/>
          <a:p>
            <a:pPr eaLnBrk="1" hangingPunct="1"/>
            <a:endParaRPr lang="fr-FR" altLang="fr-FR"/>
          </a:p>
        </p:txBody>
      </p:sp>
      <p:pic>
        <p:nvPicPr>
          <p:cNvPr id="158724" name="Image 4" descr="ciel-etoile-a-maupiti-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76" y="127745"/>
            <a:ext cx="9908074" cy="7304186"/>
          </a:xfrm>
          <a:prstGeom prst="rect">
            <a:avLst/>
          </a:prstGeom>
          <a:noFill/>
          <a:ln w="2286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8725"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3065" y="3732590"/>
            <a:ext cx="94496" cy="9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4281" y="1006207"/>
            <a:ext cx="3149865" cy="125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54281" y="2351898"/>
            <a:ext cx="3149865" cy="125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Imag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41947" y="3618845"/>
            <a:ext cx="3256611" cy="125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Imag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9026" y="4891040"/>
            <a:ext cx="3149865" cy="141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Imag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89026" y="6301479"/>
            <a:ext cx="3149865" cy="128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48" y="5358643"/>
            <a:ext cx="5878363" cy="1631216"/>
          </a:xfrm>
          <a:prstGeom prst="rect">
            <a:avLst/>
          </a:prstGeom>
        </p:spPr>
        <p:txBody>
          <a:bodyPr wrap="square">
            <a:spAutoFit/>
          </a:bodyPr>
          <a:lstStyle/>
          <a:p>
            <a:pPr algn="ctr">
              <a:defRPr/>
            </a:pPr>
            <a:r>
              <a:rPr lang="fr-FR" sz="2000" dirty="0">
                <a:solidFill>
                  <a:schemeClr val="bg1">
                    <a:lumMod val="95000"/>
                  </a:schemeClr>
                </a:solidFill>
                <a:latin typeface="+mj-lt"/>
              </a:rPr>
              <a:t>La limite de Roche est la distance théorique en dessous de laquelle un satellite naturel commence à se disloquer sous l’effet des forces de marée d’une planète.</a:t>
            </a:r>
          </a:p>
          <a:p>
            <a:pPr algn="ctr">
              <a:defRPr/>
            </a:pPr>
            <a:r>
              <a:rPr lang="fr-FR" sz="2000" dirty="0">
                <a:solidFill>
                  <a:schemeClr val="bg1">
                    <a:lumMod val="95000"/>
                  </a:schemeClr>
                </a:solidFill>
                <a:latin typeface="+mj-lt"/>
              </a:rPr>
              <a:t>Ces forces dépassent les forces de cohésion du satellite. </a:t>
            </a:r>
          </a:p>
          <a:p>
            <a:pPr algn="ctr">
              <a:defRPr/>
            </a:pPr>
            <a:r>
              <a:rPr lang="fr-FR" sz="2000" dirty="0">
                <a:solidFill>
                  <a:schemeClr val="bg1">
                    <a:lumMod val="95000"/>
                  </a:schemeClr>
                </a:solidFill>
                <a:latin typeface="+mj-lt"/>
              </a:rPr>
              <a:t>Pour la Terre cette limite se trouve à 18 000 km. </a:t>
            </a:r>
          </a:p>
        </p:txBody>
      </p:sp>
      <p:sp>
        <p:nvSpPr>
          <p:cNvPr id="9" name="Rectangle 8"/>
          <p:cNvSpPr/>
          <p:nvPr/>
        </p:nvSpPr>
        <p:spPr>
          <a:xfrm>
            <a:off x="298016" y="789876"/>
            <a:ext cx="5853499" cy="397673"/>
          </a:xfrm>
          <a:prstGeom prst="rect">
            <a:avLst/>
          </a:prstGeom>
        </p:spPr>
        <p:txBody>
          <a:bodyPr>
            <a:spAutoFit/>
          </a:bodyPr>
          <a:lstStyle/>
          <a:p>
            <a:pPr>
              <a:defRPr/>
            </a:pPr>
            <a:r>
              <a:rPr lang="fr-FR" sz="2000" b="1" dirty="0">
                <a:solidFill>
                  <a:srgbClr val="D8E719"/>
                </a:solidFill>
                <a:latin typeface="+mn-lt"/>
              </a:rPr>
              <a:t>Monsieur Roche, un nom  qui vous va si bien !</a:t>
            </a:r>
          </a:p>
        </p:txBody>
      </p:sp>
      <p:cxnSp>
        <p:nvCxnSpPr>
          <p:cNvPr id="12" name="Connecteur droit avec flèche 11"/>
          <p:cNvCxnSpPr/>
          <p:nvPr/>
        </p:nvCxnSpPr>
        <p:spPr>
          <a:xfrm flipH="1" flipV="1">
            <a:off x="8214676" y="1667678"/>
            <a:ext cx="3184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a:off x="8712720" y="1667678"/>
            <a:ext cx="1959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6832236" y="3065868"/>
            <a:ext cx="6772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6261760" y="4332813"/>
            <a:ext cx="866213" cy="7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481" name="Connecteur droit avec flèche 105480"/>
          <p:cNvCxnSpPr/>
          <p:nvPr/>
        </p:nvCxnSpPr>
        <p:spPr>
          <a:xfrm flipH="1">
            <a:off x="7632600" y="3060619"/>
            <a:ext cx="353485" cy="3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488" name="Connecteur droit avec flèche 105487"/>
          <p:cNvCxnSpPr/>
          <p:nvPr/>
        </p:nvCxnSpPr>
        <p:spPr>
          <a:xfrm flipH="1">
            <a:off x="7234718" y="4336313"/>
            <a:ext cx="4602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8740" name="Imag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73457" y="1427938"/>
            <a:ext cx="2425396" cy="32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593835" y="4674366"/>
            <a:ext cx="3261860" cy="369332"/>
          </a:xfrm>
          <a:prstGeom prst="rect">
            <a:avLst/>
          </a:prstGeom>
          <a:noFill/>
        </p:spPr>
        <p:txBody>
          <a:bodyPr>
            <a:spAutoFit/>
          </a:bodyPr>
          <a:lstStyle/>
          <a:p>
            <a:pPr>
              <a:defRPr/>
            </a:pPr>
            <a:r>
              <a:rPr lang="fr-FR" sz="1800" dirty="0">
                <a:solidFill>
                  <a:schemeClr val="bg1">
                    <a:lumMod val="95000"/>
                  </a:schemeClr>
                </a:solidFill>
                <a:cs typeface="Times New Roman" panose="02020603050405020304" pitchFamily="18" charset="0"/>
              </a:rPr>
              <a:t>Edouard Roche 1820-1883</a:t>
            </a:r>
          </a:p>
        </p:txBody>
      </p:sp>
      <p:sp>
        <p:nvSpPr>
          <p:cNvPr id="2" name="Rectangle 1"/>
          <p:cNvSpPr/>
          <p:nvPr/>
        </p:nvSpPr>
        <p:spPr>
          <a:xfrm>
            <a:off x="43891" y="5379373"/>
            <a:ext cx="5788509" cy="1562578"/>
          </a:xfrm>
          <a:prstGeom prst="rect">
            <a:avLst/>
          </a:prstGeom>
          <a:noFill/>
          <a:ln w="9525">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646"/>
          </a:p>
        </p:txBody>
      </p:sp>
      <p:sp>
        <p:nvSpPr>
          <p:cNvPr id="24" name="Rectangle à coins arrondis 23"/>
          <p:cNvSpPr/>
          <p:nvPr/>
        </p:nvSpPr>
        <p:spPr bwMode="auto">
          <a:xfrm>
            <a:off x="966344" y="243770"/>
            <a:ext cx="4004567" cy="468009"/>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dirty="0"/>
          </a:p>
        </p:txBody>
      </p:sp>
      <p:sp>
        <p:nvSpPr>
          <p:cNvPr id="3" name="Rectangle 2"/>
          <p:cNvSpPr/>
          <p:nvPr/>
        </p:nvSpPr>
        <p:spPr>
          <a:xfrm>
            <a:off x="1089432" y="243770"/>
            <a:ext cx="3903633" cy="461665"/>
          </a:xfrm>
          <a:prstGeom prst="rect">
            <a:avLst/>
          </a:prstGeom>
        </p:spPr>
        <p:txBody>
          <a:bodyPr wrap="none">
            <a:spAutoFit/>
          </a:bodyPr>
          <a:lstStyle/>
          <a:p>
            <a:r>
              <a:rPr lang="fr-FR" altLang="fr-FR" dirty="0">
                <a:solidFill>
                  <a:schemeClr val="accent2">
                    <a:lumMod val="75000"/>
                  </a:schemeClr>
                </a:solidFill>
              </a:rPr>
              <a:t>Théorie de la limite de Roche.</a:t>
            </a:r>
          </a:p>
        </p:txBody>
      </p:sp>
      <p:sp>
        <p:nvSpPr>
          <p:cNvPr id="5" name="ZoneTexte 4"/>
          <p:cNvSpPr txBox="1"/>
          <p:nvPr/>
        </p:nvSpPr>
        <p:spPr>
          <a:xfrm>
            <a:off x="7632600" y="755869"/>
            <a:ext cx="2278021" cy="738664"/>
          </a:xfrm>
          <a:prstGeom prst="rect">
            <a:avLst/>
          </a:prstGeom>
          <a:noFill/>
        </p:spPr>
        <p:txBody>
          <a:bodyPr wrap="square" rtlCol="0">
            <a:spAutoFit/>
          </a:bodyPr>
          <a:lstStyle/>
          <a:p>
            <a:pPr algn="ctr"/>
            <a:r>
              <a:rPr lang="fr-FR" sz="1400" dirty="0">
                <a:solidFill>
                  <a:schemeClr val="bg1"/>
                </a:solidFill>
              </a:rPr>
              <a:t>Forces de marée sur les astéroïdes ou les planétoïdes	</a:t>
            </a:r>
            <a:r>
              <a:rPr lang="fr-FR" sz="1200" dirty="0">
                <a:solidFill>
                  <a:schemeClr val="bg1"/>
                </a:solidFill>
              </a:rPr>
              <a:t>	</a:t>
            </a:r>
          </a:p>
        </p:txBody>
      </p:sp>
    </p:spTree>
    <p:extLst>
      <p:ext uri="{BB962C8B-B14F-4D97-AF65-F5344CB8AC3E}">
        <p14:creationId xmlns:p14="http://schemas.microsoft.com/office/powerpoint/2010/main" val="2504672491"/>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0" y="-16741"/>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41"/>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3271409" y="209920"/>
            <a:ext cx="3320714"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2382838" y="117475"/>
            <a:ext cx="5500687" cy="461963"/>
          </a:xfrm>
          <a:prstGeom prst="rect">
            <a:avLst/>
          </a:prstGeom>
        </p:spPr>
        <p:txBody>
          <a:bodyPr>
            <a:spAutoFit/>
          </a:bodyPr>
          <a:lstStyle/>
          <a:p>
            <a:pPr>
              <a:defRPr/>
            </a:pPr>
            <a:endParaRPr lang="fr-FR" altLang="fr-FR" dirty="0">
              <a:solidFill>
                <a:schemeClr val="accent6">
                  <a:lumMod val="75000"/>
                </a:schemeClr>
              </a:solidFill>
            </a:endParaRP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928" y="875579"/>
            <a:ext cx="6768752" cy="6465022"/>
          </a:xfrm>
          <a:prstGeom prst="rect">
            <a:avLst/>
          </a:prstGeom>
        </p:spPr>
      </p:pic>
      <p:sp>
        <p:nvSpPr>
          <p:cNvPr id="2" name="Ellipse 1"/>
          <p:cNvSpPr/>
          <p:nvPr/>
        </p:nvSpPr>
        <p:spPr bwMode="auto">
          <a:xfrm>
            <a:off x="4248224" y="6095120"/>
            <a:ext cx="504056" cy="412808"/>
          </a:xfrm>
          <a:prstGeom prst="ellipse">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4" name="Rectangle 3"/>
          <p:cNvSpPr/>
          <p:nvPr/>
        </p:nvSpPr>
        <p:spPr>
          <a:xfrm>
            <a:off x="3400310" y="197671"/>
            <a:ext cx="3135987" cy="461665"/>
          </a:xfrm>
          <a:prstGeom prst="rect">
            <a:avLst/>
          </a:prstGeom>
        </p:spPr>
        <p:txBody>
          <a:bodyPr wrap="none">
            <a:spAutoFit/>
          </a:bodyPr>
          <a:lstStyle/>
          <a:p>
            <a:pPr>
              <a:defRPr/>
            </a:pPr>
            <a:r>
              <a:rPr lang="fr-FR" dirty="0">
                <a:solidFill>
                  <a:schemeClr val="accent2">
                    <a:lumMod val="75000"/>
                  </a:schemeClr>
                </a:solidFill>
                <a:ea typeface="Lucida Sans Unicode" panose="020B0602030504020204" pitchFamily="34" charset="0"/>
              </a:rPr>
              <a:t>Le Cratère Tycho Brahe</a:t>
            </a:r>
          </a:p>
        </p:txBody>
      </p:sp>
    </p:spTree>
    <p:extLst>
      <p:ext uri="{BB962C8B-B14F-4D97-AF65-F5344CB8AC3E}">
        <p14:creationId xmlns:p14="http://schemas.microsoft.com/office/powerpoint/2010/main" val="38287786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219755680"/>
              </p:ext>
            </p:extLst>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2817">
            <a:off x="1934529" y="1605233"/>
            <a:ext cx="5988334" cy="5767712"/>
          </a:xfrm>
          <a:prstGeom prst="rect">
            <a:avLst/>
          </a:prstGeom>
        </p:spPr>
      </p:pic>
      <p:sp>
        <p:nvSpPr>
          <p:cNvPr id="9" name="Rectangle à coins arrondis 48"/>
          <p:cNvSpPr>
            <a:spLocks noChangeArrowheads="1"/>
          </p:cNvSpPr>
          <p:nvPr/>
        </p:nvSpPr>
        <p:spPr bwMode="auto">
          <a:xfrm>
            <a:off x="740879" y="265594"/>
            <a:ext cx="8582991" cy="1034569"/>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4" name="ZoneTexte 3"/>
          <p:cNvSpPr txBox="1"/>
          <p:nvPr/>
        </p:nvSpPr>
        <p:spPr>
          <a:xfrm>
            <a:off x="740879" y="252070"/>
            <a:ext cx="8491029" cy="1323439"/>
          </a:xfrm>
          <a:prstGeom prst="rect">
            <a:avLst/>
          </a:prstGeom>
          <a:noFill/>
        </p:spPr>
        <p:txBody>
          <a:bodyPr wrap="square" rtlCol="0">
            <a:spAutoFit/>
          </a:bodyPr>
          <a:lstStyle/>
          <a:p>
            <a:pPr algn="ctr"/>
            <a:r>
              <a:rPr lang="fr-FR" sz="2000" dirty="0">
                <a:solidFill>
                  <a:schemeClr val="accent2">
                    <a:lumMod val="75000"/>
                  </a:schemeClr>
                </a:solidFill>
              </a:rPr>
              <a:t>La formation  de ce cratère est «très récente»: 108 millions d’années.</a:t>
            </a:r>
          </a:p>
          <a:p>
            <a:pPr algn="ctr"/>
            <a:r>
              <a:rPr lang="fr-FR" sz="2000" dirty="0">
                <a:solidFill>
                  <a:schemeClr val="accent2">
                    <a:lumMod val="75000"/>
                  </a:schemeClr>
                </a:solidFill>
              </a:rPr>
              <a:t>Sous la puissance de l’impact, on retrouve des éjectas dans un rayon de 2000 km.</a:t>
            </a:r>
          </a:p>
          <a:p>
            <a:pPr algn="ctr"/>
            <a:r>
              <a:rPr lang="fr-FR" sz="2000" dirty="0">
                <a:solidFill>
                  <a:schemeClr val="accent2">
                    <a:lumMod val="75000"/>
                  </a:schemeClr>
                </a:solidFill>
              </a:rPr>
              <a:t>Apollo 17 a ramené sur Terre des roches de ces éjectas.</a:t>
            </a:r>
          </a:p>
          <a:p>
            <a:pPr algn="ctr"/>
            <a:endParaRPr lang="fr-FR" sz="2000" dirty="0">
              <a:solidFill>
                <a:schemeClr val="accent2">
                  <a:lumMod val="75000"/>
                </a:schemeClr>
              </a:solidFill>
            </a:endParaRPr>
          </a:p>
        </p:txBody>
      </p:sp>
      <p:sp>
        <p:nvSpPr>
          <p:cNvPr id="3" name="ZoneTexte 2"/>
          <p:cNvSpPr txBox="1"/>
          <p:nvPr/>
        </p:nvSpPr>
        <p:spPr>
          <a:xfrm>
            <a:off x="6093315" y="2622440"/>
            <a:ext cx="1872208" cy="369332"/>
          </a:xfrm>
          <a:prstGeom prst="rect">
            <a:avLst/>
          </a:prstGeom>
          <a:noFill/>
        </p:spPr>
        <p:txBody>
          <a:bodyPr wrap="square" rtlCol="0">
            <a:spAutoFit/>
          </a:bodyPr>
          <a:lstStyle/>
          <a:p>
            <a:r>
              <a:rPr lang="fr-FR" sz="1800" dirty="0">
                <a:solidFill>
                  <a:schemeClr val="bg1"/>
                </a:solidFill>
              </a:rPr>
              <a:t>Apollo 17</a:t>
            </a:r>
          </a:p>
        </p:txBody>
      </p:sp>
      <p:cxnSp>
        <p:nvCxnSpPr>
          <p:cNvPr id="6" name="Connecteur droit avec flèche 5"/>
          <p:cNvCxnSpPr/>
          <p:nvPr/>
        </p:nvCxnSpPr>
        <p:spPr bwMode="auto">
          <a:xfrm flipH="1">
            <a:off x="6048424" y="2953691"/>
            <a:ext cx="360040" cy="260986"/>
          </a:xfrm>
          <a:prstGeom prst="straightConnector1">
            <a:avLst/>
          </a:prstGeom>
          <a:solidFill>
            <a:srgbClr val="00B8FF"/>
          </a:solidFill>
          <a:ln w="1270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ZoneTexte 4"/>
          <p:cNvSpPr txBox="1"/>
          <p:nvPr/>
        </p:nvSpPr>
        <p:spPr>
          <a:xfrm>
            <a:off x="2141766" y="3203158"/>
            <a:ext cx="1944216" cy="338554"/>
          </a:xfrm>
          <a:prstGeom prst="rect">
            <a:avLst/>
          </a:prstGeom>
          <a:noFill/>
        </p:spPr>
        <p:txBody>
          <a:bodyPr wrap="square" rtlCol="0">
            <a:spAutoFit/>
          </a:bodyPr>
          <a:lstStyle/>
          <a:p>
            <a:r>
              <a:rPr lang="fr-FR" sz="1600" dirty="0">
                <a:solidFill>
                  <a:schemeClr val="bg1"/>
                </a:solidFill>
              </a:rPr>
              <a:t>Cratère Copernic</a:t>
            </a:r>
          </a:p>
        </p:txBody>
      </p:sp>
      <p:cxnSp>
        <p:nvCxnSpPr>
          <p:cNvPr id="8" name="Connecteur droit avec flèche 7"/>
          <p:cNvCxnSpPr/>
          <p:nvPr/>
        </p:nvCxnSpPr>
        <p:spPr bwMode="auto">
          <a:xfrm>
            <a:off x="3240112" y="3524542"/>
            <a:ext cx="288032" cy="255295"/>
          </a:xfrm>
          <a:prstGeom prst="straightConnector1">
            <a:avLst/>
          </a:prstGeom>
          <a:solidFill>
            <a:srgbClr val="00B8FF"/>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4850273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2532400628"/>
              </p:ext>
            </p:extLst>
          </p:nvPr>
        </p:nvGraphicFramePr>
        <p:xfrm>
          <a:off x="0" y="-48341"/>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341"/>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3526538" y="211891"/>
            <a:ext cx="3722738"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3786630" y="207049"/>
            <a:ext cx="5500687" cy="461665"/>
          </a:xfrm>
          <a:prstGeom prst="rect">
            <a:avLst/>
          </a:prstGeom>
        </p:spPr>
        <p:txBody>
          <a:bodyPr>
            <a:spAutoFit/>
          </a:bodyPr>
          <a:lstStyle/>
          <a:p>
            <a:pPr>
              <a:defRPr/>
            </a:pPr>
            <a:r>
              <a:rPr lang="fr-FR" altLang="fr-FR" dirty="0">
                <a:solidFill>
                  <a:schemeClr val="accent6">
                    <a:lumMod val="75000"/>
                  </a:schemeClr>
                </a:solidFill>
              </a:rPr>
              <a:t>Détail des zones d’éjectas.</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83" y="907179"/>
            <a:ext cx="9543905" cy="6818223"/>
          </a:xfrm>
          <a:prstGeom prst="rect">
            <a:avLst/>
          </a:prstGeom>
        </p:spPr>
      </p:pic>
    </p:spTree>
    <p:extLst>
      <p:ext uri="{BB962C8B-B14F-4D97-AF65-F5344CB8AC3E}">
        <p14:creationId xmlns:p14="http://schemas.microsoft.com/office/powerpoint/2010/main" val="154367145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715" y="1258659"/>
            <a:ext cx="5879194" cy="5879194"/>
          </a:xfrm>
          <a:prstGeom prst="rect">
            <a:avLst/>
          </a:prstGeom>
        </p:spPr>
      </p:pic>
      <p:sp>
        <p:nvSpPr>
          <p:cNvPr id="7" name="Rectangle à coins arrondis 48"/>
          <p:cNvSpPr>
            <a:spLocks noChangeArrowheads="1"/>
          </p:cNvSpPr>
          <p:nvPr/>
        </p:nvSpPr>
        <p:spPr bwMode="auto">
          <a:xfrm>
            <a:off x="1727944" y="383501"/>
            <a:ext cx="6696744" cy="693951"/>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Rectangle 2"/>
          <p:cNvSpPr/>
          <p:nvPr/>
        </p:nvSpPr>
        <p:spPr>
          <a:xfrm>
            <a:off x="-81150" y="376533"/>
            <a:ext cx="10378046" cy="707886"/>
          </a:xfrm>
          <a:prstGeom prst="rect">
            <a:avLst/>
          </a:prstGeom>
        </p:spPr>
        <p:txBody>
          <a:bodyPr wrap="square">
            <a:spAutoFit/>
          </a:bodyPr>
          <a:lstStyle/>
          <a:p>
            <a:pPr algn="ctr"/>
            <a:r>
              <a:rPr lang="fr-FR" sz="2000" dirty="0">
                <a:solidFill>
                  <a:schemeClr val="accent2">
                    <a:lumMod val="75000"/>
                  </a:schemeClr>
                </a:solidFill>
              </a:rPr>
              <a:t>Le cratère a un diamètre de 82 km et une profondeur de 4,7 km.</a:t>
            </a:r>
          </a:p>
          <a:p>
            <a:pPr algn="ctr"/>
            <a:r>
              <a:rPr lang="fr-FR" sz="2000" dirty="0">
                <a:solidFill>
                  <a:schemeClr val="accent2">
                    <a:lumMod val="75000"/>
                  </a:schemeClr>
                </a:solidFill>
              </a:rPr>
              <a:t> Au centre du cratère se trouve un pic de 2 km d’altitude.</a:t>
            </a:r>
          </a:p>
        </p:txBody>
      </p:sp>
    </p:spTree>
    <p:extLst>
      <p:ext uri="{BB962C8B-B14F-4D97-AF65-F5344CB8AC3E}">
        <p14:creationId xmlns:p14="http://schemas.microsoft.com/office/powerpoint/2010/main" val="204453024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3613815818"/>
              </p:ext>
            </p:extLst>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6" name="ZoneTexte 2"/>
          <p:cNvSpPr txBox="1">
            <a:spLocks noChangeArrowheads="1"/>
          </p:cNvSpPr>
          <p:nvPr/>
        </p:nvSpPr>
        <p:spPr bwMode="auto">
          <a:xfrm>
            <a:off x="2711450" y="33338"/>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3600152" y="635902"/>
            <a:ext cx="2736304"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3627785" y="601018"/>
            <a:ext cx="5500687" cy="461665"/>
          </a:xfrm>
          <a:prstGeom prst="rect">
            <a:avLst/>
          </a:prstGeom>
        </p:spPr>
        <p:txBody>
          <a:bodyPr>
            <a:spAutoFit/>
          </a:bodyPr>
          <a:lstStyle/>
          <a:p>
            <a:pPr>
              <a:defRPr/>
            </a:pPr>
            <a:r>
              <a:rPr lang="fr-FR" altLang="fr-FR" dirty="0">
                <a:solidFill>
                  <a:schemeClr val="accent6">
                    <a:lumMod val="75000"/>
                  </a:schemeClr>
                </a:solidFill>
              </a:rPr>
              <a:t>Pic central de Tycho</a:t>
            </a: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 y="1870026"/>
            <a:ext cx="10080625" cy="4630787"/>
          </a:xfrm>
          <a:prstGeom prst="rect">
            <a:avLst/>
          </a:prstGeom>
        </p:spPr>
      </p:pic>
    </p:spTree>
    <p:extLst>
      <p:ext uri="{BB962C8B-B14F-4D97-AF65-F5344CB8AC3E}">
        <p14:creationId xmlns:p14="http://schemas.microsoft.com/office/powerpoint/2010/main" val="213182063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66471597"/>
              </p:ext>
            </p:extLst>
          </p:nvPr>
        </p:nvGraphicFramePr>
        <p:xfrm>
          <a:off x="-144263" y="-48341"/>
          <a:ext cx="10585176" cy="7757242"/>
        </p:xfrm>
        <a:graphic>
          <a:graphicData uri="http://schemas.openxmlformats.org/presentationml/2006/ole">
            <mc:AlternateContent xmlns:mc="http://schemas.openxmlformats.org/markup-compatibility/2006">
              <mc:Choice xmlns:v="urn:schemas-microsoft-com:vml" Requires="v">
                <p:oleObj name="CorelPhotoPaint.Image.7" r:id="rId5" imgW="13003175" imgH="9752381" progId="CorelPhotoPaint.Image.7">
                  <p:embed/>
                </p:oleObj>
              </mc:Choice>
              <mc:Fallback>
                <p:oleObj name="CorelPhotoPaint.Image.7" r:id="rId5" imgW="13003175" imgH="9752381" progId="CorelPhotoPaint.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263" y="-48341"/>
                        <a:ext cx="10585176"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3" name="Vidéo coucher de lune Austral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239" y="1263749"/>
            <a:ext cx="10272434" cy="5706908"/>
          </a:xfrm>
          <a:prstGeom prst="rect">
            <a:avLst/>
          </a:prstGeom>
        </p:spPr>
      </p:pic>
      <p:sp>
        <p:nvSpPr>
          <p:cNvPr id="11" name="Rectangle à coins arrondis 10"/>
          <p:cNvSpPr/>
          <p:nvPr/>
        </p:nvSpPr>
        <p:spPr bwMode="auto">
          <a:xfrm>
            <a:off x="-248" y="403930"/>
            <a:ext cx="10004872" cy="446088"/>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5" name="Rectangle 4"/>
          <p:cNvSpPr/>
          <p:nvPr/>
        </p:nvSpPr>
        <p:spPr>
          <a:xfrm>
            <a:off x="-248" y="370185"/>
            <a:ext cx="10800951" cy="461665"/>
          </a:xfrm>
          <a:prstGeom prst="rect">
            <a:avLst/>
          </a:prstGeom>
        </p:spPr>
        <p:txBody>
          <a:bodyPr wrap="square">
            <a:spAutoFit/>
          </a:bodyPr>
          <a:lstStyle/>
          <a:p>
            <a:r>
              <a:rPr lang="fr-FR" dirty="0">
                <a:solidFill>
                  <a:schemeClr val="accent2">
                    <a:lumMod val="75000"/>
                  </a:schemeClr>
                </a:solidFill>
                <a:cs typeface="Times New Roman" panose="02020603050405020304" pitchFamily="18" charset="0"/>
              </a:rPr>
              <a:t>Et pour terminer admirons un lever de Lune au Cap Byron en Australie orientale.  </a:t>
            </a:r>
          </a:p>
        </p:txBody>
      </p:sp>
      <p:sp>
        <p:nvSpPr>
          <p:cNvPr id="2" name="ZoneTexte 1"/>
          <p:cNvSpPr txBox="1"/>
          <p:nvPr/>
        </p:nvSpPr>
        <p:spPr>
          <a:xfrm>
            <a:off x="3960193" y="7164117"/>
            <a:ext cx="2376264" cy="276999"/>
          </a:xfrm>
          <a:prstGeom prst="rect">
            <a:avLst/>
          </a:prstGeom>
          <a:noFill/>
        </p:spPr>
        <p:txBody>
          <a:bodyPr wrap="square" rtlCol="0">
            <a:spAutoFit/>
          </a:bodyPr>
          <a:lstStyle/>
          <a:p>
            <a:r>
              <a:rPr lang="fr-FR" sz="1200" dirty="0">
                <a:solidFill>
                  <a:schemeClr val="bg1"/>
                </a:solidFill>
              </a:rPr>
              <a:t>	Cliquer sur l’image</a:t>
            </a:r>
          </a:p>
        </p:txBody>
      </p:sp>
    </p:spTree>
    <p:extLst>
      <p:ext uri="{BB962C8B-B14F-4D97-AF65-F5344CB8AC3E}">
        <p14:creationId xmlns:p14="http://schemas.microsoft.com/office/powerpoint/2010/main" val="117447422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175419" y="0"/>
          <a:ext cx="10415588"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9" y="0"/>
                        <a:ext cx="10415588" cy="755967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5" name="Rectangle 4"/>
          <p:cNvSpPr/>
          <p:nvPr/>
        </p:nvSpPr>
        <p:spPr>
          <a:xfrm>
            <a:off x="3096096" y="285564"/>
            <a:ext cx="184731" cy="769441"/>
          </a:xfrm>
          <a:prstGeom prst="rect">
            <a:avLst/>
          </a:prstGeom>
        </p:spPr>
        <p:txBody>
          <a:bodyPr wrap="none">
            <a:spAutoFit/>
          </a:bodyPr>
          <a:lstStyle/>
          <a:p>
            <a:endParaRPr lang="fr-FR" sz="4400" b="1" dirty="0">
              <a:ln w="22225">
                <a:solidFill>
                  <a:schemeClr val="bg1"/>
                </a:solidFill>
                <a:prstDash val="solid"/>
              </a:ln>
              <a:solidFill>
                <a:schemeClr val="accent2">
                  <a:lumMod val="40000"/>
                  <a:lumOff val="60000"/>
                </a:schemeClr>
              </a:solidFill>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80" y="1"/>
            <a:ext cx="13773247" cy="7747452"/>
          </a:xfrm>
          <a:prstGeom prst="rect">
            <a:avLst/>
          </a:prstGeom>
        </p:spPr>
      </p:pic>
      <p:sp>
        <p:nvSpPr>
          <p:cNvPr id="6" name="Rectangle 5"/>
          <p:cNvSpPr/>
          <p:nvPr/>
        </p:nvSpPr>
        <p:spPr>
          <a:xfrm>
            <a:off x="3660563" y="1317329"/>
            <a:ext cx="6073971" cy="707886"/>
          </a:xfrm>
          <a:prstGeom prst="rect">
            <a:avLst/>
          </a:prstGeom>
        </p:spPr>
        <p:txBody>
          <a:bodyPr wrap="none">
            <a:spAutoFit/>
          </a:bodyPr>
          <a:lstStyle/>
          <a:p>
            <a:pPr algn="ctr"/>
            <a:r>
              <a:rPr lang="fr-FR" sz="4000" b="1" dirty="0">
                <a:ln w="22225">
                  <a:solidFill>
                    <a:schemeClr val="bg1"/>
                  </a:solidFill>
                  <a:prstDash val="solid"/>
                </a:ln>
                <a:solidFill>
                  <a:schemeClr val="accent2">
                    <a:lumMod val="40000"/>
                    <a:lumOff val="60000"/>
                  </a:schemeClr>
                </a:solidFill>
              </a:rPr>
              <a:t>MERCI  A  VOUS  TOUS  </a:t>
            </a:r>
          </a:p>
        </p:txBody>
      </p:sp>
    </p:spTree>
    <p:extLst>
      <p:ext uri="{BB962C8B-B14F-4D97-AF65-F5344CB8AC3E}">
        <p14:creationId xmlns:p14="http://schemas.microsoft.com/office/powerpoint/2010/main" val="31791480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3594267939"/>
              </p:ext>
            </p:extLst>
          </p:nvPr>
        </p:nvGraphicFramePr>
        <p:xfrm>
          <a:off x="-360038" y="-36587"/>
          <a:ext cx="11306518"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38" y="-36587"/>
                        <a:ext cx="11306518"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10" name="Rectangle à coins arrondis 48"/>
          <p:cNvSpPr>
            <a:spLocks noChangeArrowheads="1"/>
          </p:cNvSpPr>
          <p:nvPr/>
        </p:nvSpPr>
        <p:spPr bwMode="auto">
          <a:xfrm>
            <a:off x="1666755" y="1001802"/>
            <a:ext cx="6973957" cy="794675"/>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dirty="0"/>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16" y="2135038"/>
            <a:ext cx="9291656" cy="5166804"/>
          </a:xfrm>
          <a:prstGeom prst="rect">
            <a:avLst/>
          </a:prstGeom>
        </p:spPr>
      </p:pic>
      <p:sp>
        <p:nvSpPr>
          <p:cNvPr id="6" name="Rectangle 5"/>
          <p:cNvSpPr/>
          <p:nvPr/>
        </p:nvSpPr>
        <p:spPr>
          <a:xfrm>
            <a:off x="-144015" y="1045196"/>
            <a:ext cx="10584927" cy="707886"/>
          </a:xfrm>
          <a:prstGeom prst="rect">
            <a:avLst/>
          </a:prstGeom>
        </p:spPr>
        <p:txBody>
          <a:bodyPr wrap="square">
            <a:spAutoFit/>
          </a:bodyPr>
          <a:lstStyle/>
          <a:p>
            <a:pPr algn="ctr"/>
            <a:r>
              <a:rPr lang="fr-FR" sz="2000" dirty="0">
                <a:solidFill>
                  <a:schemeClr val="accent2">
                    <a:lumMod val="75000"/>
                  </a:schemeClr>
                </a:solidFill>
                <a:cs typeface="Times New Roman" panose="02020603050405020304" pitchFamily="18" charset="0"/>
              </a:rPr>
              <a:t>En 1878 l’astronome </a:t>
            </a:r>
            <a:r>
              <a:rPr lang="fr-FR" sz="2000" b="1" dirty="0">
                <a:solidFill>
                  <a:schemeClr val="accent2">
                    <a:lumMod val="75000"/>
                  </a:schemeClr>
                </a:solidFill>
                <a:cs typeface="Times New Roman" panose="02020603050405020304" pitchFamily="18" charset="0"/>
              </a:rPr>
              <a:t>Georges Darwin </a:t>
            </a:r>
            <a:r>
              <a:rPr lang="fr-FR" sz="2000" dirty="0">
                <a:solidFill>
                  <a:schemeClr val="accent2">
                    <a:lumMod val="75000"/>
                  </a:schemeClr>
                </a:solidFill>
                <a:cs typeface="Times New Roman" panose="02020603050405020304" pitchFamily="18" charset="0"/>
              </a:rPr>
              <a:t>(fils du célèbre Charles !) </a:t>
            </a:r>
          </a:p>
          <a:p>
            <a:pPr algn="ctr"/>
            <a:r>
              <a:rPr lang="fr-FR" sz="2000" dirty="0">
                <a:solidFill>
                  <a:schemeClr val="accent2">
                    <a:lumMod val="75000"/>
                  </a:schemeClr>
                </a:solidFill>
                <a:cs typeface="Times New Roman" panose="02020603050405020304" pitchFamily="18" charset="0"/>
              </a:rPr>
              <a:t>propose que la Lune soit un morceau de la Terre.</a:t>
            </a:r>
          </a:p>
        </p:txBody>
      </p:sp>
      <p:sp>
        <p:nvSpPr>
          <p:cNvPr id="15" name="Rectangle à coins arrondis 14"/>
          <p:cNvSpPr/>
          <p:nvPr/>
        </p:nvSpPr>
        <p:spPr bwMode="auto">
          <a:xfrm>
            <a:off x="3602588" y="251445"/>
            <a:ext cx="2877884" cy="428625"/>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2" name="Rectangle 1"/>
          <p:cNvSpPr/>
          <p:nvPr/>
        </p:nvSpPr>
        <p:spPr>
          <a:xfrm>
            <a:off x="3673995" y="251445"/>
            <a:ext cx="5038725" cy="461665"/>
          </a:xfrm>
          <a:prstGeom prst="rect">
            <a:avLst/>
          </a:prstGeom>
        </p:spPr>
        <p:txBody>
          <a:bodyPr>
            <a:spAutoFit/>
          </a:bodyPr>
          <a:lstStyle/>
          <a:p>
            <a:r>
              <a:rPr lang="fr-FR" dirty="0">
                <a:solidFill>
                  <a:schemeClr val="accent2">
                    <a:lumMod val="75000"/>
                  </a:schemeClr>
                </a:solidFill>
                <a:cs typeface="Times New Roman" panose="02020603050405020304" pitchFamily="18" charset="0"/>
              </a:rPr>
              <a:t>L’origine par fission</a:t>
            </a:r>
            <a:endParaRPr lang="fr-FR" dirty="0">
              <a:cs typeface="Times New Roman" panose="02020603050405020304" pitchFamily="18" charset="0"/>
            </a:endParaRPr>
          </a:p>
        </p:txBody>
      </p:sp>
      <p:sp>
        <p:nvSpPr>
          <p:cNvPr id="3" name="ZoneTexte 2"/>
          <p:cNvSpPr txBox="1"/>
          <p:nvPr/>
        </p:nvSpPr>
        <p:spPr>
          <a:xfrm>
            <a:off x="3349959" y="3660258"/>
            <a:ext cx="648072" cy="461665"/>
          </a:xfrm>
          <a:prstGeom prst="rect">
            <a:avLst/>
          </a:prstGeom>
          <a:noFill/>
        </p:spPr>
        <p:txBody>
          <a:bodyPr wrap="square" rtlCol="0">
            <a:spAutoFit/>
          </a:bodyPr>
          <a:lstStyle/>
          <a:p>
            <a:r>
              <a:rPr lang="fr-FR" b="1" dirty="0"/>
              <a:t>1</a:t>
            </a:r>
          </a:p>
        </p:txBody>
      </p:sp>
      <p:sp>
        <p:nvSpPr>
          <p:cNvPr id="4" name="Rectangle 3"/>
          <p:cNvSpPr/>
          <p:nvPr/>
        </p:nvSpPr>
        <p:spPr>
          <a:xfrm>
            <a:off x="8152389" y="6628724"/>
            <a:ext cx="338554" cy="461665"/>
          </a:xfrm>
          <a:prstGeom prst="rect">
            <a:avLst/>
          </a:prstGeom>
        </p:spPr>
        <p:txBody>
          <a:bodyPr wrap="none">
            <a:spAutoFit/>
          </a:bodyPr>
          <a:lstStyle/>
          <a:p>
            <a:r>
              <a:rPr lang="fr-FR" b="1" dirty="0"/>
              <a:t>4</a:t>
            </a:r>
          </a:p>
        </p:txBody>
      </p:sp>
      <p:sp>
        <p:nvSpPr>
          <p:cNvPr id="7" name="Rectangle 6"/>
          <p:cNvSpPr/>
          <p:nvPr/>
        </p:nvSpPr>
        <p:spPr>
          <a:xfrm>
            <a:off x="8096485" y="3660257"/>
            <a:ext cx="338554" cy="461665"/>
          </a:xfrm>
          <a:prstGeom prst="rect">
            <a:avLst/>
          </a:prstGeom>
        </p:spPr>
        <p:txBody>
          <a:bodyPr wrap="none">
            <a:spAutoFit/>
          </a:bodyPr>
          <a:lstStyle/>
          <a:p>
            <a:r>
              <a:rPr lang="fr-FR" b="1" dirty="0"/>
              <a:t>2</a:t>
            </a:r>
          </a:p>
        </p:txBody>
      </p:sp>
      <p:sp>
        <p:nvSpPr>
          <p:cNvPr id="8" name="Rectangle 7"/>
          <p:cNvSpPr/>
          <p:nvPr/>
        </p:nvSpPr>
        <p:spPr>
          <a:xfrm>
            <a:off x="3180682" y="6657571"/>
            <a:ext cx="338554" cy="461665"/>
          </a:xfrm>
          <a:prstGeom prst="rect">
            <a:avLst/>
          </a:prstGeom>
        </p:spPr>
        <p:txBody>
          <a:bodyPr wrap="none">
            <a:spAutoFit/>
          </a:bodyPr>
          <a:lstStyle/>
          <a:p>
            <a:r>
              <a:rPr lang="fr-FR" b="1" dirty="0"/>
              <a:t>3</a:t>
            </a:r>
          </a:p>
        </p:txBody>
      </p:sp>
    </p:spTree>
    <p:extLst>
      <p:ext uri="{BB962C8B-B14F-4D97-AF65-F5344CB8AC3E}">
        <p14:creationId xmlns:p14="http://schemas.microsoft.com/office/powerpoint/2010/main" val="4052490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nvGraphicFramePr>
        <p:xfrm>
          <a:off x="-98006" y="-9469"/>
          <a:ext cx="10343533"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06" y="-9469"/>
                        <a:ext cx="10343533"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10" name="Rectangle à coins arrondis 48"/>
          <p:cNvSpPr>
            <a:spLocks noChangeArrowheads="1"/>
          </p:cNvSpPr>
          <p:nvPr/>
        </p:nvSpPr>
        <p:spPr bwMode="auto">
          <a:xfrm>
            <a:off x="287784" y="987891"/>
            <a:ext cx="9688249" cy="1135762"/>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dirty="0"/>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960" y="2408814"/>
            <a:ext cx="6975567" cy="5184479"/>
          </a:xfrm>
          <a:prstGeom prst="rect">
            <a:avLst/>
          </a:prstGeom>
        </p:spPr>
      </p:pic>
      <p:sp>
        <p:nvSpPr>
          <p:cNvPr id="4" name="Rectangle 3"/>
          <p:cNvSpPr/>
          <p:nvPr/>
        </p:nvSpPr>
        <p:spPr>
          <a:xfrm>
            <a:off x="-294848" y="1041723"/>
            <a:ext cx="10737218" cy="1292662"/>
          </a:xfrm>
          <a:prstGeom prst="rect">
            <a:avLst/>
          </a:prstGeom>
        </p:spPr>
        <p:txBody>
          <a:bodyPr wrap="square">
            <a:spAutoFit/>
          </a:bodyPr>
          <a:lstStyle/>
          <a:p>
            <a:pPr algn="ctr"/>
            <a:r>
              <a:rPr lang="fr-FR" sz="2000" dirty="0">
                <a:solidFill>
                  <a:schemeClr val="accent2">
                    <a:lumMod val="75000"/>
                  </a:schemeClr>
                </a:solidFill>
                <a:latin typeface="+mj-lt"/>
                <a:cs typeface="Times New Roman" panose="02020603050405020304" pitchFamily="18" charset="0"/>
              </a:rPr>
              <a:t> En 1910 l’astronome américain </a:t>
            </a:r>
            <a:r>
              <a:rPr lang="fr-FR" sz="2000" b="1" dirty="0">
                <a:solidFill>
                  <a:schemeClr val="accent2">
                    <a:lumMod val="75000"/>
                  </a:schemeClr>
                </a:solidFill>
                <a:latin typeface="+mj-lt"/>
                <a:cs typeface="Times New Roman" panose="02020603050405020304" pitchFamily="18" charset="0"/>
              </a:rPr>
              <a:t>Jefferson </a:t>
            </a:r>
            <a:r>
              <a:rPr lang="fr-FR" sz="2000" b="1" dirty="0" err="1">
                <a:solidFill>
                  <a:schemeClr val="accent2">
                    <a:lumMod val="75000"/>
                  </a:schemeClr>
                </a:solidFill>
                <a:latin typeface="+mj-lt"/>
                <a:cs typeface="Times New Roman" panose="02020603050405020304" pitchFamily="18" charset="0"/>
              </a:rPr>
              <a:t>See</a:t>
            </a:r>
            <a:r>
              <a:rPr lang="fr-FR" sz="2000" b="1" dirty="0">
                <a:solidFill>
                  <a:schemeClr val="accent2">
                    <a:lumMod val="75000"/>
                  </a:schemeClr>
                </a:solidFill>
                <a:latin typeface="+mj-lt"/>
                <a:cs typeface="Times New Roman" panose="02020603050405020304" pitchFamily="18" charset="0"/>
              </a:rPr>
              <a:t> </a:t>
            </a:r>
            <a:r>
              <a:rPr lang="fr-FR" sz="2000" dirty="0">
                <a:solidFill>
                  <a:schemeClr val="accent2">
                    <a:lumMod val="75000"/>
                  </a:schemeClr>
                </a:solidFill>
                <a:latin typeface="+mj-lt"/>
                <a:cs typeface="Times New Roman" panose="02020603050405020304" pitchFamily="18" charset="0"/>
              </a:rPr>
              <a:t>imagine un scénario par capture. </a:t>
            </a:r>
          </a:p>
          <a:p>
            <a:pPr algn="ctr"/>
            <a:r>
              <a:rPr lang="fr-FR" sz="2000" dirty="0">
                <a:solidFill>
                  <a:schemeClr val="accent2">
                    <a:lumMod val="75000"/>
                  </a:schemeClr>
                </a:solidFill>
                <a:latin typeface="+mj-lt"/>
                <a:cs typeface="Times New Roman" panose="02020603050405020304" pitchFamily="18" charset="0"/>
              </a:rPr>
              <a:t>Un planétoïde s’approche de la Terre et franchit la limite de Roche. Il se désintègre.</a:t>
            </a:r>
          </a:p>
          <a:p>
            <a:pPr algn="ctr"/>
            <a:r>
              <a:rPr lang="fr-FR" sz="2000" dirty="0">
                <a:solidFill>
                  <a:schemeClr val="accent2">
                    <a:lumMod val="75000"/>
                  </a:schemeClr>
                </a:solidFill>
                <a:latin typeface="+mj-lt"/>
                <a:cs typeface="Times New Roman" panose="02020603050405020304" pitchFamily="18" charset="0"/>
              </a:rPr>
              <a:t> Les débris se mettent en orbite autour de la Terre puis s’</a:t>
            </a:r>
            <a:r>
              <a:rPr lang="fr-FR" sz="2000" dirty="0" err="1">
                <a:solidFill>
                  <a:schemeClr val="accent2">
                    <a:lumMod val="75000"/>
                  </a:schemeClr>
                </a:solidFill>
                <a:latin typeface="+mj-lt"/>
                <a:cs typeface="Times New Roman" panose="02020603050405020304" pitchFamily="18" charset="0"/>
              </a:rPr>
              <a:t>accrètent</a:t>
            </a:r>
            <a:r>
              <a:rPr lang="fr-FR" sz="2000" dirty="0">
                <a:solidFill>
                  <a:schemeClr val="accent2">
                    <a:lumMod val="75000"/>
                  </a:schemeClr>
                </a:solidFill>
                <a:latin typeface="+mj-lt"/>
                <a:cs typeface="Times New Roman" panose="02020603050405020304" pitchFamily="18" charset="0"/>
              </a:rPr>
              <a:t> pour former la Lune.</a:t>
            </a:r>
            <a:r>
              <a:rPr lang="fr-FR" sz="2000" b="1" dirty="0">
                <a:solidFill>
                  <a:schemeClr val="accent2">
                    <a:lumMod val="75000"/>
                  </a:schemeClr>
                </a:solidFill>
                <a:latin typeface="+mj-lt"/>
                <a:cs typeface="Times New Roman" panose="02020603050405020304" pitchFamily="18" charset="0"/>
              </a:rPr>
              <a:t> </a:t>
            </a:r>
            <a:endParaRPr lang="fr-FR" sz="1800" b="1" dirty="0">
              <a:solidFill>
                <a:schemeClr val="accent2">
                  <a:lumMod val="75000"/>
                </a:schemeClr>
              </a:solidFill>
              <a:latin typeface="+mj-lt"/>
            </a:endParaRPr>
          </a:p>
          <a:p>
            <a:pPr algn="ctr"/>
            <a:r>
              <a:rPr lang="fr-FR" sz="1800" b="1" dirty="0">
                <a:solidFill>
                  <a:schemeClr val="accent2">
                    <a:lumMod val="75000"/>
                  </a:schemeClr>
                </a:solidFill>
                <a:latin typeface="+mj-lt"/>
                <a:cs typeface="Times New Roman" panose="02020603050405020304" pitchFamily="18" charset="0"/>
              </a:rPr>
              <a:t> </a:t>
            </a:r>
          </a:p>
        </p:txBody>
      </p:sp>
      <p:sp>
        <p:nvSpPr>
          <p:cNvPr id="14" name="Rectangle à coins arrondis 13"/>
          <p:cNvSpPr/>
          <p:nvPr/>
        </p:nvSpPr>
        <p:spPr bwMode="auto">
          <a:xfrm>
            <a:off x="3600152" y="179437"/>
            <a:ext cx="2808312" cy="468009"/>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dirty="0"/>
          </a:p>
        </p:txBody>
      </p:sp>
      <p:sp>
        <p:nvSpPr>
          <p:cNvPr id="8" name="ZoneTexte 7"/>
          <p:cNvSpPr txBox="1"/>
          <p:nvPr/>
        </p:nvSpPr>
        <p:spPr>
          <a:xfrm>
            <a:off x="3672160" y="175235"/>
            <a:ext cx="6840760" cy="461665"/>
          </a:xfrm>
          <a:prstGeom prst="rect">
            <a:avLst/>
          </a:prstGeom>
          <a:noFill/>
        </p:spPr>
        <p:txBody>
          <a:bodyPr wrap="square" rtlCol="0">
            <a:spAutoFit/>
          </a:bodyPr>
          <a:lstStyle/>
          <a:p>
            <a:r>
              <a:rPr lang="fr-FR" dirty="0">
                <a:solidFill>
                  <a:schemeClr val="accent2">
                    <a:lumMod val="75000"/>
                  </a:schemeClr>
                </a:solidFill>
              </a:rPr>
              <a:t>L’origine par capture</a:t>
            </a:r>
          </a:p>
        </p:txBody>
      </p:sp>
      <p:sp>
        <p:nvSpPr>
          <p:cNvPr id="16" name="ZoneTexte 15"/>
          <p:cNvSpPr txBox="1"/>
          <p:nvPr/>
        </p:nvSpPr>
        <p:spPr>
          <a:xfrm>
            <a:off x="226437" y="4556441"/>
            <a:ext cx="3600400" cy="369332"/>
          </a:xfrm>
          <a:prstGeom prst="rect">
            <a:avLst/>
          </a:prstGeom>
          <a:noFill/>
        </p:spPr>
        <p:txBody>
          <a:bodyPr wrap="square" rtlCol="0">
            <a:spAutoFit/>
          </a:bodyPr>
          <a:lstStyle/>
          <a:p>
            <a:r>
              <a:rPr lang="fr-FR" sz="1800" dirty="0">
                <a:solidFill>
                  <a:schemeClr val="bg1">
                    <a:lumMod val="95000"/>
                  </a:schemeClr>
                </a:solidFill>
              </a:rPr>
              <a:t>Le planétoïde se désintègre</a:t>
            </a:r>
          </a:p>
        </p:txBody>
      </p:sp>
      <p:cxnSp>
        <p:nvCxnSpPr>
          <p:cNvPr id="18" name="Connecteur droit avec flèche 17"/>
          <p:cNvCxnSpPr/>
          <p:nvPr/>
        </p:nvCxnSpPr>
        <p:spPr bwMode="auto">
          <a:xfrm>
            <a:off x="1301778" y="4996814"/>
            <a:ext cx="980253" cy="1646755"/>
          </a:xfrm>
          <a:prstGeom prst="straightConnector1">
            <a:avLst/>
          </a:prstGeom>
          <a:solidFill>
            <a:srgbClr val="00B8FF"/>
          </a:solidFill>
          <a:ln w="28575" cap="flat" cmpd="sng" algn="ctr">
            <a:solidFill>
              <a:schemeClr val="bg1">
                <a:lumMod val="9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bwMode="auto">
          <a:xfrm>
            <a:off x="3168104" y="2987749"/>
            <a:ext cx="504056" cy="21602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5" name="ZoneTexte 4"/>
          <p:cNvSpPr txBox="1"/>
          <p:nvPr/>
        </p:nvSpPr>
        <p:spPr>
          <a:xfrm>
            <a:off x="2433638" y="2507783"/>
            <a:ext cx="1944216" cy="369332"/>
          </a:xfrm>
          <a:prstGeom prst="rect">
            <a:avLst/>
          </a:prstGeom>
          <a:noFill/>
        </p:spPr>
        <p:txBody>
          <a:bodyPr wrap="square" rtlCol="0">
            <a:spAutoFit/>
          </a:bodyPr>
          <a:lstStyle/>
          <a:p>
            <a:endParaRPr lang="fr-FR" sz="1800" b="1" dirty="0">
              <a:solidFill>
                <a:schemeClr val="bg1"/>
              </a:solidFill>
            </a:endParaRPr>
          </a:p>
        </p:txBody>
      </p:sp>
      <p:sp>
        <p:nvSpPr>
          <p:cNvPr id="6" name="Rectangle 5"/>
          <p:cNvSpPr/>
          <p:nvPr/>
        </p:nvSpPr>
        <p:spPr bwMode="auto">
          <a:xfrm>
            <a:off x="5916525" y="2775507"/>
            <a:ext cx="1630765" cy="50492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7" name="ZoneTexte 6"/>
          <p:cNvSpPr txBox="1"/>
          <p:nvPr/>
        </p:nvSpPr>
        <p:spPr>
          <a:xfrm>
            <a:off x="5690285" y="3049181"/>
            <a:ext cx="2675224" cy="369332"/>
          </a:xfrm>
          <a:prstGeom prst="rect">
            <a:avLst/>
          </a:prstGeom>
          <a:noFill/>
        </p:spPr>
        <p:txBody>
          <a:bodyPr wrap="square" rtlCol="0">
            <a:spAutoFit/>
          </a:bodyPr>
          <a:lstStyle/>
          <a:p>
            <a:r>
              <a:rPr lang="fr-FR" sz="1800" dirty="0">
                <a:solidFill>
                  <a:schemeClr val="bg1"/>
                </a:solidFill>
              </a:rPr>
              <a:t>Débris du planétoïde</a:t>
            </a:r>
          </a:p>
        </p:txBody>
      </p:sp>
      <p:sp>
        <p:nvSpPr>
          <p:cNvPr id="9" name="Rectangle 8"/>
          <p:cNvSpPr/>
          <p:nvPr/>
        </p:nvSpPr>
        <p:spPr bwMode="auto">
          <a:xfrm>
            <a:off x="4287648" y="5003973"/>
            <a:ext cx="1728192" cy="24236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1" name="Rectangle 10"/>
          <p:cNvSpPr/>
          <p:nvPr/>
        </p:nvSpPr>
        <p:spPr bwMode="auto">
          <a:xfrm>
            <a:off x="4392240" y="4859957"/>
            <a:ext cx="648072" cy="14401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3" name="Rectangle 12"/>
          <p:cNvSpPr/>
          <p:nvPr/>
        </p:nvSpPr>
        <p:spPr bwMode="auto">
          <a:xfrm>
            <a:off x="4320232" y="5246335"/>
            <a:ext cx="648072"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5" name="Rectangle 14"/>
          <p:cNvSpPr/>
          <p:nvPr/>
        </p:nvSpPr>
        <p:spPr bwMode="auto">
          <a:xfrm>
            <a:off x="5583792" y="5250376"/>
            <a:ext cx="342986" cy="517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7" name="Rectangle 16"/>
          <p:cNvSpPr/>
          <p:nvPr/>
        </p:nvSpPr>
        <p:spPr bwMode="auto">
          <a:xfrm>
            <a:off x="3028693" y="2987750"/>
            <a:ext cx="139410" cy="28551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9" name="Rectangle 18"/>
          <p:cNvSpPr/>
          <p:nvPr/>
        </p:nvSpPr>
        <p:spPr>
          <a:xfrm>
            <a:off x="2879762" y="2985424"/>
            <a:ext cx="1159292" cy="369332"/>
          </a:xfrm>
          <a:prstGeom prst="rect">
            <a:avLst/>
          </a:prstGeom>
        </p:spPr>
        <p:txBody>
          <a:bodyPr wrap="none">
            <a:spAutoFit/>
          </a:bodyPr>
          <a:lstStyle/>
          <a:p>
            <a:r>
              <a:rPr lang="fr-FR" sz="1800" dirty="0">
                <a:solidFill>
                  <a:schemeClr val="bg1"/>
                </a:solidFill>
              </a:rPr>
              <a:t>Planétoïde</a:t>
            </a:r>
          </a:p>
        </p:txBody>
      </p:sp>
      <p:cxnSp>
        <p:nvCxnSpPr>
          <p:cNvPr id="23" name="Connecteur droit avec flèche 22"/>
          <p:cNvCxnSpPr/>
          <p:nvPr/>
        </p:nvCxnSpPr>
        <p:spPr bwMode="auto">
          <a:xfrm>
            <a:off x="3395362" y="3278202"/>
            <a:ext cx="688923" cy="227968"/>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onnecteur droit avec flèche 24"/>
          <p:cNvCxnSpPr/>
          <p:nvPr/>
        </p:nvCxnSpPr>
        <p:spPr bwMode="auto">
          <a:xfrm>
            <a:off x="6541371" y="3340411"/>
            <a:ext cx="587173" cy="43280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4392240" y="5246335"/>
            <a:ext cx="1363045" cy="9216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30" name="Rectangle 29"/>
          <p:cNvSpPr/>
          <p:nvPr/>
        </p:nvSpPr>
        <p:spPr>
          <a:xfrm>
            <a:off x="4961918" y="4963048"/>
            <a:ext cx="659155" cy="369332"/>
          </a:xfrm>
          <a:prstGeom prst="rect">
            <a:avLst/>
          </a:prstGeom>
        </p:spPr>
        <p:txBody>
          <a:bodyPr wrap="none">
            <a:spAutoFit/>
          </a:bodyPr>
          <a:lstStyle/>
          <a:p>
            <a:r>
              <a:rPr lang="fr-FR" sz="1800" dirty="0">
                <a:solidFill>
                  <a:schemeClr val="bg1"/>
                </a:solidFill>
              </a:rPr>
              <a:t>Lune</a:t>
            </a:r>
          </a:p>
        </p:txBody>
      </p:sp>
      <p:cxnSp>
        <p:nvCxnSpPr>
          <p:cNvPr id="37888" name="Connecteur droit avec flèche 37887"/>
          <p:cNvCxnSpPr/>
          <p:nvPr/>
        </p:nvCxnSpPr>
        <p:spPr bwMode="auto">
          <a:xfrm flipH="1">
            <a:off x="4856028" y="5282807"/>
            <a:ext cx="435467" cy="29723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Nuage 11"/>
          <p:cNvSpPr/>
          <p:nvPr/>
        </p:nvSpPr>
        <p:spPr bwMode="auto">
          <a:xfrm>
            <a:off x="939616" y="2956324"/>
            <a:ext cx="45719" cy="45719"/>
          </a:xfrm>
          <a:prstGeom prst="cloud">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20" name="ZoneTexte 19"/>
          <p:cNvSpPr txBox="1"/>
          <p:nvPr/>
        </p:nvSpPr>
        <p:spPr>
          <a:xfrm>
            <a:off x="2130425" y="5580037"/>
            <a:ext cx="184731" cy="461665"/>
          </a:xfrm>
          <a:prstGeom prst="rect">
            <a:avLst/>
          </a:prstGeom>
          <a:noFill/>
        </p:spPr>
        <p:txBody>
          <a:bodyPr wrap="none" rtlCol="0">
            <a:spAutoFit/>
          </a:bodyPr>
          <a:lstStyle/>
          <a:p>
            <a:endParaRPr lang="fr-FR" dirty="0"/>
          </a:p>
        </p:txBody>
      </p:sp>
      <p:sp>
        <p:nvSpPr>
          <p:cNvPr id="21" name="ZoneTexte 20"/>
          <p:cNvSpPr txBox="1"/>
          <p:nvPr/>
        </p:nvSpPr>
        <p:spPr>
          <a:xfrm>
            <a:off x="2130425" y="3340313"/>
            <a:ext cx="303213" cy="461665"/>
          </a:xfrm>
          <a:prstGeom prst="rect">
            <a:avLst/>
          </a:prstGeom>
          <a:noFill/>
        </p:spPr>
        <p:txBody>
          <a:bodyPr wrap="square" rtlCol="0">
            <a:spAutoFit/>
          </a:bodyPr>
          <a:lstStyle/>
          <a:p>
            <a:endParaRPr lang="fr-FR" dirty="0">
              <a:solidFill>
                <a:schemeClr val="bg1"/>
              </a:solidFill>
            </a:endParaRPr>
          </a:p>
        </p:txBody>
      </p:sp>
      <p:sp>
        <p:nvSpPr>
          <p:cNvPr id="22" name="Nuage 21"/>
          <p:cNvSpPr/>
          <p:nvPr/>
        </p:nvSpPr>
        <p:spPr bwMode="auto">
          <a:xfrm>
            <a:off x="2254394" y="6592904"/>
            <a:ext cx="416328" cy="379495"/>
          </a:xfrm>
          <a:prstGeom prst="cloud">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extLst>
      <p:ext uri="{BB962C8B-B14F-4D97-AF65-F5344CB8AC3E}">
        <p14:creationId xmlns:p14="http://schemas.microsoft.com/office/powerpoint/2010/main" val="22504874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1007619945"/>
              </p:ext>
            </p:extLst>
          </p:nvPr>
        </p:nvGraphicFramePr>
        <p:xfrm>
          <a:off x="-152884" y="-193801"/>
          <a:ext cx="10415588" cy="7862070"/>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84" y="-193801"/>
                        <a:ext cx="10415588" cy="7862070"/>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37896" name="ZoneTexte 2"/>
          <p:cNvSpPr txBox="1">
            <a:spLocks noChangeArrowheads="1"/>
          </p:cNvSpPr>
          <p:nvPr/>
        </p:nvSpPr>
        <p:spPr bwMode="auto">
          <a:xfrm>
            <a:off x="3013472" y="122239"/>
            <a:ext cx="6048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r>
              <a:rPr lang="fr-FR" altLang="fr-FR" sz="1600">
                <a:solidFill>
                  <a:srgbClr val="FFC000"/>
                </a:solidFill>
              </a:rPr>
              <a:t>  </a:t>
            </a:r>
            <a:endParaRPr lang="fr-FR" altLang="fr-FR" sz="2000">
              <a:solidFill>
                <a:srgbClr val="FFC000"/>
              </a:solidFill>
            </a:endParaRPr>
          </a:p>
        </p:txBody>
      </p:sp>
      <p:sp>
        <p:nvSpPr>
          <p:cNvPr id="13" name="Rectangle à coins arrondis 12"/>
          <p:cNvSpPr/>
          <p:nvPr/>
        </p:nvSpPr>
        <p:spPr bwMode="auto">
          <a:xfrm>
            <a:off x="3292210" y="148744"/>
            <a:ext cx="3053788" cy="437884"/>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a:p>
        </p:txBody>
      </p:sp>
      <p:sp>
        <p:nvSpPr>
          <p:cNvPr id="3" name="Rectangle 2"/>
          <p:cNvSpPr/>
          <p:nvPr/>
        </p:nvSpPr>
        <p:spPr>
          <a:xfrm>
            <a:off x="3426685" y="124963"/>
            <a:ext cx="5500687" cy="461665"/>
          </a:xfrm>
          <a:prstGeom prst="rect">
            <a:avLst/>
          </a:prstGeom>
        </p:spPr>
        <p:txBody>
          <a:bodyPr>
            <a:spAutoFit/>
          </a:bodyPr>
          <a:lstStyle/>
          <a:p>
            <a:pPr>
              <a:defRPr/>
            </a:pPr>
            <a:r>
              <a:rPr lang="fr-FR" altLang="fr-FR" dirty="0">
                <a:solidFill>
                  <a:schemeClr val="accent6">
                    <a:lumMod val="75000"/>
                  </a:schemeClr>
                </a:solidFill>
              </a:rPr>
              <a:t>L’origine par impact</a:t>
            </a: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561" y="2091935"/>
            <a:ext cx="7698811" cy="5777997"/>
          </a:xfrm>
          <a:prstGeom prst="rect">
            <a:avLst/>
          </a:prstGeom>
        </p:spPr>
      </p:pic>
      <p:sp>
        <p:nvSpPr>
          <p:cNvPr id="4" name="ZoneTexte 3"/>
          <p:cNvSpPr txBox="1"/>
          <p:nvPr/>
        </p:nvSpPr>
        <p:spPr>
          <a:xfrm>
            <a:off x="359792" y="2051645"/>
            <a:ext cx="1440160" cy="461665"/>
          </a:xfrm>
          <a:prstGeom prst="rect">
            <a:avLst/>
          </a:prstGeom>
          <a:noFill/>
        </p:spPr>
        <p:txBody>
          <a:bodyPr wrap="square" rtlCol="0">
            <a:spAutoFit/>
          </a:bodyPr>
          <a:lstStyle/>
          <a:p>
            <a:endParaRPr lang="fr-FR"/>
          </a:p>
        </p:txBody>
      </p:sp>
      <p:sp>
        <p:nvSpPr>
          <p:cNvPr id="5" name="Rectangle 4"/>
          <p:cNvSpPr/>
          <p:nvPr/>
        </p:nvSpPr>
        <p:spPr>
          <a:xfrm>
            <a:off x="4896296" y="2592513"/>
            <a:ext cx="5038725" cy="461665"/>
          </a:xfrm>
          <a:prstGeom prst="rect">
            <a:avLst/>
          </a:prstGeom>
        </p:spPr>
        <p:txBody>
          <a:bodyPr>
            <a:spAutoFit/>
          </a:bodyPr>
          <a:lstStyle/>
          <a:p>
            <a:endParaRPr lang="fr-FR" dirty="0">
              <a:solidFill>
                <a:schemeClr val="bg1">
                  <a:lumMod val="95000"/>
                </a:schemeClr>
              </a:solidFill>
            </a:endParaRPr>
          </a:p>
        </p:txBody>
      </p:sp>
      <p:sp>
        <p:nvSpPr>
          <p:cNvPr id="6" name="ZoneTexte 5"/>
          <p:cNvSpPr txBox="1"/>
          <p:nvPr/>
        </p:nvSpPr>
        <p:spPr>
          <a:xfrm>
            <a:off x="359792" y="1475581"/>
            <a:ext cx="8856984" cy="461665"/>
          </a:xfrm>
          <a:prstGeom prst="rect">
            <a:avLst/>
          </a:prstGeom>
          <a:noFill/>
        </p:spPr>
        <p:txBody>
          <a:bodyPr wrap="square" rtlCol="0">
            <a:spAutoFit/>
          </a:bodyPr>
          <a:lstStyle/>
          <a:p>
            <a:endParaRPr lang="fr-FR"/>
          </a:p>
        </p:txBody>
      </p:sp>
      <p:sp>
        <p:nvSpPr>
          <p:cNvPr id="7" name="ZoneTexte 6"/>
          <p:cNvSpPr txBox="1"/>
          <p:nvPr/>
        </p:nvSpPr>
        <p:spPr>
          <a:xfrm>
            <a:off x="359792" y="1433439"/>
            <a:ext cx="9852738" cy="307777"/>
          </a:xfrm>
          <a:prstGeom prst="rect">
            <a:avLst/>
          </a:prstGeom>
          <a:noFill/>
        </p:spPr>
        <p:txBody>
          <a:bodyPr wrap="square" rtlCol="0">
            <a:spAutoFit/>
          </a:bodyPr>
          <a:lstStyle/>
          <a:p>
            <a:pPr algn="ctr"/>
            <a:endParaRPr lang="fr-FR" sz="1400" dirty="0">
              <a:solidFill>
                <a:schemeClr val="accent6">
                  <a:lumMod val="60000"/>
                  <a:lumOff val="40000"/>
                </a:schemeClr>
              </a:solidFill>
            </a:endParaRPr>
          </a:p>
        </p:txBody>
      </p:sp>
      <p:sp>
        <p:nvSpPr>
          <p:cNvPr id="18" name="Rectangle à coins arrondis 48"/>
          <p:cNvSpPr>
            <a:spLocks noChangeArrowheads="1"/>
          </p:cNvSpPr>
          <p:nvPr/>
        </p:nvSpPr>
        <p:spPr bwMode="auto">
          <a:xfrm>
            <a:off x="575140" y="720568"/>
            <a:ext cx="8959540" cy="1235477"/>
          </a:xfrm>
          <a:prstGeom prst="roundRect">
            <a:avLst>
              <a:gd name="adj" fmla="val 16667"/>
            </a:avLst>
          </a:prstGeom>
          <a:solidFill>
            <a:srgbClr val="EEC412"/>
          </a:solidFill>
          <a:ln w="19050" algn="ctr">
            <a:solidFill>
              <a:srgbClr val="00B0F0"/>
            </a:solidFill>
            <a:round/>
            <a:headEnd/>
            <a:tailEnd/>
          </a:ln>
        </p:spPr>
        <p:txBody>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cs typeface="Lucida Sans Unicode" panose="020B0602030504020204" pitchFamily="34" charset="0"/>
              </a:defRPr>
            </a:lvl9pPr>
          </a:lstStyle>
          <a:p>
            <a:pPr eaLnBrk="1">
              <a:lnSpc>
                <a:spcPct val="95000"/>
              </a:lnSpc>
              <a:buClr>
                <a:srgbClr val="000000"/>
              </a:buClr>
              <a:buSzPct val="100000"/>
              <a:buFont typeface="Times New Roman" panose="02020603050405020304" pitchFamily="18" charset="0"/>
              <a:buNone/>
            </a:pPr>
            <a:endParaRPr lang="fr-FR" altLang="fr-FR"/>
          </a:p>
        </p:txBody>
      </p:sp>
      <p:sp>
        <p:nvSpPr>
          <p:cNvPr id="9" name="Rectangle 143"/>
          <p:cNvSpPr>
            <a:spLocks noChangeArrowheads="1"/>
          </p:cNvSpPr>
          <p:nvPr/>
        </p:nvSpPr>
        <p:spPr bwMode="auto">
          <a:xfrm>
            <a:off x="0" y="0"/>
            <a:ext cx="100806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202122"/>
                </a:solidFill>
                <a:effectLst/>
                <a:latin typeface="-apple-system"/>
              </a:rPr>
              <a:t>Les astronautes des missions Apollo ont ramené 385 </a:t>
            </a:r>
            <a:r>
              <a:rPr kumimoji="0" lang="fr-FR" altLang="fr-FR" sz="900" b="0" i="0" u="none" strike="noStrike" cap="none" normalizeH="0" baseline="0" dirty="0">
                <a:ln>
                  <a:noFill/>
                </a:ln>
                <a:solidFill>
                  <a:schemeClr val="tx1"/>
                </a:solidFill>
                <a:effectLst/>
              </a:rPr>
              <a:t>kg</a:t>
            </a:r>
            <a:r>
              <a:rPr kumimoji="0" lang="fr-FR" altLang="fr-FR" sz="1200" b="0" i="0" u="none" strike="noStrike" cap="none" normalizeH="0" baseline="0" dirty="0">
                <a:ln>
                  <a:noFill/>
                </a:ln>
                <a:solidFill>
                  <a:srgbClr val="202122"/>
                </a:solidFill>
                <a:effectLst/>
                <a:latin typeface="-apple-system"/>
              </a:rPr>
              <a:t> de matériau lunaire, formés de 2 200 échantillons de sol et de roches distincts.</a:t>
            </a:r>
            <a:r>
              <a:rPr kumimoji="0" lang="fr-FR" altLang="fr-FR" sz="900" b="0" i="0" u="none" strike="noStrike" cap="none" normalizeH="0" baseline="0" dirty="0">
                <a:ln>
                  <a:noFill/>
                </a:ln>
                <a:solidFill>
                  <a:schemeClr val="tx1"/>
                </a:solidFill>
                <a:effectLs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8" name="Rectangle 7"/>
          <p:cNvSpPr/>
          <p:nvPr/>
        </p:nvSpPr>
        <p:spPr>
          <a:xfrm>
            <a:off x="144098" y="680552"/>
            <a:ext cx="9776554" cy="1323439"/>
          </a:xfrm>
          <a:prstGeom prst="rect">
            <a:avLst/>
          </a:prstGeom>
        </p:spPr>
        <p:txBody>
          <a:bodyPr wrap="square">
            <a:spAutoFit/>
          </a:bodyPr>
          <a:lstStyle/>
          <a:p>
            <a:pPr algn="ctr"/>
            <a:r>
              <a:rPr lang="fr-FR" sz="2000" dirty="0">
                <a:solidFill>
                  <a:schemeClr val="accent2">
                    <a:lumMod val="75000"/>
                  </a:schemeClr>
                </a:solidFill>
              </a:rPr>
              <a:t>En 1970 le planétologue américain William Hartmann propose la théorie de l’impact.</a:t>
            </a:r>
          </a:p>
          <a:p>
            <a:pPr algn="ctr"/>
            <a:r>
              <a:rPr lang="fr-FR" sz="2000" dirty="0">
                <a:solidFill>
                  <a:schemeClr val="accent2">
                    <a:lumMod val="75000"/>
                  </a:schemeClr>
                </a:solidFill>
              </a:rPr>
              <a:t>Voilà plus de 4,5 milliards d’années, le planétoïde Théias de la taille de Mars, </a:t>
            </a:r>
          </a:p>
          <a:p>
            <a:pPr algn="ctr"/>
            <a:r>
              <a:rPr lang="fr-FR" sz="2000" dirty="0">
                <a:solidFill>
                  <a:schemeClr val="accent2">
                    <a:lumMod val="75000"/>
                  </a:schemeClr>
                </a:solidFill>
              </a:rPr>
              <a:t> percute la Terre à 40 000 km/h sous un angle oblique d’environ 45° degrés.</a:t>
            </a:r>
          </a:p>
          <a:p>
            <a:pPr algn="ctr"/>
            <a:r>
              <a:rPr lang="fr-FR" sz="2000" dirty="0">
                <a:solidFill>
                  <a:schemeClr val="accent2">
                    <a:lumMod val="75000"/>
                  </a:schemeClr>
                </a:solidFill>
              </a:rPr>
              <a:t>Sous le choc, l’axe de rotation de la Terre s’incline de 23,44°.</a:t>
            </a:r>
          </a:p>
        </p:txBody>
      </p:sp>
    </p:spTree>
    <p:extLst>
      <p:ext uri="{BB962C8B-B14F-4D97-AF65-F5344CB8AC3E}">
        <p14:creationId xmlns:p14="http://schemas.microsoft.com/office/powerpoint/2010/main" val="30201550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2433638" y="179388"/>
            <a:ext cx="8751887"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buSzPct val="100000"/>
              <a:buFont typeface="Times New Roman" panose="02020603050405020304" pitchFamily="18" charset="0"/>
              <a:buNone/>
            </a:pPr>
            <a:endParaRPr lang="fr-FR" altLang="fr-FR" sz="3600" b="1">
              <a:solidFill>
                <a:srgbClr val="0099FF"/>
              </a:solidFill>
              <a:latin typeface="Monotype Corsiva" panose="03010101010201010101" pitchFamily="66" charset="0"/>
            </a:endParaRPr>
          </a:p>
        </p:txBody>
      </p:sp>
      <p:sp>
        <p:nvSpPr>
          <p:cNvPr id="37891" name="Text Box 5"/>
          <p:cNvSpPr txBox="1">
            <a:spLocks noChangeArrowheads="1"/>
          </p:cNvSpPr>
          <p:nvPr/>
        </p:nvSpPr>
        <p:spPr bwMode="auto">
          <a:xfrm>
            <a:off x="257175" y="6403975"/>
            <a:ext cx="10066338"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Times New Roman" panose="02020603050405020304" pitchFamily="18" charset="0"/>
                <a:cs typeface="Lucida Sans Unicode" panose="020B0602030504020204" pitchFamily="34" charset="0"/>
              </a:defRPr>
            </a:lvl9pPr>
          </a:lstStyle>
          <a:p>
            <a:pPr algn="ctr" eaLnBrk="1">
              <a:spcAft>
                <a:spcPct val="0"/>
              </a:spcAft>
              <a:buSzPct val="100000"/>
              <a:buFont typeface="Times New Roman" panose="02020603050405020304" pitchFamily="18" charset="0"/>
              <a:buNone/>
            </a:pPr>
            <a:endParaRPr lang="fr-FR" altLang="fr-FR" sz="2200" b="1">
              <a:solidFill>
                <a:srgbClr val="99CCFF"/>
              </a:solidFill>
            </a:endParaRPr>
          </a:p>
        </p:txBody>
      </p:sp>
      <p:sp>
        <p:nvSpPr>
          <p:cNvPr id="37892" name="Text Box 6"/>
          <p:cNvSpPr txBox="1">
            <a:spLocks noChangeArrowheads="1"/>
          </p:cNvSpPr>
          <p:nvPr/>
        </p:nvSpPr>
        <p:spPr bwMode="auto">
          <a:xfrm>
            <a:off x="2130425" y="7024688"/>
            <a:ext cx="58039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3860" rIns="0" bIns="0"/>
          <a:lstStyle>
            <a:lvl1pPr>
              <a:lnSpc>
                <a:spcPct val="95000"/>
              </a:lnSpc>
              <a:spcAft>
                <a:spcPts val="1425"/>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3200">
                <a:solidFill>
                  <a:srgbClr val="000000"/>
                </a:solidFill>
                <a:latin typeface="Times New Roman" panose="02020603050405020304" pitchFamily="18" charset="0"/>
                <a:cs typeface="Lucida Sans Unicode" panose="020B0602030504020204" pitchFamily="34" charset="0"/>
              </a:defRPr>
            </a:lvl1pPr>
            <a:lvl2pPr marL="860425" indent="-285750">
              <a:lnSpc>
                <a:spcPct val="95000"/>
              </a:lnSpc>
              <a:spcAft>
                <a:spcPts val="1138"/>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800">
                <a:solidFill>
                  <a:srgbClr val="000000"/>
                </a:solidFill>
                <a:latin typeface="Times New Roman" panose="02020603050405020304" pitchFamily="18" charset="0"/>
                <a:cs typeface="Lucida Sans Unicode" panose="020B0602030504020204" pitchFamily="34" charset="0"/>
              </a:defRPr>
            </a:lvl2pPr>
            <a:lvl3pPr marL="1292225" indent="-214313">
              <a:lnSpc>
                <a:spcPct val="95000"/>
              </a:lnSpc>
              <a:spcAft>
                <a:spcPts val="850"/>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400">
                <a:solidFill>
                  <a:srgbClr val="000000"/>
                </a:solidFill>
                <a:latin typeface="Times New Roman" panose="02020603050405020304" pitchFamily="18" charset="0"/>
                <a:cs typeface="Lucida Sans Unicode" panose="020B0602030504020204" pitchFamily="34" charset="0"/>
              </a:defRPr>
            </a:lvl3pPr>
            <a:lvl4pPr marL="1724025" indent="-212725">
              <a:lnSpc>
                <a:spcPct val="95000"/>
              </a:lnSpc>
              <a:spcAft>
                <a:spcPts val="575"/>
              </a:spcAft>
              <a:buClr>
                <a:srgbClr val="000000"/>
              </a:buClr>
              <a:buSzPct val="7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4pPr>
            <a:lvl5pPr marL="2155825" indent="-214313">
              <a:lnSpc>
                <a:spcPct val="95000"/>
              </a:lnSpc>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5pPr>
            <a:lvl6pPr marL="26130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6pPr>
            <a:lvl7pPr marL="30702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7pPr>
            <a:lvl8pPr marL="35274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8pPr>
            <a:lvl9pPr marL="3984625" indent="-214313" eaLnBrk="0" fontAlgn="base" hangingPunct="0">
              <a:lnSpc>
                <a:spcPct val="95000"/>
              </a:lnSpc>
              <a:spcBef>
                <a:spcPct val="0"/>
              </a:spcBef>
              <a:spcAft>
                <a:spcPts val="288"/>
              </a:spcAft>
              <a:buClr>
                <a:srgbClr val="000000"/>
              </a:buClr>
              <a:buSzPct val="45000"/>
              <a:buFont typeface="StarSymbol"/>
              <a:buChar char="●"/>
              <a:tabLst>
                <a:tab pos="723900" algn="l"/>
                <a:tab pos="1447800" algn="l"/>
                <a:tab pos="2171700" algn="l"/>
                <a:tab pos="2895600" algn="l"/>
                <a:tab pos="3619500" algn="l"/>
                <a:tab pos="4343400" algn="l"/>
                <a:tab pos="5067300" algn="l"/>
                <a:tab pos="57912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spcAft>
                <a:spcPct val="0"/>
              </a:spcAft>
              <a:buSzPct val="100000"/>
              <a:buFont typeface="Times New Roman" panose="02020603050405020304" pitchFamily="18" charset="0"/>
              <a:buNone/>
            </a:pPr>
            <a:endParaRPr lang="fr-FR" altLang="fr-FR" sz="2200" b="1">
              <a:solidFill>
                <a:srgbClr val="99CCFF"/>
              </a:solidFill>
            </a:endParaRPr>
          </a:p>
        </p:txBody>
      </p:sp>
      <p:graphicFrame>
        <p:nvGraphicFramePr>
          <p:cNvPr id="37893" name="Object 2"/>
          <p:cNvGraphicFramePr>
            <a:graphicFrameLocks noChangeAspect="1"/>
          </p:cNvGraphicFramePr>
          <p:nvPr>
            <p:extLst>
              <p:ext uri="{D42A27DB-BD31-4B8C-83A1-F6EECF244321}">
                <p14:modId xmlns:p14="http://schemas.microsoft.com/office/powerpoint/2010/main" val="1622388089"/>
              </p:ext>
            </p:extLst>
          </p:nvPr>
        </p:nvGraphicFramePr>
        <p:xfrm>
          <a:off x="0" y="-48242"/>
          <a:ext cx="10944967" cy="775724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242"/>
                        <a:ext cx="10944967" cy="775724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81" y="1032235"/>
            <a:ext cx="10093411" cy="6502091"/>
          </a:xfrm>
          <a:prstGeom prst="rect">
            <a:avLst/>
          </a:prstGeom>
        </p:spPr>
      </p:pic>
      <p:sp>
        <p:nvSpPr>
          <p:cNvPr id="11" name="Rectangle à coins arrondis 10"/>
          <p:cNvSpPr/>
          <p:nvPr/>
        </p:nvSpPr>
        <p:spPr bwMode="auto">
          <a:xfrm>
            <a:off x="2304009" y="304543"/>
            <a:ext cx="5832648" cy="468009"/>
          </a:xfrm>
          <a:prstGeom prst="roundRect">
            <a:avLst/>
          </a:prstGeom>
          <a:solidFill>
            <a:schemeClr val="accent3">
              <a:lumMod val="75000"/>
            </a:schemeClr>
          </a:solidFill>
          <a:ln w="12700" cap="flat" cmpd="sng" algn="ctr">
            <a:solidFill>
              <a:srgbClr val="FFFF00"/>
            </a:solidFill>
            <a:prstDash val="solid"/>
            <a:round/>
            <a:headEnd type="none" w="med" len="med"/>
            <a:tailEnd type="none" w="med" len="med"/>
          </a:ln>
          <a:effectLst/>
        </p:spPr>
        <p:txBody>
          <a:bodyPr/>
          <a:lstStyle/>
          <a:p>
            <a:pPr>
              <a:defRPr/>
            </a:pPr>
            <a:endParaRPr lang="fr-FR" dirty="0"/>
          </a:p>
        </p:txBody>
      </p:sp>
      <p:sp>
        <p:nvSpPr>
          <p:cNvPr id="2" name="ZoneTexte 1"/>
          <p:cNvSpPr txBox="1"/>
          <p:nvPr/>
        </p:nvSpPr>
        <p:spPr>
          <a:xfrm>
            <a:off x="2304009" y="302876"/>
            <a:ext cx="6480720" cy="461665"/>
          </a:xfrm>
          <a:prstGeom prst="rect">
            <a:avLst/>
          </a:prstGeom>
          <a:noFill/>
        </p:spPr>
        <p:txBody>
          <a:bodyPr wrap="square" rtlCol="0">
            <a:spAutoFit/>
          </a:bodyPr>
          <a:lstStyle/>
          <a:p>
            <a:r>
              <a:rPr lang="fr-FR" dirty="0">
                <a:solidFill>
                  <a:schemeClr val="accent2">
                    <a:lumMod val="75000"/>
                  </a:schemeClr>
                </a:solidFill>
              </a:rPr>
              <a:t>Principales phases de la formation de la Lune.</a:t>
            </a:r>
          </a:p>
        </p:txBody>
      </p:sp>
    </p:spTree>
    <p:extLst>
      <p:ext uri="{BB962C8B-B14F-4D97-AF65-F5344CB8AC3E}">
        <p14:creationId xmlns:p14="http://schemas.microsoft.com/office/powerpoint/2010/main" val="4067226800"/>
      </p:ext>
    </p:extLst>
  </p:cSld>
  <p:clrMapOvr>
    <a:masterClrMapping/>
  </p:clrMapOvr>
  <p:transition spd="med"/>
</p:sld>
</file>

<file path=ppt/theme/theme1.xml><?xml version="1.0" encoding="utf-8"?>
<a:theme xmlns:a="http://schemas.openxmlformats.org/drawingml/2006/main" name="Les merveilles du ciel Le système solaire">
  <a:themeElements>
    <a:clrScheme name="Les merveilles du ciel Le système solai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s merveilles du ciel Le système solaire">
      <a:majorFont>
        <a:latin typeface="Times New Roman"/>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defRPr kumimoji="0" lang="en-GB" altLang="fr-FR" sz="2400" b="0" i="0" u="none" strike="noStrike" cap="none" normalizeH="0" baseline="0" smtClean="0">
            <a:ln>
              <a:noFill/>
            </a:ln>
            <a:effectLst/>
            <a:latin typeface="Times New Roman" panose="02020603050405020304" pitchFamily="18" charset="0"/>
            <a:cs typeface="Lucida Sans Unicode" panose="020B060203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defRPr kumimoji="0" lang="en-GB" altLang="fr-FR" sz="2400" b="0" i="0" u="none" strike="noStrike" cap="none" normalizeH="0" baseline="0" smtClean="0">
            <a:ln>
              <a:noFill/>
            </a:ln>
            <a:effectLst/>
            <a:latin typeface="Times New Roman" panose="02020603050405020304" pitchFamily="18" charset="0"/>
            <a:cs typeface="Lucida Sans Unicode" panose="020B0602030504020204" pitchFamily="34" charset="0"/>
          </a:defRPr>
        </a:defPPr>
      </a:lstStyle>
    </a:lnDef>
  </a:objectDefaults>
  <a:extraClrSchemeLst>
    <a:extraClrScheme>
      <a:clrScheme name="Les merveilles du ciel Le système solai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s merveilles du ciel Le système solai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s merveilles du ciel Le système solai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s merveilles du ciel Le système solai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s merveilles du ciel Le système solai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s merveilles du ciel Le système solai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s merveilles du ciel Le système solai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C:\Documents and Settings\user\Mes documents\Les merveilles du ciel Le système solaire.pot</Template>
  <TotalTime>36876</TotalTime>
  <Words>11340</Words>
  <Application>Microsoft Office PowerPoint</Application>
  <PresentationFormat>Personnalisé</PresentationFormat>
  <Paragraphs>779</Paragraphs>
  <Slides>56</Slides>
  <Notes>56</Notes>
  <HiddenSlides>0</HiddenSlides>
  <MMClips>4</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56</vt:i4>
      </vt:variant>
    </vt:vector>
  </HeadingPairs>
  <TitlesOfParts>
    <vt:vector size="74" baseType="lpstr">
      <vt:lpstr>Arial Unicode MS</vt:lpstr>
      <vt:lpstr>-apple-system</vt:lpstr>
      <vt:lpstr>Arial</vt:lpstr>
      <vt:lpstr>Bahnschrift Condensed</vt:lpstr>
      <vt:lpstr>Calibri</vt:lpstr>
      <vt:lpstr>Courier New</vt:lpstr>
      <vt:lpstr>FiraSans Regular</vt:lpstr>
      <vt:lpstr>inherit</vt:lpstr>
      <vt:lpstr>Lato</vt:lpstr>
      <vt:lpstr>Lucida Sans Unicode</vt:lpstr>
      <vt:lpstr>Monotype Corsiva</vt:lpstr>
      <vt:lpstr>Roboto</vt:lpstr>
      <vt:lpstr>StarSymbol</vt:lpstr>
      <vt:lpstr>Tahoma</vt:lpstr>
      <vt:lpstr>Times New Roman</vt:lpstr>
      <vt:lpstr>Verdana</vt:lpstr>
      <vt:lpstr>Les merveilles du ciel Le système solaire</vt:lpstr>
      <vt:lpstr>CorelPhotoPaint.Image.7</vt:lpstr>
      <vt:lpstr>Présentation PowerPoint</vt:lpstr>
      <vt:lpstr>Présentation PowerPoint</vt:lpstr>
      <vt:lpstr>Présentation PowerPoint</vt:lpstr>
      <vt:lpstr>Présentation PowerPoint</vt:lpstr>
      <vt:lpstr>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André</dc:creator>
  <cp:lastModifiedBy>Conseil immobilier IMMOGES</cp:lastModifiedBy>
  <cp:revision>1572</cp:revision>
  <cp:lastPrinted>1601-01-01T00:00:00Z</cp:lastPrinted>
  <dcterms:created xsi:type="dcterms:W3CDTF">2011-03-06T10:08:31Z</dcterms:created>
  <dcterms:modified xsi:type="dcterms:W3CDTF">2025-02-21T22:18:48Z</dcterms:modified>
</cp:coreProperties>
</file>