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35.jpg" ContentType="image/pn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0"/>
  </p:notesMasterIdLst>
  <p:sldIdLst>
    <p:sldId id="468" r:id="rId2"/>
    <p:sldId id="681" r:id="rId3"/>
    <p:sldId id="641" r:id="rId4"/>
    <p:sldId id="531" r:id="rId5"/>
    <p:sldId id="465" r:id="rId6"/>
    <p:sldId id="273" r:id="rId7"/>
    <p:sldId id="485" r:id="rId8"/>
    <p:sldId id="690" r:id="rId9"/>
    <p:sldId id="600" r:id="rId10"/>
    <p:sldId id="629" r:id="rId11"/>
    <p:sldId id="655" r:id="rId12"/>
    <p:sldId id="630" r:id="rId13"/>
    <p:sldId id="650" r:id="rId14"/>
    <p:sldId id="634" r:id="rId15"/>
    <p:sldId id="686" r:id="rId16"/>
    <p:sldId id="454" r:id="rId17"/>
    <p:sldId id="631" r:id="rId18"/>
    <p:sldId id="654" r:id="rId19"/>
    <p:sldId id="587" r:id="rId20"/>
    <p:sldId id="637" r:id="rId21"/>
    <p:sldId id="638" r:id="rId22"/>
    <p:sldId id="533" r:id="rId23"/>
    <p:sldId id="674" r:id="rId24"/>
    <p:sldId id="646" r:id="rId25"/>
    <p:sldId id="670" r:id="rId26"/>
    <p:sldId id="682" r:id="rId27"/>
    <p:sldId id="597" r:id="rId28"/>
    <p:sldId id="679" r:id="rId29"/>
    <p:sldId id="678" r:id="rId30"/>
    <p:sldId id="677" r:id="rId31"/>
    <p:sldId id="652" r:id="rId32"/>
    <p:sldId id="660" r:id="rId33"/>
    <p:sldId id="664" r:id="rId34"/>
    <p:sldId id="666" r:id="rId35"/>
    <p:sldId id="653" r:id="rId36"/>
    <p:sldId id="685" r:id="rId37"/>
    <p:sldId id="642" r:id="rId38"/>
    <p:sldId id="568" r:id="rId39"/>
    <p:sldId id="676" r:id="rId40"/>
    <p:sldId id="594" r:id="rId41"/>
    <p:sldId id="644" r:id="rId42"/>
    <p:sldId id="601" r:id="rId43"/>
    <p:sldId id="659" r:id="rId44"/>
    <p:sldId id="628" r:id="rId45"/>
    <p:sldId id="595" r:id="rId46"/>
    <p:sldId id="651" r:id="rId47"/>
    <p:sldId id="632" r:id="rId48"/>
    <p:sldId id="567" r:id="rId49"/>
  </p:sldIdLst>
  <p:sldSz cx="10080625" cy="7559675"/>
  <p:notesSz cx="7559675" cy="10691813"/>
  <p:defaultTextStyle>
    <a:defPPr>
      <a:defRPr lang="en-GB"/>
    </a:defPPr>
    <a:lvl1pPr algn="l" defTabSz="449263" rtl="0" eaLnBrk="0" fontAlgn="base" hangingPunct="0">
      <a:spcBef>
        <a:spcPct val="0"/>
      </a:spcBef>
      <a:spcAft>
        <a:spcPct val="0"/>
      </a:spcAft>
      <a:defRPr sz="2400" kern="1200">
        <a:solidFill>
          <a:schemeClr val="tx1"/>
        </a:solidFill>
        <a:latin typeface="Times New Roman" panose="02020603050405020304" pitchFamily="18" charset="0"/>
        <a:ea typeface="+mn-ea"/>
        <a:cs typeface="Lucida Sans Unicode" panose="020B0602030504020204" pitchFamily="34" charset="0"/>
      </a:defRPr>
    </a:lvl1pPr>
    <a:lvl2pPr marL="742950" indent="-285750" algn="l" defTabSz="449263" rtl="0" eaLnBrk="0" fontAlgn="base" hangingPunct="0">
      <a:spcBef>
        <a:spcPct val="0"/>
      </a:spcBef>
      <a:spcAft>
        <a:spcPct val="0"/>
      </a:spcAft>
      <a:defRPr sz="2400" kern="1200">
        <a:solidFill>
          <a:schemeClr val="tx1"/>
        </a:solidFill>
        <a:latin typeface="Times New Roman" panose="02020603050405020304" pitchFamily="18" charset="0"/>
        <a:ea typeface="+mn-ea"/>
        <a:cs typeface="Lucida Sans Unicode" panose="020B0602030504020204" pitchFamily="34" charset="0"/>
      </a:defRPr>
    </a:lvl2pPr>
    <a:lvl3pPr marL="1143000" indent="-228600" algn="l" defTabSz="449263" rtl="0" eaLnBrk="0" fontAlgn="base" hangingPunct="0">
      <a:spcBef>
        <a:spcPct val="0"/>
      </a:spcBef>
      <a:spcAft>
        <a:spcPct val="0"/>
      </a:spcAft>
      <a:defRPr sz="2400" kern="1200">
        <a:solidFill>
          <a:schemeClr val="tx1"/>
        </a:solidFill>
        <a:latin typeface="Times New Roman" panose="02020603050405020304" pitchFamily="18" charset="0"/>
        <a:ea typeface="+mn-ea"/>
        <a:cs typeface="Lucida Sans Unicode" panose="020B0602030504020204" pitchFamily="34" charset="0"/>
      </a:defRPr>
    </a:lvl3pPr>
    <a:lvl4pPr marL="1600200" indent="-228600" algn="l" defTabSz="449263" rtl="0" eaLnBrk="0" fontAlgn="base" hangingPunct="0">
      <a:spcBef>
        <a:spcPct val="0"/>
      </a:spcBef>
      <a:spcAft>
        <a:spcPct val="0"/>
      </a:spcAft>
      <a:defRPr sz="2400" kern="1200">
        <a:solidFill>
          <a:schemeClr val="tx1"/>
        </a:solidFill>
        <a:latin typeface="Times New Roman" panose="02020603050405020304" pitchFamily="18" charset="0"/>
        <a:ea typeface="+mn-ea"/>
        <a:cs typeface="Lucida Sans Unicode" panose="020B0602030504020204" pitchFamily="34" charset="0"/>
      </a:defRPr>
    </a:lvl4pPr>
    <a:lvl5pPr marL="2057400" indent="-228600" algn="l" defTabSz="449263" rtl="0" eaLnBrk="0" fontAlgn="base" hangingPunct="0">
      <a:spcBef>
        <a:spcPct val="0"/>
      </a:spcBef>
      <a:spcAft>
        <a:spcPct val="0"/>
      </a:spcAft>
      <a:defRPr sz="2400" kern="1200">
        <a:solidFill>
          <a:schemeClr val="tx1"/>
        </a:solidFill>
        <a:latin typeface="Times New Roman" panose="02020603050405020304" pitchFamily="18" charset="0"/>
        <a:ea typeface="+mn-ea"/>
        <a:cs typeface="Lucida Sans Unicode" panose="020B0602030504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Lucida Sans Unicode" panose="020B0602030504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Lucida Sans Unicode" panose="020B0602030504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Lucida Sans Unicode" panose="020B0602030504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Lucida Sans Unicode" panose="020B0602030504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00CC"/>
    <a:srgbClr val="EEB500"/>
    <a:srgbClr val="FFCC00"/>
    <a:srgbClr val="CC00FF"/>
    <a:srgbClr val="996633"/>
    <a:srgbClr val="CC6600"/>
    <a:srgbClr val="000099"/>
    <a:srgbClr val="17010C"/>
    <a:srgbClr val="09081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61" autoAdjust="0"/>
    <p:restoredTop sz="92615" autoAdjust="0"/>
  </p:normalViewPr>
  <p:slideViewPr>
    <p:cSldViewPr>
      <p:cViewPr varScale="1">
        <p:scale>
          <a:sx n="74" d="100"/>
          <a:sy n="74" d="100"/>
        </p:scale>
        <p:origin x="1397" y="58"/>
      </p:cViewPr>
      <p:guideLst>
        <p:guide orient="horz" pos="2160"/>
        <p:guide pos="2880"/>
      </p:guideLst>
    </p:cSldViewPr>
  </p:slideViewPr>
  <p:outlineViewPr>
    <p:cViewPr varScale="1">
      <p:scale>
        <a:sx n="170" d="200"/>
        <a:sy n="170" d="200"/>
      </p:scale>
      <p:origin x="0" y="-2990"/>
    </p:cViewPr>
  </p:outlineViewPr>
  <p:notesTextViewPr>
    <p:cViewPr>
      <p:scale>
        <a:sx n="100" d="100"/>
        <a:sy n="100" d="100"/>
      </p:scale>
      <p:origin x="0" y="0"/>
    </p:cViewPr>
  </p:notesTextViewPr>
  <p:sorterViewPr>
    <p:cViewPr varScale="1">
      <p:scale>
        <a:sx n="1" d="1"/>
        <a:sy n="1" d="1"/>
      </p:scale>
      <p:origin x="0" y="-8179"/>
    </p:cViewPr>
  </p:sorterViewPr>
  <p:notesViewPr>
    <p:cSldViewPr>
      <p:cViewPr varScale="1">
        <p:scale>
          <a:sx n="49" d="100"/>
          <a:sy n="49" d="100"/>
        </p:scale>
        <p:origin x="2880" y="4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Grp="1" noRot="1" noChangeAspect="1" noChangeArrowheads="1"/>
          </p:cNvSpPr>
          <p:nvPr>
            <p:ph type="sldImg"/>
          </p:nvPr>
        </p:nvSpPr>
        <p:spPr bwMode="auto">
          <a:xfrm>
            <a:off x="1312863" y="1027113"/>
            <a:ext cx="4932362" cy="3698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2"/>
          <p:cNvSpPr>
            <a:spLocks noGrp="1" noChangeArrowheads="1"/>
          </p:cNvSpPr>
          <p:nvPr>
            <p:ph type="body"/>
          </p:nvPr>
        </p:nvSpPr>
        <p:spPr bwMode="auto">
          <a:xfrm>
            <a:off x="1169988" y="5086350"/>
            <a:ext cx="5224462" cy="410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fr-FR" altLang="fr-FR" noProof="0"/>
          </a:p>
        </p:txBody>
      </p:sp>
    </p:spTree>
    <p:extLst>
      <p:ext uri="{BB962C8B-B14F-4D97-AF65-F5344CB8AC3E}">
        <p14:creationId xmlns:p14="http://schemas.microsoft.com/office/powerpoint/2010/main" val="2026562300"/>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ienzapertutti.lnf.infn.it/biografie/zwicky-bio.html"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www.techno-science.net/glossaire-definition/Ciel.html" TargetMode="External"/><Relationship Id="rId13" Type="http://schemas.openxmlformats.org/officeDocument/2006/relationships/hyperlink" Target="https://www.techno-science.net/definition/8507.html" TargetMode="External"/><Relationship Id="rId18" Type="http://schemas.openxmlformats.org/officeDocument/2006/relationships/hyperlink" Target="https://fr.wikipedia.org/wiki/Rayons_X" TargetMode="External"/><Relationship Id="rId3" Type="http://schemas.openxmlformats.org/officeDocument/2006/relationships/hyperlink" Target="https://www.techno-science.net/glossaire-definition/Astronomie.html" TargetMode="External"/><Relationship Id="rId7" Type="http://schemas.openxmlformats.org/officeDocument/2006/relationships/hyperlink" Target="https://www.techno-science.net/glossaire-definition/Systematique.html" TargetMode="External"/><Relationship Id="rId12" Type="http://schemas.openxmlformats.org/officeDocument/2006/relationships/hyperlink" Target="https://www.techno-science.net/definition/2824.html" TargetMode="External"/><Relationship Id="rId17" Type="http://schemas.openxmlformats.org/officeDocument/2006/relationships/hyperlink" Target="https://fr.wikipedia.org/wiki/Observatoire_spatial" TargetMode="External"/><Relationship Id="rId2" Type="http://schemas.openxmlformats.org/officeDocument/2006/relationships/slide" Target="../slides/slide10.xml"/><Relationship Id="rId16" Type="http://schemas.openxmlformats.org/officeDocument/2006/relationships/hyperlink" Target="https://fr.wikipedia.org/wiki/Chef_de_projet" TargetMode="External"/><Relationship Id="rId20" Type="http://schemas.openxmlformats.org/officeDocument/2006/relationships/hyperlink" Target="https://fr.wikipedia.org/wiki/Marjorie_Townsend#cite_note-1" TargetMode="External"/><Relationship Id="rId1" Type="http://schemas.openxmlformats.org/officeDocument/2006/relationships/notesMaster" Target="../notesMasters/notesMaster1.xml"/><Relationship Id="rId6" Type="http://schemas.openxmlformats.org/officeDocument/2006/relationships/hyperlink" Target="https://www.techno-science.net/definition/1513.html" TargetMode="External"/><Relationship Id="rId11" Type="http://schemas.openxmlformats.org/officeDocument/2006/relationships/hyperlink" Target="https://www.techno-science.net/glossaire-definition/Nebuleuse.html" TargetMode="External"/><Relationship Id="rId5" Type="http://schemas.openxmlformats.org/officeDocument/2006/relationships/hyperlink" Target="https://www.techno-science.net/glossaire-definition/Inclinaison.html" TargetMode="External"/><Relationship Id="rId15" Type="http://schemas.openxmlformats.org/officeDocument/2006/relationships/hyperlink" Target="https://fr.wikipedia.org/wiki/Programme_Explorer" TargetMode="External"/><Relationship Id="rId10" Type="http://schemas.openxmlformats.org/officeDocument/2006/relationships/hyperlink" Target="https://www.techno-science.net/definition/5135.html" TargetMode="External"/><Relationship Id="rId19" Type="http://schemas.openxmlformats.org/officeDocument/2006/relationships/hyperlink" Target="https://fr.wikipedia.org/wiki/Uhuru_(satellite)" TargetMode="External"/><Relationship Id="rId4" Type="http://schemas.openxmlformats.org/officeDocument/2006/relationships/hyperlink" Target="https://www.techno-science.net/glossaire-definition/Apogee.html" TargetMode="External"/><Relationship Id="rId9" Type="http://schemas.openxmlformats.org/officeDocument/2006/relationships/hyperlink" Target="https://www.techno-science.net/definition/2885.html" TargetMode="External"/><Relationship Id="rId14" Type="http://schemas.openxmlformats.org/officeDocument/2006/relationships/hyperlink" Target="https://www.techno-science.net/glossaire-definition/Beryllium.html"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articles.adsabs.harvard.edu/full/seri/ApJ../0086/0000221.000.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image" Target="../media/image23.jpeg"/></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image" Target="../media/image23.jpeg"/></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www.techno-science.net/glossaire-definition/Pression.html" TargetMode="External"/><Relationship Id="rId13" Type="http://schemas.openxmlformats.org/officeDocument/2006/relationships/hyperlink" Target="https://www.techno-science.net/glossaire-definition/Matiere.html" TargetMode="External"/><Relationship Id="rId3" Type="http://schemas.openxmlformats.org/officeDocument/2006/relationships/hyperlink" Target="http://articles.adsabs.harvard.edu/full/seri/ApJ../0086/0000221.000.html" TargetMode="External"/><Relationship Id="rId7" Type="http://schemas.openxmlformats.org/officeDocument/2006/relationships/hyperlink" Target="https://www.techno-science.net/definition/2885.html" TargetMode="External"/><Relationship Id="rId12" Type="http://schemas.openxmlformats.org/officeDocument/2006/relationships/hyperlink" Target="http://irfu.cea.fr/Dap"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techno-science.net/glossaire-definition/Cartographie.html" TargetMode="External"/><Relationship Id="rId11" Type="http://schemas.openxmlformats.org/officeDocument/2006/relationships/hyperlink" Target="https://www.techno-science.net/glossaire-definition/XMM-Newton.html" TargetMode="External"/><Relationship Id="rId5" Type="http://schemas.openxmlformats.org/officeDocument/2006/relationships/hyperlink" Target="https://www.techno-science.net/glossaire-definition/Matiere-noire.html" TargetMode="External"/><Relationship Id="rId10" Type="http://schemas.openxmlformats.org/officeDocument/2006/relationships/hyperlink" Target="https://www.techno-science.net/definition/3955.html" TargetMode="External"/><Relationship Id="rId4" Type="http://schemas.openxmlformats.org/officeDocument/2006/relationships/hyperlink" Target="https://www.techno-science.net/definition/222.html" TargetMode="External"/><Relationship Id="rId9" Type="http://schemas.openxmlformats.org/officeDocument/2006/relationships/hyperlink" Target="https://www.techno-science.net/glossaire-definition/Telescope.html" TargetMode="Externa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fr.wikipedia.org/wiki/Interaction_faible" TargetMode="External"/><Relationship Id="rId13" Type="http://schemas.openxmlformats.org/officeDocument/2006/relationships/hyperlink" Target="https://www.futura-sciences.com/sciences/definitions/physique-quark-etrange-10319/" TargetMode="External"/><Relationship Id="rId18" Type="http://schemas.openxmlformats.org/officeDocument/2006/relationships/hyperlink" Target="http://www.vetopsy.fr/modele-standard-particules/fermions-leptons.php#neutrino" TargetMode="External"/><Relationship Id="rId3" Type="http://schemas.openxmlformats.org/officeDocument/2006/relationships/hyperlink" Target="http://fr.wikipedia.org/wiki/Boson_de_jauge" TargetMode="External"/><Relationship Id="rId21" Type="http://schemas.openxmlformats.org/officeDocument/2006/relationships/hyperlink" Target="https://en.wikipedia.org/wiki/Nuclear_transmutation" TargetMode="External"/><Relationship Id="rId7" Type="http://schemas.openxmlformats.org/officeDocument/2006/relationships/hyperlink" Target="http://fr.wikipedia.org/wiki/Boson_W" TargetMode="External"/><Relationship Id="rId12" Type="http://schemas.openxmlformats.org/officeDocument/2006/relationships/hyperlink" Target="https://www.futura-sciences.com/sciences/skillz/metiers/metiers-physique-physicien-42/" TargetMode="External"/><Relationship Id="rId17" Type="http://schemas.openxmlformats.org/officeDocument/2006/relationships/hyperlink" Target="http://www.vetopsy.fr/modele-standard-particules/antiparticules.php" TargetMode="External"/><Relationship Id="rId25" Type="http://schemas.openxmlformats.org/officeDocument/2006/relationships/image" Target="../media/image32.jpeg"/><Relationship Id="rId2" Type="http://schemas.openxmlformats.org/officeDocument/2006/relationships/slide" Target="../slides/slide19.xml"/><Relationship Id="rId16" Type="http://schemas.openxmlformats.org/officeDocument/2006/relationships/hyperlink" Target="https://en.wikipedia.org/wiki/W_and_Z_bosons" TargetMode="External"/><Relationship Id="rId20" Type="http://schemas.openxmlformats.org/officeDocument/2006/relationships/hyperlink" Target="http://www.vetopsy.fr/modele-standard-particules/atome-electron.php#positron" TargetMode="External"/><Relationship Id="rId1" Type="http://schemas.openxmlformats.org/officeDocument/2006/relationships/notesMaster" Target="../notesMasters/notesMaster1.xml"/><Relationship Id="rId6" Type="http://schemas.openxmlformats.org/officeDocument/2006/relationships/hyperlink" Target="http://fr.wikipedia.org/wiki/Boson_Z" TargetMode="External"/><Relationship Id="rId11" Type="http://schemas.openxmlformats.org/officeDocument/2006/relationships/hyperlink" Target="https://www.futura-sciences.com/sciences/definitions/matiere-quark-73/" TargetMode="External"/><Relationship Id="rId24" Type="http://schemas.openxmlformats.org/officeDocument/2006/relationships/hyperlink" Target="http://www.vetopsy.fr/mecanique-quantique/nombres-quantiques.php#autres" TargetMode="External"/><Relationship Id="rId5" Type="http://schemas.openxmlformats.org/officeDocument/2006/relationships/hyperlink" Target="http://fr.wikipedia.org/wiki/%C3%89lectromagn%C3%A9tisme" TargetMode="External"/><Relationship Id="rId15" Type="http://schemas.openxmlformats.org/officeDocument/2006/relationships/hyperlink" Target="https://www.futura-sciences.com/sciences/questions-reponses/physique-particules-quiz-particules-elementaires-15532/" TargetMode="External"/><Relationship Id="rId23" Type="http://schemas.openxmlformats.org/officeDocument/2006/relationships/hyperlink" Target="http://www.vetopsy.fr/mecanique-quantique/symetrie-c-t-cp-cpt.php#symc" TargetMode="External"/><Relationship Id="rId10" Type="http://schemas.openxmlformats.org/officeDocument/2006/relationships/hyperlink" Target="http://fr.wikipedia.org/wiki/Interaction_forte" TargetMode="External"/><Relationship Id="rId19" Type="http://schemas.openxmlformats.org/officeDocument/2006/relationships/hyperlink" Target="http://www.vetopsy.fr/modele-standard-particules/atome-electron.php" TargetMode="External"/><Relationship Id="rId4" Type="http://schemas.openxmlformats.org/officeDocument/2006/relationships/hyperlink" Target="http://fr.wikipedia.org/wiki/Photon" TargetMode="External"/><Relationship Id="rId9" Type="http://schemas.openxmlformats.org/officeDocument/2006/relationships/hyperlink" Target="http://fr.wikipedia.org/wiki/Gluon" TargetMode="External"/><Relationship Id="rId14" Type="http://schemas.openxmlformats.org/officeDocument/2006/relationships/hyperlink" Target="https://www.futura-sciences.com/sciences/definitions/physique-physique-15839/" TargetMode="External"/><Relationship Id="rId22" Type="http://schemas.openxmlformats.org/officeDocument/2006/relationships/hyperlink" Target="http://www.vetopsy.fr/modele-standard-particules/atome-noyau.php#nombreneutronsn"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fr.wikipedia.org/wiki/Particule_%C3%A9l%C3%A9mentaire" TargetMode="External"/><Relationship Id="rId7" Type="http://schemas.openxmlformats.org/officeDocument/2006/relationships/hyperlink" Target="https://fr.wikipedia.org/wiki/Boson_W"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fr.wikipedia.org/wiki/Interaction_faible" TargetMode="External"/><Relationship Id="rId5" Type="http://schemas.openxmlformats.org/officeDocument/2006/relationships/hyperlink" Target="https://fr.wikipedia.org/wiki/Bosons_de_jauge" TargetMode="External"/><Relationship Id="rId4" Type="http://schemas.openxmlformats.org/officeDocument/2006/relationships/hyperlink" Target="https://fr.wikipedia.org/wiki/Boson"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articles.adsabs.harvard.edu/full/seri/ApJ../0086/0000221.000.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fr.wikipedia.org/wiki/Fermion" TargetMode="External"/><Relationship Id="rId13" Type="http://schemas.openxmlformats.org/officeDocument/2006/relationships/hyperlink" Target="https://fr.wikipedia.org/wiki/Gravitino" TargetMode="External"/><Relationship Id="rId18" Type="http://schemas.openxmlformats.org/officeDocument/2006/relationships/hyperlink" Target="https://fr.wikipedia.org/wiki/Sym%C3%A9trie" TargetMode="External"/><Relationship Id="rId26" Type="http://schemas.openxmlformats.org/officeDocument/2006/relationships/hyperlink" Target="https://fr.wikipedia.org/wiki/Vitesse_de_la_lumi%C3%A8re" TargetMode="External"/><Relationship Id="rId39" Type="http://schemas.openxmlformats.org/officeDocument/2006/relationships/hyperlink" Target="https://fr.wikipedia.org/wiki/Mod%C3%A8le_standard_(physique_des_particules)" TargetMode="External"/><Relationship Id="rId3" Type="http://schemas.openxmlformats.org/officeDocument/2006/relationships/hyperlink" Target="https://fr.wikipedia.org/w/index.php?title=Mati%C3%A8re_noire&amp;veaction=edit&amp;section=17" TargetMode="External"/><Relationship Id="rId21" Type="http://schemas.openxmlformats.org/officeDocument/2006/relationships/hyperlink" Target="https://fr.wikipedia.org/wiki/Interaction_faible" TargetMode="External"/><Relationship Id="rId34" Type="http://schemas.openxmlformats.org/officeDocument/2006/relationships/hyperlink" Target="http://www.babylon-software.com/definition/Syndrome%20d'immunod%C3%A9ficience%20acquise/?uil=English&amp;uris=!!Z8AVT3H7RE&amp;tid=Definition" TargetMode="External"/><Relationship Id="rId42" Type="http://schemas.openxmlformats.org/officeDocument/2006/relationships/hyperlink" Target="https://fr.wikipedia.org/wiki/Gluon" TargetMode="External"/><Relationship Id="rId7" Type="http://schemas.openxmlformats.org/officeDocument/2006/relationships/hyperlink" Target="https://fr.wikipedia.org/wiki/Boson" TargetMode="External"/><Relationship Id="rId12" Type="http://schemas.openxmlformats.org/officeDocument/2006/relationships/hyperlink" Target="https://fr.wikipedia.org/wiki/Graviton" TargetMode="External"/><Relationship Id="rId17" Type="http://schemas.openxmlformats.org/officeDocument/2006/relationships/hyperlink" Target="https://fr.wikipedia.org/wiki/S%C3%A9lectron" TargetMode="External"/><Relationship Id="rId25" Type="http://schemas.openxmlformats.org/officeDocument/2006/relationships/hyperlink" Target="https://fr.wikipedia.org/wiki/%C3%89lectron-volt" TargetMode="External"/><Relationship Id="rId33" Type="http://schemas.openxmlformats.org/officeDocument/2006/relationships/hyperlink" Target="http://www.babylon-software.com/definition/radar/?uil=English&amp;uris=!!Z8AVT3H7RE&amp;tid=Definition" TargetMode="External"/><Relationship Id="rId38" Type="http://schemas.openxmlformats.org/officeDocument/2006/relationships/hyperlink" Target="https://fr.wikipedia.org/wiki/Interaction_forte" TargetMode="External"/><Relationship Id="rId2" Type="http://schemas.openxmlformats.org/officeDocument/2006/relationships/slide" Target="../slides/slide22.xml"/><Relationship Id="rId16" Type="http://schemas.openxmlformats.org/officeDocument/2006/relationships/hyperlink" Target="https://fr.wikipedia.org/wiki/%C3%89lectron" TargetMode="External"/><Relationship Id="rId20" Type="http://schemas.openxmlformats.org/officeDocument/2006/relationships/hyperlink" Target="https://fr.wikipedia.org/wiki/Charge_de_couleur" TargetMode="External"/><Relationship Id="rId29" Type="http://schemas.openxmlformats.org/officeDocument/2006/relationships/hyperlink" Target="http://www.babylon-software.com/definition/OTAN/?uil=English&amp;uris=!!Z8AVT3H7RE&amp;tid=Definition" TargetMode="External"/><Relationship Id="rId41" Type="http://schemas.openxmlformats.org/officeDocument/2006/relationships/hyperlink" Target="https://fr.wikipedia.org/wiki/Antiquark" TargetMode="External"/><Relationship Id="rId1" Type="http://schemas.openxmlformats.org/officeDocument/2006/relationships/notesMaster" Target="../notesMasters/notesMaster1.xml"/><Relationship Id="rId6" Type="http://schemas.openxmlformats.org/officeDocument/2006/relationships/hyperlink" Target="https://fr.wikipedia.org/wiki/Supersym%C3%A9trie" TargetMode="External"/><Relationship Id="rId11" Type="http://schemas.openxmlformats.org/officeDocument/2006/relationships/hyperlink" Target="https://fr.wikipedia.org/wiki/Photino" TargetMode="External"/><Relationship Id="rId24" Type="http://schemas.openxmlformats.org/officeDocument/2006/relationships/hyperlink" Target="https://fr.wikipedia.org/wiki/Masse" TargetMode="External"/><Relationship Id="rId32" Type="http://schemas.openxmlformats.org/officeDocument/2006/relationships/hyperlink" Target="http://www.babylon-software.com/definition/Benelux/?uil=English&amp;uris=!!Z8AVT3H7RE&amp;tid=Definition" TargetMode="External"/><Relationship Id="rId37" Type="http://schemas.openxmlformats.org/officeDocument/2006/relationships/hyperlink" Target="https://fr.wikipedia.org/wiki/Physique_des_particules" TargetMode="External"/><Relationship Id="rId40" Type="http://schemas.openxmlformats.org/officeDocument/2006/relationships/hyperlink" Target="https://fr.wikipedia.org/wiki/Quark" TargetMode="External"/><Relationship Id="rId5" Type="http://schemas.openxmlformats.org/officeDocument/2006/relationships/hyperlink" Target="https://fr.wikipedia.org/wiki/Weakly_interacting_massive_particles" TargetMode="External"/><Relationship Id="rId15" Type="http://schemas.openxmlformats.org/officeDocument/2006/relationships/hyperlink" Target="https://fr.wikipedia.org/w/index.php?title=Sneutrino&amp;action=edit&amp;redlink=1" TargetMode="External"/><Relationship Id="rId23" Type="http://schemas.openxmlformats.org/officeDocument/2006/relationships/hyperlink" Target="https://fr.wikipedia.org/wiki/CERN" TargetMode="External"/><Relationship Id="rId28" Type="http://schemas.openxmlformats.org/officeDocument/2006/relationships/hyperlink" Target="http://www.babylon-software.com/definition/sigle/?uil=English&amp;uris=!!Z8AVT3H7RE&amp;tid=Definition" TargetMode="External"/><Relationship Id="rId36" Type="http://schemas.openxmlformats.org/officeDocument/2006/relationships/hyperlink" Target="https://fr.wikipedia.org/wiki/Particule_composite" TargetMode="External"/><Relationship Id="rId10" Type="http://schemas.openxmlformats.org/officeDocument/2006/relationships/hyperlink" Target="https://fr.wikipedia.org/wiki/Photon" TargetMode="External"/><Relationship Id="rId19" Type="http://schemas.openxmlformats.org/officeDocument/2006/relationships/hyperlink" Target="https://fr.wikipedia.org/w/index.php?title=R-parit%C3%A9&amp;action=edit&amp;redlink=1" TargetMode="External"/><Relationship Id="rId31" Type="http://schemas.openxmlformats.org/officeDocument/2006/relationships/hyperlink" Target="http://www.babylon-software.com/definition/Mouvement%20des%20entreprises%20de%20France/?uil=English&amp;uris=!!Z8AVT3H7RE&amp;tid=Definition" TargetMode="External"/><Relationship Id="rId4" Type="http://schemas.openxmlformats.org/officeDocument/2006/relationships/hyperlink" Target="https://fr.wikipedia.org/w/index.php?title=Mati%C3%A8re_noire&amp;action=edit&amp;section=17" TargetMode="External"/><Relationship Id="rId9" Type="http://schemas.openxmlformats.org/officeDocument/2006/relationships/hyperlink" Target="https://fr.wikipedia.org/wiki/Spin" TargetMode="External"/><Relationship Id="rId14" Type="http://schemas.openxmlformats.org/officeDocument/2006/relationships/hyperlink" Target="https://fr.wikipedia.org/wiki/Neutrino" TargetMode="External"/><Relationship Id="rId22" Type="http://schemas.openxmlformats.org/officeDocument/2006/relationships/hyperlink" Target="https://fr.wikipedia.org/wiki/Neutralino" TargetMode="External"/><Relationship Id="rId27" Type="http://schemas.openxmlformats.org/officeDocument/2006/relationships/hyperlink" Target="https://fr.wikipedia.org/wiki/Mati%C3%A8re_noire#cite_note-17" TargetMode="External"/><Relationship Id="rId30" Type="http://schemas.openxmlformats.org/officeDocument/2006/relationships/hyperlink" Target="http://www.babylon-software.com/definition/ovni/?uil=English&amp;uris=!!Z8AVT3H7RE&amp;tid=Definition" TargetMode="External"/><Relationship Id="rId35" Type="http://schemas.openxmlformats.org/officeDocument/2006/relationships/hyperlink" Target="http://www.babylon-software.com/definition/mot-valise/?uil=English&amp;uris=!!Z8AVT3H7RE&amp;tid=Definition" TargetMode="Externa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s://fr.wikipedia.org/wiki/Gravit%C3%A9" TargetMode="External"/><Relationship Id="rId13" Type="http://schemas.openxmlformats.org/officeDocument/2006/relationships/hyperlink" Target="https://fr.wikipedia.org/wiki/Fermion" TargetMode="External"/><Relationship Id="rId18" Type="http://schemas.openxmlformats.org/officeDocument/2006/relationships/hyperlink" Target="https://fr.wikipedia.org/wiki/Physique_des_particules" TargetMode="External"/><Relationship Id="rId3" Type="http://schemas.openxmlformats.org/officeDocument/2006/relationships/hyperlink" Target="http://articles.adsabs.harvard.edu/full/seri/ApJ../0086/0000221.000.html" TargetMode="External"/><Relationship Id="rId21" Type="http://schemas.openxmlformats.org/officeDocument/2006/relationships/hyperlink" Target="https://fr.wikipedia.org/wiki/%C3%89lectromagn%C3%A9tisme" TargetMode="External"/><Relationship Id="rId7" Type="http://schemas.openxmlformats.org/officeDocument/2006/relationships/hyperlink" Target="https://fr.wikipedia.org/wiki/Mod%C3%A8le_standard_(physique_des_particules)" TargetMode="External"/><Relationship Id="rId12" Type="http://schemas.openxmlformats.org/officeDocument/2006/relationships/hyperlink" Target="https://fr.wikipedia.org/wiki/Interaction_faible" TargetMode="External"/><Relationship Id="rId17" Type="http://schemas.openxmlformats.org/officeDocument/2006/relationships/hyperlink" Target="https://fr.wikipedia.org/wiki/Interaction_%C3%A9lectrofaible" TargetMode="External"/><Relationship Id="rId2" Type="http://schemas.openxmlformats.org/officeDocument/2006/relationships/slide" Target="../slides/slide23.xml"/><Relationship Id="rId16" Type="http://schemas.openxmlformats.org/officeDocument/2006/relationships/hyperlink" Target="https://fr.wikipedia.org/wiki/Quark#G%C3%A9n%C3%A9ration" TargetMode="External"/><Relationship Id="rId20" Type="http://schemas.openxmlformats.org/officeDocument/2006/relationships/hyperlink" Target="https://fr.wikipedia.org/wiki/Physique_des_hautes_%C3%A9nergies" TargetMode="External"/><Relationship Id="rId1" Type="http://schemas.openxmlformats.org/officeDocument/2006/relationships/notesMaster" Target="../notesMasters/notesMaster1.xml"/><Relationship Id="rId6" Type="http://schemas.openxmlformats.org/officeDocument/2006/relationships/hyperlink" Target="https://fr.wikipedia.org/wiki/Interaction_fondamentale" TargetMode="External"/><Relationship Id="rId11" Type="http://schemas.openxmlformats.org/officeDocument/2006/relationships/hyperlink" Target="https://fr.wikipedia.org/wiki/Oscillation_de_neutrinos" TargetMode="External"/><Relationship Id="rId5" Type="http://schemas.openxmlformats.org/officeDocument/2006/relationships/hyperlink" Target="https://fr.wikipedia.org/wiki/Neutrino" TargetMode="External"/><Relationship Id="rId15" Type="http://schemas.openxmlformats.org/officeDocument/2006/relationships/hyperlink" Target="https://fr.wikipedia.org/wiki/Lepton" TargetMode="External"/><Relationship Id="rId10" Type="http://schemas.openxmlformats.org/officeDocument/2006/relationships/hyperlink" Target="https://fr.wikipedia.org/wiki/Antineutrino" TargetMode="External"/><Relationship Id="rId19" Type="http://schemas.openxmlformats.org/officeDocument/2006/relationships/hyperlink" Target="https://fr.wikipedia.org/wiki/Oscillation_des_neutrinos" TargetMode="External"/><Relationship Id="rId4" Type="http://schemas.openxmlformats.org/officeDocument/2006/relationships/hyperlink" Target="https://fr.wikipedia.org/wiki/Neutrino_st%C3%A9rile#cite_note-1" TargetMode="External"/><Relationship Id="rId9" Type="http://schemas.openxmlformats.org/officeDocument/2006/relationships/hyperlink" Target="https://fr.wikipedia.org/wiki/Neutrino#giration" TargetMode="External"/><Relationship Id="rId14" Type="http://schemas.openxmlformats.org/officeDocument/2006/relationships/hyperlink" Target="https://fr.wikipedia.org/wiki/Neutrino_st%C3%A9rile#cite_note-RHNeutrinosReview-2" TargetMode="External"/><Relationship Id="rId22" Type="http://schemas.openxmlformats.org/officeDocument/2006/relationships/hyperlink" Target="https://fr.wikipedia.org/wiki/Interaction_forte" TargetMode="Externa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fr.wikipedia.org/wiki/Sym%C3%A9trie_CP" TargetMode="External"/><Relationship Id="rId3" Type="http://schemas.openxmlformats.org/officeDocument/2006/relationships/hyperlink" Target="http://articles.adsabs.harvard.edu/full/seri/ApJ../0086/0000221.000.html" TargetMode="External"/><Relationship Id="rId7" Type="http://schemas.openxmlformats.org/officeDocument/2006/relationships/hyperlink" Target="https://fr.wikipedia.org/wiki/Anomalie_des_neutrinos_de_r%C3%A9acteur"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fr.wikipedia.org/wiki/Neutrino#cite_note-47" TargetMode="External"/><Relationship Id="rId5" Type="http://schemas.openxmlformats.org/officeDocument/2006/relationships/hyperlink" Target="https://fr.wikipedia.org/wiki/Neutrino#cite_note-46" TargetMode="External"/><Relationship Id="rId4" Type="http://schemas.openxmlformats.org/officeDocument/2006/relationships/hyperlink" Target="https://fr.wikipedia.org/wiki/Neutrino#cite_note-45" TargetMode="External"/><Relationship Id="rId9" Type="http://schemas.openxmlformats.org/officeDocument/2006/relationships/hyperlink" Target="https://fr.wikipedia.org/wiki/Mati%C3%A8re_noire"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articles.adsabs.harvard.edu/full/seri/ApJ../0086/0000221.000.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articles.adsabs.harvard.edu/full/seri/ApJ../0086/0000221.000.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ea.fr/comprendre/Pages/matiere-univers/le-lhc-decouvrir-la-structure-et-les-constituants-ultimes-de-la-matiere.aspx"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fr.wikipedia.org/wiki/IN2P3" TargetMode="External"/><Relationship Id="rId13" Type="http://schemas.openxmlformats.org/officeDocument/2006/relationships/hyperlink" Target="https://fr.wikipedia.org/w/index.php?title=EDELWEISS&amp;action=edit&amp;section=4" TargetMode="External"/><Relationship Id="rId18" Type="http://schemas.openxmlformats.org/officeDocument/2006/relationships/hyperlink" Target="https://fr.wikipedia.org/w/index.php?title=EDELWEISS&amp;action=edit&amp;section=8" TargetMode="External"/><Relationship Id="rId26" Type="http://schemas.openxmlformats.org/officeDocument/2006/relationships/hyperlink" Target="https://fr.wikipedia.org/wiki/Relativit%C3%A9_g%C3%A9n%C3%A9rale" TargetMode="External"/><Relationship Id="rId3" Type="http://schemas.openxmlformats.org/officeDocument/2006/relationships/hyperlink" Target="https://fr.wikipedia.org/wiki/Physique_des_particules" TargetMode="External"/><Relationship Id="rId21" Type="http://schemas.openxmlformats.org/officeDocument/2006/relationships/hyperlink" Target="https://fr.wikipedia.org/wiki/%C3%89lectron" TargetMode="External"/><Relationship Id="rId7" Type="http://schemas.openxmlformats.org/officeDocument/2006/relationships/hyperlink" Target="https://fr.wikipedia.org/wiki/Weakly_interacting_massive_particles" TargetMode="External"/><Relationship Id="rId12" Type="http://schemas.openxmlformats.org/officeDocument/2006/relationships/hyperlink" Target="https://fr.wikipedia.org/w/index.php?title=EDELWEISS&amp;veaction=edit&amp;section=4" TargetMode="External"/><Relationship Id="rId17" Type="http://schemas.openxmlformats.org/officeDocument/2006/relationships/hyperlink" Target="https://fr.wikipedia.org/w/index.php?title=EDELWEISS&amp;veaction=edit&amp;section=8" TargetMode="External"/><Relationship Id="rId25" Type="http://schemas.openxmlformats.org/officeDocument/2006/relationships/hyperlink" Target="https://fr.wikipedia.org/wiki/Quarks" TargetMode="External"/><Relationship Id="rId2" Type="http://schemas.openxmlformats.org/officeDocument/2006/relationships/slide" Target="../slides/slide28.xml"/><Relationship Id="rId16" Type="http://schemas.openxmlformats.org/officeDocument/2006/relationships/hyperlink" Target="https://fr.wikipedia.org/wiki/Neutrino" TargetMode="External"/><Relationship Id="rId20" Type="http://schemas.openxmlformats.org/officeDocument/2006/relationships/hyperlink" Target="https://fr.wikipedia.org/wiki/Mod%C3%A8le_standard_de_la_cosmologie" TargetMode="External"/><Relationship Id="rId1" Type="http://schemas.openxmlformats.org/officeDocument/2006/relationships/notesMaster" Target="../notesMasters/notesMaster1.xml"/><Relationship Id="rId6" Type="http://schemas.openxmlformats.org/officeDocument/2006/relationships/hyperlink" Target="https://fr.wikipedia.org/wiki/Edelweiss" TargetMode="External"/><Relationship Id="rId11" Type="http://schemas.openxmlformats.org/officeDocument/2006/relationships/hyperlink" Target="https://fr.wikipedia.org/wiki/Particule_subatomique" TargetMode="External"/><Relationship Id="rId24" Type="http://schemas.openxmlformats.org/officeDocument/2006/relationships/hyperlink" Target="https://fr.wikipedia.org/wiki/Nucl%C3%A9ons" TargetMode="External"/><Relationship Id="rId5" Type="http://schemas.openxmlformats.org/officeDocument/2006/relationships/hyperlink" Target="https://fr.wikipedia.org/wiki/Acronymie" TargetMode="External"/><Relationship Id="rId15" Type="http://schemas.openxmlformats.org/officeDocument/2006/relationships/hyperlink" Target="https://fr.wikipedia.org/wiki/%C3%89nergie_de_recul" TargetMode="External"/><Relationship Id="rId23" Type="http://schemas.openxmlformats.org/officeDocument/2006/relationships/hyperlink" Target="https://fr.wikipedia.org/wiki/Tauon" TargetMode="External"/><Relationship Id="rId10" Type="http://schemas.openxmlformats.org/officeDocument/2006/relationships/hyperlink" Target="https://fr.wikipedia.org/wiki/Laboratoire_souterrain_de_Modane" TargetMode="External"/><Relationship Id="rId19" Type="http://schemas.openxmlformats.org/officeDocument/2006/relationships/hyperlink" Target="https://fr.wikipedia.org/wiki/Neutrino_st%C3%A9rile" TargetMode="External"/><Relationship Id="rId4" Type="http://schemas.openxmlformats.org/officeDocument/2006/relationships/hyperlink" Target="https://fr.wikipedia.org/wiki/Mati%C3%A8re_noire" TargetMode="External"/><Relationship Id="rId9" Type="http://schemas.openxmlformats.org/officeDocument/2006/relationships/hyperlink" Target="https://fr.wikipedia.org/wiki/Commissariat_%C3%A0_l'%C3%A9nergie_atomique" TargetMode="External"/><Relationship Id="rId14" Type="http://schemas.openxmlformats.org/officeDocument/2006/relationships/hyperlink" Target="https://fr.wikipedia.org/wiki/Diffusion_%C3%A9lastique" TargetMode="External"/><Relationship Id="rId22" Type="http://schemas.openxmlformats.org/officeDocument/2006/relationships/hyperlink" Target="https://fr.wikipedia.org/wiki/Muon" TargetMode="Externa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fr.wikipedia.org/wiki/Karl_G._Jansky_Very_Large_Array" TargetMode="External"/><Relationship Id="rId3" Type="http://schemas.openxmlformats.org/officeDocument/2006/relationships/hyperlink" Target="https://fr.wikipedia.org/wiki/Radiot%C3%A9lescope" TargetMode="External"/><Relationship Id="rId7" Type="http://schemas.openxmlformats.org/officeDocument/2006/relationships/hyperlink" Target="https://fr.wikipedia.org/wiki/Onde_gravitationnelle"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fr.wikipedia.org/wiki/Milieu_interstellaire" TargetMode="External"/><Relationship Id="rId5" Type="http://schemas.openxmlformats.org/officeDocument/2006/relationships/hyperlink" Target="https://fr.wikipedia.org/wiki/Cosmologie" TargetMode="External"/><Relationship Id="rId10" Type="http://schemas.openxmlformats.org/officeDocument/2006/relationships/hyperlink" Target="https://fr.wikipedia.org/wiki/LOFAR" TargetMode="External"/><Relationship Id="rId4" Type="http://schemas.openxmlformats.org/officeDocument/2006/relationships/hyperlink" Target="https://fr.wikipedia.org/wiki/Origines_de_la_vie" TargetMode="External"/><Relationship Id="rId9" Type="http://schemas.openxmlformats.org/officeDocument/2006/relationships/hyperlink" Target="https://fr.wikipedia.org/wiki/Square_Kilometre_Array#cite_note-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fr.wikipedia.org/wiki/Anglais" TargetMode="External"/><Relationship Id="rId13" Type="http://schemas.openxmlformats.org/officeDocument/2006/relationships/hyperlink" Target="https://fr.wikipedia.org/wiki/Hubble_(t%C3%A9lescope_spatial)" TargetMode="External"/><Relationship Id="rId3" Type="http://schemas.openxmlformats.org/officeDocument/2006/relationships/hyperlink" Target="https://fr.wikipedia.org/wiki/T%C3%A9lescope_g%C3%A9ant_europ%C3%A9en#cite_note-ESO_E-ELT-1" TargetMode="External"/><Relationship Id="rId7" Type="http://schemas.openxmlformats.org/officeDocument/2006/relationships/hyperlink" Target="https://fr.wikipedia.org/wiki/T%C3%A9lescope_g%C3%A9ant_europ%C3%A9en#cite_note-5" TargetMode="External"/><Relationship Id="rId12" Type="http://schemas.openxmlformats.org/officeDocument/2006/relationships/hyperlink" Target="https://fr.wikipedia.org/wiki/Miroir_primaire" TargetMode="External"/><Relationship Id="rId2" Type="http://schemas.openxmlformats.org/officeDocument/2006/relationships/slide" Target="../slides/slide30.xml"/><Relationship Id="rId16" Type="http://schemas.openxmlformats.org/officeDocument/2006/relationships/hyperlink" Target="https://fr.wikipedia.org/wiki/Physique_des_particules" TargetMode="External"/><Relationship Id="rId1" Type="http://schemas.openxmlformats.org/officeDocument/2006/relationships/notesMaster" Target="../notesMasters/notesMaster1.xml"/><Relationship Id="rId6" Type="http://schemas.openxmlformats.org/officeDocument/2006/relationships/hyperlink" Target="https://fr.wikipedia.org/wiki/T%C3%A9lescope_g%C3%A9ant_europ%C3%A9en#cite_note-Le_Figaro-4" TargetMode="External"/><Relationship Id="rId11" Type="http://schemas.openxmlformats.org/officeDocument/2006/relationships/hyperlink" Target="https://fr.wikipedia.org/wiki/Observatoire_europ%C3%A9en_austral" TargetMode="External"/><Relationship Id="rId5" Type="http://schemas.openxmlformats.org/officeDocument/2006/relationships/hyperlink" Target="https://fr.wikipedia.org/wiki/T%C3%A9lescope_g%C3%A9ant_europ%C3%A9en#cite_note-Le_Temps-3" TargetMode="External"/><Relationship Id="rId15" Type="http://schemas.openxmlformats.org/officeDocument/2006/relationships/hyperlink" Target="https://fr.wikipedia.org/wiki/Organisation_europ%C3%A9enne_pour_la_recherche_nucl%C3%A9aire#cite_note-2" TargetMode="External"/><Relationship Id="rId10" Type="http://schemas.openxmlformats.org/officeDocument/2006/relationships/hyperlink" Target="https://fr.wikipedia.org/wiki/T%C3%A9lescope_g%C3%A9ant" TargetMode="External"/><Relationship Id="rId4" Type="http://schemas.openxmlformats.org/officeDocument/2006/relationships/hyperlink" Target="https://fr.wikipedia.org/wiki/T%C3%A9lescope_g%C3%A9ant_europ%C3%A9en#cite_note-ESA_E-ELT-2" TargetMode="External"/><Relationship Id="rId9" Type="http://schemas.openxmlformats.org/officeDocument/2006/relationships/hyperlink" Target="https://fr.wikipedia.org/wiki/T%C3%A9lescope" TargetMode="External"/><Relationship Id="rId14" Type="http://schemas.openxmlformats.org/officeDocument/2006/relationships/hyperlink" Target="https://fr.wikipedia.org/wiki/Organisation_europ%C3%A9enne_pour_la_recherche_nucl%C3%A9aire#cite_note-1"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articles.adsabs.harvard.edu/full/seri/ApJ../0086/0000221.000.htm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articles.adsabs.harvard.edu/full/seri/ApJ../0086/0000221.000.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s://www.techno-science.net/glossaire-definition/Pression.html" TargetMode="External"/><Relationship Id="rId13" Type="http://schemas.openxmlformats.org/officeDocument/2006/relationships/hyperlink" Target="https://www.techno-science.net/glossaire-definition/Matiere.html" TargetMode="External"/><Relationship Id="rId3" Type="http://schemas.openxmlformats.org/officeDocument/2006/relationships/hyperlink" Target="http://articles.adsabs.harvard.edu/full/seri/ApJ../0086/0000221.000.html" TargetMode="External"/><Relationship Id="rId7" Type="http://schemas.openxmlformats.org/officeDocument/2006/relationships/hyperlink" Target="https://www.techno-science.net/definition/2885.html" TargetMode="External"/><Relationship Id="rId12" Type="http://schemas.openxmlformats.org/officeDocument/2006/relationships/hyperlink" Target="http://irfu.cea.fr/Dap"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www.techno-science.net/glossaire-definition/Cartographie.html" TargetMode="External"/><Relationship Id="rId11" Type="http://schemas.openxmlformats.org/officeDocument/2006/relationships/hyperlink" Target="https://www.techno-science.net/glossaire-definition/XMM-Newton.html" TargetMode="External"/><Relationship Id="rId5" Type="http://schemas.openxmlformats.org/officeDocument/2006/relationships/hyperlink" Target="https://www.techno-science.net/glossaire-definition/Matiere-noire.html" TargetMode="External"/><Relationship Id="rId10" Type="http://schemas.openxmlformats.org/officeDocument/2006/relationships/hyperlink" Target="https://www.techno-science.net/definition/3955.html" TargetMode="External"/><Relationship Id="rId4" Type="http://schemas.openxmlformats.org/officeDocument/2006/relationships/hyperlink" Target="https://www.techno-science.net/definition/222.html" TargetMode="External"/><Relationship Id="rId9" Type="http://schemas.openxmlformats.org/officeDocument/2006/relationships/hyperlink" Target="https://www.techno-science.net/glossaire-definition/Telescope.html" TargetMode="Externa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s://fr.wikipedia.org/wiki/Mati%C3%A8re_noire" TargetMode="External"/><Relationship Id="rId3" Type="http://schemas.openxmlformats.org/officeDocument/2006/relationships/hyperlink" Target="http://articles.adsabs.harvard.edu/full/seri/ApJ../0086/0000221.000.html" TargetMode="External"/><Relationship Id="rId7" Type="http://schemas.openxmlformats.org/officeDocument/2006/relationships/hyperlink" Target="https://fr.wikipedia.org/wiki/Baryon"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fr.wikipedia.org/wiki/Rayon_X" TargetMode="External"/><Relationship Id="rId11" Type="http://schemas.openxmlformats.org/officeDocument/2006/relationships/image" Target="../media/image53.jpeg"/><Relationship Id="rId5" Type="http://schemas.openxmlformats.org/officeDocument/2006/relationships/hyperlink" Target="https://fr.wikipedia.org/wiki/Gravitation" TargetMode="External"/><Relationship Id="rId10" Type="http://schemas.openxmlformats.org/officeDocument/2006/relationships/hyperlink" Target="https://fr.wikipedia.org/wiki/Th%C3%A9orie_MOND" TargetMode="External"/><Relationship Id="rId4" Type="http://schemas.openxmlformats.org/officeDocument/2006/relationships/hyperlink" Target="https://fr.wikipedia.org/wiki/Spectre_visible" TargetMode="External"/><Relationship Id="rId9" Type="http://schemas.openxmlformats.org/officeDocument/2006/relationships/hyperlink" Target="https://fr.wikipedia.org/wiki/Lentille_gravitationnelle"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articles.adsabs.harvard.edu/full/seri/ApJ../0086/0000221.000.html"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articles.adsabs.harvard.edu/full/seri/ApJ../0086/0000221.000.html"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articles.adsabs.harvard.edu/full/seri/ApJ../0086/0000221.000.html"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www.interstars.net/index.php?article=inflation" TargetMode="External"/></Relationships>
</file>

<file path=ppt/notesSlides/_rels/notesSlide38.xml.rels><?xml version="1.0" encoding="UTF-8" standalone="yes"?>
<Relationships xmlns="http://schemas.openxmlformats.org/package/2006/relationships"><Relationship Id="rId8" Type="http://schemas.openxmlformats.org/officeDocument/2006/relationships/hyperlink" Target="https://www.futura-sciences.com/sciences/definitions/physique-photon-3500/" TargetMode="External"/><Relationship Id="rId3" Type="http://schemas.openxmlformats.org/officeDocument/2006/relationships/hyperlink" Target="https://www.futura-sciences.com/sciences/definitions/physique-nucleosynthese-1008/" TargetMode="External"/><Relationship Id="rId7" Type="http://schemas.openxmlformats.org/officeDocument/2006/relationships/hyperlink" Target="https://www.futura-sciences.com/sciences/definitions/physique-neutron-3498/"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www.futura-sciences.com/sciences/definitions/physique-proton-238/" TargetMode="External"/><Relationship Id="rId11" Type="http://schemas.openxmlformats.org/officeDocument/2006/relationships/hyperlink" Target="https://www.futura-sciences.com/sciences/definitions/chimie-lithium-12336/" TargetMode="External"/><Relationship Id="rId5" Type="http://schemas.openxmlformats.org/officeDocument/2006/relationships/hyperlink" Target="https://www.futura-sciences.com/sciences/definitions/astronomie-univers-15239/" TargetMode="External"/><Relationship Id="rId10" Type="http://schemas.openxmlformats.org/officeDocument/2006/relationships/hyperlink" Target="https://www.futura-sciences.com/sciences/definitions/chimie-helium-4813/" TargetMode="External"/><Relationship Id="rId4" Type="http://schemas.openxmlformats.org/officeDocument/2006/relationships/hyperlink" Target="https://www.futura-sciences.com/sciences/definitions/univers-big-bang-858/" TargetMode="External"/><Relationship Id="rId9" Type="http://schemas.openxmlformats.org/officeDocument/2006/relationships/hyperlink" Target="https://www.futura-sciences.com/sciences/definitions/energie-energie-15884/" TargetMode="Externa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s://fr.wikipedia.org/wiki/Photon" TargetMode="External"/><Relationship Id="rId3" Type="http://schemas.openxmlformats.org/officeDocument/2006/relationships/hyperlink" Target="https://fr.wikipedia.org/wiki/Particule_subatomique" TargetMode="External"/><Relationship Id="rId7" Type="http://schemas.openxmlformats.org/officeDocument/2006/relationships/hyperlink" Target="https://fr.wikipedia.org/wiki/Nombre_quantique"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fr.wikipedia.org/wiki/Quantit%C3%A9_de_mouvement" TargetMode="External"/><Relationship Id="rId5" Type="http://schemas.openxmlformats.org/officeDocument/2006/relationships/hyperlink" Target="https://fr.wikipedia.org/wiki/Annihilation_(physique)#cite_note-1" TargetMode="External"/><Relationship Id="rId4" Type="http://schemas.openxmlformats.org/officeDocument/2006/relationships/hyperlink" Target="https://fr.wikipedia.org/wiki/Antiparticule" TargetMode="External"/><Relationship Id="rId9" Type="http://schemas.openxmlformats.org/officeDocument/2006/relationships/hyperlink" Target="https://fr.wikipedia.org/wiki/Annihilation_(physique)#cite_note-2" TargetMode="Externa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fr.wikipedia.org/wiki/Amas_du_Lion" TargetMode="External"/><Relationship Id="rId13" Type="http://schemas.openxmlformats.org/officeDocument/2006/relationships/hyperlink" Target="https://fr.wikipedia.org/wiki/Magnitude_apparente" TargetMode="External"/><Relationship Id="rId18" Type="http://schemas.openxmlformats.org/officeDocument/2006/relationships/hyperlink" Target="https://fr.wikipedia.org/wiki/Amas_de_la_Chevelure_de_B%C3%A9r%C3%A9nice#cite_note-4" TargetMode="External"/><Relationship Id="rId3" Type="http://schemas.openxmlformats.org/officeDocument/2006/relationships/image" Target="../media/image7.jpeg"/><Relationship Id="rId7" Type="http://schemas.openxmlformats.org/officeDocument/2006/relationships/hyperlink" Target="https://fr.wikipedia.org/wiki/Amas_de_galaxies" TargetMode="External"/><Relationship Id="rId12" Type="http://schemas.openxmlformats.org/officeDocument/2006/relationships/hyperlink" Target="https://fr.wikipedia.org/wiki/Amas_de_la_Chevelure_de_B%C3%A9r%C3%A9nice#cite_note-2" TargetMode="External"/><Relationship Id="rId17" Type="http://schemas.openxmlformats.org/officeDocument/2006/relationships/hyperlink" Target="https://fr.wikipedia.org/wiki/Amas_de_la_Chevelure_de_B%C3%A9r%C3%A9nice#cite_note-3" TargetMode="External"/><Relationship Id="rId2" Type="http://schemas.openxmlformats.org/officeDocument/2006/relationships/slide" Target="../slides/slide4.xml"/><Relationship Id="rId16" Type="http://schemas.openxmlformats.org/officeDocument/2006/relationships/hyperlink" Target="https://fr.wikipedia.org/wiki/NGC_4889" TargetMode="External"/><Relationship Id="rId1" Type="http://schemas.openxmlformats.org/officeDocument/2006/relationships/notesMaster" Target="../notesMasters/notesMaster1.xml"/><Relationship Id="rId6" Type="http://schemas.openxmlformats.org/officeDocument/2006/relationships/hyperlink" Target="https://fr.wikipedia.org/wiki/Abell_1656" TargetMode="External"/><Relationship Id="rId11" Type="http://schemas.openxmlformats.org/officeDocument/2006/relationships/hyperlink" Target="https://fr.wikipedia.org/wiki/Ann%C3%A9e-lumi%C3%A8re" TargetMode="External"/><Relationship Id="rId5" Type="http://schemas.openxmlformats.org/officeDocument/2006/relationships/hyperlink" Target="https://fr.wikipedia.org/wiki/Chevelure_de_B%C3%A9r%C3%A9nice" TargetMode="External"/><Relationship Id="rId15" Type="http://schemas.openxmlformats.org/officeDocument/2006/relationships/hyperlink" Target="https://fr.wikipedia.org/wiki/NGC_4874" TargetMode="External"/><Relationship Id="rId10" Type="http://schemas.openxmlformats.org/officeDocument/2006/relationships/hyperlink" Target="https://fr.wikipedia.org/wiki/M%C3%A9gaparsec" TargetMode="External"/><Relationship Id="rId4" Type="http://schemas.openxmlformats.org/officeDocument/2006/relationships/image" Target="../media/image8.jpeg"/><Relationship Id="rId9" Type="http://schemas.openxmlformats.org/officeDocument/2006/relationships/hyperlink" Target="https://fr.wikipedia.org/wiki/Amas_de_la_Chevelure_de_B%C3%A9r%C3%A9nice#cite_note-1" TargetMode="External"/><Relationship Id="rId14" Type="http://schemas.openxmlformats.org/officeDocument/2006/relationships/hyperlink" Target="https://fr.wikipedia.org/wiki/Galaxie_elliptique" TargetMode="Externa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articles.adsabs.harvard.edu/full/seri/ApJ../0086/0000221.000.html"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articles.adsabs.harvard.edu/full/seri/ApJ../0086/0000221.000.html"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8" Type="http://schemas.openxmlformats.org/officeDocument/2006/relationships/hyperlink" Target="https://fr.wikipedia.org/wiki/Big_Bang" TargetMode="External"/><Relationship Id="rId13" Type="http://schemas.openxmlformats.org/officeDocument/2006/relationships/hyperlink" Target="https://fr.wikipedia.org/wiki/Micro-onde" TargetMode="External"/><Relationship Id="rId18" Type="http://schemas.openxmlformats.org/officeDocument/2006/relationships/hyperlink" Target="https://fr.wikipedia.org/wiki/Gigahertz" TargetMode="External"/><Relationship Id="rId3" Type="http://schemas.openxmlformats.org/officeDocument/2006/relationships/hyperlink" Target="https://media4.obspm.fr/public/AMC/pages_amc/glossaire.html#corps_noir" TargetMode="External"/><Relationship Id="rId7" Type="http://schemas.openxmlformats.org/officeDocument/2006/relationships/hyperlink" Target="https://fr.wikipedia.org/wiki/Univers" TargetMode="External"/><Relationship Id="rId12" Type="http://schemas.openxmlformats.org/officeDocument/2006/relationships/hyperlink" Target="https://fr.wikipedia.org/wiki/Longueur_d'onde" TargetMode="External"/><Relationship Id="rId17" Type="http://schemas.openxmlformats.org/officeDocument/2006/relationships/hyperlink" Target="https://fr.wikipedia.org/wiki/Millim%C3%A8tre" TargetMode="External"/><Relationship Id="rId2" Type="http://schemas.openxmlformats.org/officeDocument/2006/relationships/slide" Target="../slides/slide43.xml"/><Relationship Id="rId16" Type="http://schemas.openxmlformats.org/officeDocument/2006/relationships/hyperlink" Target="https://fr.wikipedia.org/wiki/Fr%C3%A9quence" TargetMode="External"/><Relationship Id="rId1" Type="http://schemas.openxmlformats.org/officeDocument/2006/relationships/notesMaster" Target="../notesMasters/notesMaster1.xml"/><Relationship Id="rId6" Type="http://schemas.openxmlformats.org/officeDocument/2006/relationships/hyperlink" Target="https://fr.wikipedia.org/wiki/Mod%C3%A8le_standard_de_la_cosmologie" TargetMode="External"/><Relationship Id="rId11" Type="http://schemas.openxmlformats.org/officeDocument/2006/relationships/hyperlink" Target="https://fr.wikipedia.org/wiki/Kelvin" TargetMode="External"/><Relationship Id="rId5" Type="http://schemas.openxmlformats.org/officeDocument/2006/relationships/hyperlink" Target="https://fr.wikipedia.org/wiki/Rayonnement_%C3%A9lectromagn%C3%A9tique" TargetMode="External"/><Relationship Id="rId15" Type="http://schemas.openxmlformats.org/officeDocument/2006/relationships/hyperlink" Target="https://fr.wikipedia.org/wiki/Onde_radio" TargetMode="External"/><Relationship Id="rId10" Type="http://schemas.openxmlformats.org/officeDocument/2006/relationships/hyperlink" Target="https://fr.wikipedia.org/wiki/Temp%C3%A9rature" TargetMode="External"/><Relationship Id="rId19" Type="http://schemas.openxmlformats.org/officeDocument/2006/relationships/hyperlink" Target="https://fr.wikipedia.org/wiki/Prix_Nobel" TargetMode="External"/><Relationship Id="rId4" Type="http://schemas.openxmlformats.org/officeDocument/2006/relationships/hyperlink" Target="https://fr.wikipedia.org/wiki/Fond_diffus_cosmologique#cite_note-1" TargetMode="External"/><Relationship Id="rId9" Type="http://schemas.openxmlformats.org/officeDocument/2006/relationships/hyperlink" Target="https://fr.wikipedia.org/wiki/Expansion_de_l'Univers" TargetMode="External"/><Relationship Id="rId14" Type="http://schemas.openxmlformats.org/officeDocument/2006/relationships/hyperlink" Target="https://fr.wikipedia.org/wiki/Infrarouge"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articles.adsabs.harvard.edu/full/seri/ApJ../0086/0000221.000.html"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sciencesetavenir.fr/fondamental/physique-un-nobel-pour-l-acceleration-de-l-expansion-de-l-univers_22825#chandelles"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actualite.housseniawriting.com/science/2016/04/13/debats-intenses-theorie-disque-de-matiere-noire-2/15045/"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hyperlink" Target="http://actualite.housseniawriting.com/science/2016/12/03/lhypothese-contre-la-matiere-noire/19573/"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academic.com/dic.nsf/enwiki/127054"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20835" name="Rectangle 5123"/>
          <p:cNvSpPr>
            <a:spLocks noGrp="1" noChangeArrowheads="1"/>
          </p:cNvSpPr>
          <p:nvPr>
            <p:ph type="body" idx="1"/>
          </p:nvPr>
        </p:nvSpPr>
        <p:spPr>
          <a:xfrm>
            <a:off x="-2773363" y="5078413"/>
            <a:ext cx="13825538" cy="3148012"/>
          </a:xfrm>
          <a:solidFill>
            <a:srgbClr val="FFFFFF"/>
          </a:solidFill>
          <a:ln>
            <a:solidFill>
              <a:srgbClr val="000000"/>
            </a:solidFill>
            <a:miter lim="800000"/>
            <a:headEnd/>
            <a:tailEnd/>
          </a:ln>
        </p:spPr>
        <p:txBody>
          <a:bodyPr/>
          <a:lstStyle/>
          <a:p>
            <a:r>
              <a:rPr lang="fr-FR" altLang="fr-FR" sz="2800" b="1"/>
              <a:t>1933</a:t>
            </a:r>
            <a:r>
              <a:rPr lang="fr-FR" altLang="fr-FR" sz="2800"/>
              <a:t> : </a:t>
            </a:r>
            <a:r>
              <a:rPr lang="fr-FR" altLang="fr-FR" sz="2800">
                <a:hlinkClick r:id="rId3"/>
              </a:rPr>
              <a:t>Fritz Zwicky</a:t>
            </a:r>
            <a:r>
              <a:rPr lang="fr-FR" altLang="fr-FR" sz="2800"/>
              <a:t> (1898-1974) mesure la distribution des vitesses des galaxies de l'amas de Coma, et trouve des vitesses excessivement élevées. Si élevées qu'une grande quantité de masse doit être présente dans l'amas si on veut expliquer que l'amas ne se soit pas dissocié depuis très longtemps.</a:t>
            </a:r>
          </a:p>
        </p:txBody>
      </p:sp>
    </p:spTree>
    <p:extLst>
      <p:ext uri="{BB962C8B-B14F-4D97-AF65-F5344CB8AC3E}">
        <p14:creationId xmlns:p14="http://schemas.microsoft.com/office/powerpoint/2010/main" val="4070891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noChangeArrowheads="1"/>
          </p:cNvSpPr>
          <p:nvPr>
            <p:ph type="sldNum"/>
          </p:nvPr>
        </p:nvSpPr>
        <p:spPr>
          <a:xfrm>
            <a:off x="4278313" y="10156825"/>
            <a:ext cx="3279775" cy="533400"/>
          </a:xfrm>
          <a:prstGeom prst="rect">
            <a:avLst/>
          </a:prstGeom>
          <a:ln/>
        </p:spPr>
        <p:txBody>
          <a:bodyPr/>
          <a:lstStyle/>
          <a:p>
            <a:fld id="{2BFB4536-0730-4136-A935-01E0FF7BF281}" type="slidenum">
              <a:rPr lang="fr-FR" altLang="fr-FR"/>
              <a:pPr/>
              <a:t>10</a:t>
            </a:fld>
            <a:endParaRPr lang="fr-FR" altLang="fr-FR"/>
          </a:p>
        </p:txBody>
      </p:sp>
      <p:sp>
        <p:nvSpPr>
          <p:cNvPr id="336898" name="Rectangle 2"/>
          <p:cNvSpPr>
            <a:spLocks noGrp="1" noRot="1" noChangeAspect="1" noChangeArrowheads="1" noTextEdit="1"/>
          </p:cNvSpPr>
          <p:nvPr>
            <p:ph type="sldImg"/>
          </p:nvPr>
        </p:nvSpPr>
        <p:spPr bwMode="auto">
          <a:xfrm>
            <a:off x="1106488" y="812800"/>
            <a:ext cx="5343525" cy="4006850"/>
          </a:xfrm>
          <a:prstGeom prst="rect">
            <a:avLst/>
          </a:prstGeom>
          <a:solidFill>
            <a:srgbClr val="FFFFFF"/>
          </a:solidFill>
          <a:ln>
            <a:solidFill>
              <a:srgbClr val="000000"/>
            </a:solidFill>
            <a:miter lim="800000"/>
            <a:headEnd/>
            <a:tailEnd/>
          </a:ln>
        </p:spPr>
      </p:sp>
      <p:sp>
        <p:nvSpPr>
          <p:cNvPr id="2" name="Rectangle 1"/>
          <p:cNvSpPr/>
          <p:nvPr/>
        </p:nvSpPr>
        <p:spPr>
          <a:xfrm>
            <a:off x="7380237" y="881410"/>
            <a:ext cx="8369844" cy="9140964"/>
          </a:xfrm>
          <a:prstGeom prst="rect">
            <a:avLst/>
          </a:prstGeom>
        </p:spPr>
        <p:txBody>
          <a:bodyPr wrap="square">
            <a:spAutoFit/>
          </a:bodyPr>
          <a:lstStyle/>
          <a:p>
            <a:r>
              <a:rPr lang="fr-FR" sz="2000" dirty="0">
                <a:solidFill>
                  <a:srgbClr val="202122"/>
                </a:solidFill>
                <a:latin typeface="Arial" panose="020B0604020202020204" pitchFamily="34" charset="0"/>
              </a:rPr>
              <a:t>Marjorie Townsend discute des performances du satellite X-ray Explorer avec Bruno Rossi lors des essais de </a:t>
            </a:r>
            <a:r>
              <a:rPr lang="fr-FR" sz="2000" dirty="0" err="1">
                <a:solidFill>
                  <a:srgbClr val="202122"/>
                </a:solidFill>
                <a:latin typeface="Arial" panose="020B0604020202020204" pitchFamily="34" charset="0"/>
              </a:rPr>
              <a:t>prévol</a:t>
            </a:r>
            <a:r>
              <a:rPr lang="fr-FR" sz="2000" dirty="0">
                <a:solidFill>
                  <a:srgbClr val="202122"/>
                </a:solidFill>
                <a:latin typeface="Arial" panose="020B0604020202020204" pitchFamily="34" charset="0"/>
              </a:rPr>
              <a:t> au Goddard </a:t>
            </a:r>
            <a:r>
              <a:rPr lang="fr-FR" sz="2000" dirty="0" err="1">
                <a:solidFill>
                  <a:srgbClr val="202122"/>
                </a:solidFill>
                <a:latin typeface="Arial" panose="020B0604020202020204" pitchFamily="34" charset="0"/>
              </a:rPr>
              <a:t>Space</a:t>
            </a:r>
            <a:r>
              <a:rPr lang="fr-FR" sz="2000" dirty="0">
                <a:solidFill>
                  <a:srgbClr val="202122"/>
                </a:solidFill>
                <a:latin typeface="Arial" panose="020B0604020202020204" pitchFamily="34" charset="0"/>
              </a:rPr>
              <a:t> Flight Center de la NASA. Townsend, originaire de Washington DC, a été la première femme à recevoir un diplôme d’ingénieur de l’Université George Washington. Elle a rejoint la NASA en 1959 et est ensuite devenue chef de projet du programme de petits satellites astronomiques (SAS).</a:t>
            </a:r>
            <a:r>
              <a:rPr lang="fr-FR" sz="2000" dirty="0"/>
              <a:t/>
            </a:r>
            <a:br>
              <a:rPr lang="fr-FR" sz="2000" dirty="0"/>
            </a:br>
            <a:r>
              <a:rPr lang="fr-FR" sz="2000" dirty="0"/>
              <a:t/>
            </a:r>
            <a:br>
              <a:rPr lang="fr-FR" sz="2000" dirty="0"/>
            </a:br>
            <a:r>
              <a:rPr lang="fr-FR" sz="2000" dirty="0">
                <a:solidFill>
                  <a:srgbClr val="202122"/>
                </a:solidFill>
                <a:latin typeface="Arial" panose="020B0604020202020204" pitchFamily="34" charset="0"/>
              </a:rPr>
              <a:t>Le satellite montré sur la photo, SAS-1, était le 42e de la série Explorer de la NASA, une famille de petits satellites simples envoyés pour effectuer d’importantes missions scientifiques à un coût minime. Le premier satellite Explorer a été lancé en 1958, quelques mois avant la formation de la NASA, lançant un programme d’exploration qui s’est poursuivi au XXIe siècle. SAS-1 a poursuivi la tradition des projets scientifiques cruciaux en transportant le premier ensemble d’instruments sensibles conçus pour cartographier les sources de rayons X à l’intérieur et à l’extérieur de notre propre galaxie, la Voie lactée. Également connu sous le nom d’Explorer 42 et de X-ray Explorer, il est devenu le premier vaisseau spatial américain lancé par un autre pays lorsqu’une équipe spatiale italienne l’a lancé le 12 décembre 1970 à partir d’une plate-forme de lancement mobile située dans les eaux internationales au large des côtes de l’Afrique de l’Est. Il a cartographié l’univers en longueurs d’onde des rayons X et a découvert des pulsars de rayons X et des preuves de trous noirs. Le satellite a été nommé Uhuru, ce qui signifie liberté en swahili, car il a été lancé depuis San Marco au large des côtes du Kenya le jour de l’indépendance du Kenya.</a:t>
            </a:r>
          </a:p>
          <a:p>
            <a:endParaRPr lang="fr-FR" sz="2000" dirty="0">
              <a:solidFill>
                <a:srgbClr val="202122"/>
              </a:solidFill>
              <a:latin typeface="Arial" panose="020B0604020202020204" pitchFamily="34" charset="0"/>
            </a:endParaRPr>
          </a:p>
          <a:p>
            <a:r>
              <a:rPr lang="fr-FR" altLang="fr-FR" b="1" dirty="0"/>
              <a:t>Les gaz intergalactiques émettent des rayons X</a:t>
            </a:r>
          </a:p>
          <a:p>
            <a:endParaRPr lang="fr-FR" dirty="0"/>
          </a:p>
        </p:txBody>
      </p:sp>
      <p:sp>
        <p:nvSpPr>
          <p:cNvPr id="4" name="Rectangle 3"/>
          <p:cNvSpPr/>
          <p:nvPr/>
        </p:nvSpPr>
        <p:spPr>
          <a:xfrm>
            <a:off x="-7957467" y="359231"/>
            <a:ext cx="7128792" cy="10064294"/>
          </a:xfrm>
          <a:prstGeom prst="rect">
            <a:avLst/>
          </a:prstGeom>
        </p:spPr>
        <p:txBody>
          <a:bodyPr wrap="square">
            <a:spAutoFit/>
          </a:bodyPr>
          <a:lstStyle/>
          <a:p>
            <a:pPr algn="just"/>
            <a:r>
              <a:rPr lang="fr-FR" b="1" dirty="0">
                <a:solidFill>
                  <a:srgbClr val="222222"/>
                </a:solidFill>
                <a:latin typeface="Arial" panose="020B0604020202020204" pitchFamily="34" charset="0"/>
              </a:rPr>
              <a:t>Uhuru</a:t>
            </a:r>
            <a:r>
              <a:rPr lang="fr-FR" dirty="0">
                <a:solidFill>
                  <a:srgbClr val="222222"/>
                </a:solidFill>
                <a:latin typeface="Arial" panose="020B0604020202020204" pitchFamily="34" charset="0"/>
              </a:rPr>
              <a:t> a été le premier satellite lancé spécifiquement dans le but de faire de l'</a:t>
            </a:r>
            <a:r>
              <a:rPr lang="fr-FR" dirty="0">
                <a:solidFill>
                  <a:srgbClr val="222222"/>
                </a:solidFill>
                <a:latin typeface="Arial" panose="020B0604020202020204" pitchFamily="34" charset="0"/>
                <a:hlinkClick r:id="rId3"/>
              </a:rPr>
              <a:t>astronomie</a:t>
            </a:r>
            <a:r>
              <a:rPr lang="fr-FR" dirty="0">
                <a:solidFill>
                  <a:srgbClr val="222222"/>
                </a:solidFill>
                <a:latin typeface="Arial" panose="020B0604020202020204" pitchFamily="34" charset="0"/>
              </a:rPr>
              <a:t> en rayons X et le premier d'une série de petits satellites d'astronomie lancés par la NASA.</a:t>
            </a:r>
          </a:p>
          <a:p>
            <a:pPr algn="just"/>
            <a:r>
              <a:rPr lang="fr-FR" dirty="0">
                <a:solidFill>
                  <a:srgbClr val="222222"/>
                </a:solidFill>
                <a:latin typeface="Arial" panose="020B0604020202020204" pitchFamily="34" charset="0"/>
              </a:rPr>
              <a:t>Cet observatoire a été lancé le 12 décembre 1970 sur une orbite elliptique de 560 km à l'</a:t>
            </a:r>
            <a:r>
              <a:rPr lang="fr-FR" dirty="0">
                <a:solidFill>
                  <a:srgbClr val="222222"/>
                </a:solidFill>
                <a:latin typeface="Arial" panose="020B0604020202020204" pitchFamily="34" charset="0"/>
                <a:hlinkClick r:id="rId4"/>
              </a:rPr>
              <a:t>apogée</a:t>
            </a:r>
            <a:r>
              <a:rPr lang="fr-FR" dirty="0">
                <a:solidFill>
                  <a:srgbClr val="222222"/>
                </a:solidFill>
                <a:latin typeface="Arial" panose="020B0604020202020204" pitchFamily="34" charset="0"/>
              </a:rPr>
              <a:t>, 520 km au périgée, d'une </a:t>
            </a:r>
            <a:r>
              <a:rPr lang="fr-FR" dirty="0">
                <a:solidFill>
                  <a:srgbClr val="222222"/>
                </a:solidFill>
                <a:latin typeface="Arial" panose="020B0604020202020204" pitchFamily="34" charset="0"/>
                <a:hlinkClick r:id="rId5"/>
              </a:rPr>
              <a:t>inclinaison</a:t>
            </a:r>
            <a:r>
              <a:rPr lang="fr-FR" dirty="0">
                <a:solidFill>
                  <a:srgbClr val="222222"/>
                </a:solidFill>
                <a:latin typeface="Arial" panose="020B0604020202020204" pitchFamily="34" charset="0"/>
              </a:rPr>
              <a:t> de 3°, avec une période de 96 </a:t>
            </a:r>
            <a:r>
              <a:rPr lang="fr-FR" dirty="0">
                <a:solidFill>
                  <a:srgbClr val="222222"/>
                </a:solidFill>
                <a:latin typeface="Arial" panose="020B0604020202020204" pitchFamily="34" charset="0"/>
                <a:hlinkClick r:id="rId6"/>
              </a:rPr>
              <a:t>minutes</a:t>
            </a:r>
            <a:r>
              <a:rPr lang="fr-FR" dirty="0">
                <a:solidFill>
                  <a:srgbClr val="222222"/>
                </a:solidFill>
                <a:latin typeface="Arial" panose="020B0604020202020204" pitchFamily="34" charset="0"/>
              </a:rPr>
              <a:t>. La mission prit fin en mars 1973. Il a réalisé le premier catalogue </a:t>
            </a:r>
            <a:r>
              <a:rPr lang="fr-FR" dirty="0">
                <a:solidFill>
                  <a:srgbClr val="222222"/>
                </a:solidFill>
                <a:latin typeface="Arial" panose="020B0604020202020204" pitchFamily="34" charset="0"/>
                <a:hlinkClick r:id="rId7"/>
              </a:rPr>
              <a:t>systématique</a:t>
            </a:r>
            <a:r>
              <a:rPr lang="fr-FR" dirty="0">
                <a:solidFill>
                  <a:srgbClr val="222222"/>
                </a:solidFill>
                <a:latin typeface="Arial" panose="020B0604020202020204" pitchFamily="34" charset="0"/>
              </a:rPr>
              <a:t> des sources de rayons X dans le </a:t>
            </a:r>
            <a:r>
              <a:rPr lang="fr-FR" dirty="0">
                <a:solidFill>
                  <a:srgbClr val="222222"/>
                </a:solidFill>
                <a:latin typeface="Arial" panose="020B0604020202020204" pitchFamily="34" charset="0"/>
                <a:hlinkClick r:id="rId8"/>
              </a:rPr>
              <a:t>ciel</a:t>
            </a:r>
            <a:r>
              <a:rPr lang="fr-FR" dirty="0">
                <a:solidFill>
                  <a:srgbClr val="222222"/>
                </a:solidFill>
                <a:latin typeface="Arial" panose="020B0604020202020204" pitchFamily="34" charset="0"/>
              </a:rPr>
              <a:t>. Plusieurs centaines de sources ont été identifiées et analysées.</a:t>
            </a:r>
          </a:p>
          <a:p>
            <a:pPr algn="just"/>
            <a:r>
              <a:rPr lang="fr-FR" dirty="0">
                <a:solidFill>
                  <a:srgbClr val="222222"/>
                </a:solidFill>
                <a:latin typeface="Arial" panose="020B0604020202020204" pitchFamily="34" charset="0"/>
              </a:rPr>
              <a:t>Son nom, « Uhuru », est le mot swahili pour </a:t>
            </a:r>
            <a:r>
              <a:rPr lang="fr-FR" i="1" dirty="0">
                <a:solidFill>
                  <a:srgbClr val="222222"/>
                </a:solidFill>
                <a:latin typeface="Arial" panose="020B0604020202020204" pitchFamily="34" charset="0"/>
              </a:rPr>
              <a:t>liberté</a:t>
            </a:r>
            <a:r>
              <a:rPr lang="fr-FR" dirty="0">
                <a:solidFill>
                  <a:srgbClr val="222222"/>
                </a:solidFill>
                <a:latin typeface="Arial" panose="020B0604020202020204" pitchFamily="34" charset="0"/>
              </a:rPr>
              <a:t>. Il a été attribué en reconnaissance pour l'accueil du Kenya d'où il a été lancé (de la plate forme de San Marco au large de Malindi). À noter : le 12 décembre était également l'anniversaire de l'indépendance du Kenya.</a:t>
            </a:r>
          </a:p>
          <a:p>
            <a:pPr algn="just"/>
            <a:r>
              <a:rPr lang="fr-FR" dirty="0">
                <a:solidFill>
                  <a:srgbClr val="222222"/>
                </a:solidFill>
                <a:latin typeface="Arial" panose="020B0604020202020204" pitchFamily="34" charset="0"/>
              </a:rPr>
              <a:t>Son </a:t>
            </a:r>
            <a:r>
              <a:rPr lang="fr-FR" dirty="0">
                <a:solidFill>
                  <a:srgbClr val="222222"/>
                </a:solidFill>
                <a:latin typeface="Arial" panose="020B0604020202020204" pitchFamily="34" charset="0"/>
                <a:hlinkClick r:id="rId9"/>
              </a:rPr>
              <a:t>observation</a:t>
            </a:r>
            <a:r>
              <a:rPr lang="fr-FR" dirty="0">
                <a:solidFill>
                  <a:srgbClr val="222222"/>
                </a:solidFill>
                <a:latin typeface="Arial" panose="020B0604020202020204" pitchFamily="34" charset="0"/>
              </a:rPr>
              <a:t> avait lieu avec deux capteurs dans la zone des 2-20 </a:t>
            </a:r>
            <a:r>
              <a:rPr lang="fr-FR" dirty="0" err="1">
                <a:solidFill>
                  <a:srgbClr val="222222"/>
                </a:solidFill>
                <a:latin typeface="Arial" panose="020B0604020202020204" pitchFamily="34" charset="0"/>
              </a:rPr>
              <a:t>keV</a:t>
            </a:r>
            <a:r>
              <a:rPr lang="fr-FR" dirty="0">
                <a:solidFill>
                  <a:srgbClr val="222222"/>
                </a:solidFill>
                <a:latin typeface="Arial" panose="020B0604020202020204" pitchFamily="34" charset="0"/>
              </a:rPr>
              <a:t>, avec une limite de sensibilité 1.5 X 10</a:t>
            </a:r>
            <a:r>
              <a:rPr lang="fr-FR" baseline="30000" dirty="0">
                <a:solidFill>
                  <a:srgbClr val="222222"/>
                </a:solidFill>
                <a:latin typeface="Arial" panose="020B0604020202020204" pitchFamily="34" charset="0"/>
              </a:rPr>
              <a:t>-11</a:t>
            </a:r>
            <a:r>
              <a:rPr lang="fr-FR" dirty="0">
                <a:solidFill>
                  <a:srgbClr val="222222"/>
                </a:solidFill>
                <a:latin typeface="Arial" panose="020B0604020202020204" pitchFamily="34" charset="0"/>
              </a:rPr>
              <a:t> ergs/cm</a:t>
            </a:r>
            <a:r>
              <a:rPr lang="fr-FR" baseline="30000" dirty="0">
                <a:solidFill>
                  <a:srgbClr val="222222"/>
                </a:solidFill>
                <a:latin typeface="Arial" panose="020B0604020202020204" pitchFamily="34" charset="0"/>
              </a:rPr>
              <a:t>2</a:t>
            </a:r>
            <a:r>
              <a:rPr lang="fr-FR" dirty="0">
                <a:solidFill>
                  <a:srgbClr val="222222"/>
                </a:solidFill>
                <a:latin typeface="Arial" panose="020B0604020202020204" pitchFamily="34" charset="0"/>
              </a:rPr>
              <a:t>/sec (soit 5 X 10</a:t>
            </a:r>
            <a:r>
              <a:rPr lang="fr-FR" baseline="30000" dirty="0">
                <a:solidFill>
                  <a:srgbClr val="222222"/>
                </a:solidFill>
                <a:latin typeface="Arial" panose="020B0604020202020204" pitchFamily="34" charset="0"/>
              </a:rPr>
              <a:t>-4</a:t>
            </a:r>
            <a:r>
              <a:rPr lang="fr-FR" dirty="0">
                <a:solidFill>
                  <a:srgbClr val="222222"/>
                </a:solidFill>
                <a:latin typeface="Arial" panose="020B0604020202020204" pitchFamily="34" charset="0"/>
              </a:rPr>
              <a:t> du </a:t>
            </a:r>
            <a:r>
              <a:rPr lang="fr-FR" dirty="0">
                <a:solidFill>
                  <a:srgbClr val="222222"/>
                </a:solidFill>
                <a:latin typeface="Arial" panose="020B0604020202020204" pitchFamily="34" charset="0"/>
                <a:hlinkClick r:id="rId10"/>
              </a:rPr>
              <a:t>flux</a:t>
            </a:r>
            <a:r>
              <a:rPr lang="fr-FR" dirty="0">
                <a:solidFill>
                  <a:srgbClr val="222222"/>
                </a:solidFill>
                <a:latin typeface="Arial" panose="020B0604020202020204" pitchFamily="34" charset="0"/>
              </a:rPr>
              <a:t> de la </a:t>
            </a:r>
            <a:r>
              <a:rPr lang="fr-FR" dirty="0">
                <a:solidFill>
                  <a:srgbClr val="222222"/>
                </a:solidFill>
                <a:latin typeface="Arial" panose="020B0604020202020204" pitchFamily="34" charset="0"/>
                <a:hlinkClick r:id="rId11"/>
              </a:rPr>
              <a:t>nébuleuse</a:t>
            </a:r>
            <a:r>
              <a:rPr lang="fr-FR" dirty="0">
                <a:solidFill>
                  <a:srgbClr val="222222"/>
                </a:solidFill>
                <a:latin typeface="Arial" panose="020B0604020202020204" pitchFamily="34" charset="0"/>
              </a:rPr>
              <a:t> du Crabe). Les deux capteurs avaient un rendement de 10% dans la zone des 2-20 </a:t>
            </a:r>
            <a:r>
              <a:rPr lang="fr-FR" dirty="0" err="1">
                <a:solidFill>
                  <a:srgbClr val="222222"/>
                </a:solidFill>
                <a:latin typeface="Arial" panose="020B0604020202020204" pitchFamily="34" charset="0"/>
              </a:rPr>
              <a:t>keV</a:t>
            </a:r>
            <a:r>
              <a:rPr lang="fr-FR" dirty="0">
                <a:solidFill>
                  <a:srgbClr val="222222"/>
                </a:solidFill>
                <a:latin typeface="Arial" panose="020B0604020202020204" pitchFamily="34" charset="0"/>
              </a:rPr>
              <a:t>, la seule limitation provenant d'un </a:t>
            </a:r>
            <a:r>
              <a:rPr lang="fr-FR" dirty="0">
                <a:solidFill>
                  <a:srgbClr val="222222"/>
                </a:solidFill>
                <a:latin typeface="Arial" panose="020B0604020202020204" pitchFamily="34" charset="0"/>
                <a:hlinkClick r:id="rId12"/>
              </a:rPr>
              <a:t>écran thermique</a:t>
            </a:r>
            <a:r>
              <a:rPr lang="fr-FR" dirty="0">
                <a:solidFill>
                  <a:srgbClr val="222222"/>
                </a:solidFill>
                <a:latin typeface="Arial" panose="020B0604020202020204" pitchFamily="34" charset="0"/>
              </a:rPr>
              <a:t> fin et de la </a:t>
            </a:r>
            <a:r>
              <a:rPr lang="fr-FR" dirty="0">
                <a:solidFill>
                  <a:srgbClr val="222222"/>
                </a:solidFill>
                <a:latin typeface="Arial" panose="020B0604020202020204" pitchFamily="34" charset="0"/>
                <a:hlinkClick r:id="rId13"/>
              </a:rPr>
              <a:t>transparence</a:t>
            </a:r>
            <a:r>
              <a:rPr lang="fr-FR" dirty="0">
                <a:solidFill>
                  <a:srgbClr val="222222"/>
                </a:solidFill>
                <a:latin typeface="Arial" panose="020B0604020202020204" pitchFamily="34" charset="0"/>
              </a:rPr>
              <a:t> des fenêtres d'observation en </a:t>
            </a:r>
            <a:r>
              <a:rPr lang="fr-FR" dirty="0">
                <a:solidFill>
                  <a:srgbClr val="222222"/>
                </a:solidFill>
                <a:latin typeface="Arial" panose="020B0604020202020204" pitchFamily="34" charset="0"/>
                <a:hlinkClick r:id="rId14"/>
              </a:rPr>
              <a:t>béryllium</a:t>
            </a:r>
            <a:r>
              <a:rPr lang="fr-FR" dirty="0">
                <a:solidFill>
                  <a:srgbClr val="222222"/>
                </a:solidFill>
                <a:latin typeface="Arial" panose="020B0604020202020204" pitchFamily="34" charset="0"/>
              </a:rPr>
              <a:t>.</a:t>
            </a:r>
            <a:endParaRPr lang="fr-FR" b="0" i="0" dirty="0">
              <a:solidFill>
                <a:srgbClr val="222222"/>
              </a:solidFill>
              <a:effectLst/>
              <a:latin typeface="Arial" panose="020B0604020202020204" pitchFamily="34" charset="0"/>
            </a:endParaRPr>
          </a:p>
        </p:txBody>
      </p:sp>
      <p:sp>
        <p:nvSpPr>
          <p:cNvPr id="3" name="Rectangle 2"/>
          <p:cNvSpPr/>
          <p:nvPr/>
        </p:nvSpPr>
        <p:spPr>
          <a:xfrm>
            <a:off x="709452" y="4981681"/>
            <a:ext cx="6137596" cy="6001643"/>
          </a:xfrm>
          <a:prstGeom prst="rect">
            <a:avLst/>
          </a:prstGeom>
        </p:spPr>
        <p:txBody>
          <a:bodyPr wrap="square">
            <a:spAutoFit/>
          </a:bodyPr>
          <a:lstStyle/>
          <a:p>
            <a:r>
              <a:rPr lang="fr-FR" dirty="0">
                <a:solidFill>
                  <a:srgbClr val="202122"/>
                </a:solidFill>
                <a:latin typeface="Arial" panose="020B0604020202020204" pitchFamily="34" charset="0"/>
              </a:rPr>
              <a:t>À compter du milieu des années 1965, elle devient responsable du programme des petits satellites astronomiques de la NASA au sein du </a:t>
            </a:r>
            <a:r>
              <a:rPr lang="fr-FR" dirty="0">
                <a:solidFill>
                  <a:srgbClr val="3366CC"/>
                </a:solidFill>
                <a:latin typeface="Arial" panose="020B0604020202020204" pitchFamily="34" charset="0"/>
                <a:hlinkClick r:id="rId15" tooltip="Programme Explorer"/>
              </a:rPr>
              <a:t>programme Explorer</a:t>
            </a:r>
            <a:r>
              <a:rPr lang="fr-FR" dirty="0">
                <a:solidFill>
                  <a:srgbClr val="202122"/>
                </a:solidFill>
                <a:latin typeface="Arial" panose="020B0604020202020204" pitchFamily="34" charset="0"/>
              </a:rPr>
              <a:t>. Elle est en particulier le </a:t>
            </a:r>
            <a:r>
              <a:rPr lang="fr-FR" dirty="0">
                <a:solidFill>
                  <a:srgbClr val="3366CC"/>
                </a:solidFill>
                <a:latin typeface="Arial" panose="020B0604020202020204" pitchFamily="34" charset="0"/>
                <a:hlinkClick r:id="rId16" tooltip="Chef de projet"/>
              </a:rPr>
              <a:t>chef de projet</a:t>
            </a:r>
            <a:r>
              <a:rPr lang="fr-FR" dirty="0">
                <a:solidFill>
                  <a:srgbClr val="202122"/>
                </a:solidFill>
                <a:latin typeface="Arial" panose="020B0604020202020204" pitchFamily="34" charset="0"/>
              </a:rPr>
              <a:t> pour la NASA du premier </a:t>
            </a:r>
            <a:r>
              <a:rPr lang="fr-FR" dirty="0">
                <a:solidFill>
                  <a:srgbClr val="3366CC"/>
                </a:solidFill>
                <a:latin typeface="Arial" panose="020B0604020202020204" pitchFamily="34" charset="0"/>
                <a:hlinkClick r:id="rId17" tooltip="Observatoire spatial"/>
              </a:rPr>
              <a:t>observatoire spatial</a:t>
            </a:r>
            <a:r>
              <a:rPr lang="fr-FR" dirty="0">
                <a:solidFill>
                  <a:srgbClr val="202122"/>
                </a:solidFill>
                <a:latin typeface="Arial" panose="020B0604020202020204" pitchFamily="34" charset="0"/>
              </a:rPr>
              <a:t> consacré à l'étude des </a:t>
            </a:r>
            <a:r>
              <a:rPr lang="fr-FR" dirty="0">
                <a:solidFill>
                  <a:srgbClr val="3366CC"/>
                </a:solidFill>
                <a:latin typeface="Arial" panose="020B0604020202020204" pitchFamily="34" charset="0"/>
                <a:hlinkClick r:id="rId18" tooltip="Rayons X"/>
              </a:rPr>
              <a:t>rayons X</a:t>
            </a:r>
            <a:r>
              <a:rPr lang="fr-FR" dirty="0">
                <a:solidFill>
                  <a:srgbClr val="202122"/>
                </a:solidFill>
                <a:latin typeface="Arial" panose="020B0604020202020204" pitchFamily="34" charset="0"/>
              </a:rPr>
              <a:t> baptisé </a:t>
            </a:r>
            <a:r>
              <a:rPr lang="fr-FR" dirty="0" err="1">
                <a:solidFill>
                  <a:srgbClr val="3366CC"/>
                </a:solidFill>
                <a:latin typeface="Arial" panose="020B0604020202020204" pitchFamily="34" charset="0"/>
                <a:hlinkClick r:id="rId19" tooltip="Uhuru (satellite)"/>
              </a:rPr>
              <a:t>Uhuru</a:t>
            </a:r>
            <a:r>
              <a:rPr lang="fr-FR" dirty="0">
                <a:solidFill>
                  <a:srgbClr val="202122"/>
                </a:solidFill>
                <a:latin typeface="Arial" panose="020B0604020202020204" pitchFamily="34" charset="0"/>
              </a:rPr>
              <a:t>. Celui-ci est lancé en 1970 et effectue des découvertes importantes. Elle quitte la NASA en 1980 et travaille chez différents fournisseurs du gouvernement américain : elle est directrice du développement des systèmes spatiaux chez BDM International et ensuite vice-présidente de </a:t>
            </a:r>
            <a:r>
              <a:rPr lang="fr-FR" dirty="0" err="1">
                <a:solidFill>
                  <a:srgbClr val="202122"/>
                </a:solidFill>
                <a:latin typeface="Arial" panose="020B0604020202020204" pitchFamily="34" charset="0"/>
              </a:rPr>
              <a:t>Space</a:t>
            </a:r>
            <a:r>
              <a:rPr lang="fr-FR" dirty="0">
                <a:solidFill>
                  <a:srgbClr val="202122"/>
                </a:solidFill>
                <a:latin typeface="Arial" panose="020B0604020202020204" pitchFamily="34" charset="0"/>
              </a:rPr>
              <a:t> </a:t>
            </a:r>
            <a:r>
              <a:rPr lang="fr-FR" dirty="0" err="1">
                <a:solidFill>
                  <a:srgbClr val="202122"/>
                </a:solidFill>
                <a:latin typeface="Arial" panose="020B0604020202020204" pitchFamily="34" charset="0"/>
              </a:rPr>
              <a:t>America</a:t>
            </a:r>
            <a:r>
              <a:rPr lang="fr-FR" dirty="0">
                <a:solidFill>
                  <a:srgbClr val="202122"/>
                </a:solidFill>
                <a:latin typeface="Arial" panose="020B0604020202020204" pitchFamily="34" charset="0"/>
              </a:rPr>
              <a:t> avant de prendre sa retraite en 1996</a:t>
            </a:r>
            <a:r>
              <a:rPr lang="fr-FR" baseline="30000" dirty="0">
                <a:solidFill>
                  <a:srgbClr val="3366CC"/>
                </a:solidFill>
                <a:latin typeface="Arial" panose="020B0604020202020204" pitchFamily="34" charset="0"/>
                <a:hlinkClick r:id="rId20"/>
              </a:rPr>
              <a:t>1</a:t>
            </a:r>
            <a:r>
              <a:rPr lang="fr-FR" dirty="0">
                <a:solidFill>
                  <a:srgbClr val="202122"/>
                </a:solidFill>
                <a:latin typeface="Arial" panose="020B0604020202020204" pitchFamily="34" charset="0"/>
              </a:rPr>
              <a:t>.</a:t>
            </a:r>
            <a:endParaRPr lang="fr-FR" dirty="0"/>
          </a:p>
        </p:txBody>
      </p:sp>
    </p:spTree>
    <p:extLst>
      <p:ext uri="{BB962C8B-B14F-4D97-AF65-F5344CB8AC3E}">
        <p14:creationId xmlns:p14="http://schemas.microsoft.com/office/powerpoint/2010/main" val="1318622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37219" name="Rectangle 5123"/>
          <p:cNvSpPr>
            <a:spLocks noGrp="1" noChangeArrowheads="1"/>
          </p:cNvSpPr>
          <p:nvPr>
            <p:ph type="body" idx="1"/>
          </p:nvPr>
        </p:nvSpPr>
        <p:spPr>
          <a:xfrm>
            <a:off x="755649" y="5078413"/>
            <a:ext cx="6408563" cy="4810125"/>
          </a:xfrm>
          <a:solidFill>
            <a:srgbClr val="FFFFFF"/>
          </a:solidFill>
          <a:ln>
            <a:solidFill>
              <a:srgbClr val="000000"/>
            </a:solidFill>
            <a:miter lim="800000"/>
            <a:headEnd/>
            <a:tailEnd/>
          </a:ln>
        </p:spPr>
        <p:txBody>
          <a:bodyPr/>
          <a:lstStyle/>
          <a:p>
            <a:r>
              <a:rPr lang="fr-FR" altLang="fr-FR" sz="2000" b="1" dirty="0"/>
              <a:t>Les gaz intergalactiques émettent des rayons X</a:t>
            </a:r>
          </a:p>
          <a:p>
            <a:endParaRPr lang="fr-FR" altLang="fr-FR" sz="2000" dirty="0"/>
          </a:p>
          <a:p>
            <a:r>
              <a:rPr lang="fr-FR" altLang="fr-FR" sz="2000" dirty="0"/>
              <a:t>Dans les amas de galaxies la masse des  gaz est 10 fois celle des galaxies</a:t>
            </a:r>
          </a:p>
          <a:p>
            <a:r>
              <a:rPr lang="fr-FR" altLang="fr-FR" sz="2000" dirty="0"/>
              <a:t>Dans une galaxies spirale la masse du gaz n’est que 5 à 10 % de la masse totale</a:t>
            </a:r>
          </a:p>
          <a:p>
            <a:endParaRPr lang="fr-FR" altLang="fr-FR" sz="2000" dirty="0"/>
          </a:p>
        </p:txBody>
      </p:sp>
      <p:sp>
        <p:nvSpPr>
          <p:cNvPr id="2" name="Rectangle 1"/>
          <p:cNvSpPr/>
          <p:nvPr/>
        </p:nvSpPr>
        <p:spPr>
          <a:xfrm>
            <a:off x="8460357" y="1529482"/>
            <a:ext cx="3778250" cy="4154984"/>
          </a:xfrm>
          <a:prstGeom prst="rect">
            <a:avLst/>
          </a:prstGeom>
        </p:spPr>
        <p:txBody>
          <a:bodyPr>
            <a:spAutoFit/>
          </a:bodyPr>
          <a:lstStyle/>
          <a:p>
            <a:r>
              <a:rPr lang="fr-FR" dirty="0">
                <a:solidFill>
                  <a:srgbClr val="202124"/>
                </a:solidFill>
                <a:latin typeface="Google Sans"/>
              </a:rPr>
              <a:t>Le rayonnement X est produit par des sources qui contiennent du gaz extrêmement chaud, à des températures d'un à plusieurs centaines de millions de kelvins. </a:t>
            </a:r>
            <a:r>
              <a:rPr lang="fr-FR" dirty="0">
                <a:solidFill>
                  <a:srgbClr val="040C28"/>
                </a:solidFill>
                <a:latin typeface="Google Sans"/>
              </a:rPr>
              <a:t>Le gaz est alors un plasma composé d'atomes et d'électrons à très haute énergie</a:t>
            </a:r>
            <a:r>
              <a:rPr lang="fr-FR" dirty="0">
                <a:solidFill>
                  <a:srgbClr val="202124"/>
                </a:solidFill>
                <a:latin typeface="Google Sans"/>
              </a:rPr>
              <a:t>.</a:t>
            </a:r>
            <a:endParaRPr lang="fr-FR" dirty="0"/>
          </a:p>
        </p:txBody>
      </p:sp>
    </p:spTree>
    <p:extLst>
      <p:ext uri="{BB962C8B-B14F-4D97-AF65-F5344CB8AC3E}">
        <p14:creationId xmlns:p14="http://schemas.microsoft.com/office/powerpoint/2010/main" val="1890792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noChangeArrowheads="1"/>
          </p:cNvSpPr>
          <p:nvPr>
            <p:ph type="sldNum"/>
          </p:nvPr>
        </p:nvSpPr>
        <p:spPr>
          <a:xfrm>
            <a:off x="4278313" y="10156825"/>
            <a:ext cx="3279775" cy="533400"/>
          </a:xfrm>
          <a:prstGeom prst="rect">
            <a:avLst/>
          </a:prstGeom>
          <a:ln/>
        </p:spPr>
        <p:txBody>
          <a:bodyPr/>
          <a:lstStyle/>
          <a:p>
            <a:fld id="{2BFB4536-0730-4136-A935-01E0FF7BF281}" type="slidenum">
              <a:rPr lang="fr-FR" altLang="fr-FR"/>
              <a:pPr/>
              <a:t>12</a:t>
            </a:fld>
            <a:endParaRPr lang="fr-FR" altLang="fr-FR"/>
          </a:p>
        </p:txBody>
      </p:sp>
      <p:sp>
        <p:nvSpPr>
          <p:cNvPr id="336898" name="Rectangle 2"/>
          <p:cNvSpPr>
            <a:spLocks noGrp="1" noRot="1" noChangeAspect="1" noChangeArrowheads="1" noTextEdit="1"/>
          </p:cNvSpPr>
          <p:nvPr>
            <p:ph type="sldImg"/>
          </p:nvPr>
        </p:nvSpPr>
        <p:spPr bwMode="auto">
          <a:xfrm>
            <a:off x="1106488" y="812800"/>
            <a:ext cx="5343525" cy="4006850"/>
          </a:xfrm>
          <a:prstGeom prst="rect">
            <a:avLst/>
          </a:prstGeom>
          <a:solidFill>
            <a:srgbClr val="FFFFFF"/>
          </a:solidFill>
          <a:ln>
            <a:solidFill>
              <a:srgbClr val="000000"/>
            </a:solidFill>
            <a:miter lim="800000"/>
            <a:headEnd/>
            <a:tailEnd/>
          </a:ln>
        </p:spPr>
      </p:sp>
      <p:sp>
        <p:nvSpPr>
          <p:cNvPr id="336899" name="Rectangle 3"/>
          <p:cNvSpPr>
            <a:spLocks noGrp="1" noChangeArrowheads="1"/>
          </p:cNvSpPr>
          <p:nvPr>
            <p:ph type="body" idx="1"/>
          </p:nvPr>
        </p:nvSpPr>
        <p:spPr bwMode="auto">
          <a:xfrm>
            <a:off x="-7310684" y="720729"/>
            <a:ext cx="6046788" cy="4810125"/>
          </a:xfrm>
          <a:prstGeom prst="rect">
            <a:avLst/>
          </a:prstGeom>
          <a:solidFill>
            <a:srgbClr val="FFFFFF"/>
          </a:solidFill>
          <a:ln>
            <a:solidFill>
              <a:srgbClr val="000000"/>
            </a:solidFill>
            <a:miter lim="800000"/>
            <a:headEnd/>
            <a:tailEnd/>
          </a:ln>
        </p:spPr>
        <p:txBody>
          <a:bodyPr/>
          <a:lstStyle/>
          <a:p>
            <a:r>
              <a:rPr lang="fr-FR" altLang="fr-FR" b="1" dirty="0"/>
              <a:t>Le problème des neutrinos </a:t>
            </a:r>
            <a:endParaRPr lang="fr-FR" altLang="fr-FR" dirty="0"/>
          </a:p>
          <a:p>
            <a:r>
              <a:rPr lang="fr-FR" altLang="fr-FR" dirty="0"/>
              <a:t>L'ensemble des réactions nucléaires qui produisent l'énergie du Soleil, avec les équations décrivant la température, la pression à chaque niveau, constituent le </a:t>
            </a:r>
            <a:r>
              <a:rPr lang="fr-FR" altLang="fr-FR" i="1" dirty="0"/>
              <a:t>modèle standard du Soleil</a:t>
            </a:r>
            <a:r>
              <a:rPr lang="fr-FR" altLang="fr-FR" dirty="0"/>
              <a:t>. Celui-ci est très précis, et donne des résultats vraiment excellents, à moins d'une centième près. Mais il y a un problème... </a:t>
            </a:r>
          </a:p>
          <a:p>
            <a:r>
              <a:rPr lang="fr-FR" altLang="fr-FR" dirty="0"/>
              <a:t>Les réactions nucléaires de fusion de l'hydrogène en hélium produisent des neutrinos. Ce sont des particules très légères, qui comme leur nom l'indique sont neutres, et de plus insensibles aux interactions forte et électromagnétique. De ce fait, les neutrinos interagissent très peu avec la matière ordinaire : pour arrêter à coup sûr un neutrino, il faut un mur de plomb d'une épaisseur... d'une année-lumière ! Pour un neutrino, le Soleil est tout à fait transparent. Donc, tous ceux qui sont produits dans le cœur du Soleil le traversent  en 3 secondes presque à la vitesse de la lumière, et ceux qui sont dirigés vers nous arrivent sur terre en 8 minutes. Au niveau de l'orbite terrestre, ce flux est énorme : 10 milliards de neutrinos par centimètre carré et par seconde. Ils nous traversent sans arrêt sans que nous nous en doutions. </a:t>
            </a:r>
          </a:p>
          <a:p>
            <a:r>
              <a:rPr lang="fr-FR" altLang="fr-FR" dirty="0"/>
              <a:t>Il est très difficile de les détecter, mais on y parvient cependant. Et les expériences qui ont été faites dans ce sens ont réservé une belle surprise : on en voit passer un tiers de ce qu'on avait prévu. Soit la théorie du Soleil est fausse, soit c'est celle des neutrinos. Ce débat s'est ouvert il y a quelques années, et il a été tranché sans doute en 2000. </a:t>
            </a:r>
          </a:p>
          <a:p>
            <a:r>
              <a:rPr lang="fr-FR" altLang="fr-FR" dirty="0"/>
              <a:t>Il faut dire ici qu'il existe trois sortes de neutrinos, associés aux trois particules de type électron : l'électron lui-même, le muon et le tau qui sont des électrons lourds. Il existe donc un neutrino électronique, un neutrino </a:t>
            </a:r>
            <a:r>
              <a:rPr lang="fr-FR" altLang="fr-FR" dirty="0" err="1"/>
              <a:t>muonique</a:t>
            </a:r>
            <a:r>
              <a:rPr lang="fr-FR" altLang="fr-FR" dirty="0"/>
              <a:t> et un neutrino </a:t>
            </a:r>
            <a:r>
              <a:rPr lang="fr-FR" altLang="fr-FR" dirty="0" err="1"/>
              <a:t>tauique</a:t>
            </a:r>
            <a:r>
              <a:rPr lang="fr-FR" altLang="fr-FR" dirty="0"/>
              <a:t>. Leurs masses sont extrêmement faibles, peut-être nulle. Si elle ne sont pas nulles, ils peuvent se désintégrer. Or les détecteurs qu'on utilise aujourd'hui ne peuvent capter que les neutrinos électroniques. Si, dans le temps de parcours entre le Soleil et la Terre, les neutrinos électroniques peuvent se désintégrer en neutrinos </a:t>
            </a:r>
            <a:r>
              <a:rPr lang="fr-FR" altLang="fr-FR" dirty="0" err="1"/>
              <a:t>muoniques</a:t>
            </a:r>
            <a:r>
              <a:rPr lang="fr-FR" altLang="fr-FR" dirty="0"/>
              <a:t> ou </a:t>
            </a:r>
            <a:r>
              <a:rPr lang="fr-FR" altLang="fr-FR" dirty="0" err="1"/>
              <a:t>tauiques</a:t>
            </a:r>
            <a:r>
              <a:rPr lang="fr-FR" altLang="fr-FR" dirty="0"/>
              <a:t> (c'est ce qu'on appelle </a:t>
            </a:r>
            <a:r>
              <a:rPr lang="fr-FR" altLang="fr-FR" i="1" dirty="0"/>
              <a:t>l'oscillation du neutrino</a:t>
            </a:r>
            <a:r>
              <a:rPr lang="fr-FR" altLang="fr-FR" dirty="0"/>
              <a:t>), alors on ne les verra pas passer. Ce qui résoudrait notre problème. </a:t>
            </a:r>
          </a:p>
          <a:p>
            <a:r>
              <a:rPr lang="fr-FR" altLang="fr-FR" dirty="0"/>
              <a:t>De très récentes expériences faites au Japon prouvent que le neutrino possède effectivement une masse, donc que l'oscillation est possible, et donc expliquent le déficit en neutrinos solaires en préservant le modèle standard. Ces expériences ont été confirmées entre le CERN à Genève, qui a émis un flux connu de neutrinos, et le détecteur du </a:t>
            </a:r>
            <a:r>
              <a:rPr lang="fr-FR" altLang="fr-FR" dirty="0" err="1"/>
              <a:t>Gran</a:t>
            </a:r>
            <a:r>
              <a:rPr lang="fr-FR" altLang="fr-FR" dirty="0"/>
              <a:t> </a:t>
            </a:r>
            <a:r>
              <a:rPr lang="fr-FR" altLang="fr-FR" dirty="0" err="1"/>
              <a:t>Sasso</a:t>
            </a:r>
            <a:r>
              <a:rPr lang="fr-FR" altLang="fr-FR" dirty="0"/>
              <a:t> en Italie, qui a observé une diminution des neutrinos électroniques prévus. ( alors qu’à 100 km ils sont encore tous présents )</a:t>
            </a:r>
          </a:p>
          <a:p>
            <a:r>
              <a:rPr lang="fr-FR" altLang="fr-FR" dirty="0"/>
              <a:t>Toute théorie pour être validée doit être confirmée par l’observation. </a:t>
            </a:r>
            <a:r>
              <a:rPr lang="fr-FR" altLang="fr-FR" dirty="0" err="1"/>
              <a:t>Lhéliosismologie</a:t>
            </a:r>
            <a:r>
              <a:rPr lang="fr-FR" altLang="fr-FR" dirty="0"/>
              <a:t> à permit de valider la théorie du fonctionnement du Soleil et donc de confirmer la quantité de neutrinos émis par le soleil. Ceci à relancé l’énigme du déficit de neutrinos constaté en 1968; ce n’est qu’en 2000 qu’on a compris les oscillations des neutrinos </a:t>
            </a:r>
          </a:p>
          <a:p>
            <a:r>
              <a:rPr lang="fr-FR" altLang="fr-FR" b="1" u="sng" dirty="0"/>
              <a:t>Conférence H </a:t>
            </a:r>
            <a:r>
              <a:rPr lang="fr-FR" altLang="fr-FR" b="1" u="sng" dirty="0" err="1"/>
              <a:t>Reeve</a:t>
            </a:r>
            <a:endParaRPr lang="fr-FR" altLang="fr-FR" b="1" u="sng" dirty="0"/>
          </a:p>
          <a:p>
            <a:r>
              <a:rPr lang="fr-FR" altLang="fr-FR" dirty="0"/>
              <a:t>Neutrons découverts en 1932 se désintègrent hors du noyau en 20 mn en 1 proton et 1 électron, il manque de la matière !</a:t>
            </a:r>
          </a:p>
          <a:p>
            <a:r>
              <a:rPr lang="fr-FR" altLang="fr-FR" dirty="0"/>
              <a:t>Pauli pense en 1956 qu’il existe des particules neutres invisibles qu’il nomme neutrinos</a:t>
            </a:r>
          </a:p>
          <a:p>
            <a:r>
              <a:rPr lang="fr-FR" altLang="fr-FR" dirty="0"/>
              <a:t>Il y a par m² d’univers  450 millions de neutrinos, 400millions de photons,1 proton et un électron</a:t>
            </a:r>
          </a:p>
          <a:p>
            <a:r>
              <a:rPr lang="fr-FR" altLang="fr-FR" dirty="0"/>
              <a:t>L’énergie dissipée par le soleil : 95% par les photons, 5% par les neutrinos</a:t>
            </a:r>
          </a:p>
          <a:p>
            <a:r>
              <a:rPr lang="fr-FR" altLang="fr-FR" dirty="0"/>
              <a:t>Flux de neutrinos identique quelque soit l’activité solaire</a:t>
            </a:r>
          </a:p>
          <a:p>
            <a:r>
              <a:rPr lang="fr-FR" altLang="fr-FR" dirty="0"/>
              <a:t>Neutrinos découverts en 1962, seuls les électroniques sont détectés et on en perd 2/3 en route car ils oscillent 1/3 en mu et  1/3 en tau</a:t>
            </a:r>
          </a:p>
          <a:p>
            <a:r>
              <a:rPr lang="fr-FR" altLang="fr-FR" dirty="0"/>
              <a:t>Masse totale des neutrinos 2% de la masse de l’univers mais d’énergie égale à l’univers visible</a:t>
            </a:r>
          </a:p>
          <a:p>
            <a:endParaRPr lang="fr-FR" altLang="fr-FR" dirty="0"/>
          </a:p>
          <a:p>
            <a:endParaRPr lang="fr-FR" altLang="fr-FR" dirty="0"/>
          </a:p>
        </p:txBody>
      </p:sp>
      <p:sp>
        <p:nvSpPr>
          <p:cNvPr id="2" name="ZoneTexte 1"/>
          <p:cNvSpPr txBox="1"/>
          <p:nvPr/>
        </p:nvSpPr>
        <p:spPr>
          <a:xfrm>
            <a:off x="8820397" y="1097434"/>
            <a:ext cx="6768752" cy="830997"/>
          </a:xfrm>
          <a:prstGeom prst="rect">
            <a:avLst/>
          </a:prstGeom>
          <a:noFill/>
        </p:spPr>
        <p:txBody>
          <a:bodyPr wrap="square" rtlCol="0">
            <a:spAutoFit/>
          </a:bodyPr>
          <a:lstStyle/>
          <a:p>
            <a:r>
              <a:rPr lang="fr-FR" dirty="0"/>
              <a:t> </a:t>
            </a:r>
            <a:r>
              <a:rPr lang="fr-FR" dirty="0" err="1"/>
              <a:t>from</a:t>
            </a:r>
            <a:r>
              <a:rPr lang="fr-FR" dirty="0"/>
              <a:t> </a:t>
            </a:r>
            <a:r>
              <a:rPr lang="fr-FR" dirty="0" err="1"/>
              <a:t>starlinght</a:t>
            </a:r>
            <a:r>
              <a:rPr lang="fr-FR" dirty="0"/>
              <a:t> : de la lumière de l’étoile</a:t>
            </a:r>
          </a:p>
          <a:p>
            <a:r>
              <a:rPr lang="fr-FR" dirty="0" err="1"/>
              <a:t>Expected</a:t>
            </a:r>
            <a:r>
              <a:rPr lang="fr-FR" dirty="0"/>
              <a:t> </a:t>
            </a:r>
            <a:r>
              <a:rPr lang="fr-FR" dirty="0" err="1"/>
              <a:t>from</a:t>
            </a:r>
            <a:r>
              <a:rPr lang="fr-FR" dirty="0"/>
              <a:t> visible </a:t>
            </a:r>
            <a:r>
              <a:rPr lang="fr-FR" dirty="0" err="1"/>
              <a:t>disk</a:t>
            </a:r>
            <a:r>
              <a:rPr lang="fr-FR" dirty="0"/>
              <a:t> : attendu du disque visible</a:t>
            </a:r>
          </a:p>
        </p:txBody>
      </p:sp>
      <p:sp>
        <p:nvSpPr>
          <p:cNvPr id="3" name="ZoneTexte 2"/>
          <p:cNvSpPr txBox="1"/>
          <p:nvPr/>
        </p:nvSpPr>
        <p:spPr>
          <a:xfrm>
            <a:off x="8244333" y="2897634"/>
            <a:ext cx="7632848" cy="1200329"/>
          </a:xfrm>
          <a:prstGeom prst="rect">
            <a:avLst/>
          </a:prstGeom>
          <a:noFill/>
        </p:spPr>
        <p:txBody>
          <a:bodyPr wrap="square" rtlCol="0">
            <a:spAutoFit/>
          </a:bodyPr>
          <a:lstStyle/>
          <a:p>
            <a:r>
              <a:rPr lang="fr-FR" dirty="0"/>
              <a:t>La courbe de rotation reste plate au-delà de la matière baryonique (masse galaxies+ gaz)</a:t>
            </a:r>
          </a:p>
          <a:p>
            <a:r>
              <a:rPr lang="fr-FR" dirty="0"/>
              <a:t>Le rayonnement radio 21 cm mesure la vitesse de rotation</a:t>
            </a:r>
          </a:p>
        </p:txBody>
      </p:sp>
      <p:sp>
        <p:nvSpPr>
          <p:cNvPr id="4" name="Rectangle 3"/>
          <p:cNvSpPr/>
          <p:nvPr/>
        </p:nvSpPr>
        <p:spPr>
          <a:xfrm>
            <a:off x="9108429" y="4983512"/>
            <a:ext cx="5472608" cy="1569660"/>
          </a:xfrm>
          <a:prstGeom prst="rect">
            <a:avLst/>
          </a:prstGeom>
        </p:spPr>
        <p:txBody>
          <a:bodyPr wrap="square">
            <a:spAutoFit/>
          </a:bodyPr>
          <a:lstStyle/>
          <a:p>
            <a:r>
              <a:rPr lang="fr-FR" altLang="fr-FR" dirty="0"/>
              <a:t>Dans les amas de galaxies la masse des  gaz est 10 fois celle des galaxies</a:t>
            </a:r>
          </a:p>
          <a:p>
            <a:r>
              <a:rPr lang="fr-FR" altLang="fr-FR" dirty="0"/>
              <a:t>Dans une galaxies spirale la masse du gaz n’est que 5 à 10 % de la masse totale</a:t>
            </a:r>
          </a:p>
        </p:txBody>
      </p:sp>
    </p:spTree>
    <p:extLst>
      <p:ext uri="{BB962C8B-B14F-4D97-AF65-F5344CB8AC3E}">
        <p14:creationId xmlns:p14="http://schemas.microsoft.com/office/powerpoint/2010/main" val="1818253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37219" name="Rectangle 5123"/>
          <p:cNvSpPr>
            <a:spLocks noGrp="1" noChangeArrowheads="1"/>
          </p:cNvSpPr>
          <p:nvPr>
            <p:ph type="body" idx="1"/>
          </p:nvPr>
        </p:nvSpPr>
        <p:spPr>
          <a:xfrm>
            <a:off x="755650" y="5078413"/>
            <a:ext cx="6046788" cy="4810125"/>
          </a:xfrm>
          <a:solidFill>
            <a:srgbClr val="FFFFFF"/>
          </a:solidFill>
          <a:ln>
            <a:solidFill>
              <a:srgbClr val="000000"/>
            </a:solidFill>
            <a:miter lim="800000"/>
            <a:headEnd/>
            <a:tailEnd/>
          </a:ln>
        </p:spPr>
        <p:txBody>
          <a:bodyPr/>
          <a:lstStyle/>
          <a:p>
            <a:r>
              <a:rPr lang="fr-FR" altLang="fr-FR" sz="2000">
                <a:hlinkClick r:id="rId3"/>
              </a:rPr>
              <a:t/>
            </a:r>
            <a:br>
              <a:rPr lang="fr-FR" altLang="fr-FR" sz="2000">
                <a:hlinkClick r:id="rId3"/>
              </a:rPr>
            </a:br>
            <a:endParaRPr lang="fr-FR" altLang="fr-FR" sz="2000"/>
          </a:p>
        </p:txBody>
      </p:sp>
    </p:spTree>
    <p:extLst>
      <p:ext uri="{BB962C8B-B14F-4D97-AF65-F5344CB8AC3E}">
        <p14:creationId xmlns:p14="http://schemas.microsoft.com/office/powerpoint/2010/main" val="3086833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5122"/>
          <p:cNvSpPr>
            <a:spLocks noGrp="1" noRot="1" noChangeAspect="1" noChangeArrowheads="1" noTextEdit="1"/>
          </p:cNvSpPr>
          <p:nvPr>
            <p:ph type="sldImg"/>
          </p:nvPr>
        </p:nvSpPr>
        <p:spPr>
          <a:xfrm>
            <a:off x="115888" y="823913"/>
            <a:ext cx="7264400" cy="5446712"/>
          </a:xfrm>
          <a:solidFill>
            <a:srgbClr val="FFFFFF"/>
          </a:solidFill>
          <a:ln>
            <a:solidFill>
              <a:srgbClr val="000000"/>
            </a:solidFill>
            <a:miter lim="800000"/>
            <a:headEnd/>
            <a:tailEnd/>
          </a:ln>
        </p:spPr>
      </p:sp>
      <p:sp>
        <p:nvSpPr>
          <p:cNvPr id="133123" name="Rectangle 5123"/>
          <p:cNvSpPr>
            <a:spLocks noGrp="1" noChangeArrowheads="1"/>
          </p:cNvSpPr>
          <p:nvPr>
            <p:ph type="body" idx="1"/>
          </p:nvPr>
        </p:nvSpPr>
        <p:spPr>
          <a:xfrm>
            <a:off x="-6517307" y="812800"/>
            <a:ext cx="6046788" cy="4810125"/>
          </a:xfrm>
          <a:solidFill>
            <a:srgbClr val="FFFFFF"/>
          </a:solidFill>
          <a:ln>
            <a:solidFill>
              <a:srgbClr val="000000"/>
            </a:solidFill>
            <a:miter lim="800000"/>
            <a:headEnd/>
            <a:tailEnd/>
          </a:ln>
        </p:spPr>
        <p:txBody>
          <a:bodyPr/>
          <a:lstStyle/>
          <a:p>
            <a:r>
              <a:rPr lang="fr-FR" sz="2000" dirty="0"/>
              <a:t>Les lentilles gravitationnelles faibles, ou cisaillement cosmique, sont un outil très précieux pour obtenir la distribution de masse dans les halos, la masse totale et le biais entre matière noire et matière visible. Il est possible aussi d’observer les effets de lentille, donc le cisaillement, sur le fonds cosmologique. La déviation des rayons lumineux de ce fonds vestige du </a:t>
            </a:r>
            <a:r>
              <a:rPr lang="fr-FR" sz="2000" dirty="0" err="1"/>
              <a:t>Big</a:t>
            </a:r>
            <a:r>
              <a:rPr lang="fr-FR" sz="2000" dirty="0"/>
              <a:t> Bang apporte des diagnostics sur l’énergie noire et la gravité modifiée. Les amas nous servent aussi de télescopes gravitationnels et permettent de déterminer la physique des galaxies à grand </a:t>
            </a:r>
            <a:r>
              <a:rPr lang="fr-FR" sz="2000" i="1" dirty="0" err="1"/>
              <a:t>redshift</a:t>
            </a:r>
            <a:r>
              <a:rPr lang="fr-FR" sz="2000" dirty="0"/>
              <a:t>, impossible sans amplification. Plus la sensibilité et la résolution spatiale augmentent, plus nous avons de détails sur les lignes critiques du plan image (où le facteur de magnification tend vers l’infini), ou les caustiques, équivalentes dans le plan source. Tout près, le phénomène de lentille forte produit un nombre impair d’images, de chaque côté de la caustique, elles seront les symétriques dans un miroir (changement de parité), cela permet de les reconnaître dans la confusion.</a:t>
            </a:r>
          </a:p>
          <a:p>
            <a:endParaRPr lang="fr-FR" altLang="fr-FR" sz="2000" dirty="0"/>
          </a:p>
        </p:txBody>
      </p:sp>
      <p:sp>
        <p:nvSpPr>
          <p:cNvPr id="133124" name="Rectangle 1"/>
          <p:cNvSpPr>
            <a:spLocks noChangeArrowheads="1"/>
          </p:cNvSpPr>
          <p:nvPr/>
        </p:nvSpPr>
        <p:spPr bwMode="auto">
          <a:xfrm>
            <a:off x="8048307" y="7545459"/>
            <a:ext cx="786606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2000" dirty="0">
                <a:solidFill>
                  <a:srgbClr val="868686"/>
                </a:solidFill>
                <a:latin typeface="SansationRegular"/>
              </a:rPr>
              <a:t>Cartographie de la matière noire selon la distance dans trois tranches d'Univers correspondant à un âge de 7 (z=0.7), 9 (z=0.5) et 10 (z=0.3) milliards d'années et montrant la concentration progressive de matière noire au cours de l'évolution cosmique</a:t>
            </a:r>
            <a:endParaRPr lang="fr-FR" altLang="fr-FR" sz="2000" dirty="0"/>
          </a:p>
        </p:txBody>
      </p:sp>
      <p:sp>
        <p:nvSpPr>
          <p:cNvPr id="2" name="Rectangle 1"/>
          <p:cNvSpPr/>
          <p:nvPr/>
        </p:nvSpPr>
        <p:spPr>
          <a:xfrm>
            <a:off x="-6733331" y="6776018"/>
            <a:ext cx="5290418" cy="2862322"/>
          </a:xfrm>
          <a:prstGeom prst="rect">
            <a:avLst/>
          </a:prstGeom>
        </p:spPr>
        <p:txBody>
          <a:bodyPr wrap="square">
            <a:spAutoFit/>
          </a:bodyPr>
          <a:lstStyle/>
          <a:p>
            <a:r>
              <a:rPr lang="fr-FR" sz="2000" dirty="0">
                <a:solidFill>
                  <a:srgbClr val="333333"/>
                </a:solidFill>
                <a:latin typeface="georgia" panose="02040502050405020303" pitchFamily="18" charset="0"/>
              </a:rPr>
              <a:t>L'effet de cisaillement gravitationnel (ou effet de lentille faible) produit une distorsion de la forme observée des galaxies. Cet effet très faible, qui est généré par toute la matière présente entre les galaxies et nous, est un outil puissant pour avoir une vue globale de la masse de matière contenue dans l'Univers (la somme de la matière baryonique et de la matière noire). </a:t>
            </a:r>
            <a:endParaRPr lang="fr-FR" sz="2000" dirty="0"/>
          </a:p>
        </p:txBody>
      </p:sp>
      <p:sp>
        <p:nvSpPr>
          <p:cNvPr id="3" name="Rectangle 2"/>
          <p:cNvSpPr/>
          <p:nvPr/>
        </p:nvSpPr>
        <p:spPr>
          <a:xfrm>
            <a:off x="8460357" y="1325036"/>
            <a:ext cx="3778250" cy="3785652"/>
          </a:xfrm>
          <a:prstGeom prst="rect">
            <a:avLst/>
          </a:prstGeom>
        </p:spPr>
        <p:txBody>
          <a:bodyPr>
            <a:spAutoFit/>
          </a:bodyPr>
          <a:lstStyle/>
          <a:p>
            <a:r>
              <a:rPr lang="fr-FR" dirty="0">
                <a:solidFill>
                  <a:srgbClr val="202122"/>
                </a:solidFill>
                <a:latin typeface="Arial" panose="020B0604020202020204" pitchFamily="34" charset="0"/>
              </a:rPr>
              <a:t>Courber la lumière autour d’un objet massif à partir d’une source éloignée. Les flèches orange indiquent la position apparente de la source d’arrière-plan. Les flèches blanches montrent le trajet de la lumière à partir de la position réelle o</a:t>
            </a:r>
            <a:endParaRPr lang="fr-FR" dirty="0"/>
          </a:p>
        </p:txBody>
      </p:sp>
      <p:sp>
        <p:nvSpPr>
          <p:cNvPr id="4" name="Rectangle 3"/>
          <p:cNvSpPr/>
          <p:nvPr/>
        </p:nvSpPr>
        <p:spPr>
          <a:xfrm>
            <a:off x="8892405" y="5345906"/>
            <a:ext cx="5616624" cy="830997"/>
          </a:xfrm>
          <a:prstGeom prst="rect">
            <a:avLst/>
          </a:prstGeom>
        </p:spPr>
        <p:txBody>
          <a:bodyPr wrap="square">
            <a:spAutoFit/>
          </a:bodyPr>
          <a:lstStyle/>
          <a:p>
            <a:r>
              <a:rPr lang="fr-FR" dirty="0"/>
              <a:t>Les objets ne sont pas amplifiés, mais uniquement déformés </a:t>
            </a:r>
          </a:p>
        </p:txBody>
      </p:sp>
      <p:sp>
        <p:nvSpPr>
          <p:cNvPr id="5" name="ZoneTexte 4"/>
          <p:cNvSpPr txBox="1"/>
          <p:nvPr/>
        </p:nvSpPr>
        <p:spPr>
          <a:xfrm>
            <a:off x="8460357" y="6330266"/>
            <a:ext cx="6264696" cy="830997"/>
          </a:xfrm>
          <a:prstGeom prst="rect">
            <a:avLst/>
          </a:prstGeom>
          <a:noFill/>
        </p:spPr>
        <p:txBody>
          <a:bodyPr wrap="square" rtlCol="0">
            <a:spAutoFit/>
          </a:bodyPr>
          <a:lstStyle/>
          <a:p>
            <a:r>
              <a:rPr lang="fr-FR" dirty="0"/>
              <a:t>Une galaxie lointaine invisible peut devenir visible grâce aux lentilles gravitationnelles</a:t>
            </a:r>
          </a:p>
        </p:txBody>
      </p:sp>
    </p:spTree>
    <p:extLst>
      <p:ext uri="{BB962C8B-B14F-4D97-AF65-F5344CB8AC3E}">
        <p14:creationId xmlns:p14="http://schemas.microsoft.com/office/powerpoint/2010/main" val="3171728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noChangeArrowheads="1"/>
          </p:cNvSpPr>
          <p:nvPr>
            <p:ph type="sldNum"/>
          </p:nvPr>
        </p:nvSpPr>
        <p:spPr>
          <a:xfrm>
            <a:off x="4278313" y="10156825"/>
            <a:ext cx="3279775" cy="533400"/>
          </a:xfrm>
          <a:prstGeom prst="rect">
            <a:avLst/>
          </a:prstGeom>
          <a:ln/>
        </p:spPr>
        <p:txBody>
          <a:bodyPr/>
          <a:lstStyle/>
          <a:p>
            <a:fld id="{2BFB4536-0730-4136-A935-01E0FF7BF281}" type="slidenum">
              <a:rPr lang="fr-FR" altLang="fr-FR"/>
              <a:pPr/>
              <a:t>15</a:t>
            </a:fld>
            <a:endParaRPr lang="fr-FR" altLang="fr-FR"/>
          </a:p>
        </p:txBody>
      </p:sp>
      <p:sp>
        <p:nvSpPr>
          <p:cNvPr id="336898" name="Rectangle 2"/>
          <p:cNvSpPr>
            <a:spLocks noGrp="1" noRot="1" noChangeAspect="1" noChangeArrowheads="1" noTextEdit="1"/>
          </p:cNvSpPr>
          <p:nvPr>
            <p:ph type="sldImg"/>
          </p:nvPr>
        </p:nvSpPr>
        <p:spPr bwMode="auto">
          <a:xfrm>
            <a:off x="-323850" y="222250"/>
            <a:ext cx="3902075" cy="2927350"/>
          </a:xfrm>
          <a:prstGeom prst="rect">
            <a:avLst/>
          </a:prstGeom>
          <a:solidFill>
            <a:srgbClr val="FFFFFF"/>
          </a:solidFill>
          <a:ln>
            <a:solidFill>
              <a:srgbClr val="000000"/>
            </a:solidFill>
            <a:miter lim="800000"/>
            <a:headEnd/>
            <a:tailEnd/>
          </a:ln>
        </p:spPr>
      </p:sp>
      <p:sp>
        <p:nvSpPr>
          <p:cNvPr id="2" name="Rectangle 1"/>
          <p:cNvSpPr/>
          <p:nvPr/>
        </p:nvSpPr>
        <p:spPr>
          <a:xfrm>
            <a:off x="8244333" y="-265"/>
            <a:ext cx="7272808" cy="830997"/>
          </a:xfrm>
          <a:prstGeom prst="rect">
            <a:avLst/>
          </a:prstGeom>
        </p:spPr>
        <p:txBody>
          <a:bodyPr wrap="square">
            <a:spAutoFit/>
          </a:bodyPr>
          <a:lstStyle/>
          <a:p>
            <a:r>
              <a:rPr lang="fr-FR" dirty="0">
                <a:solidFill>
                  <a:srgbClr val="666666"/>
                </a:solidFill>
                <a:latin typeface="Lora"/>
              </a:rPr>
              <a:t>un phénomène dans lequel la masse de l’amas se plie et amplifie la lumière</a:t>
            </a:r>
            <a:endParaRPr lang="fr-FR" dirty="0"/>
          </a:p>
        </p:txBody>
      </p:sp>
      <p:sp>
        <p:nvSpPr>
          <p:cNvPr id="4" name="Rectangle 3"/>
          <p:cNvSpPr/>
          <p:nvPr/>
        </p:nvSpPr>
        <p:spPr>
          <a:xfrm>
            <a:off x="-7084279" y="-6142"/>
            <a:ext cx="3778250" cy="4154984"/>
          </a:xfrm>
          <a:prstGeom prst="rect">
            <a:avLst/>
          </a:prstGeom>
        </p:spPr>
        <p:txBody>
          <a:bodyPr>
            <a:spAutoFit/>
          </a:bodyPr>
          <a:lstStyle/>
          <a:p>
            <a:r>
              <a:rPr lang="fr-FR" dirty="0"/>
              <a:t>Cisaillement cosmique. Le cisaillement cosmique est la très légère déformation apparente de l'image d'une galaxie sous l'effet de lentille gravitationnelle produit par la masse invisible (d'où le qualificatif de matière noire) et de nature inconnue, qui peuple sous forme de grands halos 85 % de l'Univers</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02" y="3554701"/>
            <a:ext cx="9068374" cy="7209456"/>
          </a:xfrm>
          <a:prstGeom prst="rect">
            <a:avLst/>
          </a:prstGeom>
        </p:spPr>
      </p:pic>
      <p:sp>
        <p:nvSpPr>
          <p:cNvPr id="6" name="Rectangle 5"/>
          <p:cNvSpPr/>
          <p:nvPr/>
        </p:nvSpPr>
        <p:spPr>
          <a:xfrm>
            <a:off x="6560156" y="1010820"/>
            <a:ext cx="9377956" cy="3785652"/>
          </a:xfrm>
          <a:prstGeom prst="rect">
            <a:avLst/>
          </a:prstGeom>
        </p:spPr>
        <p:txBody>
          <a:bodyPr wrap="square">
            <a:spAutoFit/>
          </a:bodyPr>
          <a:lstStyle/>
          <a:p>
            <a:r>
              <a:rPr lang="fr-FR" dirty="0">
                <a:solidFill>
                  <a:srgbClr val="202122"/>
                </a:solidFill>
                <a:latin typeface="Arial" panose="020B0604020202020204" pitchFamily="34" charset="0"/>
              </a:rPr>
              <a:t>Les effets de galaxies d'avant-plan sur les sources d'arrière-plan. Le panneau en haut à gauche montre (projeté sur le plan du ciel) les formes des membres de l'amas (en jaune) et des galaxies d'arrière-plan (en blanc) très éloignées, ignorant les effets de lentilles gravitationnelles faibles. Le panneau en bas à droite montre le même scénario, mais inclut les effets de lentille. Le panneau central montre une représentation 3D de la position de l'amas et des galaxies sources, relativement à l'observateur. Il est à noter que les galaxies d'arrière-plan apparaissent étirées tangentiellement autour de l'amas.</a:t>
            </a:r>
            <a:endParaRPr lang="fr-FR" dirty="0"/>
          </a:p>
        </p:txBody>
      </p:sp>
      <p:cxnSp>
        <p:nvCxnSpPr>
          <p:cNvPr id="8" name="Connecteur droit avec flèche 7"/>
          <p:cNvCxnSpPr/>
          <p:nvPr/>
        </p:nvCxnSpPr>
        <p:spPr>
          <a:xfrm>
            <a:off x="5147989" y="7578154"/>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flipH="1" flipV="1">
            <a:off x="7820602" y="9090323"/>
            <a:ext cx="1287827" cy="93610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rot="1945261">
            <a:off x="7915420" y="9564981"/>
            <a:ext cx="3960440" cy="461665"/>
          </a:xfrm>
          <a:prstGeom prst="rect">
            <a:avLst/>
          </a:prstGeom>
          <a:noFill/>
        </p:spPr>
        <p:txBody>
          <a:bodyPr wrap="square" rtlCol="0">
            <a:spAutoFit/>
          </a:bodyPr>
          <a:lstStyle/>
          <a:p>
            <a:r>
              <a:rPr lang="fr-FR" dirty="0"/>
              <a:t>Observateur</a:t>
            </a:r>
          </a:p>
        </p:txBody>
      </p:sp>
      <p:pic>
        <p:nvPicPr>
          <p:cNvPr id="13" name="Picture 4" descr="https://player.slideplayer.fr/88/15767086/slides/slide_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7057" y="4225620"/>
            <a:ext cx="8647112" cy="6485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868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33124" name="Rectangle 1"/>
          <p:cNvSpPr>
            <a:spLocks noChangeArrowheads="1"/>
          </p:cNvSpPr>
          <p:nvPr/>
        </p:nvSpPr>
        <p:spPr bwMode="auto">
          <a:xfrm>
            <a:off x="890660" y="7722170"/>
            <a:ext cx="599385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sz="2000" dirty="0">
                <a:solidFill>
                  <a:srgbClr val="868686"/>
                </a:solidFill>
                <a:latin typeface="SansationRegular"/>
              </a:rPr>
              <a:t>Cartographie de la matière noire selon la distance dans trois tranches d'Univers correspondant à un âge de 7 (z=0.7), 9 (z=0.5) et 10 (z=0.3) milliards d'années et montrant la concentration progressive de matière noire au cours de l'évolution cosmique</a:t>
            </a:r>
            <a:endParaRPr lang="fr-FR" altLang="fr-FR" sz="2000" dirty="0"/>
          </a:p>
        </p:txBody>
      </p:sp>
      <p:pic>
        <p:nvPicPr>
          <p:cNvPr id="261122" name="Picture 2" descr="https://player.slideplayer.fr/88/15767086/slides/slide_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4515" y="938577"/>
            <a:ext cx="8311705" cy="6233779"/>
          </a:xfrm>
          <a:prstGeom prst="rect">
            <a:avLst/>
          </a:prstGeom>
          <a:noFill/>
          <a:extLst>
            <a:ext uri="{909E8E84-426E-40DD-AFC4-6F175D3DCCD1}">
              <a14:hiddenFill xmlns:a14="http://schemas.microsoft.com/office/drawing/2010/main">
                <a:solidFill>
                  <a:srgbClr val="FFFFFF"/>
                </a:solidFill>
              </a14:hiddenFill>
            </a:ext>
          </a:extLst>
        </p:spPr>
      </p:pic>
      <p:pic>
        <p:nvPicPr>
          <p:cNvPr id="261124" name="Picture 4" descr="https://player.slideplayer.fr/88/15767086/slides/slide_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6452" y="812800"/>
            <a:ext cx="8647112" cy="64853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767008" y="7506146"/>
            <a:ext cx="6546717" cy="2308324"/>
          </a:xfrm>
          <a:prstGeom prst="rect">
            <a:avLst/>
          </a:prstGeom>
        </p:spPr>
        <p:txBody>
          <a:bodyPr wrap="square">
            <a:spAutoFit/>
          </a:bodyPr>
          <a:lstStyle/>
          <a:p>
            <a:r>
              <a:rPr lang="fr-FR" dirty="0"/>
              <a:t>Cisaillement cosmique. Le cisaillement cosmique est la très légère déformation apparente de l'image d'une galaxie sous l'effet de lentille gravitationnelle produit par la masse invisible (d'où le qualificatif de matière noire) et de nature inconnue, qui peuple sous forme de grands halos 85 % de l'Univers</a:t>
            </a:r>
          </a:p>
        </p:txBody>
      </p:sp>
    </p:spTree>
    <p:extLst>
      <p:ext uri="{BB962C8B-B14F-4D97-AF65-F5344CB8AC3E}">
        <p14:creationId xmlns:p14="http://schemas.microsoft.com/office/powerpoint/2010/main" val="2047421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noChangeArrowheads="1"/>
          </p:cNvSpPr>
          <p:nvPr>
            <p:ph type="sldNum"/>
          </p:nvPr>
        </p:nvSpPr>
        <p:spPr>
          <a:xfrm>
            <a:off x="4278313" y="10156825"/>
            <a:ext cx="3279775" cy="533400"/>
          </a:xfrm>
          <a:prstGeom prst="rect">
            <a:avLst/>
          </a:prstGeom>
          <a:ln/>
        </p:spPr>
        <p:txBody>
          <a:bodyPr/>
          <a:lstStyle/>
          <a:p>
            <a:fld id="{2BFB4536-0730-4136-A935-01E0FF7BF281}" type="slidenum">
              <a:rPr lang="fr-FR" altLang="fr-FR"/>
              <a:pPr/>
              <a:t>17</a:t>
            </a:fld>
            <a:endParaRPr lang="fr-FR" altLang="fr-FR"/>
          </a:p>
        </p:txBody>
      </p:sp>
      <p:sp>
        <p:nvSpPr>
          <p:cNvPr id="336898" name="Rectangle 2"/>
          <p:cNvSpPr>
            <a:spLocks noGrp="1" noRot="1" noChangeAspect="1" noChangeArrowheads="1" noTextEdit="1"/>
          </p:cNvSpPr>
          <p:nvPr>
            <p:ph type="sldImg"/>
          </p:nvPr>
        </p:nvSpPr>
        <p:spPr bwMode="auto">
          <a:xfrm>
            <a:off x="1106488" y="812800"/>
            <a:ext cx="5343525" cy="4006850"/>
          </a:xfrm>
          <a:prstGeom prst="rect">
            <a:avLst/>
          </a:prstGeom>
          <a:solidFill>
            <a:srgbClr val="FFFFFF"/>
          </a:solidFill>
          <a:ln>
            <a:solidFill>
              <a:srgbClr val="000000"/>
            </a:solidFill>
            <a:miter lim="800000"/>
            <a:headEnd/>
            <a:tailEnd/>
          </a:ln>
        </p:spPr>
      </p:sp>
      <p:sp>
        <p:nvSpPr>
          <p:cNvPr id="2" name="Espace réservé des commentaires 1"/>
          <p:cNvSpPr>
            <a:spLocks noGrp="1"/>
          </p:cNvSpPr>
          <p:nvPr>
            <p:ph type="body" idx="10"/>
          </p:nvPr>
        </p:nvSpPr>
        <p:spPr/>
        <p:txBody>
          <a:bodyPr/>
          <a:lstStyle/>
          <a:p>
            <a:endParaRPr lang="fr-FR"/>
          </a:p>
        </p:txBody>
      </p:sp>
    </p:spTree>
    <p:extLst>
      <p:ext uri="{BB962C8B-B14F-4D97-AF65-F5344CB8AC3E}">
        <p14:creationId xmlns:p14="http://schemas.microsoft.com/office/powerpoint/2010/main" val="1307970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37219" name="Rectangle 5123"/>
          <p:cNvSpPr>
            <a:spLocks noGrp="1" noChangeArrowheads="1"/>
          </p:cNvSpPr>
          <p:nvPr>
            <p:ph type="body" idx="1"/>
          </p:nvPr>
        </p:nvSpPr>
        <p:spPr>
          <a:xfrm>
            <a:off x="755650" y="5078413"/>
            <a:ext cx="6046788" cy="4810125"/>
          </a:xfrm>
          <a:solidFill>
            <a:srgbClr val="FFFFFF"/>
          </a:solidFill>
          <a:ln>
            <a:solidFill>
              <a:srgbClr val="000000"/>
            </a:solidFill>
            <a:miter lim="800000"/>
            <a:headEnd/>
            <a:tailEnd/>
          </a:ln>
        </p:spPr>
        <p:txBody>
          <a:bodyPr/>
          <a:lstStyle/>
          <a:p>
            <a:r>
              <a:rPr lang="fr-FR" altLang="fr-FR" sz="2000">
                <a:hlinkClick r:id="rId3"/>
              </a:rPr>
              <a:t/>
            </a:r>
            <a:br>
              <a:rPr lang="fr-FR" altLang="fr-FR" sz="2000">
                <a:hlinkClick r:id="rId3"/>
              </a:rPr>
            </a:br>
            <a:endParaRPr lang="fr-FR" altLang="fr-FR" sz="2000"/>
          </a:p>
        </p:txBody>
      </p:sp>
      <p:sp>
        <p:nvSpPr>
          <p:cNvPr id="2" name="Rectangle 1"/>
          <p:cNvSpPr/>
          <p:nvPr/>
        </p:nvSpPr>
        <p:spPr>
          <a:xfrm>
            <a:off x="-7523610" y="-486742"/>
            <a:ext cx="7271073" cy="10248960"/>
          </a:xfrm>
          <a:prstGeom prst="rect">
            <a:avLst/>
          </a:prstGeom>
        </p:spPr>
        <p:txBody>
          <a:bodyPr wrap="square">
            <a:spAutoFit/>
          </a:bodyPr>
          <a:lstStyle/>
          <a:p>
            <a:pPr algn="ctr"/>
            <a:endParaRPr lang="fr-FR" sz="2000" dirty="0">
              <a:solidFill>
                <a:srgbClr val="222222"/>
              </a:solidFill>
              <a:latin typeface="Arial" panose="020B0604020202020204" pitchFamily="34" charset="0"/>
            </a:endParaRPr>
          </a:p>
          <a:p>
            <a:pPr algn="ctr"/>
            <a:r>
              <a:rPr lang="fr-FR" sz="2000" dirty="0"/>
              <a:t>Trois observatoires de premier plan (Subaru, GBT et XMM-Newton) se sont associés pour observer la collision d'une paire d'amas de galaxies, HSC J023336-053022 (XLSSC 105), située à quatre milliards d'années-lumière.</a:t>
            </a:r>
            <a:endParaRPr lang="fr-FR" sz="2000" dirty="0">
              <a:solidFill>
                <a:srgbClr val="222222"/>
              </a:solidFill>
              <a:latin typeface="Arial" panose="020B0604020202020204" pitchFamily="34" charset="0"/>
            </a:endParaRPr>
          </a:p>
          <a:p>
            <a:pPr algn="ctr"/>
            <a:endParaRPr lang="fr-FR" sz="2000" dirty="0">
              <a:solidFill>
                <a:srgbClr val="222222"/>
              </a:solidFill>
              <a:latin typeface="Arial" panose="020B0604020202020204" pitchFamily="34" charset="0"/>
            </a:endParaRPr>
          </a:p>
          <a:p>
            <a:pPr algn="ctr"/>
            <a:r>
              <a:rPr lang="fr-FR" sz="2000" dirty="0">
                <a:solidFill>
                  <a:srgbClr val="222222"/>
                </a:solidFill>
                <a:latin typeface="Arial" panose="020B0604020202020204" pitchFamily="34" charset="0"/>
              </a:rPr>
              <a:t>Image composite formée par la combinaison des </a:t>
            </a:r>
            <a:r>
              <a:rPr lang="fr-FR" sz="2000" dirty="0">
                <a:solidFill>
                  <a:srgbClr val="222222"/>
                </a:solidFill>
                <a:latin typeface="Arial" panose="020B0604020202020204" pitchFamily="34" charset="0"/>
                <a:hlinkClick r:id="rId4"/>
              </a:rPr>
              <a:t>données</a:t>
            </a:r>
            <a:r>
              <a:rPr lang="fr-FR" sz="2000" dirty="0">
                <a:solidFill>
                  <a:srgbClr val="222222"/>
                </a:solidFill>
                <a:latin typeface="Arial" panose="020B0604020202020204" pitchFamily="34" charset="0"/>
              </a:rPr>
              <a:t> obtenues par les trois observatoires, optique, radio et X, chacun apportant son lot d'information sur la région visée. Les galaxies individuelles au sein de l'amas apparaissent en orange et la </a:t>
            </a:r>
            <a:r>
              <a:rPr lang="fr-FR" sz="2000" dirty="0">
                <a:solidFill>
                  <a:srgbClr val="222222"/>
                </a:solidFill>
                <a:latin typeface="Arial" panose="020B0604020202020204" pitchFamily="34" charset="0"/>
                <a:hlinkClick r:id="rId5"/>
              </a:rPr>
              <a:t>matière noire</a:t>
            </a:r>
            <a:r>
              <a:rPr lang="fr-FR" sz="2000" dirty="0">
                <a:solidFill>
                  <a:srgbClr val="222222"/>
                </a:solidFill>
                <a:latin typeface="Arial" panose="020B0604020202020204" pitchFamily="34" charset="0"/>
              </a:rPr>
              <a:t> - qui </a:t>
            </a:r>
            <a:r>
              <a:rPr lang="fr-FR" sz="2000" dirty="0">
                <a:solidFill>
                  <a:srgbClr val="222222"/>
                </a:solidFill>
                <a:latin typeface="Arial" panose="020B0604020202020204" pitchFamily="34" charset="0"/>
                <a:hlinkClick r:id="rId6"/>
              </a:rPr>
              <a:t>cartographie</a:t>
            </a:r>
            <a:r>
              <a:rPr lang="fr-FR" sz="2000" dirty="0">
                <a:solidFill>
                  <a:srgbClr val="222222"/>
                </a:solidFill>
                <a:latin typeface="Arial" panose="020B0604020202020204" pitchFamily="34" charset="0"/>
              </a:rPr>
              <a:t> l'emplacement des deux sous-amas - en bleu (via des </a:t>
            </a:r>
            <a:r>
              <a:rPr lang="fr-FR" sz="2000" dirty="0">
                <a:solidFill>
                  <a:srgbClr val="222222"/>
                </a:solidFill>
                <a:latin typeface="Arial" panose="020B0604020202020204" pitchFamily="34" charset="0"/>
                <a:hlinkClick r:id="rId7"/>
              </a:rPr>
              <a:t>observations</a:t>
            </a:r>
            <a:r>
              <a:rPr lang="fr-FR" sz="2000" dirty="0">
                <a:solidFill>
                  <a:srgbClr val="222222"/>
                </a:solidFill>
                <a:latin typeface="Arial" panose="020B0604020202020204" pitchFamily="34" charset="0"/>
              </a:rPr>
              <a:t> optiques de Subaru). Le gaz chaud et dense apparaît en vert (rayons X de XMM-Newton), tandis que sa composante externe, plus tenue et à haute </a:t>
            </a:r>
            <a:r>
              <a:rPr lang="fr-FR" sz="2000" dirty="0">
                <a:solidFill>
                  <a:srgbClr val="222222"/>
                </a:solidFill>
                <a:latin typeface="Arial" panose="020B0604020202020204" pitchFamily="34" charset="0"/>
                <a:hlinkClick r:id="rId8"/>
              </a:rPr>
              <a:t>pression</a:t>
            </a:r>
            <a:r>
              <a:rPr lang="fr-FR" sz="2000" dirty="0">
                <a:solidFill>
                  <a:srgbClr val="222222"/>
                </a:solidFill>
                <a:latin typeface="Arial" panose="020B0604020202020204" pitchFamily="34" charset="0"/>
              </a:rPr>
              <a:t> apparaît en rouge (radio du </a:t>
            </a:r>
            <a:r>
              <a:rPr lang="fr-FR" sz="2000" dirty="0">
                <a:solidFill>
                  <a:srgbClr val="222222"/>
                </a:solidFill>
                <a:latin typeface="Arial" panose="020B0604020202020204" pitchFamily="34" charset="0"/>
                <a:hlinkClick r:id="rId9"/>
              </a:rPr>
              <a:t>télescope</a:t>
            </a:r>
            <a:r>
              <a:rPr lang="fr-FR" sz="2000" dirty="0">
                <a:solidFill>
                  <a:srgbClr val="222222"/>
                </a:solidFill>
                <a:latin typeface="Arial" panose="020B0604020202020204" pitchFamily="34" charset="0"/>
              </a:rPr>
              <a:t> Green Bank en Virginie, États-Unis). Ce gaz, connu sous le nom de "milieu intra-amas", remplit l'espace entre les galaxies. Crédits: Radio: GBT Green Bank </a:t>
            </a:r>
            <a:r>
              <a:rPr lang="fr-FR" sz="2000" dirty="0" err="1">
                <a:solidFill>
                  <a:srgbClr val="222222"/>
                </a:solidFill>
                <a:latin typeface="Arial" panose="020B0604020202020204" pitchFamily="34" charset="0"/>
              </a:rPr>
              <a:t>Observatory</a:t>
            </a:r>
            <a:r>
              <a:rPr lang="fr-FR" sz="2000" dirty="0">
                <a:solidFill>
                  <a:srgbClr val="222222"/>
                </a:solidFill>
                <a:latin typeface="Arial" panose="020B0604020202020204" pitchFamily="34" charset="0"/>
              </a:rPr>
              <a:t>/National Science </a:t>
            </a:r>
            <a:r>
              <a:rPr lang="fr-FR" sz="2000" dirty="0" err="1">
                <a:solidFill>
                  <a:srgbClr val="222222"/>
                </a:solidFill>
                <a:latin typeface="Arial" panose="020B0604020202020204" pitchFamily="34" charset="0"/>
              </a:rPr>
              <a:t>Foundation</a:t>
            </a:r>
            <a:r>
              <a:rPr lang="fr-FR" sz="2000" dirty="0">
                <a:solidFill>
                  <a:srgbClr val="222222"/>
                </a:solidFill>
                <a:latin typeface="Arial" panose="020B0604020202020204" pitchFamily="34" charset="0"/>
              </a:rPr>
              <a:t> (NSF); Optical: Subaru </a:t>
            </a:r>
            <a:r>
              <a:rPr lang="fr-FR" sz="2000" dirty="0" err="1">
                <a:solidFill>
                  <a:srgbClr val="222222"/>
                </a:solidFill>
                <a:latin typeface="Arial" panose="020B0604020202020204" pitchFamily="34" charset="0"/>
              </a:rPr>
              <a:t>Telescope</a:t>
            </a:r>
            <a:r>
              <a:rPr lang="fr-FR" sz="2000" dirty="0">
                <a:solidFill>
                  <a:srgbClr val="222222"/>
                </a:solidFill>
                <a:latin typeface="Arial" panose="020B0604020202020204" pitchFamily="34" charset="0"/>
              </a:rPr>
              <a:t>, National </a:t>
            </a:r>
            <a:r>
              <a:rPr lang="fr-FR" sz="2000" dirty="0" err="1">
                <a:solidFill>
                  <a:srgbClr val="222222"/>
                </a:solidFill>
                <a:latin typeface="Arial" panose="020B0604020202020204" pitchFamily="34" charset="0"/>
              </a:rPr>
              <a:t>Astronomical</a:t>
            </a:r>
            <a:r>
              <a:rPr lang="fr-FR" sz="2000" dirty="0">
                <a:solidFill>
                  <a:srgbClr val="222222"/>
                </a:solidFill>
                <a:latin typeface="Arial" panose="020B0604020202020204" pitchFamily="34" charset="0"/>
              </a:rPr>
              <a:t> </a:t>
            </a:r>
            <a:r>
              <a:rPr lang="fr-FR" sz="2000" dirty="0" err="1">
                <a:solidFill>
                  <a:srgbClr val="222222"/>
                </a:solidFill>
                <a:latin typeface="Arial" panose="020B0604020202020204" pitchFamily="34" charset="0"/>
              </a:rPr>
              <a:t>Observatory</a:t>
            </a:r>
            <a:r>
              <a:rPr lang="fr-FR" sz="2000" dirty="0">
                <a:solidFill>
                  <a:srgbClr val="222222"/>
                </a:solidFill>
                <a:latin typeface="Arial" panose="020B0604020202020204" pitchFamily="34" charset="0"/>
              </a:rPr>
              <a:t> of </a:t>
            </a:r>
            <a:r>
              <a:rPr lang="fr-FR" sz="2000" dirty="0" err="1">
                <a:solidFill>
                  <a:srgbClr val="222222"/>
                </a:solidFill>
                <a:latin typeface="Arial" panose="020B0604020202020204" pitchFamily="34" charset="0"/>
              </a:rPr>
              <a:t>Japan</a:t>
            </a:r>
            <a:r>
              <a:rPr lang="fr-FR" sz="2000" dirty="0">
                <a:solidFill>
                  <a:srgbClr val="222222"/>
                </a:solidFill>
                <a:latin typeface="Arial" panose="020B0604020202020204" pitchFamily="34" charset="0"/>
              </a:rPr>
              <a:t>/HSC-SSP collaboration; X-ray: </a:t>
            </a:r>
            <a:r>
              <a:rPr lang="fr-FR" sz="2000" dirty="0" err="1">
                <a:solidFill>
                  <a:srgbClr val="222222"/>
                </a:solidFill>
                <a:latin typeface="Arial" panose="020B0604020202020204" pitchFamily="34" charset="0"/>
              </a:rPr>
              <a:t>European</a:t>
            </a:r>
            <a:r>
              <a:rPr lang="fr-FR" sz="2000" dirty="0">
                <a:solidFill>
                  <a:srgbClr val="222222"/>
                </a:solidFill>
                <a:latin typeface="Arial" panose="020B0604020202020204" pitchFamily="34" charset="0"/>
              </a:rPr>
              <a:t> </a:t>
            </a:r>
            <a:r>
              <a:rPr lang="fr-FR" sz="2000" dirty="0" err="1">
                <a:solidFill>
                  <a:srgbClr val="222222"/>
                </a:solidFill>
                <a:latin typeface="Arial" panose="020B0604020202020204" pitchFamily="34" charset="0"/>
              </a:rPr>
              <a:t>Space</a:t>
            </a:r>
            <a:r>
              <a:rPr lang="fr-FR" sz="2000" dirty="0">
                <a:solidFill>
                  <a:srgbClr val="222222"/>
                </a:solidFill>
                <a:latin typeface="Arial" panose="020B0604020202020204" pitchFamily="34" charset="0"/>
              </a:rPr>
              <a:t> Agency (ESA)/XMM-Newton/XXL </a:t>
            </a:r>
            <a:r>
              <a:rPr lang="fr-FR" sz="2000" dirty="0" err="1">
                <a:solidFill>
                  <a:srgbClr val="222222"/>
                </a:solidFill>
                <a:latin typeface="Arial" panose="020B0604020202020204" pitchFamily="34" charset="0"/>
              </a:rPr>
              <a:t>survey</a:t>
            </a:r>
            <a:r>
              <a:rPr lang="fr-FR" sz="2000" dirty="0">
                <a:solidFill>
                  <a:srgbClr val="222222"/>
                </a:solidFill>
                <a:latin typeface="Arial" panose="020B0604020202020204" pitchFamily="34" charset="0"/>
              </a:rPr>
              <a:t> consortium.</a:t>
            </a:r>
          </a:p>
          <a:p>
            <a:r>
              <a:rPr lang="fr-FR" sz="2000" dirty="0"/>
              <a:t/>
            </a:r>
            <a:br>
              <a:rPr lang="fr-FR" sz="2000" dirty="0"/>
            </a:br>
            <a:r>
              <a:rPr lang="fr-FR" sz="2000" dirty="0">
                <a:solidFill>
                  <a:srgbClr val="222222"/>
                </a:solidFill>
                <a:latin typeface="Arial" panose="020B0604020202020204" pitchFamily="34" charset="0"/>
              </a:rPr>
              <a:t>La spectaculaire image résultant des données prises par Subaru dans le domaine visible, le Green Bank </a:t>
            </a:r>
            <a:r>
              <a:rPr lang="fr-FR" sz="2000" dirty="0" err="1">
                <a:solidFill>
                  <a:srgbClr val="222222"/>
                </a:solidFill>
                <a:latin typeface="Arial" panose="020B0604020202020204" pitchFamily="34" charset="0"/>
              </a:rPr>
              <a:t>Telescope</a:t>
            </a:r>
            <a:r>
              <a:rPr lang="fr-FR" sz="2000" dirty="0">
                <a:solidFill>
                  <a:srgbClr val="222222"/>
                </a:solidFill>
                <a:latin typeface="Arial" panose="020B0604020202020204" pitchFamily="34" charset="0"/>
              </a:rPr>
              <a:t> en radio et enfin le </a:t>
            </a:r>
            <a:r>
              <a:rPr lang="fr-FR" sz="2000" dirty="0">
                <a:solidFill>
                  <a:srgbClr val="222222"/>
                </a:solidFill>
                <a:latin typeface="Arial" panose="020B0604020202020204" pitchFamily="34" charset="0"/>
                <a:hlinkClick r:id="rId10"/>
              </a:rPr>
              <a:t>satellite</a:t>
            </a:r>
            <a:r>
              <a:rPr lang="fr-FR" sz="2000" dirty="0">
                <a:solidFill>
                  <a:srgbClr val="222222"/>
                </a:solidFill>
                <a:latin typeface="Arial" panose="020B0604020202020204" pitchFamily="34" charset="0"/>
              </a:rPr>
              <a:t> à rayons X </a:t>
            </a:r>
            <a:r>
              <a:rPr lang="fr-FR" sz="2000" dirty="0">
                <a:solidFill>
                  <a:srgbClr val="222222"/>
                </a:solidFill>
                <a:latin typeface="Arial" panose="020B0604020202020204" pitchFamily="34" charset="0"/>
                <a:hlinkClick r:id="rId11"/>
              </a:rPr>
              <a:t>XMM-Newton</a:t>
            </a:r>
            <a:r>
              <a:rPr lang="fr-FR" sz="2000" dirty="0">
                <a:solidFill>
                  <a:srgbClr val="222222"/>
                </a:solidFill>
                <a:latin typeface="Arial" panose="020B0604020202020204" pitchFamily="34" charset="0"/>
              </a:rPr>
              <a:t> dans lequel est particulièrement impliqué le </a:t>
            </a:r>
            <a:r>
              <a:rPr lang="fr-FR" sz="2000" dirty="0">
                <a:solidFill>
                  <a:srgbClr val="0066DD"/>
                </a:solidFill>
                <a:latin typeface="Arial" panose="020B0604020202020204" pitchFamily="34" charset="0"/>
                <a:hlinkClick r:id="rId12"/>
              </a:rPr>
              <a:t>Département d'Astrophysique/ Laboratoire AIM</a:t>
            </a:r>
            <a:r>
              <a:rPr lang="fr-FR" sz="2000" dirty="0">
                <a:solidFill>
                  <a:srgbClr val="222222"/>
                </a:solidFill>
                <a:latin typeface="Arial" panose="020B0604020202020204" pitchFamily="34" charset="0"/>
              </a:rPr>
              <a:t> du CEA Paris-Saclay à travers de son programme XMM-XXL, montre que la violence du choc chauffe le gaz situé entre les amas à plus 400 millions de degrés. Elle permet également de cartographier de manière indirecte la </a:t>
            </a:r>
            <a:r>
              <a:rPr lang="fr-FR" sz="2000" dirty="0">
                <a:solidFill>
                  <a:srgbClr val="222222"/>
                </a:solidFill>
                <a:latin typeface="Arial" panose="020B0604020202020204" pitchFamily="34" charset="0"/>
                <a:hlinkClick r:id="rId13"/>
              </a:rPr>
              <a:t>matière</a:t>
            </a:r>
            <a:r>
              <a:rPr lang="fr-FR" sz="2000" dirty="0">
                <a:solidFill>
                  <a:srgbClr val="222222"/>
                </a:solidFill>
                <a:latin typeface="Arial" panose="020B0604020202020204" pitchFamily="34" charset="0"/>
              </a:rPr>
              <a:t> noire présente dans le système.</a:t>
            </a:r>
            <a:endParaRPr lang="fr-FR" sz="2000" dirty="0"/>
          </a:p>
        </p:txBody>
      </p:sp>
    </p:spTree>
    <p:extLst>
      <p:ext uri="{BB962C8B-B14F-4D97-AF65-F5344CB8AC3E}">
        <p14:creationId xmlns:p14="http://schemas.microsoft.com/office/powerpoint/2010/main" val="191799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noChangeArrowheads="1"/>
          </p:cNvSpPr>
          <p:nvPr>
            <p:ph type="sldNum"/>
          </p:nvPr>
        </p:nvSpPr>
        <p:spPr>
          <a:xfrm>
            <a:off x="4278313" y="10156825"/>
            <a:ext cx="3279775" cy="533400"/>
          </a:xfrm>
          <a:prstGeom prst="rect">
            <a:avLst/>
          </a:prstGeom>
          <a:ln/>
        </p:spPr>
        <p:txBody>
          <a:bodyPr/>
          <a:lstStyle/>
          <a:p>
            <a:fld id="{B23DA7C5-B1BF-43D4-9249-54F24CD1C5A8}" type="slidenum">
              <a:rPr lang="fr-FR" altLang="fr-FR"/>
              <a:pPr/>
              <a:t>19</a:t>
            </a:fld>
            <a:endParaRPr lang="fr-FR" altLang="fr-FR"/>
          </a:p>
        </p:txBody>
      </p:sp>
      <p:sp>
        <p:nvSpPr>
          <p:cNvPr id="324610" name="Rectangle 2"/>
          <p:cNvSpPr>
            <a:spLocks noGrp="1" noRot="1" noChangeAspect="1" noChangeArrowheads="1" noTextEdit="1"/>
          </p:cNvSpPr>
          <p:nvPr>
            <p:ph type="sldImg"/>
          </p:nvPr>
        </p:nvSpPr>
        <p:spPr bwMode="auto">
          <a:xfrm>
            <a:off x="1106488" y="812800"/>
            <a:ext cx="5343525" cy="4006850"/>
          </a:xfrm>
          <a:prstGeom prst="rect">
            <a:avLst/>
          </a:prstGeom>
          <a:solidFill>
            <a:srgbClr val="FFFFFF"/>
          </a:solidFill>
          <a:ln>
            <a:solidFill>
              <a:srgbClr val="000000"/>
            </a:solidFill>
            <a:miter lim="800000"/>
            <a:headEnd/>
            <a:tailEnd/>
          </a:ln>
        </p:spPr>
      </p:sp>
      <p:sp>
        <p:nvSpPr>
          <p:cNvPr id="324611" name="Rectangle 3"/>
          <p:cNvSpPr>
            <a:spLocks noGrp="1" noChangeArrowheads="1"/>
          </p:cNvSpPr>
          <p:nvPr>
            <p:ph type="body" idx="1"/>
          </p:nvPr>
        </p:nvSpPr>
        <p:spPr bwMode="auto">
          <a:xfrm>
            <a:off x="-5102315" y="0"/>
            <a:ext cx="6046788" cy="4810125"/>
          </a:xfrm>
          <a:prstGeom prst="rect">
            <a:avLst/>
          </a:prstGeom>
          <a:solidFill>
            <a:srgbClr val="FFFFFF"/>
          </a:solidFill>
          <a:ln>
            <a:solidFill>
              <a:srgbClr val="000000"/>
            </a:solidFill>
            <a:miter lim="800000"/>
            <a:headEnd/>
            <a:tailEnd/>
          </a:ln>
        </p:spPr>
        <p:txBody>
          <a:bodyPr/>
          <a:lstStyle/>
          <a:p>
            <a:pPr>
              <a:spcBef>
                <a:spcPct val="0"/>
              </a:spcBef>
            </a:pPr>
            <a:r>
              <a:rPr lang="fr-FR" altLang="fr-FR" dirty="0">
                <a:solidFill>
                  <a:srgbClr val="FFFFFF"/>
                </a:solidFill>
                <a:latin typeface="Symbol" panose="05050102010706020507" pitchFamily="18" charset="2"/>
              </a:rPr>
              <a:t>·</a:t>
            </a:r>
            <a:r>
              <a:rPr lang="fr-FR" altLang="fr-FR" dirty="0">
                <a:solidFill>
                  <a:srgbClr val="FFFFFF"/>
                </a:solidFill>
                <a:latin typeface="Tahoma" panose="020B0604030504040204" pitchFamily="34" charset="0"/>
              </a:rPr>
              <a:t>	</a:t>
            </a:r>
            <a:r>
              <a:rPr lang="fr-FR" altLang="fr-FR" dirty="0">
                <a:solidFill>
                  <a:srgbClr val="FFFFFF"/>
                </a:solidFill>
              </a:rPr>
              <a:t>le quark </a:t>
            </a:r>
            <a:r>
              <a:rPr lang="fr-FR" altLang="fr-FR" i="1" dirty="0">
                <a:solidFill>
                  <a:srgbClr val="FFFFFF"/>
                </a:solidFill>
              </a:rPr>
              <a:t>Bas</a:t>
            </a:r>
            <a:r>
              <a:rPr lang="fr-FR" altLang="fr-FR" dirty="0">
                <a:solidFill>
                  <a:srgbClr val="FFFFFF"/>
                </a:solidFill>
              </a:rPr>
              <a:t> (charge électrique: -1/3) </a:t>
            </a:r>
            <a:endParaRPr lang="fr-FR" altLang="fr-FR" dirty="0">
              <a:solidFill>
                <a:srgbClr val="FFFFFF"/>
              </a:solidFill>
              <a:latin typeface="Tahoma" panose="020B0604030504040204" pitchFamily="34" charset="0"/>
            </a:endParaRPr>
          </a:p>
          <a:p>
            <a:pPr>
              <a:spcBef>
                <a:spcPct val="0"/>
              </a:spcBef>
            </a:pPr>
            <a:r>
              <a:rPr lang="fr-FR" altLang="fr-FR" dirty="0">
                <a:solidFill>
                  <a:srgbClr val="FFFFFF"/>
                </a:solidFill>
                <a:latin typeface="Symbol" panose="05050102010706020507" pitchFamily="18" charset="2"/>
              </a:rPr>
              <a:t>·</a:t>
            </a:r>
            <a:r>
              <a:rPr lang="fr-FR" altLang="fr-FR" dirty="0">
                <a:solidFill>
                  <a:srgbClr val="FFFFFF"/>
                </a:solidFill>
                <a:latin typeface="Tahoma" panose="020B0604030504040204" pitchFamily="34" charset="0"/>
              </a:rPr>
              <a:t>	</a:t>
            </a:r>
            <a:r>
              <a:rPr lang="fr-FR" altLang="fr-FR" dirty="0">
                <a:solidFill>
                  <a:srgbClr val="FFFFFF"/>
                </a:solidFill>
              </a:rPr>
              <a:t>le quark </a:t>
            </a:r>
            <a:r>
              <a:rPr lang="fr-FR" altLang="fr-FR" i="1" dirty="0">
                <a:solidFill>
                  <a:srgbClr val="FFFFFF"/>
                </a:solidFill>
              </a:rPr>
              <a:t>Haut</a:t>
            </a:r>
            <a:r>
              <a:rPr lang="fr-FR" altLang="fr-FR" dirty="0">
                <a:solidFill>
                  <a:srgbClr val="FFFFFF"/>
                </a:solidFill>
              </a:rPr>
              <a:t> (charge électrique: +2/3) </a:t>
            </a:r>
            <a:endParaRPr lang="fr-FR" altLang="fr-FR" dirty="0">
              <a:solidFill>
                <a:srgbClr val="FFFFFF"/>
              </a:solidFill>
              <a:latin typeface="Tahoma" panose="020B0604030504040204" pitchFamily="34" charset="0"/>
            </a:endParaRPr>
          </a:p>
          <a:p>
            <a:pPr>
              <a:spcBef>
                <a:spcPct val="0"/>
              </a:spcBef>
            </a:pPr>
            <a:r>
              <a:rPr lang="fr-FR" altLang="fr-FR" dirty="0">
                <a:solidFill>
                  <a:srgbClr val="FFFFFF"/>
                </a:solidFill>
                <a:latin typeface="Symbol" panose="05050102010706020507" pitchFamily="18" charset="2"/>
              </a:rPr>
              <a:t>·</a:t>
            </a:r>
            <a:r>
              <a:rPr lang="fr-FR" altLang="fr-FR" dirty="0">
                <a:solidFill>
                  <a:srgbClr val="FFFFFF"/>
                </a:solidFill>
                <a:latin typeface="Tahoma" panose="020B0604030504040204" pitchFamily="34" charset="0"/>
              </a:rPr>
              <a:t>	</a:t>
            </a:r>
            <a:r>
              <a:rPr lang="fr-FR" altLang="fr-FR" dirty="0">
                <a:solidFill>
                  <a:srgbClr val="FFFFFF"/>
                </a:solidFill>
              </a:rPr>
              <a:t>le quark </a:t>
            </a:r>
            <a:r>
              <a:rPr lang="fr-FR" altLang="fr-FR" i="1" dirty="0">
                <a:solidFill>
                  <a:srgbClr val="FFFFFF"/>
                </a:solidFill>
              </a:rPr>
              <a:t>Étrange</a:t>
            </a:r>
            <a:r>
              <a:rPr lang="fr-FR" altLang="fr-FR" dirty="0">
                <a:solidFill>
                  <a:srgbClr val="FFFFFF"/>
                </a:solidFill>
              </a:rPr>
              <a:t> (charge électrique: -1/3) </a:t>
            </a:r>
            <a:endParaRPr lang="fr-FR" altLang="fr-FR" dirty="0">
              <a:solidFill>
                <a:srgbClr val="FFFFFF"/>
              </a:solidFill>
              <a:latin typeface="Tahoma" panose="020B0604030504040204" pitchFamily="34" charset="0"/>
            </a:endParaRPr>
          </a:p>
          <a:p>
            <a:pPr>
              <a:spcBef>
                <a:spcPct val="0"/>
              </a:spcBef>
            </a:pPr>
            <a:r>
              <a:rPr lang="fr-FR" altLang="fr-FR" dirty="0">
                <a:solidFill>
                  <a:srgbClr val="FFFFFF"/>
                </a:solidFill>
                <a:latin typeface="Symbol" panose="05050102010706020507" pitchFamily="18" charset="2"/>
              </a:rPr>
              <a:t>·</a:t>
            </a:r>
            <a:r>
              <a:rPr lang="fr-FR" altLang="fr-FR" dirty="0">
                <a:solidFill>
                  <a:srgbClr val="FFFFFF"/>
                </a:solidFill>
                <a:latin typeface="Tahoma" panose="020B0604030504040204" pitchFamily="34" charset="0"/>
              </a:rPr>
              <a:t>	</a:t>
            </a:r>
            <a:r>
              <a:rPr lang="fr-FR" altLang="fr-FR" dirty="0">
                <a:solidFill>
                  <a:srgbClr val="FFFFFF"/>
                </a:solidFill>
              </a:rPr>
              <a:t>le quark </a:t>
            </a:r>
            <a:r>
              <a:rPr lang="fr-FR" altLang="fr-FR" i="1" dirty="0">
                <a:solidFill>
                  <a:srgbClr val="FFFFFF"/>
                </a:solidFill>
              </a:rPr>
              <a:t>Charme</a:t>
            </a:r>
            <a:r>
              <a:rPr lang="fr-FR" altLang="fr-FR" dirty="0">
                <a:solidFill>
                  <a:srgbClr val="FFFFFF"/>
                </a:solidFill>
              </a:rPr>
              <a:t> (charge électrique: +2/3) </a:t>
            </a:r>
            <a:endParaRPr lang="fr-FR" altLang="fr-FR" dirty="0">
              <a:solidFill>
                <a:srgbClr val="FFFFFF"/>
              </a:solidFill>
              <a:latin typeface="Tahoma" panose="020B0604030504040204" pitchFamily="34" charset="0"/>
            </a:endParaRPr>
          </a:p>
          <a:p>
            <a:pPr>
              <a:spcBef>
                <a:spcPct val="0"/>
              </a:spcBef>
            </a:pPr>
            <a:r>
              <a:rPr lang="fr-FR" altLang="fr-FR" dirty="0">
                <a:solidFill>
                  <a:srgbClr val="FFFFFF"/>
                </a:solidFill>
                <a:latin typeface="Symbol" panose="05050102010706020507" pitchFamily="18" charset="2"/>
              </a:rPr>
              <a:t>·</a:t>
            </a:r>
            <a:r>
              <a:rPr lang="fr-FR" altLang="fr-FR" dirty="0">
                <a:solidFill>
                  <a:srgbClr val="FFFFFF"/>
                </a:solidFill>
                <a:latin typeface="Tahoma" panose="020B0604030504040204" pitchFamily="34" charset="0"/>
              </a:rPr>
              <a:t>	</a:t>
            </a:r>
            <a:r>
              <a:rPr lang="fr-FR" altLang="fr-FR" dirty="0">
                <a:solidFill>
                  <a:srgbClr val="FFFFFF"/>
                </a:solidFill>
              </a:rPr>
              <a:t>le quark </a:t>
            </a:r>
            <a:r>
              <a:rPr lang="fr-FR" altLang="fr-FR" i="1" dirty="0">
                <a:solidFill>
                  <a:srgbClr val="FFFFFF"/>
                </a:solidFill>
              </a:rPr>
              <a:t>Beauté</a:t>
            </a:r>
            <a:r>
              <a:rPr lang="fr-FR" altLang="fr-FR" dirty="0">
                <a:solidFill>
                  <a:srgbClr val="FFFFFF"/>
                </a:solidFill>
              </a:rPr>
              <a:t> (ou </a:t>
            </a:r>
            <a:r>
              <a:rPr lang="fr-FR" altLang="fr-FR" i="1" dirty="0" err="1">
                <a:solidFill>
                  <a:srgbClr val="FFFFFF"/>
                </a:solidFill>
              </a:rPr>
              <a:t>bottom</a:t>
            </a:r>
            <a:r>
              <a:rPr lang="fr-FR" altLang="fr-FR" dirty="0">
                <a:solidFill>
                  <a:srgbClr val="FFFFFF"/>
                </a:solidFill>
              </a:rPr>
              <a:t>) (charge électrique: -1/3) </a:t>
            </a:r>
            <a:endParaRPr lang="fr-FR" altLang="fr-FR" dirty="0">
              <a:solidFill>
                <a:srgbClr val="FFFFFF"/>
              </a:solidFill>
              <a:latin typeface="Tahoma" panose="020B0604030504040204" pitchFamily="34" charset="0"/>
            </a:endParaRPr>
          </a:p>
          <a:p>
            <a:pPr>
              <a:spcBef>
                <a:spcPct val="0"/>
              </a:spcBef>
            </a:pPr>
            <a:r>
              <a:rPr lang="fr-FR" altLang="fr-FR" dirty="0">
                <a:solidFill>
                  <a:srgbClr val="FFFFFF"/>
                </a:solidFill>
                <a:latin typeface="Symbol" panose="05050102010706020507" pitchFamily="18" charset="2"/>
              </a:rPr>
              <a:t>·</a:t>
            </a:r>
            <a:r>
              <a:rPr lang="fr-FR" altLang="fr-FR" dirty="0">
                <a:solidFill>
                  <a:srgbClr val="FFFFFF"/>
                </a:solidFill>
                <a:latin typeface="Tahoma" panose="020B0604030504040204" pitchFamily="34" charset="0"/>
              </a:rPr>
              <a:t>	</a:t>
            </a:r>
            <a:r>
              <a:rPr lang="fr-FR" altLang="fr-FR" dirty="0">
                <a:solidFill>
                  <a:srgbClr val="FFFFFF"/>
                </a:solidFill>
              </a:rPr>
              <a:t>le quark </a:t>
            </a:r>
            <a:r>
              <a:rPr lang="fr-FR" altLang="fr-FR" i="1" dirty="0">
                <a:solidFill>
                  <a:srgbClr val="FFFFFF"/>
                </a:solidFill>
              </a:rPr>
              <a:t>Vérité</a:t>
            </a:r>
            <a:r>
              <a:rPr lang="fr-FR" altLang="fr-FR" dirty="0">
                <a:solidFill>
                  <a:srgbClr val="FFFFFF"/>
                </a:solidFill>
              </a:rPr>
              <a:t> (ou </a:t>
            </a:r>
            <a:r>
              <a:rPr lang="fr-FR" altLang="fr-FR" i="1" dirty="0">
                <a:solidFill>
                  <a:srgbClr val="FFFFFF"/>
                </a:solidFill>
              </a:rPr>
              <a:t>top</a:t>
            </a:r>
            <a:r>
              <a:rPr lang="fr-FR" altLang="fr-FR" dirty="0">
                <a:solidFill>
                  <a:srgbClr val="FFFFFF"/>
                </a:solidFill>
              </a:rPr>
              <a:t>) (charge électrique: +2/3) </a:t>
            </a:r>
            <a:endParaRPr lang="fr-FR" altLang="fr-FR" dirty="0">
              <a:solidFill>
                <a:srgbClr val="FFFFFF"/>
              </a:solidFill>
              <a:latin typeface="Tahoma" panose="020B0604030504040204" pitchFamily="34" charset="0"/>
            </a:endParaRPr>
          </a:p>
          <a:p>
            <a:pPr>
              <a:spcBef>
                <a:spcPct val="0"/>
              </a:spcBef>
            </a:pPr>
            <a:r>
              <a:rPr lang="fr-FR" altLang="fr-FR" sz="1800" b="1" dirty="0">
                <a:solidFill>
                  <a:srgbClr val="000080"/>
                </a:solidFill>
              </a:rPr>
              <a:t>Les hadrons ( particules </a:t>
            </a:r>
            <a:r>
              <a:rPr lang="fr-FR" altLang="fr-FR" sz="1800" b="1" dirty="0">
                <a:solidFill>
                  <a:srgbClr val="000080"/>
                </a:solidFill>
                <a:latin typeface="Tahoma" panose="020B0604030504040204" pitchFamily="34" charset="0"/>
              </a:rPr>
              <a:t>composites formées de quarks )sont sensibles à l'interaction nucléaire forte et comprennent les baryons ( protons et neutrons ) et les mésons</a:t>
            </a:r>
            <a:endParaRPr lang="fr-FR" altLang="fr-FR" sz="1800" dirty="0">
              <a:solidFill>
                <a:srgbClr val="FFFFFF"/>
              </a:solidFill>
              <a:latin typeface="Tahoma" panose="020B0604030504040204" pitchFamily="34" charset="0"/>
            </a:endParaRPr>
          </a:p>
          <a:p>
            <a:pPr algn="ctr"/>
            <a:r>
              <a:rPr lang="fr-FR" altLang="fr-FR" sz="1800" i="1" dirty="0">
                <a:solidFill>
                  <a:srgbClr val="0645AD"/>
                </a:solidFill>
              </a:rPr>
              <a:t>Douze </a:t>
            </a:r>
            <a:r>
              <a:rPr lang="fr-FR" altLang="fr-FR" sz="1800" i="1" dirty="0">
                <a:solidFill>
                  <a:srgbClr val="0645AD"/>
                </a:solidFill>
                <a:hlinkClick r:id="rId3" tooltip="Boson de jauge"/>
              </a:rPr>
              <a:t>bosons de jauge</a:t>
            </a:r>
            <a:r>
              <a:rPr lang="fr-FR" altLang="fr-FR" sz="1800" i="1" dirty="0">
                <a:solidFill>
                  <a:srgbClr val="0645AD"/>
                </a:solidFill>
              </a:rPr>
              <a:t> sont vecteurs des trois interactions du modèle standard :</a:t>
            </a:r>
          </a:p>
          <a:p>
            <a:pPr lvl="1" algn="ctr">
              <a:buFont typeface="Times New Roman" panose="02020603050405020304" pitchFamily="18" charset="0"/>
              <a:buChar char="•"/>
            </a:pPr>
            <a:r>
              <a:rPr lang="fr-FR" altLang="fr-FR" sz="1800" dirty="0">
                <a:solidFill>
                  <a:srgbClr val="0645AD"/>
                </a:solidFill>
              </a:rPr>
              <a:t>un </a:t>
            </a:r>
            <a:r>
              <a:rPr lang="fr-FR" altLang="fr-FR" sz="1800" dirty="0">
                <a:solidFill>
                  <a:srgbClr val="0645AD"/>
                </a:solidFill>
                <a:hlinkClick r:id="rId4" tooltip="Photon"/>
              </a:rPr>
              <a:t>photon</a:t>
            </a:r>
            <a:r>
              <a:rPr lang="fr-FR" altLang="fr-FR" sz="1800" dirty="0">
                <a:solidFill>
                  <a:srgbClr val="0645AD"/>
                </a:solidFill>
              </a:rPr>
              <a:t>, vecteur de l'</a:t>
            </a:r>
            <a:r>
              <a:rPr lang="fr-FR" altLang="fr-FR" sz="1800" dirty="0">
                <a:solidFill>
                  <a:srgbClr val="0645AD"/>
                </a:solidFill>
                <a:hlinkClick r:id="rId5" tooltip="Électromagnétisme"/>
              </a:rPr>
              <a:t>interaction électromagnétique</a:t>
            </a:r>
            <a:r>
              <a:rPr lang="fr-FR" altLang="fr-FR" sz="1800" dirty="0">
                <a:solidFill>
                  <a:srgbClr val="0645AD"/>
                </a:solidFill>
              </a:rPr>
              <a:t> </a:t>
            </a:r>
          </a:p>
          <a:p>
            <a:pPr lvl="1" algn="ctr">
              <a:buFont typeface="Times New Roman" panose="02020603050405020304" pitchFamily="18" charset="0"/>
              <a:buChar char="•"/>
            </a:pPr>
            <a:r>
              <a:rPr lang="fr-FR" altLang="fr-FR" sz="1800" dirty="0">
                <a:solidFill>
                  <a:srgbClr val="0645AD"/>
                </a:solidFill>
              </a:rPr>
              <a:t>un </a:t>
            </a:r>
            <a:r>
              <a:rPr lang="fr-FR" altLang="fr-FR" sz="1800" dirty="0">
                <a:solidFill>
                  <a:srgbClr val="0645AD"/>
                </a:solidFill>
                <a:hlinkClick r:id="rId6" tooltip="Boson Z"/>
              </a:rPr>
              <a:t>boson Z</a:t>
            </a:r>
            <a:r>
              <a:rPr lang="fr-FR" altLang="fr-FR" sz="1800" dirty="0">
                <a:solidFill>
                  <a:srgbClr val="0645AD"/>
                </a:solidFill>
              </a:rPr>
              <a:t> et deux </a:t>
            </a:r>
            <a:r>
              <a:rPr lang="fr-FR" altLang="fr-FR" sz="1800" dirty="0">
                <a:solidFill>
                  <a:srgbClr val="0645AD"/>
                </a:solidFill>
                <a:hlinkClick r:id="rId7" tooltip="Boson W"/>
              </a:rPr>
              <a:t>bosons W</a:t>
            </a:r>
            <a:r>
              <a:rPr lang="fr-FR" altLang="fr-FR" sz="1800" dirty="0">
                <a:solidFill>
                  <a:srgbClr val="0645AD"/>
                </a:solidFill>
              </a:rPr>
              <a:t>, vecteurs de l'</a:t>
            </a:r>
            <a:r>
              <a:rPr lang="fr-FR" altLang="fr-FR" sz="1800" dirty="0">
                <a:solidFill>
                  <a:srgbClr val="0645AD"/>
                </a:solidFill>
                <a:hlinkClick r:id="rId8" tooltip="Interaction faible"/>
              </a:rPr>
              <a:t>interaction faible</a:t>
            </a:r>
            <a:r>
              <a:rPr lang="fr-FR" altLang="fr-FR" sz="1800" dirty="0">
                <a:solidFill>
                  <a:srgbClr val="0645AD"/>
                </a:solidFill>
              </a:rPr>
              <a:t> </a:t>
            </a:r>
          </a:p>
          <a:p>
            <a:pPr lvl="1" algn="ctr">
              <a:buFont typeface="Times New Roman" panose="02020603050405020304" pitchFamily="18" charset="0"/>
              <a:buChar char="•"/>
            </a:pPr>
            <a:r>
              <a:rPr lang="fr-FR" altLang="fr-FR" sz="1800" dirty="0">
                <a:solidFill>
                  <a:srgbClr val="0645AD"/>
                </a:solidFill>
              </a:rPr>
              <a:t>huit </a:t>
            </a:r>
            <a:r>
              <a:rPr lang="fr-FR" altLang="fr-FR" sz="1800" dirty="0">
                <a:solidFill>
                  <a:srgbClr val="0645AD"/>
                </a:solidFill>
                <a:hlinkClick r:id="rId9" tooltip="Gluon"/>
              </a:rPr>
              <a:t>gluons</a:t>
            </a:r>
            <a:r>
              <a:rPr lang="fr-FR" altLang="fr-FR" sz="1800" dirty="0">
                <a:solidFill>
                  <a:srgbClr val="0645AD"/>
                </a:solidFill>
              </a:rPr>
              <a:t>, vecteurs de l'</a:t>
            </a:r>
            <a:r>
              <a:rPr lang="fr-FR" altLang="fr-FR" sz="1800" dirty="0">
                <a:solidFill>
                  <a:srgbClr val="0645AD"/>
                </a:solidFill>
                <a:hlinkClick r:id="rId10" tooltip="Interaction forte"/>
              </a:rPr>
              <a:t>interaction forte</a:t>
            </a:r>
            <a:r>
              <a:rPr lang="fr-FR" altLang="fr-FR" sz="1800" dirty="0">
                <a:solidFill>
                  <a:srgbClr val="0645AD"/>
                </a:solidFill>
              </a:rPr>
              <a:t>. </a:t>
            </a:r>
          </a:p>
          <a:p>
            <a:r>
              <a:rPr lang="fr-FR" altLang="fr-FR" sz="1800" dirty="0"/>
              <a:t>Le graviton est aussi un boson de jauge donc le total est de 13</a:t>
            </a:r>
          </a:p>
          <a:p>
            <a:r>
              <a:rPr lang="fr-FR" altLang="fr-FR" sz="1800" dirty="0"/>
              <a:t>Il y a par m² d’univers  450 millions de neutrinos, 400millions de photons,1 proton et un électron</a:t>
            </a:r>
          </a:p>
          <a:p>
            <a:endParaRPr lang="fr-FR" altLang="fr-FR" sz="1800" dirty="0">
              <a:latin typeface="Times" panose="02020603050405020304" pitchFamily="18" charset="0"/>
            </a:endParaRPr>
          </a:p>
          <a:p>
            <a:r>
              <a:rPr lang="fr-FR" altLang="fr-FR" sz="1800" dirty="0">
                <a:latin typeface="Times" panose="02020603050405020304" pitchFamily="18" charset="0"/>
              </a:rPr>
              <a:t>En plus des neutrinos solaires( 65 milliards/cm2/s ), on reçoit 20 millions de neutrinos par cm2 et par seconde de la Terre, 350 000 neutrinos par seconde et par cm2 d’une centrale nucléaire située à 100 km et seulement 10 neutrinos par cm2 et seconde de l’atmosphère</a:t>
            </a:r>
          </a:p>
          <a:p>
            <a:r>
              <a:rPr lang="fr-FR" altLang="fr-FR" sz="1800" dirty="0">
                <a:latin typeface="Times" panose="02020603050405020304" pitchFamily="18" charset="0"/>
              </a:rPr>
              <a:t>Notre corps humain contient dans son squelette 20 mg de potassium 40 qui est radioactif et qui a 5000 désintégrations par seconde; il émet donc 5000 neutrinos par seconde pour l’ensemble de notre corps</a:t>
            </a:r>
          </a:p>
          <a:p>
            <a:r>
              <a:rPr lang="fr-FR" altLang="fr-FR" sz="1800" dirty="0">
                <a:latin typeface="Times" panose="02020603050405020304" pitchFamily="18" charset="0"/>
              </a:rPr>
              <a:t>Lors de la </a:t>
            </a:r>
            <a:r>
              <a:rPr lang="fr-FR" altLang="fr-FR" sz="1800" dirty="0" err="1">
                <a:latin typeface="Times" panose="02020603050405020304" pitchFamily="18" charset="0"/>
              </a:rPr>
              <a:t>supernovae</a:t>
            </a:r>
            <a:r>
              <a:rPr lang="fr-FR" altLang="fr-FR" sz="1800" dirty="0">
                <a:latin typeface="Times" panose="02020603050405020304" pitchFamily="18" charset="0"/>
              </a:rPr>
              <a:t> de 1987 dans le nuage de Magellan situé à 170 000 AL ,notre corps a été traversé par plusieurs millions de milliards de neutrinos en 10 secondes</a:t>
            </a:r>
          </a:p>
          <a:p>
            <a:endParaRPr lang="fr-FR" altLang="fr-FR" sz="1800" dirty="0"/>
          </a:p>
        </p:txBody>
      </p:sp>
      <p:sp>
        <p:nvSpPr>
          <p:cNvPr id="2" name="Rectangle 1"/>
          <p:cNvSpPr/>
          <p:nvPr/>
        </p:nvSpPr>
        <p:spPr>
          <a:xfrm>
            <a:off x="8100317" y="6282010"/>
            <a:ext cx="11089232" cy="2246769"/>
          </a:xfrm>
          <a:prstGeom prst="rect">
            <a:avLst/>
          </a:prstGeom>
        </p:spPr>
        <p:txBody>
          <a:bodyPr wrap="square">
            <a:spAutoFit/>
          </a:bodyPr>
          <a:lstStyle/>
          <a:p>
            <a:r>
              <a:rPr lang="fr-FR" sz="2000" dirty="0">
                <a:solidFill>
                  <a:srgbClr val="000000"/>
                </a:solidFill>
                <a:latin typeface="Halcom"/>
              </a:rPr>
              <a:t>Un méson, c'est ce que vous obtiendrez si vous prenez un </a:t>
            </a:r>
            <a:r>
              <a:rPr lang="fr-FR" sz="2000" u="sng" dirty="0">
                <a:solidFill>
                  <a:srgbClr val="C082FF"/>
                </a:solidFill>
                <a:latin typeface="Halcom"/>
                <a:hlinkClick r:id="rId11"/>
              </a:rPr>
              <a:t>quark</a:t>
            </a:r>
            <a:r>
              <a:rPr lang="fr-FR" sz="2000" dirty="0">
                <a:solidFill>
                  <a:srgbClr val="000000"/>
                </a:solidFill>
                <a:latin typeface="Halcom"/>
              </a:rPr>
              <a:t>, un antiquark - ou plus largement, un nombre pair de quark/antiquark - et que vous les assemblez grâce à un brin d'interaction nucléaire forte. On peut d'ailleurs noter qu'avant que les </a:t>
            </a:r>
            <a:r>
              <a:rPr lang="fr-FR" sz="2000" u="sng" dirty="0">
                <a:solidFill>
                  <a:srgbClr val="C082FF"/>
                </a:solidFill>
                <a:latin typeface="Halcom"/>
                <a:hlinkClick r:id="rId12"/>
              </a:rPr>
              <a:t>physiciens</a:t>
            </a:r>
            <a:r>
              <a:rPr lang="fr-FR" sz="2000" dirty="0">
                <a:solidFill>
                  <a:srgbClr val="000000"/>
                </a:solidFill>
                <a:latin typeface="Halcom"/>
              </a:rPr>
              <a:t> ne découvrent les </a:t>
            </a:r>
            <a:r>
              <a:rPr lang="fr-FR" sz="2000" u="sng" dirty="0">
                <a:solidFill>
                  <a:srgbClr val="C082FF"/>
                </a:solidFill>
                <a:latin typeface="Halcom"/>
                <a:hlinkClick r:id="rId13"/>
              </a:rPr>
              <a:t>quarks</a:t>
            </a:r>
            <a:r>
              <a:rPr lang="fr-FR" sz="2000" dirty="0">
                <a:solidFill>
                  <a:srgbClr val="000000"/>
                </a:solidFill>
                <a:latin typeface="Halcom"/>
              </a:rPr>
              <a:t>, ils pensaient que les mésons étaient les vecteurs de l'interaction forte. Mais le méson est bien une particule de la </a:t>
            </a:r>
            <a:r>
              <a:rPr lang="fr-FR" sz="2000" u="sng" dirty="0">
                <a:solidFill>
                  <a:srgbClr val="C082FF"/>
                </a:solidFill>
                <a:latin typeface="Halcom"/>
                <a:hlinkClick r:id="rId14"/>
              </a:rPr>
              <a:t>physique</a:t>
            </a:r>
            <a:r>
              <a:rPr lang="fr-FR" sz="2000" dirty="0">
                <a:solidFill>
                  <a:srgbClr val="000000"/>
                </a:solidFill>
                <a:latin typeface="Halcom"/>
              </a:rPr>
              <a:t>. Même s'il est une </a:t>
            </a:r>
            <a:r>
              <a:rPr lang="fr-FR" sz="2000" u="sng" dirty="0">
                <a:solidFill>
                  <a:srgbClr val="000000"/>
                </a:solidFill>
                <a:latin typeface="Halcom"/>
                <a:hlinkClick r:id="rId15" tooltip="Quiz : les particules élémentaires"/>
              </a:rPr>
              <a:t>particule non élémentaire</a:t>
            </a:r>
            <a:r>
              <a:rPr lang="fr-FR" sz="2000" dirty="0">
                <a:solidFill>
                  <a:srgbClr val="000000"/>
                </a:solidFill>
                <a:latin typeface="Halcom"/>
              </a:rPr>
              <a:t>.</a:t>
            </a:r>
          </a:p>
          <a:p>
            <a:r>
              <a:rPr lang="fr-FR" sz="2000" dirty="0">
                <a:solidFill>
                  <a:srgbClr val="000000"/>
                </a:solidFill>
                <a:latin typeface="Halcom"/>
              </a:rPr>
              <a:t/>
            </a:r>
            <a:br>
              <a:rPr lang="fr-FR" sz="2000" dirty="0">
                <a:solidFill>
                  <a:srgbClr val="000000"/>
                </a:solidFill>
                <a:latin typeface="Halcom"/>
              </a:rPr>
            </a:br>
            <a:endParaRPr lang="fr-FR" sz="2000" dirty="0"/>
          </a:p>
        </p:txBody>
      </p:sp>
      <p:sp>
        <p:nvSpPr>
          <p:cNvPr id="3" name="Rectangle 1"/>
          <p:cNvSpPr>
            <a:spLocks noChangeArrowheads="1"/>
          </p:cNvSpPr>
          <p:nvPr/>
        </p:nvSpPr>
        <p:spPr bwMode="auto">
          <a:xfrm>
            <a:off x="7812285" y="152830"/>
            <a:ext cx="19627635" cy="558614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indent="122238">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22238" algn="l" defTabSz="914400" rtl="0" eaLnBrk="0" fontAlgn="base" latinLnBrk="0" hangingPunct="0">
              <a:lnSpc>
                <a:spcPct val="100000"/>
              </a:lnSpc>
              <a:spcBef>
                <a:spcPct val="0"/>
              </a:spcBef>
              <a:spcAft>
                <a:spcPct val="0"/>
              </a:spcAft>
              <a:buClrTx/>
              <a:buSzTx/>
              <a:buFontTx/>
              <a:buNone/>
              <a:tabLst/>
            </a:pPr>
            <a:r>
              <a:rPr kumimoji="0" lang="fr-FR" altLang="fr-FR" sz="2000" b="1" i="0" u="none" strike="noStrike" cap="none" normalizeH="0" baseline="0" dirty="0">
                <a:ln>
                  <a:noFill/>
                </a:ln>
                <a:solidFill>
                  <a:srgbClr val="000000"/>
                </a:solidFill>
                <a:effectLst/>
                <a:latin typeface="inherit"/>
              </a:rPr>
              <a:t>Les </a:t>
            </a:r>
            <a:r>
              <a:rPr kumimoji="0" lang="fr-FR" altLang="fr-FR" sz="2000" b="1" i="0" u="none" strike="noStrike" cap="none" normalizeH="0" baseline="0" dirty="0">
                <a:ln>
                  <a:noFill/>
                </a:ln>
                <a:solidFill>
                  <a:srgbClr val="800000"/>
                </a:solidFill>
                <a:effectLst/>
                <a:latin typeface="inherit"/>
                <a:hlinkClick r:id="rId16"/>
              </a:rPr>
              <a:t>bosons W</a:t>
            </a:r>
            <a:r>
              <a:rPr kumimoji="0" lang="fr-FR" altLang="fr-FR" sz="2000" b="1" i="0" u="none" strike="noStrike" cap="none" normalizeH="0" baseline="30000" dirty="0">
                <a:ln>
                  <a:noFill/>
                </a:ln>
                <a:solidFill>
                  <a:srgbClr val="800000"/>
                </a:solidFill>
                <a:effectLst/>
                <a:latin typeface="inherit"/>
                <a:hlinkClick r:id="rId16"/>
              </a:rPr>
              <a:t>±</a:t>
            </a:r>
            <a:r>
              <a:rPr kumimoji="0" lang="fr-FR" altLang="fr-FR" sz="2000" b="1" i="0" u="none" strike="noStrike" cap="none" normalizeH="0" baseline="0" dirty="0">
                <a:ln>
                  <a:noFill/>
                </a:ln>
                <a:solidFill>
                  <a:srgbClr val="800000"/>
                </a:solidFill>
                <a:effectLst/>
                <a:latin typeface="inherit"/>
                <a:hlinkClick r:id="rId16"/>
              </a:rPr>
              <a:t> et Z</a:t>
            </a:r>
            <a:r>
              <a:rPr kumimoji="0" lang="fr-FR" altLang="fr-FR" sz="2000" b="1" i="0" u="none" strike="noStrike" cap="none" normalizeH="0" baseline="30000" dirty="0">
                <a:ln>
                  <a:noFill/>
                </a:ln>
                <a:solidFill>
                  <a:srgbClr val="800000"/>
                </a:solidFill>
                <a:effectLst/>
                <a:latin typeface="inherit"/>
                <a:hlinkClick r:id="rId16"/>
              </a:rPr>
              <a:t>0</a:t>
            </a:r>
            <a:r>
              <a:rPr kumimoji="0" lang="fr-FR" altLang="fr-FR" sz="2000" b="1" i="0" u="none" strike="noStrike" cap="none" normalizeH="0" baseline="0" dirty="0">
                <a:ln>
                  <a:noFill/>
                </a:ln>
                <a:solidFill>
                  <a:srgbClr val="000000"/>
                </a:solidFill>
                <a:effectLst/>
                <a:latin typeface="inherit"/>
              </a:rPr>
              <a:t> ont plusieurs caractéristiques.</a:t>
            </a:r>
            <a:endParaRPr kumimoji="0" lang="fr-FR" altLang="fr-FR" sz="2000" b="0" i="0" u="none" strike="noStrike" cap="none" normalizeH="0" baseline="0" dirty="0">
              <a:ln>
                <a:noFill/>
              </a:ln>
              <a:solidFill>
                <a:schemeClr val="tx1"/>
              </a:solidFill>
              <a:effectLst/>
            </a:endParaRPr>
          </a:p>
          <a:p>
            <a:pPr marL="0" marR="0" lvl="0" indent="122238" algn="l" defTabSz="914400" rtl="0" eaLnBrk="0" fontAlgn="base" latinLnBrk="0" hangingPunct="0">
              <a:lnSpc>
                <a:spcPct val="100000"/>
              </a:lnSpc>
              <a:spcBef>
                <a:spcPct val="0"/>
              </a:spcBef>
              <a:spcAft>
                <a:spcPct val="0"/>
              </a:spcAft>
              <a:buClrTx/>
              <a:buSzTx/>
              <a:buFontTx/>
              <a:buChar char="•"/>
              <a:tabLst/>
            </a:pPr>
            <a:r>
              <a:rPr kumimoji="0" lang="fr-FR" altLang="fr-FR" sz="2000" b="0" i="0" u="none" strike="noStrike" cap="none" normalizeH="0" baseline="0" dirty="0">
                <a:ln>
                  <a:noFill/>
                </a:ln>
                <a:solidFill>
                  <a:srgbClr val="000000"/>
                </a:solidFill>
                <a:effectLst/>
                <a:latin typeface="Verdana" panose="020B0604030504040204" pitchFamily="34" charset="0"/>
              </a:rPr>
              <a:t>Le boson W</a:t>
            </a:r>
            <a:r>
              <a:rPr kumimoji="0" lang="fr-FR" altLang="fr-FR" sz="2000" b="0" i="0" u="none" strike="noStrike" cap="none" normalizeH="0" baseline="30000" dirty="0">
                <a:ln>
                  <a:noFill/>
                </a:ln>
                <a:solidFill>
                  <a:srgbClr val="000000"/>
                </a:solidFill>
                <a:effectLst/>
                <a:latin typeface="Verdana" panose="020B0604030504040204" pitchFamily="34" charset="0"/>
              </a:rPr>
              <a:t>+ </a:t>
            </a:r>
            <a:r>
              <a:rPr kumimoji="0" lang="fr-FR" altLang="fr-FR" sz="2000" b="0" i="0" u="none" strike="noStrike" cap="none" normalizeH="0" baseline="0" dirty="0">
                <a:ln>
                  <a:noFill/>
                </a:ln>
                <a:solidFill>
                  <a:srgbClr val="000000"/>
                </a:solidFill>
                <a:effectLst/>
                <a:latin typeface="Verdana" panose="020B0604030504040204" pitchFamily="34" charset="0"/>
              </a:rPr>
              <a:t>est l'</a:t>
            </a:r>
            <a:r>
              <a:rPr kumimoji="0" lang="fr-FR" altLang="fr-FR" sz="2000" b="0" i="0" u="none" strike="noStrike" cap="none" normalizeH="0" baseline="0" dirty="0">
                <a:ln>
                  <a:noFill/>
                </a:ln>
                <a:solidFill>
                  <a:srgbClr val="000000"/>
                </a:solidFill>
                <a:effectLst/>
                <a:latin typeface="Verdana" panose="020B0604030504040204" pitchFamily="34" charset="0"/>
                <a:hlinkClick r:id="rId17"/>
              </a:rPr>
              <a:t>antiparticule</a:t>
            </a:r>
            <a:r>
              <a:rPr kumimoji="0" lang="fr-FR" altLang="fr-FR" sz="2000" b="0" i="0" u="none" strike="noStrike" cap="none" normalizeH="0" baseline="0" dirty="0">
                <a:ln>
                  <a:noFill/>
                </a:ln>
                <a:solidFill>
                  <a:srgbClr val="000000"/>
                </a:solidFill>
                <a:effectLst/>
                <a:latin typeface="Verdana" panose="020B0604030504040204" pitchFamily="34" charset="0"/>
              </a:rPr>
              <a:t> de W</a:t>
            </a:r>
            <a:r>
              <a:rPr kumimoji="0" lang="fr-FR" altLang="fr-FR" sz="2000" b="0" i="0" u="none" strike="noStrike" cap="none" normalizeH="0" baseline="30000" dirty="0">
                <a:ln>
                  <a:noFill/>
                </a:ln>
                <a:solidFill>
                  <a:srgbClr val="000000"/>
                </a:solidFill>
                <a:effectLst/>
                <a:latin typeface="Verdana" panose="020B0604030504040204" pitchFamily="34" charset="0"/>
              </a:rPr>
              <a:t>-</a:t>
            </a:r>
            <a:r>
              <a:rPr kumimoji="0" lang="fr-FR" altLang="fr-FR" sz="2000" b="0" i="0" u="none" strike="noStrike" cap="none" normalizeH="0" baseline="0" dirty="0">
                <a:ln>
                  <a:noFill/>
                </a:ln>
                <a:solidFill>
                  <a:srgbClr val="000000"/>
                </a:solidFill>
                <a:effectLst/>
                <a:latin typeface="Verdana" panose="020B0604030504040204" pitchFamily="34" charset="0"/>
              </a:rPr>
              <a:t> ;</a:t>
            </a:r>
          </a:p>
          <a:p>
            <a:pPr marL="0" marR="0" lvl="0" indent="122238" algn="l" defTabSz="914400" rtl="0" eaLnBrk="0" fontAlgn="base" latinLnBrk="0" hangingPunct="0">
              <a:lnSpc>
                <a:spcPct val="100000"/>
              </a:lnSpc>
              <a:spcBef>
                <a:spcPct val="0"/>
              </a:spcBef>
              <a:spcAft>
                <a:spcPct val="0"/>
              </a:spcAft>
              <a:buClrTx/>
              <a:buSzTx/>
              <a:buFontTx/>
              <a:buChar char="•"/>
              <a:tabLst/>
            </a:pPr>
            <a:r>
              <a:rPr kumimoji="0" lang="fr-FR" altLang="fr-FR" sz="2000" b="0" i="0" u="none" strike="noStrike" cap="none" normalizeH="0" baseline="0" dirty="0">
                <a:ln>
                  <a:noFill/>
                </a:ln>
                <a:solidFill>
                  <a:srgbClr val="000000"/>
                </a:solidFill>
                <a:effectLst/>
                <a:latin typeface="Verdana" panose="020B0604030504040204" pitchFamily="34" charset="0"/>
              </a:rPr>
              <a:t>Le boson Z</a:t>
            </a:r>
            <a:r>
              <a:rPr kumimoji="0" lang="fr-FR" altLang="fr-FR" sz="2000" b="0" i="0" u="none" strike="noStrike" cap="none" normalizeH="0" baseline="30000" dirty="0">
                <a:ln>
                  <a:noFill/>
                </a:ln>
                <a:solidFill>
                  <a:srgbClr val="000000"/>
                </a:solidFill>
                <a:effectLst/>
                <a:latin typeface="Verdana" panose="020B0604030504040204" pitchFamily="34" charset="0"/>
              </a:rPr>
              <a:t>0</a:t>
            </a:r>
            <a:r>
              <a:rPr kumimoji="0" lang="fr-FR" altLang="fr-FR" sz="2000" b="0" i="0" u="none" strike="noStrike" cap="none" normalizeH="0" baseline="0" dirty="0">
                <a:ln>
                  <a:noFill/>
                </a:ln>
                <a:solidFill>
                  <a:srgbClr val="000000"/>
                </a:solidFill>
                <a:effectLst/>
                <a:latin typeface="Verdana" panose="020B0604030504040204" pitchFamily="34" charset="0"/>
              </a:rPr>
              <a:t> est sa propre antiparticule.</a:t>
            </a:r>
          </a:p>
          <a:p>
            <a:pPr marL="0" marR="0" lvl="0" indent="122238" algn="l" defTabSz="914400" rtl="0" eaLnBrk="0" fontAlgn="base" latinLnBrk="0" hangingPunct="0">
              <a:lnSpc>
                <a:spcPct val="100000"/>
              </a:lnSpc>
              <a:spcBef>
                <a:spcPct val="0"/>
              </a:spcBef>
              <a:spcAft>
                <a:spcPct val="0"/>
              </a:spcAft>
              <a:buClrTx/>
              <a:buSzTx/>
              <a:buFontTx/>
              <a:buNone/>
              <a:tabLst/>
            </a:pPr>
            <a:r>
              <a:rPr kumimoji="0" lang="fr-FR" altLang="fr-FR" sz="2000" b="1" i="0" u="none" strike="noStrike" cap="none" normalizeH="0" baseline="0" dirty="0">
                <a:ln>
                  <a:noFill/>
                </a:ln>
                <a:solidFill>
                  <a:srgbClr val="000000"/>
                </a:solidFill>
                <a:effectLst/>
                <a:latin typeface="inherit"/>
              </a:rPr>
              <a:t>Les bosons W</a:t>
            </a:r>
            <a:r>
              <a:rPr kumimoji="0" lang="fr-FR" altLang="fr-FR" sz="2000" b="1" i="0" u="none" strike="noStrike" cap="none" normalizeH="0" baseline="30000" dirty="0">
                <a:ln>
                  <a:noFill/>
                </a:ln>
                <a:solidFill>
                  <a:srgbClr val="000000"/>
                </a:solidFill>
                <a:effectLst/>
                <a:latin typeface="inherit"/>
              </a:rPr>
              <a:t>±</a:t>
            </a:r>
            <a:r>
              <a:rPr kumimoji="0" lang="fr-FR" altLang="fr-FR" sz="2000" b="1" i="0" u="none" strike="noStrike" cap="none" normalizeH="0" baseline="0" dirty="0">
                <a:ln>
                  <a:noFill/>
                </a:ln>
                <a:solidFill>
                  <a:srgbClr val="000000"/>
                </a:solidFill>
                <a:effectLst/>
                <a:latin typeface="inherit"/>
              </a:rPr>
              <a:t> sont impliqués dans l'absorption et l'émission de </a:t>
            </a:r>
            <a:r>
              <a:rPr kumimoji="0" lang="fr-FR" altLang="fr-FR" sz="2000" b="1" i="0" u="none" strike="noStrike" cap="none" normalizeH="0" baseline="0" dirty="0">
                <a:ln>
                  <a:noFill/>
                </a:ln>
                <a:solidFill>
                  <a:srgbClr val="000000"/>
                </a:solidFill>
                <a:effectLst/>
                <a:latin typeface="inherit"/>
                <a:hlinkClick r:id="rId18"/>
              </a:rPr>
              <a:t>neutrinos</a:t>
            </a:r>
            <a:r>
              <a:rPr kumimoji="0" lang="fr-FR" altLang="fr-FR" sz="2000" b="1" i="0" u="none" strike="noStrike" cap="none" normalizeH="0" baseline="0" dirty="0">
                <a:ln>
                  <a:noFill/>
                </a:ln>
                <a:solidFill>
                  <a:srgbClr val="000000"/>
                </a:solidFill>
                <a:effectLst/>
                <a:latin typeface="inherit"/>
              </a:rPr>
              <a:t>.</a:t>
            </a:r>
            <a:endParaRPr kumimoji="0" lang="fr-FR" altLang="fr-FR"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000" b="0" i="0" u="none" strike="noStrike" cap="none" normalizeH="0" baseline="0" dirty="0">
                <a:ln>
                  <a:noFill/>
                </a:ln>
                <a:solidFill>
                  <a:srgbClr val="000000"/>
                </a:solidFill>
                <a:effectLst/>
                <a:latin typeface="Verdana" panose="020B0604030504040204" pitchFamily="34" charset="0"/>
              </a:rPr>
              <a:t>Au cours de ces processus, la charge du boson W provoque l'émission ou l'absorption d'</a:t>
            </a:r>
            <a:r>
              <a:rPr kumimoji="0" lang="fr-FR" altLang="fr-FR" sz="2000" b="0" i="0" u="none" strike="noStrike" cap="none" normalizeH="0" baseline="0" dirty="0">
                <a:ln>
                  <a:noFill/>
                </a:ln>
                <a:solidFill>
                  <a:srgbClr val="000000"/>
                </a:solidFill>
                <a:effectLst/>
                <a:latin typeface="Verdana" panose="020B0604030504040204" pitchFamily="34" charset="0"/>
                <a:hlinkClick r:id="rId19"/>
              </a:rPr>
              <a:t>électrons</a:t>
            </a:r>
            <a:r>
              <a:rPr kumimoji="0" lang="fr-FR" altLang="fr-FR" sz="2000" b="0" i="0" u="none" strike="noStrike" cap="none" normalizeH="0" baseline="0" dirty="0">
                <a:ln>
                  <a:noFill/>
                </a:ln>
                <a:solidFill>
                  <a:srgbClr val="000000"/>
                </a:solidFill>
                <a:effectLst/>
                <a:latin typeface="Verdana" panose="020B060403050404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000" b="0" i="0" u="none" strike="noStrike" cap="none" normalizeH="0" baseline="0" dirty="0">
                <a:ln>
                  <a:noFill/>
                </a:ln>
                <a:solidFill>
                  <a:srgbClr val="000000"/>
                </a:solidFill>
                <a:effectLst/>
                <a:latin typeface="Verdana" panose="020B0604030504040204" pitchFamily="34" charset="0"/>
              </a:rPr>
              <a:t>ou de </a:t>
            </a:r>
            <a:r>
              <a:rPr kumimoji="0" lang="fr-FR" altLang="fr-FR" sz="2000" b="0" i="0" u="none" strike="noStrike" cap="none" normalizeH="0" baseline="0" dirty="0">
                <a:ln>
                  <a:noFill/>
                </a:ln>
                <a:solidFill>
                  <a:srgbClr val="000000"/>
                </a:solidFill>
                <a:effectLst/>
                <a:latin typeface="Verdana" panose="020B0604030504040204" pitchFamily="34" charset="0"/>
                <a:hlinkClick r:id="rId20"/>
              </a:rPr>
              <a:t>positrons</a:t>
            </a:r>
            <a:r>
              <a:rPr kumimoji="0" lang="fr-FR" altLang="fr-FR" sz="2000" b="0" i="0" u="none" strike="noStrike" cap="none" normalizeH="0" baseline="0" dirty="0">
                <a:ln>
                  <a:noFill/>
                </a:ln>
                <a:solidFill>
                  <a:srgbClr val="000000"/>
                </a:solidFill>
                <a:effectLst/>
                <a:latin typeface="Verdana" panose="020B0604030504040204" pitchFamily="34" charset="0"/>
              </a:rPr>
              <a:t>, provoquant ainsi la </a:t>
            </a:r>
            <a:r>
              <a:rPr kumimoji="0" lang="fr-FR" altLang="fr-FR" sz="2000" b="0" i="0" u="none" strike="noStrike" cap="none" normalizeH="0" baseline="0" dirty="0">
                <a:ln>
                  <a:noFill/>
                </a:ln>
                <a:solidFill>
                  <a:srgbClr val="800000"/>
                </a:solidFill>
                <a:effectLst/>
                <a:latin typeface="Verdana" panose="020B0604030504040204" pitchFamily="34" charset="0"/>
                <a:hlinkClick r:id="rId21"/>
              </a:rPr>
              <a:t>transmutation nucléaire</a:t>
            </a:r>
            <a:r>
              <a:rPr kumimoji="0" lang="fr-FR" altLang="fr-FR" sz="2000" b="0" i="0" u="none" strike="noStrike" cap="none" normalizeH="0" baseline="0" dirty="0">
                <a:ln>
                  <a:noFill/>
                </a:ln>
                <a:solidFill>
                  <a:srgbClr val="000000"/>
                </a:solidFill>
                <a:effectLst/>
                <a:latin typeface="Verdana" panose="020B060403050404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000" b="0" i="0" u="none" strike="noStrike" cap="none" normalizeH="0" baseline="0" dirty="0">
                <a:ln>
                  <a:noFill/>
                </a:ln>
                <a:solidFill>
                  <a:srgbClr val="000000"/>
                </a:solidFill>
                <a:effectLst/>
                <a:latin typeface="Verdana" panose="020B0604030504040204" pitchFamily="34" charset="0"/>
              </a:rPr>
              <a:t>i.e. la conversion d'un élément chimique ou d'un </a:t>
            </a:r>
            <a:r>
              <a:rPr kumimoji="0" lang="fr-FR" altLang="fr-FR" sz="2000" b="0" i="0" u="none" strike="noStrike" cap="none" normalizeH="0" baseline="0" dirty="0">
                <a:ln>
                  <a:noFill/>
                </a:ln>
                <a:solidFill>
                  <a:srgbClr val="000000"/>
                </a:solidFill>
                <a:effectLst/>
                <a:latin typeface="Verdana" panose="020B0604030504040204" pitchFamily="34" charset="0"/>
                <a:hlinkClick r:id="rId22"/>
              </a:rPr>
              <a:t>isotope</a:t>
            </a:r>
            <a:r>
              <a:rPr kumimoji="0" lang="fr-FR" altLang="fr-FR" sz="2000" b="0" i="0" u="none" strike="noStrike" cap="none" normalizeH="0" baseline="0" dirty="0">
                <a:ln>
                  <a:noFill/>
                </a:ln>
                <a:solidFill>
                  <a:srgbClr val="000000"/>
                </a:solidFill>
                <a:effectLst/>
                <a:latin typeface="Verdana" panose="020B0604030504040204" pitchFamily="34" charset="0"/>
              </a:rPr>
              <a:t> en un autre.</a:t>
            </a:r>
          </a:p>
          <a:p>
            <a:pPr lvl="4" indent="0" defTabSz="914400">
              <a:buFontTx/>
              <a:buChar char="•"/>
            </a:pPr>
            <a:r>
              <a:rPr kumimoji="0" lang="fr-FR" altLang="fr-FR" sz="2000" b="0" i="0" u="none" strike="noStrike" cap="none" normalizeH="0" baseline="0" dirty="0">
                <a:ln>
                  <a:noFill/>
                </a:ln>
                <a:solidFill>
                  <a:srgbClr val="000000"/>
                </a:solidFill>
                <a:effectLst/>
                <a:latin typeface="Verdana" panose="020B0604030504040204" pitchFamily="34" charset="0"/>
              </a:rPr>
              <a:t>Ils peuvent donc changer les </a:t>
            </a:r>
            <a:r>
              <a:rPr kumimoji="0" lang="fr-FR" altLang="fr-FR" sz="2000" b="0" i="0" u="none" strike="noStrike" cap="none" normalizeH="0" baseline="0" dirty="0">
                <a:ln>
                  <a:noFill/>
                </a:ln>
                <a:solidFill>
                  <a:srgbClr val="000000"/>
                </a:solidFill>
                <a:effectLst/>
                <a:latin typeface="Verdana" panose="020B0604030504040204" pitchFamily="34" charset="0"/>
                <a:hlinkClick r:id="rId23"/>
              </a:rPr>
              <a:t>charges</a:t>
            </a:r>
            <a:r>
              <a:rPr kumimoji="0" lang="fr-FR" altLang="fr-FR" sz="2000" b="0" i="0" u="none" strike="noStrike" cap="none" normalizeH="0" baseline="0" dirty="0">
                <a:ln>
                  <a:noFill/>
                </a:ln>
                <a:solidFill>
                  <a:srgbClr val="000000"/>
                </a:solidFill>
                <a:effectLst/>
                <a:latin typeface="Verdana" panose="020B0604030504040204" pitchFamily="34" charset="0"/>
              </a:rPr>
              <a:t>, i.e. les </a:t>
            </a:r>
            <a:r>
              <a:rPr kumimoji="0" lang="fr-FR" altLang="fr-FR" sz="2000" b="0" i="0" u="none" strike="noStrike" cap="none" normalizeH="0" baseline="0" dirty="0">
                <a:ln>
                  <a:noFill/>
                </a:ln>
                <a:solidFill>
                  <a:srgbClr val="000000"/>
                </a:solidFill>
                <a:effectLst/>
                <a:latin typeface="Verdana" panose="020B0604030504040204" pitchFamily="34" charset="0"/>
                <a:hlinkClick r:id="rId24"/>
              </a:rPr>
              <a:t>nombres quantiques</a:t>
            </a:r>
            <a:r>
              <a:rPr kumimoji="0" lang="fr-FR" altLang="fr-FR" b="0" i="0" u="none" strike="noStrike" cap="none" normalizeH="0" baseline="0" dirty="0">
                <a:ln>
                  <a:noFill/>
                </a:ln>
                <a:solidFill>
                  <a:srgbClr val="000000"/>
                </a:solidFill>
                <a:effectLst/>
                <a:latin typeface="Verdana" panose="020B0604030504040204" pitchFamily="34" charset="0"/>
              </a:rPr>
              <a:t> additifs.</a:t>
            </a:r>
          </a:p>
          <a:p>
            <a:pPr lvl="0" indent="0" defTabSz="914400"/>
            <a:r>
              <a:rPr kumimoji="0" lang="fr-FR" altLang="fr-FR" sz="400" b="0" i="0" u="none" strike="noStrike" cap="none" normalizeH="0" baseline="0" dirty="0">
                <a:ln>
                  <a:noFill/>
                </a:ln>
                <a:solidFill>
                  <a:schemeClr val="tx1"/>
                </a:solidFill>
                <a:effectLst/>
              </a:rPr>
              <a:t>  </a:t>
            </a:r>
            <a:r>
              <a:rPr kumimoji="0" lang="fr-FR" altLang="fr-FR" sz="15100" b="0" i="0" u="none" strike="noStrike" cap="none" normalizeH="0" baseline="0" dirty="0">
                <a:ln>
                  <a:noFill/>
                </a:ln>
                <a:solidFill>
                  <a:schemeClr val="tx1"/>
                </a:solidFill>
                <a:effectLst/>
              </a:rPr>
              <a:t> </a:t>
            </a:r>
            <a:r>
              <a:rPr kumimoji="0" lang="fr-FR" altLang="fr-FR" sz="400" b="0" i="0" u="none" strike="noStrike" cap="none" normalizeH="0" baseline="0" dirty="0">
                <a:ln>
                  <a:noFill/>
                </a:ln>
                <a:solidFill>
                  <a:schemeClr val="tx1"/>
                </a:solidFill>
                <a:effectLst/>
              </a:rPr>
              <a:t>                                                           l</a:t>
            </a:r>
          </a:p>
          <a:p>
            <a:pPr lvl="0" indent="0" defTabSz="914400"/>
            <a:endParaRPr lang="fr-FR" sz="1600" dirty="0"/>
          </a:p>
          <a:p>
            <a:pPr lvl="0" indent="0" defTabSz="914400"/>
            <a:endParaRPr lang="fr-FR" sz="1600" dirty="0"/>
          </a:p>
          <a:p>
            <a:pPr lvl="0" indent="0" defTabSz="914400"/>
            <a:r>
              <a:rPr kumimoji="0" lang="fr-FR" altLang="fr-FR" sz="1600" b="0" i="0" u="none" strike="noStrike" cap="none" normalizeH="0" baseline="0" dirty="0">
                <a:ln>
                  <a:noFill/>
                </a:ln>
                <a:solidFill>
                  <a:schemeClr val="tx1"/>
                </a:solidFill>
                <a:effectLst/>
              </a:rPr>
              <a:t>                                                                            </a:t>
            </a:r>
            <a:r>
              <a:rPr kumimoji="0" lang="fr-FR" altLang="fr-FR" sz="400" b="0" i="0" u="none" strike="noStrike" cap="none" normalizeH="0" baseline="0" dirty="0">
                <a:ln>
                  <a:noFill/>
                </a:ln>
                <a:solidFill>
                  <a:schemeClr val="tx1"/>
                </a:solidFill>
                <a:effectLst/>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207874" name="Picture 2" descr="Bosons"/>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111093" y="5417914"/>
            <a:ext cx="5472608" cy="33852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172324" y="8258776"/>
            <a:ext cx="10945217" cy="1938992"/>
          </a:xfrm>
          <a:prstGeom prst="rect">
            <a:avLst/>
          </a:prstGeom>
        </p:spPr>
        <p:txBody>
          <a:bodyPr wrap="square">
            <a:spAutoFit/>
          </a:bodyPr>
          <a:lstStyle/>
          <a:p>
            <a:r>
              <a:rPr lang="fr-FR" sz="2000" b="1" dirty="0">
                <a:solidFill>
                  <a:srgbClr val="000000"/>
                </a:solidFill>
                <a:latin typeface="Gotham SSm A"/>
              </a:rPr>
              <a:t>Le boson de </a:t>
            </a:r>
            <a:r>
              <a:rPr lang="fr-FR" sz="2000" b="1" dirty="0" err="1">
                <a:solidFill>
                  <a:srgbClr val="000000"/>
                </a:solidFill>
                <a:latin typeface="Gotham SSm A"/>
              </a:rPr>
              <a:t>Higgs</a:t>
            </a:r>
            <a:endParaRPr lang="fr-FR" sz="2000" b="1" dirty="0">
              <a:solidFill>
                <a:srgbClr val="000000"/>
              </a:solidFill>
              <a:latin typeface="Gotham SSm A"/>
            </a:endParaRPr>
          </a:p>
          <a:p>
            <a:r>
              <a:rPr lang="fr-FR" sz="2000" dirty="0">
                <a:solidFill>
                  <a:srgbClr val="000000"/>
                </a:solidFill>
                <a:latin typeface="Gotham SSm A"/>
              </a:rPr>
              <a:t>Cette particule donne leur masse à toutes les autres particules de notre univers. Sans le boson de </a:t>
            </a:r>
            <a:r>
              <a:rPr lang="fr-FR" sz="2000" dirty="0" err="1">
                <a:solidFill>
                  <a:srgbClr val="000000"/>
                </a:solidFill>
                <a:latin typeface="Gotham SSm A"/>
              </a:rPr>
              <a:t>Higgs</a:t>
            </a:r>
            <a:r>
              <a:rPr lang="fr-FR" sz="2000" dirty="0">
                <a:solidFill>
                  <a:srgbClr val="000000"/>
                </a:solidFill>
                <a:latin typeface="Gotham SSm A"/>
              </a:rPr>
              <a:t>, les particules ne se rencontreraient jamais, elles ne pourraient pas créer des protons et neutrons, qui, combinés aux électrons, forment la matière.</a:t>
            </a:r>
          </a:p>
          <a:p>
            <a:r>
              <a:rPr lang="fr-FR" sz="2000" dirty="0"/>
              <a:t> Enfin, il existe dans le modèle standard un dernier boson, le boson de </a:t>
            </a:r>
            <a:r>
              <a:rPr lang="fr-FR" sz="2000" dirty="0" err="1"/>
              <a:t>Higgs</a:t>
            </a:r>
            <a:r>
              <a:rPr lang="fr-FR" sz="2000" dirty="0"/>
              <a:t>, qui ne représente pas une force mais un champ, le champ de </a:t>
            </a:r>
            <a:r>
              <a:rPr lang="fr-FR" sz="2000" dirty="0" err="1"/>
              <a:t>Higgs</a:t>
            </a:r>
            <a:r>
              <a:rPr lang="fr-FR" sz="2000" dirty="0"/>
              <a:t>, qui donne leur masse aux particules qui le traversent.</a:t>
            </a:r>
          </a:p>
        </p:txBody>
      </p:sp>
      <p:sp>
        <p:nvSpPr>
          <p:cNvPr id="5" name="Rectangle 4"/>
          <p:cNvSpPr/>
          <p:nvPr/>
        </p:nvSpPr>
        <p:spPr>
          <a:xfrm>
            <a:off x="7812285" y="4818977"/>
            <a:ext cx="10790810" cy="830997"/>
          </a:xfrm>
          <a:prstGeom prst="rect">
            <a:avLst/>
          </a:prstGeom>
        </p:spPr>
        <p:txBody>
          <a:bodyPr wrap="square">
            <a:spAutoFit/>
          </a:bodyPr>
          <a:lstStyle/>
          <a:p>
            <a:pPr algn="just">
              <a:buFont typeface="Arial" panose="020B0604020202020204" pitchFamily="34" charset="0"/>
              <a:buChar char="•"/>
            </a:pPr>
            <a:r>
              <a:rPr lang="fr-FR" dirty="0">
                <a:solidFill>
                  <a:srgbClr val="737E86"/>
                </a:solidFill>
                <a:latin typeface="Roboto"/>
              </a:rPr>
              <a:t>La force électromagnétique, responsable de l’attraction ou de la répulsion entre particules chargées électriquement,</a:t>
            </a:r>
            <a:endParaRPr lang="fr-FR" b="0" i="0" dirty="0">
              <a:solidFill>
                <a:srgbClr val="737E86"/>
              </a:solidFill>
              <a:effectLst/>
              <a:latin typeface="Roboto"/>
            </a:endParaRPr>
          </a:p>
        </p:txBody>
      </p:sp>
      <p:sp>
        <p:nvSpPr>
          <p:cNvPr id="9" name="ZoneTexte 8"/>
          <p:cNvSpPr txBox="1"/>
          <p:nvPr/>
        </p:nvSpPr>
        <p:spPr>
          <a:xfrm>
            <a:off x="7823116" y="3577581"/>
            <a:ext cx="11017224" cy="461665"/>
          </a:xfrm>
          <a:prstGeom prst="rect">
            <a:avLst/>
          </a:prstGeom>
          <a:noFill/>
        </p:spPr>
        <p:txBody>
          <a:bodyPr wrap="square" rtlCol="0">
            <a:spAutoFit/>
          </a:bodyPr>
          <a:lstStyle/>
          <a:p>
            <a:r>
              <a:rPr lang="fr-FR" dirty="0"/>
              <a:t>Pour faire simple la matière est faite de fermions et elle doit sa cohésion aux baryons</a:t>
            </a:r>
          </a:p>
        </p:txBody>
      </p:sp>
    </p:spTree>
    <p:extLst>
      <p:ext uri="{BB962C8B-B14F-4D97-AF65-F5344CB8AC3E}">
        <p14:creationId xmlns:p14="http://schemas.microsoft.com/office/powerpoint/2010/main" val="356460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noChangeArrowheads="1"/>
          </p:cNvSpPr>
          <p:nvPr>
            <p:ph type="sldNum"/>
          </p:nvPr>
        </p:nvSpPr>
        <p:spPr>
          <a:xfrm>
            <a:off x="4278313" y="10156825"/>
            <a:ext cx="3279775" cy="533400"/>
          </a:xfrm>
          <a:prstGeom prst="rect">
            <a:avLst/>
          </a:prstGeom>
          <a:ln/>
        </p:spPr>
        <p:txBody>
          <a:bodyPr/>
          <a:lstStyle/>
          <a:p>
            <a:fld id="{2BFB4536-0730-4136-A935-01E0FF7BF281}" type="slidenum">
              <a:rPr lang="fr-FR" altLang="fr-FR"/>
              <a:pPr/>
              <a:t>2</a:t>
            </a:fld>
            <a:endParaRPr lang="fr-FR" altLang="fr-FR"/>
          </a:p>
        </p:txBody>
      </p:sp>
      <p:sp>
        <p:nvSpPr>
          <p:cNvPr id="336898" name="Rectangle 2"/>
          <p:cNvSpPr>
            <a:spLocks noGrp="1" noRot="1" noChangeAspect="1" noChangeArrowheads="1" noTextEdit="1"/>
          </p:cNvSpPr>
          <p:nvPr>
            <p:ph type="sldImg"/>
          </p:nvPr>
        </p:nvSpPr>
        <p:spPr bwMode="auto">
          <a:xfrm>
            <a:off x="1106488" y="812800"/>
            <a:ext cx="5343525" cy="4006850"/>
          </a:xfrm>
          <a:prstGeom prst="rect">
            <a:avLst/>
          </a:prstGeom>
          <a:solidFill>
            <a:srgbClr val="FFFFFF"/>
          </a:solidFill>
          <a:ln>
            <a:solidFill>
              <a:srgbClr val="000000"/>
            </a:solidFill>
            <a:miter lim="800000"/>
            <a:headEnd/>
            <a:tailEnd/>
          </a:ln>
        </p:spPr>
      </p:sp>
      <p:sp>
        <p:nvSpPr>
          <p:cNvPr id="2" name="Espace réservé des commentaires 1"/>
          <p:cNvSpPr>
            <a:spLocks noGrp="1"/>
          </p:cNvSpPr>
          <p:nvPr>
            <p:ph type="body" idx="10"/>
          </p:nvPr>
        </p:nvSpPr>
        <p:spPr/>
        <p:txBody>
          <a:bodyPr/>
          <a:lstStyle/>
          <a:p>
            <a:endParaRPr lang="fr-FR"/>
          </a:p>
        </p:txBody>
      </p:sp>
    </p:spTree>
    <p:extLst>
      <p:ext uri="{BB962C8B-B14F-4D97-AF65-F5344CB8AC3E}">
        <p14:creationId xmlns:p14="http://schemas.microsoft.com/office/powerpoint/2010/main" val="272226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122"/>
          <p:cNvSpPr>
            <a:spLocks noGrp="1" noRot="1" noChangeAspect="1" noChangeArrowheads="1" noTextEdit="1"/>
          </p:cNvSpPr>
          <p:nvPr>
            <p:ph type="sldImg"/>
          </p:nvPr>
        </p:nvSpPr>
        <p:spPr>
          <a:xfrm>
            <a:off x="1474788" y="309563"/>
            <a:ext cx="3289300" cy="2466975"/>
          </a:xfrm>
          <a:solidFill>
            <a:srgbClr val="FFFFFF"/>
          </a:solidFill>
          <a:ln>
            <a:solidFill>
              <a:srgbClr val="000000"/>
            </a:solidFill>
            <a:miter lim="800000"/>
            <a:headEnd/>
            <a:tailEnd/>
          </a:ln>
        </p:spPr>
      </p:sp>
      <p:sp>
        <p:nvSpPr>
          <p:cNvPr id="137219" name="Rectangle 5123"/>
          <p:cNvSpPr>
            <a:spLocks noGrp="1" noChangeArrowheads="1"/>
          </p:cNvSpPr>
          <p:nvPr>
            <p:ph type="body" idx="1"/>
          </p:nvPr>
        </p:nvSpPr>
        <p:spPr>
          <a:xfrm>
            <a:off x="755650" y="5297223"/>
            <a:ext cx="6046788" cy="4810125"/>
          </a:xfrm>
          <a:solidFill>
            <a:srgbClr val="FFFFFF"/>
          </a:solidFill>
          <a:ln>
            <a:solidFill>
              <a:srgbClr val="000000"/>
            </a:solidFill>
            <a:miter lim="800000"/>
            <a:headEnd/>
            <a:tailEnd/>
          </a:ln>
        </p:spPr>
        <p:txBody>
          <a:bodyPr/>
          <a:lstStyle/>
          <a:p>
            <a:r>
              <a:rPr lang="fr-FR" sz="2000" b="1" dirty="0"/>
              <a:t>Le tau </a:t>
            </a:r>
            <a:r>
              <a:rPr lang="fr-FR" sz="2000" dirty="0"/>
              <a:t>(également appelé lepton tau ou tauon) est une particule élémentaire de la famille des leptons, de masse 1 777 MeV/c</a:t>
            </a:r>
            <a:r>
              <a:rPr lang="fr-FR" sz="2000" baseline="30000" dirty="0"/>
              <a:t>2</a:t>
            </a:r>
            <a:r>
              <a:rPr lang="fr-FR" sz="2000" dirty="0"/>
              <a:t> . Il est symbolisé par τ</a:t>
            </a:r>
            <a:r>
              <a:rPr lang="fr-FR" sz="2000" baseline="30000" dirty="0"/>
              <a:t>−</a:t>
            </a:r>
            <a:r>
              <a:rPr lang="fr-FR" sz="2000" dirty="0"/>
              <a:t>. Découvert en 1976 par le Physicien Martin Lewis Perl, </a:t>
            </a:r>
            <a:r>
              <a:rPr lang="fr-FR" sz="2000" b="1" dirty="0"/>
              <a:t>ses propriétés sont proches de celles de l'électron et du muon, mais il est plus massif et de faible durée de vie.</a:t>
            </a:r>
          </a:p>
          <a:p>
            <a:endParaRPr lang="fr-FR" sz="2000" b="1" dirty="0"/>
          </a:p>
          <a:p>
            <a:endParaRPr lang="fr-FR" sz="2000" b="1" dirty="0"/>
          </a:p>
          <a:p>
            <a:r>
              <a:rPr lang="fr-FR" sz="2000" b="1" dirty="0"/>
              <a:t>Le muon </a:t>
            </a:r>
            <a:r>
              <a:rPr lang="fr-FR" sz="2000" dirty="0"/>
              <a:t>est, selon le modèle standard de la physique des particules, une particule élémentaire de charge électrique négative, </a:t>
            </a:r>
            <a:r>
              <a:rPr lang="fr-FR" sz="2000" b="1" dirty="0"/>
              <a:t>instable</a:t>
            </a:r>
            <a:r>
              <a:rPr lang="fr-FR" sz="2000" dirty="0"/>
              <a:t>. Le muon a pour spin 1/2 et </a:t>
            </a:r>
            <a:r>
              <a:rPr lang="fr-FR" sz="2000" b="1" dirty="0"/>
              <a:t>a les mêmes propriétés physiques que l'électron, mis à part sa masse, 207 fois plus grande</a:t>
            </a:r>
          </a:p>
          <a:p>
            <a:endParaRPr lang="fr-FR" sz="2000" b="1" dirty="0"/>
          </a:p>
          <a:p>
            <a:endParaRPr lang="fr-FR" altLang="fr-FR" sz="2000" dirty="0"/>
          </a:p>
        </p:txBody>
      </p:sp>
      <p:sp>
        <p:nvSpPr>
          <p:cNvPr id="4" name="ZoneTexte 3"/>
          <p:cNvSpPr txBox="1"/>
          <p:nvPr/>
        </p:nvSpPr>
        <p:spPr>
          <a:xfrm>
            <a:off x="-8029475" y="17787"/>
            <a:ext cx="6696744" cy="4524315"/>
          </a:xfrm>
          <a:prstGeom prst="rect">
            <a:avLst/>
          </a:prstGeom>
          <a:noFill/>
        </p:spPr>
        <p:txBody>
          <a:bodyPr wrap="square" rtlCol="0">
            <a:spAutoFit/>
          </a:bodyPr>
          <a:lstStyle/>
          <a:p>
            <a:r>
              <a:rPr lang="fr-FR" dirty="0"/>
              <a:t>Le spin est une caractéristique quantique des particules intimement lié à leur propriétés de rotation </a:t>
            </a:r>
          </a:p>
          <a:p>
            <a:r>
              <a:rPr lang="fr-FR" dirty="0"/>
              <a:t>Il est responsable d’une partie des propriétés magnétiques à l’échelle subatomique</a:t>
            </a:r>
          </a:p>
          <a:p>
            <a:r>
              <a:rPr lang="fr-FR" dirty="0"/>
              <a:t>Les valeurs du spin ne peuvent être que des multiples entiers ou demi entiers de la constante de Planck</a:t>
            </a:r>
          </a:p>
          <a:p>
            <a:endParaRPr lang="fr-FR" dirty="0"/>
          </a:p>
          <a:p>
            <a:r>
              <a:rPr lang="fr-FR" dirty="0"/>
              <a:t>Une particule est plus ou moins massive et cette masse s’exprime en énergie (électrons volts)</a:t>
            </a:r>
          </a:p>
          <a:p>
            <a:endParaRPr lang="fr-FR" dirty="0"/>
          </a:p>
          <a:p>
            <a:endParaRPr lang="fr-FR" dirty="0"/>
          </a:p>
          <a:p>
            <a:endParaRPr lang="fr-FR" dirty="0"/>
          </a:p>
        </p:txBody>
      </p:sp>
      <p:sp>
        <p:nvSpPr>
          <p:cNvPr id="5" name="Rectangle 4"/>
          <p:cNvSpPr/>
          <p:nvPr/>
        </p:nvSpPr>
        <p:spPr>
          <a:xfrm>
            <a:off x="7380237" y="2594394"/>
            <a:ext cx="8208912" cy="4401205"/>
          </a:xfrm>
          <a:prstGeom prst="rect">
            <a:avLst/>
          </a:prstGeom>
        </p:spPr>
        <p:txBody>
          <a:bodyPr wrap="square">
            <a:spAutoFit/>
          </a:bodyPr>
          <a:lstStyle/>
          <a:p>
            <a:r>
              <a:rPr lang="fr-FR" sz="2000" dirty="0">
                <a:latin typeface="Hoefler Space Override"/>
              </a:rPr>
              <a:t>interactions (ou forces) fondamentales</a:t>
            </a:r>
          </a:p>
          <a:p>
            <a:pPr algn="just"/>
            <a:r>
              <a:rPr lang="fr-FR" sz="2000" dirty="0">
                <a:solidFill>
                  <a:srgbClr val="111111"/>
                </a:solidFill>
                <a:latin typeface="Graphik"/>
              </a:rPr>
              <a:t>➤ Interaction forte : portée par les gluons, elle lie entre eux les quarks, et également les protons et les neutrons dans le noyau.</a:t>
            </a:r>
          </a:p>
          <a:p>
            <a:pPr algn="just"/>
            <a:r>
              <a:rPr lang="fr-FR" sz="2000" dirty="0">
                <a:solidFill>
                  <a:srgbClr val="111111"/>
                </a:solidFill>
                <a:latin typeface="Graphik"/>
              </a:rPr>
              <a:t>➤ Interaction électromagnétique : véhiculée par les photons, elle lie les électrons au noyau des atomes, et permet aux atomes de former des molécules.</a:t>
            </a:r>
          </a:p>
          <a:p>
            <a:pPr algn="just"/>
            <a:r>
              <a:rPr lang="fr-FR" sz="2000" dirty="0">
                <a:solidFill>
                  <a:srgbClr val="111111"/>
                </a:solidFill>
                <a:latin typeface="Graphik"/>
              </a:rPr>
              <a:t>➤ Interaction faible : portée par les bosons W et Z, elle est notamment responsable de la radioactivité bêta des noyaux atomiques. Ainsi, la désintégration bêta + permet à un quark « u » de se transformer en un quark « d » par échange d’un boson W+ : un proton formé de 3 quarks « </a:t>
            </a:r>
            <a:r>
              <a:rPr lang="fr-FR" sz="2000" dirty="0" err="1">
                <a:solidFill>
                  <a:srgbClr val="111111"/>
                </a:solidFill>
                <a:latin typeface="Graphik"/>
              </a:rPr>
              <a:t>uud</a:t>
            </a:r>
            <a:r>
              <a:rPr lang="fr-FR" sz="2000" dirty="0">
                <a:solidFill>
                  <a:srgbClr val="111111"/>
                </a:solidFill>
                <a:latin typeface="Graphik"/>
              </a:rPr>
              <a:t> » devient un neutron composé de 3 quarks « </a:t>
            </a:r>
            <a:r>
              <a:rPr lang="fr-FR" sz="2000" dirty="0" err="1">
                <a:solidFill>
                  <a:srgbClr val="111111"/>
                </a:solidFill>
                <a:latin typeface="Graphik"/>
              </a:rPr>
              <a:t>udd</a:t>
            </a:r>
            <a:r>
              <a:rPr lang="fr-FR" sz="2000" dirty="0">
                <a:solidFill>
                  <a:srgbClr val="111111"/>
                </a:solidFill>
                <a:latin typeface="Graphik"/>
              </a:rPr>
              <a:t> ».</a:t>
            </a:r>
          </a:p>
          <a:p>
            <a:pPr algn="just"/>
            <a:r>
              <a:rPr lang="fr-FR" sz="2000" dirty="0">
                <a:solidFill>
                  <a:srgbClr val="111111"/>
                </a:solidFill>
                <a:latin typeface="Graphik"/>
              </a:rPr>
              <a:t>À noter : le modèle standard ne considère pas l’interaction gravitationnelle (véhiculée par « l’hypothétique » graviton) négligeable à l’échelle des particules subatomiques.</a:t>
            </a:r>
            <a:endParaRPr lang="fr-FR" sz="2000" b="0" i="0" dirty="0">
              <a:solidFill>
                <a:srgbClr val="111111"/>
              </a:solidFill>
              <a:effectLst/>
              <a:latin typeface="Graphik"/>
            </a:endParaRPr>
          </a:p>
        </p:txBody>
      </p:sp>
      <p:sp>
        <p:nvSpPr>
          <p:cNvPr id="7" name="Rectangle 6"/>
          <p:cNvSpPr/>
          <p:nvPr/>
        </p:nvSpPr>
        <p:spPr>
          <a:xfrm>
            <a:off x="7380237" y="7218114"/>
            <a:ext cx="8369844" cy="2308324"/>
          </a:xfrm>
          <a:prstGeom prst="rect">
            <a:avLst/>
          </a:prstGeom>
        </p:spPr>
        <p:txBody>
          <a:bodyPr wrap="square">
            <a:spAutoFit/>
          </a:bodyPr>
          <a:lstStyle/>
          <a:p>
            <a:r>
              <a:rPr lang="fr-FR" dirty="0">
                <a:solidFill>
                  <a:srgbClr val="202122"/>
                </a:solidFill>
                <a:latin typeface="Arial" panose="020B0604020202020204" pitchFamily="34" charset="0"/>
              </a:rPr>
              <a:t>Le </a:t>
            </a:r>
            <a:r>
              <a:rPr lang="fr-FR" b="1" dirty="0">
                <a:solidFill>
                  <a:srgbClr val="202122"/>
                </a:solidFill>
                <a:latin typeface="Arial" panose="020B0604020202020204" pitchFamily="34" charset="0"/>
              </a:rPr>
              <a:t>boson Z</a:t>
            </a:r>
            <a:r>
              <a:rPr lang="fr-FR" b="1" baseline="30000" dirty="0">
                <a:solidFill>
                  <a:srgbClr val="202122"/>
                </a:solidFill>
                <a:latin typeface="Arial" panose="020B0604020202020204" pitchFamily="34" charset="0"/>
              </a:rPr>
              <a:t>0</a:t>
            </a:r>
            <a:r>
              <a:rPr lang="fr-FR" dirty="0">
                <a:solidFill>
                  <a:srgbClr val="202122"/>
                </a:solidFill>
                <a:latin typeface="Arial" panose="020B0604020202020204" pitchFamily="34" charset="0"/>
              </a:rPr>
              <a:t> est une </a:t>
            </a:r>
            <a:r>
              <a:rPr lang="fr-FR" dirty="0">
                <a:solidFill>
                  <a:srgbClr val="3366CC"/>
                </a:solidFill>
                <a:latin typeface="Arial" panose="020B0604020202020204" pitchFamily="34" charset="0"/>
                <a:hlinkClick r:id="rId3" tooltip="Particule élémentaire"/>
              </a:rPr>
              <a:t>particule élémentaire</a:t>
            </a:r>
            <a:r>
              <a:rPr lang="fr-FR" dirty="0">
                <a:solidFill>
                  <a:srgbClr val="202122"/>
                </a:solidFill>
                <a:latin typeface="Arial" panose="020B0604020202020204" pitchFamily="34" charset="0"/>
              </a:rPr>
              <a:t> de la classe des </a:t>
            </a:r>
            <a:r>
              <a:rPr lang="fr-FR" dirty="0">
                <a:solidFill>
                  <a:srgbClr val="3366CC"/>
                </a:solidFill>
                <a:latin typeface="Arial" panose="020B0604020202020204" pitchFamily="34" charset="0"/>
                <a:hlinkClick r:id="rId4" tooltip="Boson"/>
              </a:rPr>
              <a:t>bosons</a:t>
            </a:r>
            <a:r>
              <a:rPr lang="fr-FR" dirty="0">
                <a:solidFill>
                  <a:srgbClr val="202122"/>
                </a:solidFill>
                <a:latin typeface="Arial" panose="020B0604020202020204" pitchFamily="34" charset="0"/>
              </a:rPr>
              <a:t>. Il est l'un des trois </a:t>
            </a:r>
            <a:r>
              <a:rPr lang="fr-FR" dirty="0">
                <a:solidFill>
                  <a:srgbClr val="3366CC"/>
                </a:solidFill>
                <a:latin typeface="Arial" panose="020B0604020202020204" pitchFamily="34" charset="0"/>
                <a:hlinkClick r:id="rId5" tooltip="Bosons de jauge"/>
              </a:rPr>
              <a:t>bosons de jauge</a:t>
            </a:r>
            <a:r>
              <a:rPr lang="fr-FR" dirty="0">
                <a:solidFill>
                  <a:srgbClr val="202122"/>
                </a:solidFill>
                <a:latin typeface="Arial" panose="020B0604020202020204" pitchFamily="34" charset="0"/>
              </a:rPr>
              <a:t> de l'</a:t>
            </a:r>
            <a:r>
              <a:rPr lang="fr-FR" dirty="0">
                <a:solidFill>
                  <a:srgbClr val="3366CC"/>
                </a:solidFill>
                <a:latin typeface="Arial" panose="020B0604020202020204" pitchFamily="34" charset="0"/>
                <a:hlinkClick r:id="rId6" tooltip="Interaction faible"/>
              </a:rPr>
              <a:t>interaction faible</a:t>
            </a:r>
            <a:r>
              <a:rPr lang="fr-FR" dirty="0">
                <a:solidFill>
                  <a:srgbClr val="202122"/>
                </a:solidFill>
                <a:latin typeface="Arial" panose="020B0604020202020204" pitchFamily="34" charset="0"/>
              </a:rPr>
              <a:t>, la particule porteuse de l'interaction, les deux autres étant le </a:t>
            </a:r>
            <a:r>
              <a:rPr lang="fr-FR" dirty="0">
                <a:solidFill>
                  <a:srgbClr val="3366CC"/>
                </a:solidFill>
                <a:latin typeface="Arial" panose="020B0604020202020204" pitchFamily="34" charset="0"/>
                <a:hlinkClick r:id="rId7" tooltip="Boson W"/>
              </a:rPr>
              <a:t>boson W</a:t>
            </a:r>
            <a:r>
              <a:rPr lang="fr-FR" dirty="0">
                <a:solidFill>
                  <a:srgbClr val="202122"/>
                </a:solidFill>
                <a:latin typeface="Arial" panose="020B0604020202020204" pitchFamily="34" charset="0"/>
              </a:rPr>
              <a:t> sous deux états opposés de charges électriques notés W</a:t>
            </a:r>
            <a:r>
              <a:rPr lang="fr-FR" baseline="30000" dirty="0">
                <a:solidFill>
                  <a:srgbClr val="202122"/>
                </a:solidFill>
                <a:latin typeface="Arial" panose="020B0604020202020204" pitchFamily="34" charset="0"/>
              </a:rPr>
              <a:t>+</a:t>
            </a:r>
            <a:r>
              <a:rPr lang="fr-FR" dirty="0">
                <a:solidFill>
                  <a:srgbClr val="202122"/>
                </a:solidFill>
                <a:latin typeface="Arial" panose="020B0604020202020204" pitchFamily="34" charset="0"/>
              </a:rPr>
              <a:t> et W</a:t>
            </a:r>
            <a:r>
              <a:rPr lang="fr-FR" baseline="30000" dirty="0">
                <a:solidFill>
                  <a:srgbClr val="202122"/>
                </a:solidFill>
                <a:latin typeface="Arial" panose="020B0604020202020204" pitchFamily="34" charset="0"/>
              </a:rPr>
              <a:t>−</a:t>
            </a:r>
            <a:r>
              <a:rPr lang="fr-FR" dirty="0">
                <a:solidFill>
                  <a:srgbClr val="202122"/>
                </a:solidFill>
                <a:latin typeface="Arial" panose="020B0604020202020204" pitchFamily="34" charset="0"/>
              </a:rPr>
              <a:t>. La charge électrique du boson Z</a:t>
            </a:r>
            <a:r>
              <a:rPr lang="fr-FR" baseline="30000" dirty="0">
                <a:solidFill>
                  <a:srgbClr val="202122"/>
                </a:solidFill>
                <a:latin typeface="Arial" panose="020B0604020202020204" pitchFamily="34" charset="0"/>
              </a:rPr>
              <a:t>0</a:t>
            </a:r>
            <a:r>
              <a:rPr lang="fr-FR" dirty="0">
                <a:solidFill>
                  <a:srgbClr val="202122"/>
                </a:solidFill>
                <a:latin typeface="Arial" panose="020B0604020202020204" pitchFamily="34" charset="0"/>
              </a:rPr>
              <a:t> est nulle, égale à </a:t>
            </a:r>
            <a:r>
              <a:rPr lang="fr-FR" b="1" dirty="0">
                <a:solidFill>
                  <a:srgbClr val="202122"/>
                </a:solidFill>
                <a:latin typeface="Arial" panose="020B0604020202020204" pitchFamily="34" charset="0"/>
              </a:rPr>
              <a:t>z</a:t>
            </a:r>
            <a:r>
              <a:rPr lang="fr-FR" dirty="0">
                <a:solidFill>
                  <a:srgbClr val="202122"/>
                </a:solidFill>
                <a:latin typeface="Arial" panose="020B0604020202020204" pitchFamily="34" charset="0"/>
              </a:rPr>
              <a:t>éro, d'où son nom.</a:t>
            </a:r>
            <a:endParaRPr lang="fr-FR" dirty="0"/>
          </a:p>
        </p:txBody>
      </p:sp>
      <p:sp>
        <p:nvSpPr>
          <p:cNvPr id="2" name="Rectangle 1"/>
          <p:cNvSpPr/>
          <p:nvPr/>
        </p:nvSpPr>
        <p:spPr>
          <a:xfrm>
            <a:off x="7572752" y="340952"/>
            <a:ext cx="6839025" cy="1938992"/>
          </a:xfrm>
          <a:prstGeom prst="rect">
            <a:avLst/>
          </a:prstGeom>
        </p:spPr>
        <p:txBody>
          <a:bodyPr wrap="square">
            <a:spAutoFit/>
          </a:bodyPr>
          <a:lstStyle/>
          <a:p>
            <a:r>
              <a:rPr lang="fr-FR" b="1" dirty="0">
                <a:solidFill>
                  <a:srgbClr val="202124"/>
                </a:solidFill>
                <a:latin typeface="Google Sans"/>
              </a:rPr>
              <a:t>Les bosons vecteurs sont les </a:t>
            </a:r>
            <a:r>
              <a:rPr lang="fr-FR" b="1" dirty="0">
                <a:solidFill>
                  <a:srgbClr val="040C28"/>
                </a:solidFill>
                <a:latin typeface="Google Sans"/>
              </a:rPr>
              <a:t>particules qui véhiculent les interactions fondamentales</a:t>
            </a:r>
            <a:r>
              <a:rPr lang="fr-FR" b="1" dirty="0">
                <a:solidFill>
                  <a:srgbClr val="202124"/>
                </a:solidFill>
                <a:latin typeface="Google Sans"/>
              </a:rPr>
              <a:t>. En particulier, ils permettent d'assembler les particules de matière pour former des particules composites.</a:t>
            </a:r>
            <a:endParaRPr lang="fr-FR" b="1" dirty="0"/>
          </a:p>
        </p:txBody>
      </p:sp>
      <p:sp>
        <p:nvSpPr>
          <p:cNvPr id="3" name="Rectangle 2"/>
          <p:cNvSpPr/>
          <p:nvPr/>
        </p:nvSpPr>
        <p:spPr>
          <a:xfrm>
            <a:off x="1405744" y="2868051"/>
            <a:ext cx="5396694" cy="2308324"/>
          </a:xfrm>
          <a:prstGeom prst="rect">
            <a:avLst/>
          </a:prstGeom>
        </p:spPr>
        <p:txBody>
          <a:bodyPr wrap="square">
            <a:spAutoFit/>
          </a:bodyPr>
          <a:lstStyle/>
          <a:p>
            <a:r>
              <a:rPr lang="fr-FR" dirty="0">
                <a:solidFill>
                  <a:srgbClr val="202124"/>
                </a:solidFill>
                <a:latin typeface="Google Sans"/>
              </a:rPr>
              <a:t>Nom commun. (Métrologie) (Physique) </a:t>
            </a:r>
            <a:r>
              <a:rPr lang="fr-FR" dirty="0">
                <a:solidFill>
                  <a:srgbClr val="040C28"/>
                </a:solidFill>
                <a:latin typeface="Google Sans"/>
              </a:rPr>
              <a:t>Unité de mesure d'énergie en dehors du Système international (mais dont l'usage est accepté avec le SI), valant 10 </a:t>
            </a:r>
            <a:r>
              <a:rPr lang="fr-FR" baseline="30000" dirty="0">
                <a:solidFill>
                  <a:srgbClr val="040C28"/>
                </a:solidFill>
                <a:latin typeface="Google Sans"/>
              </a:rPr>
              <a:t>12</a:t>
            </a:r>
            <a:r>
              <a:rPr lang="fr-FR" dirty="0">
                <a:solidFill>
                  <a:srgbClr val="040C28"/>
                </a:solidFill>
                <a:latin typeface="Google Sans"/>
              </a:rPr>
              <a:t> électronvolts</a:t>
            </a:r>
            <a:r>
              <a:rPr lang="fr-FR" dirty="0">
                <a:solidFill>
                  <a:srgbClr val="202124"/>
                </a:solidFill>
                <a:latin typeface="Google Sans"/>
              </a:rPr>
              <a:t>, et dont le symbole est </a:t>
            </a:r>
            <a:r>
              <a:rPr lang="fr-FR" dirty="0" err="1">
                <a:solidFill>
                  <a:srgbClr val="202124"/>
                </a:solidFill>
                <a:latin typeface="Google Sans"/>
              </a:rPr>
              <a:t>TeV</a:t>
            </a:r>
            <a:r>
              <a:rPr lang="fr-FR" dirty="0">
                <a:solidFill>
                  <a:srgbClr val="202124"/>
                </a:solidFill>
                <a:latin typeface="Google Sans"/>
              </a:rPr>
              <a:t>.</a:t>
            </a:r>
            <a:endParaRPr lang="fr-FR" dirty="0"/>
          </a:p>
        </p:txBody>
      </p:sp>
      <p:sp>
        <p:nvSpPr>
          <p:cNvPr id="8" name="Rectangle 7"/>
          <p:cNvSpPr/>
          <p:nvPr/>
        </p:nvSpPr>
        <p:spPr>
          <a:xfrm>
            <a:off x="-8199407" y="4022489"/>
            <a:ext cx="7036608" cy="1569660"/>
          </a:xfrm>
          <a:prstGeom prst="rect">
            <a:avLst/>
          </a:prstGeom>
        </p:spPr>
        <p:txBody>
          <a:bodyPr wrap="square">
            <a:spAutoFit/>
          </a:bodyPr>
          <a:lstStyle/>
          <a:p>
            <a:r>
              <a:rPr lang="fr-FR" dirty="0">
                <a:solidFill>
                  <a:srgbClr val="202124"/>
                </a:solidFill>
                <a:latin typeface="Google Sans"/>
              </a:rPr>
              <a:t>Les particules élémentaires </a:t>
            </a:r>
            <a:r>
              <a:rPr lang="fr-FR" dirty="0">
                <a:solidFill>
                  <a:srgbClr val="040C28"/>
                </a:solidFill>
                <a:latin typeface="Google Sans"/>
              </a:rPr>
              <a:t>sont des paquets d'énergies caractérisés principalement par une masse, un moment cinétique intrinsèque (le spin) et la charge électrique</a:t>
            </a:r>
            <a:r>
              <a:rPr lang="fr-FR" dirty="0">
                <a:solidFill>
                  <a:srgbClr val="202124"/>
                </a:solidFill>
                <a:latin typeface="Google Sans"/>
              </a:rPr>
              <a:t>.</a:t>
            </a:r>
            <a:endParaRPr lang="fr-FR" dirty="0"/>
          </a:p>
        </p:txBody>
      </p:sp>
      <p:sp>
        <p:nvSpPr>
          <p:cNvPr id="6" name="Rectangle 5"/>
          <p:cNvSpPr/>
          <p:nvPr/>
        </p:nvSpPr>
        <p:spPr>
          <a:xfrm>
            <a:off x="-8029475" y="6565946"/>
            <a:ext cx="9145016" cy="3046988"/>
          </a:xfrm>
          <a:prstGeom prst="rect">
            <a:avLst/>
          </a:prstGeom>
        </p:spPr>
        <p:txBody>
          <a:bodyPr wrap="square">
            <a:spAutoFit/>
          </a:bodyPr>
          <a:lstStyle/>
          <a:p>
            <a:endParaRPr lang="fr-FR" dirty="0">
              <a:solidFill>
                <a:srgbClr val="202124"/>
              </a:solidFill>
              <a:latin typeface="arial" panose="020B0604020202020204" pitchFamily="34" charset="0"/>
            </a:endParaRPr>
          </a:p>
          <a:p>
            <a:r>
              <a:rPr lang="fr-FR" b="1" dirty="0">
                <a:solidFill>
                  <a:srgbClr val="202124"/>
                </a:solidFill>
                <a:latin typeface="arial" panose="020B0604020202020204" pitchFamily="34" charset="0"/>
              </a:rPr>
              <a:t>Fermions : </a:t>
            </a:r>
            <a:r>
              <a:rPr lang="fr-FR" dirty="0" err="1">
                <a:solidFill>
                  <a:srgbClr val="202124"/>
                </a:solidFill>
                <a:latin typeface="arial" panose="020B0604020202020204" pitchFamily="34" charset="0"/>
              </a:rPr>
              <a:t>Hadrons+leptons</a:t>
            </a:r>
            <a:endParaRPr lang="fr-FR" dirty="0">
              <a:solidFill>
                <a:srgbClr val="202124"/>
              </a:solidFill>
              <a:latin typeface="arial" panose="020B0604020202020204" pitchFamily="34" charset="0"/>
            </a:endParaRPr>
          </a:p>
          <a:p>
            <a:r>
              <a:rPr lang="fr-FR" b="1" dirty="0">
                <a:solidFill>
                  <a:srgbClr val="202124"/>
                </a:solidFill>
                <a:latin typeface="arial" panose="020B0604020202020204" pitchFamily="34" charset="0"/>
              </a:rPr>
              <a:t>Hadrons : </a:t>
            </a:r>
            <a:r>
              <a:rPr lang="fr-FR" dirty="0">
                <a:solidFill>
                  <a:srgbClr val="202124"/>
                </a:solidFill>
                <a:latin typeface="arial" panose="020B0604020202020204" pitchFamily="34" charset="0"/>
              </a:rPr>
              <a:t>Quarks + mésons</a:t>
            </a:r>
          </a:p>
          <a:p>
            <a:endParaRPr lang="fr-FR" b="1" dirty="0">
              <a:solidFill>
                <a:srgbClr val="202124"/>
              </a:solidFill>
              <a:latin typeface="arial" panose="020B0604020202020204" pitchFamily="34" charset="0"/>
            </a:endParaRPr>
          </a:p>
          <a:p>
            <a:r>
              <a:rPr lang="fr-FR" b="1" dirty="0">
                <a:solidFill>
                  <a:srgbClr val="202124"/>
                </a:solidFill>
                <a:latin typeface="arial" panose="020B0604020202020204" pitchFamily="34" charset="0"/>
              </a:rPr>
              <a:t>Méson</a:t>
            </a:r>
          </a:p>
          <a:p>
            <a:r>
              <a:rPr lang="fr-FR" b="1" dirty="0">
                <a:solidFill>
                  <a:srgbClr val="4D5156"/>
                </a:solidFill>
                <a:latin typeface="arial" panose="020B0604020202020204" pitchFamily="34" charset="0"/>
              </a:rPr>
              <a:t>Un méson est, une particule composite</a:t>
            </a:r>
          </a:p>
          <a:p>
            <a:r>
              <a:rPr lang="fr-FR" b="1" dirty="0">
                <a:solidFill>
                  <a:srgbClr val="4D5156"/>
                </a:solidFill>
                <a:latin typeface="arial" panose="020B0604020202020204" pitchFamily="34" charset="0"/>
              </a:rPr>
              <a:t> composée d'un nombre pair </a:t>
            </a:r>
          </a:p>
          <a:p>
            <a:r>
              <a:rPr lang="fr-FR" b="1" dirty="0">
                <a:solidFill>
                  <a:srgbClr val="4D5156"/>
                </a:solidFill>
                <a:latin typeface="arial" panose="020B0604020202020204" pitchFamily="34" charset="0"/>
              </a:rPr>
              <a:t>de quarks et d'antiquarks.</a:t>
            </a:r>
            <a:endParaRPr lang="fr-FR" b="1" i="0" dirty="0">
              <a:solidFill>
                <a:srgbClr val="4D5156"/>
              </a:solidFill>
              <a:effectLst/>
              <a:latin typeface="arial" panose="020B0604020202020204" pitchFamily="34" charset="0"/>
            </a:endParaRPr>
          </a:p>
        </p:txBody>
      </p:sp>
    </p:spTree>
    <p:extLst>
      <p:ext uri="{BB962C8B-B14F-4D97-AF65-F5344CB8AC3E}">
        <p14:creationId xmlns:p14="http://schemas.microsoft.com/office/powerpoint/2010/main" val="4068505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37219" name="Rectangle 5123"/>
          <p:cNvSpPr>
            <a:spLocks noGrp="1" noChangeArrowheads="1"/>
          </p:cNvSpPr>
          <p:nvPr>
            <p:ph type="body" idx="1"/>
          </p:nvPr>
        </p:nvSpPr>
        <p:spPr>
          <a:xfrm>
            <a:off x="755650" y="5078413"/>
            <a:ext cx="6046788" cy="4810125"/>
          </a:xfrm>
          <a:solidFill>
            <a:srgbClr val="FFFFFF"/>
          </a:solidFill>
          <a:ln>
            <a:solidFill>
              <a:srgbClr val="000000"/>
            </a:solidFill>
            <a:miter lim="800000"/>
            <a:headEnd/>
            <a:tailEnd/>
          </a:ln>
        </p:spPr>
        <p:txBody>
          <a:bodyPr/>
          <a:lstStyle/>
          <a:p>
            <a:r>
              <a:rPr lang="fr-FR" altLang="fr-FR" sz="2000">
                <a:hlinkClick r:id="rId3"/>
              </a:rPr>
              <a:t/>
            </a:r>
            <a:br>
              <a:rPr lang="fr-FR" altLang="fr-FR" sz="2000">
                <a:hlinkClick r:id="rId3"/>
              </a:rPr>
            </a:br>
            <a:endParaRPr lang="fr-FR" altLang="fr-FR" sz="2000"/>
          </a:p>
        </p:txBody>
      </p:sp>
    </p:spTree>
    <p:extLst>
      <p:ext uri="{BB962C8B-B14F-4D97-AF65-F5344CB8AC3E}">
        <p14:creationId xmlns:p14="http://schemas.microsoft.com/office/powerpoint/2010/main" val="4075078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35171" name="Rectangle 5123"/>
          <p:cNvSpPr>
            <a:spLocks noGrp="1" noChangeArrowheads="1"/>
          </p:cNvSpPr>
          <p:nvPr>
            <p:ph type="body" idx="1"/>
          </p:nvPr>
        </p:nvSpPr>
        <p:spPr>
          <a:xfrm>
            <a:off x="755650" y="5078413"/>
            <a:ext cx="6046788" cy="4810125"/>
          </a:xfrm>
          <a:solidFill>
            <a:srgbClr val="FFFFFF"/>
          </a:solidFill>
          <a:ln>
            <a:solidFill>
              <a:srgbClr val="000000"/>
            </a:solidFill>
            <a:miter lim="800000"/>
            <a:headEnd/>
            <a:tailEnd/>
          </a:ln>
        </p:spPr>
        <p:txBody>
          <a:bodyPr/>
          <a:lstStyle/>
          <a:p>
            <a:endParaRPr lang="fr-FR" altLang="fr-FR"/>
          </a:p>
        </p:txBody>
      </p:sp>
      <p:sp>
        <p:nvSpPr>
          <p:cNvPr id="135172" name="Rectangle 4"/>
          <p:cNvSpPr>
            <a:spLocks noChangeArrowheads="1"/>
          </p:cNvSpPr>
          <p:nvPr/>
        </p:nvSpPr>
        <p:spPr bwMode="auto">
          <a:xfrm flipH="1">
            <a:off x="-2484438" y="4819650"/>
            <a:ext cx="12980988" cy="55880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47610" rIns="0" bIns="0" anchor="ctr">
            <a:spAutoFit/>
          </a:bodyPr>
          <a:lstStyle/>
          <a:p>
            <a:r>
              <a:rPr lang="en-GB" altLang="fr-FR" sz="1800" b="1" dirty="0">
                <a:solidFill>
                  <a:srgbClr val="000000"/>
                </a:solidFill>
                <a:latin typeface="Arial" panose="020B0604020202020204" pitchFamily="34" charset="0"/>
              </a:rPr>
              <a:t>Les WIMP</a:t>
            </a:r>
            <a:r>
              <a:rPr lang="en-GB" altLang="fr-FR" sz="1800" dirty="0">
                <a:solidFill>
                  <a:srgbClr val="555555"/>
                </a:solidFill>
                <a:latin typeface="Arial" panose="020B0604020202020204" pitchFamily="34" charset="0"/>
              </a:rPr>
              <a:t>[</a:t>
            </a:r>
            <a:r>
              <a:rPr lang="en-GB" altLang="fr-FR" sz="1800" dirty="0">
                <a:solidFill>
                  <a:srgbClr val="0B0080"/>
                </a:solidFill>
                <a:latin typeface="Arial" panose="020B0604020202020204" pitchFamily="34" charset="0"/>
                <a:hlinkClick r:id="rId3" tooltip="Modifier la section : Les WIMP"/>
              </a:rPr>
              <a:t>modifier</a:t>
            </a:r>
            <a:r>
              <a:rPr lang="en-GB" altLang="fr-FR" sz="1800" dirty="0">
                <a:solidFill>
                  <a:srgbClr val="555555"/>
                </a:solidFill>
              </a:rPr>
              <a:t> </a:t>
            </a:r>
            <a:r>
              <a:rPr lang="en-GB" altLang="fr-FR" sz="1800" dirty="0">
                <a:solidFill>
                  <a:srgbClr val="555555"/>
                </a:solidFill>
                <a:latin typeface="Arial" panose="020B0604020202020204" pitchFamily="34" charset="0"/>
              </a:rPr>
              <a:t>|</a:t>
            </a:r>
            <a:r>
              <a:rPr lang="en-GB" altLang="fr-FR" sz="1800" dirty="0">
                <a:solidFill>
                  <a:srgbClr val="555555"/>
                </a:solidFill>
              </a:rPr>
              <a:t> </a:t>
            </a:r>
            <a:r>
              <a:rPr lang="en-GB" altLang="fr-FR" sz="1800" dirty="0">
                <a:solidFill>
                  <a:srgbClr val="0B0080"/>
                </a:solidFill>
                <a:latin typeface="Arial" panose="020B0604020202020204" pitchFamily="34" charset="0"/>
                <a:hlinkClick r:id="rId4" tooltip="Modifier la section : Les WIMP"/>
              </a:rPr>
              <a:t>modifier le code</a:t>
            </a:r>
            <a:r>
              <a:rPr lang="en-GB" altLang="fr-FR" sz="1800" dirty="0">
                <a:solidFill>
                  <a:srgbClr val="555555"/>
                </a:solidFill>
                <a:latin typeface="Arial" panose="020B0604020202020204" pitchFamily="34" charset="0"/>
              </a:rPr>
              <a:t>]</a:t>
            </a:r>
            <a:endParaRPr lang="en-GB" altLang="fr-FR" sz="1800" b="1" dirty="0">
              <a:solidFill>
                <a:srgbClr val="000000"/>
              </a:solidFill>
              <a:latin typeface="Arial" panose="020B0604020202020204" pitchFamily="34" charset="0"/>
            </a:endParaRPr>
          </a:p>
          <a:p>
            <a:r>
              <a:rPr lang="en-GB" altLang="fr-FR" sz="1800" dirty="0">
                <a:solidFill>
                  <a:srgbClr val="252525"/>
                </a:solidFill>
                <a:latin typeface="Arial" panose="020B0604020202020204" pitchFamily="34" charset="0"/>
              </a:rPr>
              <a:t>Les</a:t>
            </a:r>
            <a:r>
              <a:rPr lang="en-GB" altLang="fr-FR" sz="1800" dirty="0">
                <a:solidFill>
                  <a:srgbClr val="252525"/>
                </a:solidFill>
              </a:rPr>
              <a:t> </a:t>
            </a:r>
            <a:r>
              <a:rPr lang="en-GB" altLang="fr-FR" sz="1800" dirty="0">
                <a:solidFill>
                  <a:srgbClr val="0B0080"/>
                </a:solidFill>
                <a:latin typeface="Arial" panose="020B0604020202020204" pitchFamily="34" charset="0"/>
                <a:hlinkClick r:id="rId5" tooltip="Weakly interacting massive particles"/>
              </a:rPr>
              <a:t>WIMP</a:t>
            </a:r>
            <a:r>
              <a:rPr lang="en-GB" altLang="fr-FR" sz="1800" dirty="0">
                <a:solidFill>
                  <a:srgbClr val="252525"/>
                </a:solidFill>
              </a:rPr>
              <a:t> </a:t>
            </a:r>
            <a:r>
              <a:rPr lang="en-GB" altLang="fr-FR" sz="1800" dirty="0">
                <a:solidFill>
                  <a:srgbClr val="252525"/>
                </a:solidFill>
                <a:latin typeface="Arial" panose="020B0604020202020204" pitchFamily="34" charset="0"/>
              </a:rPr>
              <a:t>(</a:t>
            </a:r>
            <a:r>
              <a:rPr lang="fr-FR" altLang="fr-FR" sz="1800" i="1" dirty="0">
                <a:solidFill>
                  <a:srgbClr val="252525"/>
                </a:solidFill>
                <a:latin typeface="Arial" panose="020B0604020202020204" pitchFamily="34" charset="0"/>
              </a:rPr>
              <a:t>Weakly interactive massive </a:t>
            </a:r>
            <a:r>
              <a:rPr lang="fr-FR" altLang="fr-FR" sz="1800" i="1" dirty="0" err="1">
                <a:solidFill>
                  <a:srgbClr val="252525"/>
                </a:solidFill>
                <a:latin typeface="Arial" panose="020B0604020202020204" pitchFamily="34" charset="0"/>
              </a:rPr>
              <a:t>particles</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forment</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une</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classe</a:t>
            </a:r>
            <a:r>
              <a:rPr lang="en-GB" altLang="fr-FR" sz="1800" dirty="0">
                <a:solidFill>
                  <a:srgbClr val="252525"/>
                </a:solidFill>
                <a:latin typeface="Arial" panose="020B0604020202020204" pitchFamily="34" charset="0"/>
              </a:rPr>
              <a:t> de </a:t>
            </a:r>
            <a:r>
              <a:rPr lang="en-GB" altLang="fr-FR" sz="1800" dirty="0" err="1">
                <a:solidFill>
                  <a:srgbClr val="252525"/>
                </a:solidFill>
                <a:latin typeface="Arial" panose="020B0604020202020204" pitchFamily="34" charset="0"/>
              </a:rPr>
              <a:t>particules</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lourdes</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interagissant</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faiblement</a:t>
            </a:r>
            <a:r>
              <a:rPr lang="en-GB" altLang="fr-FR" sz="1800" dirty="0">
                <a:solidFill>
                  <a:srgbClr val="252525"/>
                </a:solidFill>
                <a:latin typeface="Arial" panose="020B0604020202020204" pitchFamily="34" charset="0"/>
              </a:rPr>
              <a:t> avec la </a:t>
            </a:r>
            <a:r>
              <a:rPr lang="en-GB" altLang="fr-FR" sz="1800" dirty="0" err="1">
                <a:solidFill>
                  <a:srgbClr val="252525"/>
                </a:solidFill>
                <a:latin typeface="Arial" panose="020B0604020202020204" pitchFamily="34" charset="0"/>
              </a:rPr>
              <a:t>mati</a:t>
            </a:r>
            <a:r>
              <a:rPr lang="en-GB" altLang="fr-FR" sz="1800" dirty="0" err="1">
                <a:solidFill>
                  <a:srgbClr val="252525"/>
                </a:solidFill>
              </a:rPr>
              <a:t>è</a:t>
            </a:r>
            <a:r>
              <a:rPr lang="en-GB" altLang="fr-FR" sz="1800" dirty="0" err="1">
                <a:solidFill>
                  <a:srgbClr val="252525"/>
                </a:solidFill>
                <a:latin typeface="Arial" panose="020B0604020202020204" pitchFamily="34" charset="0"/>
              </a:rPr>
              <a:t>re</a:t>
            </a:r>
            <a:r>
              <a:rPr lang="en-GB" altLang="fr-FR" sz="1800" dirty="0">
                <a:solidFill>
                  <a:srgbClr val="252525"/>
                </a:solidFill>
                <a:latin typeface="Arial" panose="020B0604020202020204" pitchFamily="34" charset="0"/>
              </a:rPr>
              <a:t>, et constituent </a:t>
            </a:r>
            <a:r>
              <a:rPr lang="en-GB" altLang="fr-FR" sz="1800" dirty="0" err="1">
                <a:solidFill>
                  <a:srgbClr val="252525"/>
                </a:solidFill>
                <a:latin typeface="Arial" panose="020B0604020202020204" pitchFamily="34" charset="0"/>
              </a:rPr>
              <a:t>d'excellents</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candidats</a:t>
            </a:r>
            <a:r>
              <a:rPr lang="en-GB" altLang="fr-FR" sz="1800" dirty="0">
                <a:solidFill>
                  <a:srgbClr val="252525"/>
                </a:solidFill>
                <a:latin typeface="Arial" panose="020B0604020202020204" pitchFamily="34" charset="0"/>
              </a:rPr>
              <a:t> </a:t>
            </a:r>
            <a:r>
              <a:rPr lang="en-GB" altLang="fr-FR" sz="1800" dirty="0">
                <a:solidFill>
                  <a:srgbClr val="252525"/>
                </a:solidFill>
              </a:rPr>
              <a:t>à</a:t>
            </a:r>
            <a:r>
              <a:rPr lang="en-GB" altLang="fr-FR" sz="1800" dirty="0">
                <a:solidFill>
                  <a:srgbClr val="252525"/>
                </a:solidFill>
                <a:latin typeface="Arial" panose="020B0604020202020204" pitchFamily="34" charset="0"/>
              </a:rPr>
              <a:t> la </a:t>
            </a:r>
            <a:r>
              <a:rPr lang="en-GB" altLang="fr-FR" sz="1800" dirty="0" err="1">
                <a:solidFill>
                  <a:srgbClr val="252525"/>
                </a:solidFill>
                <a:latin typeface="Arial" panose="020B0604020202020204" pitchFamily="34" charset="0"/>
              </a:rPr>
              <a:t>mati</a:t>
            </a:r>
            <a:r>
              <a:rPr lang="en-GB" altLang="fr-FR" sz="1800" dirty="0" err="1">
                <a:solidFill>
                  <a:srgbClr val="252525"/>
                </a:solidFill>
              </a:rPr>
              <a:t>è</a:t>
            </a:r>
            <a:r>
              <a:rPr lang="en-GB" altLang="fr-FR" sz="1800" dirty="0" err="1">
                <a:solidFill>
                  <a:srgbClr val="252525"/>
                </a:solidFill>
                <a:latin typeface="Arial" panose="020B0604020202020204" pitchFamily="34" charset="0"/>
              </a:rPr>
              <a:t>re</a:t>
            </a:r>
            <a:r>
              <a:rPr lang="en-GB" altLang="fr-FR" sz="1800" dirty="0">
                <a:solidFill>
                  <a:srgbClr val="252525"/>
                </a:solidFill>
                <a:latin typeface="Arial" panose="020B0604020202020204" pitchFamily="34" charset="0"/>
              </a:rPr>
              <a:t> sombre non-</a:t>
            </a:r>
            <a:r>
              <a:rPr lang="en-GB" altLang="fr-FR" sz="1800" dirty="0" err="1">
                <a:solidFill>
                  <a:srgbClr val="252525"/>
                </a:solidFill>
                <a:latin typeface="Arial" panose="020B0604020202020204" pitchFamily="34" charset="0"/>
              </a:rPr>
              <a:t>baryonique</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Parmi</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celles</a:t>
            </a:r>
            <a:r>
              <a:rPr lang="en-GB" altLang="fr-FR" sz="1800" dirty="0">
                <a:solidFill>
                  <a:srgbClr val="252525"/>
                </a:solidFill>
                <a:latin typeface="Arial" panose="020B0604020202020204" pitchFamily="34" charset="0"/>
              </a:rPr>
              <a:t>-ci on </a:t>
            </a:r>
            <a:r>
              <a:rPr lang="en-GB" altLang="fr-FR" sz="1800" dirty="0" err="1">
                <a:solidFill>
                  <a:srgbClr val="252525"/>
                </a:solidFill>
                <a:latin typeface="Arial" panose="020B0604020202020204" pitchFamily="34" charset="0"/>
              </a:rPr>
              <a:t>trouve</a:t>
            </a:r>
            <a:r>
              <a:rPr lang="en-GB" altLang="fr-FR" sz="1800" dirty="0">
                <a:solidFill>
                  <a:srgbClr val="252525"/>
                </a:solidFill>
                <a:latin typeface="Arial" panose="020B0604020202020204" pitchFamily="34" charset="0"/>
              </a:rPr>
              <a:t> le </a:t>
            </a:r>
            <a:r>
              <a:rPr lang="en-GB" altLang="fr-FR" sz="1800" dirty="0" err="1">
                <a:solidFill>
                  <a:srgbClr val="252525"/>
                </a:solidFill>
                <a:latin typeface="Arial" panose="020B0604020202020204" pitchFamily="34" charset="0"/>
              </a:rPr>
              <a:t>neutralino</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postul</a:t>
            </a:r>
            <a:r>
              <a:rPr lang="en-GB" altLang="fr-FR" sz="1800" dirty="0" err="1">
                <a:solidFill>
                  <a:srgbClr val="252525"/>
                </a:solidFill>
              </a:rPr>
              <a:t>é</a:t>
            </a:r>
            <a:r>
              <a:rPr lang="en-GB" altLang="fr-FR" sz="1800" dirty="0">
                <a:solidFill>
                  <a:srgbClr val="252525"/>
                </a:solidFill>
                <a:latin typeface="Arial" panose="020B0604020202020204" pitchFamily="34" charset="0"/>
              </a:rPr>
              <a:t> par les extensions </a:t>
            </a:r>
            <a:r>
              <a:rPr lang="en-GB" altLang="fr-FR" sz="1800" dirty="0" err="1">
                <a:solidFill>
                  <a:srgbClr val="252525"/>
                </a:solidFill>
                <a:latin typeface="Arial" panose="020B0604020202020204" pitchFamily="34" charset="0"/>
              </a:rPr>
              <a:t>supersym</a:t>
            </a:r>
            <a:r>
              <a:rPr lang="en-GB" altLang="fr-FR" sz="1800" dirty="0" err="1">
                <a:solidFill>
                  <a:srgbClr val="252525"/>
                </a:solidFill>
              </a:rPr>
              <a:t>é</a:t>
            </a:r>
            <a:r>
              <a:rPr lang="en-GB" altLang="fr-FR" sz="1800" dirty="0" err="1">
                <a:solidFill>
                  <a:srgbClr val="252525"/>
                </a:solidFill>
                <a:latin typeface="Arial" panose="020B0604020202020204" pitchFamily="34" charset="0"/>
              </a:rPr>
              <a:t>trique</a:t>
            </a:r>
            <a:r>
              <a:rPr lang="en-GB" altLang="fr-FR" sz="1800" dirty="0">
                <a:solidFill>
                  <a:srgbClr val="252525"/>
                </a:solidFill>
                <a:latin typeface="Arial" panose="020B0604020202020204" pitchFamily="34" charset="0"/>
              </a:rPr>
              <a:t> du </a:t>
            </a:r>
            <a:r>
              <a:rPr lang="en-GB" altLang="fr-FR" sz="1800" dirty="0" err="1">
                <a:solidFill>
                  <a:srgbClr val="252525"/>
                </a:solidFill>
                <a:latin typeface="Arial" panose="020B0604020202020204" pitchFamily="34" charset="0"/>
              </a:rPr>
              <a:t>mod</a:t>
            </a:r>
            <a:r>
              <a:rPr lang="en-GB" altLang="fr-FR" sz="1800" dirty="0" err="1">
                <a:solidFill>
                  <a:srgbClr val="252525"/>
                </a:solidFill>
              </a:rPr>
              <a:t>è</a:t>
            </a:r>
            <a:r>
              <a:rPr lang="en-GB" altLang="fr-FR" sz="1800" dirty="0" err="1">
                <a:solidFill>
                  <a:srgbClr val="252525"/>
                </a:solidFill>
                <a:latin typeface="Arial" panose="020B0604020202020204" pitchFamily="34" charset="0"/>
              </a:rPr>
              <a:t>le</a:t>
            </a:r>
            <a:r>
              <a:rPr lang="en-GB" altLang="fr-FR" sz="1800" dirty="0">
                <a:solidFill>
                  <a:srgbClr val="252525"/>
                </a:solidFill>
                <a:latin typeface="Arial" panose="020B0604020202020204" pitchFamily="34" charset="0"/>
              </a:rPr>
              <a:t> standard de la physique des </a:t>
            </a:r>
            <a:r>
              <a:rPr lang="en-GB" altLang="fr-FR" sz="1800" dirty="0" err="1">
                <a:solidFill>
                  <a:srgbClr val="252525"/>
                </a:solidFill>
                <a:latin typeface="Arial" panose="020B0604020202020204" pitchFamily="34" charset="0"/>
              </a:rPr>
              <a:t>particules</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L'id</a:t>
            </a:r>
            <a:r>
              <a:rPr lang="en-GB" altLang="fr-FR" sz="1800" dirty="0" err="1">
                <a:solidFill>
                  <a:srgbClr val="252525"/>
                </a:solidFill>
              </a:rPr>
              <a:t>é</a:t>
            </a:r>
            <a:r>
              <a:rPr lang="en-GB" altLang="fr-FR" sz="1800" dirty="0" err="1">
                <a:solidFill>
                  <a:srgbClr val="252525"/>
                </a:solidFill>
                <a:latin typeface="Arial" panose="020B0604020202020204" pitchFamily="34" charset="0"/>
              </a:rPr>
              <a:t>e</a:t>
            </a:r>
            <a:r>
              <a:rPr lang="en-GB" altLang="fr-FR" sz="1800" dirty="0">
                <a:solidFill>
                  <a:srgbClr val="252525"/>
                </a:solidFill>
                <a:latin typeface="Arial" panose="020B0604020202020204" pitchFamily="34" charset="0"/>
              </a:rPr>
              <a:t> de la</a:t>
            </a:r>
            <a:r>
              <a:rPr lang="en-GB" altLang="fr-FR" sz="1800" dirty="0">
                <a:solidFill>
                  <a:srgbClr val="252525"/>
                </a:solidFill>
              </a:rPr>
              <a:t> </a:t>
            </a:r>
            <a:r>
              <a:rPr lang="en-GB" altLang="fr-FR" sz="1800" dirty="0" err="1">
                <a:solidFill>
                  <a:srgbClr val="0B0080"/>
                </a:solidFill>
                <a:latin typeface="Arial" panose="020B0604020202020204" pitchFamily="34" charset="0"/>
                <a:hlinkClick r:id="rId6" tooltip="Supersymétrie"/>
              </a:rPr>
              <a:t>supersym</a:t>
            </a:r>
            <a:r>
              <a:rPr lang="en-GB" altLang="fr-FR" sz="1800" dirty="0" err="1">
                <a:solidFill>
                  <a:srgbClr val="0B0080"/>
                </a:solidFill>
                <a:hlinkClick r:id="rId6" tooltip="Supersymétrie"/>
              </a:rPr>
              <a:t>é</a:t>
            </a:r>
            <a:r>
              <a:rPr lang="en-GB" altLang="fr-FR" sz="1800" dirty="0" err="1">
                <a:solidFill>
                  <a:srgbClr val="0B0080"/>
                </a:solidFill>
                <a:latin typeface="Arial" panose="020B0604020202020204" pitchFamily="34" charset="0"/>
                <a:hlinkClick r:id="rId6" tooltip="Supersymétrie"/>
              </a:rPr>
              <a:t>trie</a:t>
            </a:r>
            <a:r>
              <a:rPr lang="en-GB" altLang="fr-FR" sz="1800" dirty="0">
                <a:solidFill>
                  <a:srgbClr val="252525"/>
                </a:solidFill>
              </a:rPr>
              <a:t> </a:t>
            </a:r>
            <a:r>
              <a:rPr lang="en-GB" altLang="fr-FR" sz="1800" dirty="0" err="1">
                <a:solidFill>
                  <a:srgbClr val="252525"/>
                </a:solidFill>
                <a:latin typeface="Arial" panose="020B0604020202020204" pitchFamily="34" charset="0"/>
              </a:rPr>
              <a:t>est</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d'associer</a:t>
            </a:r>
            <a:r>
              <a:rPr lang="en-GB" altLang="fr-FR" sz="1800" dirty="0">
                <a:solidFill>
                  <a:srgbClr val="252525"/>
                </a:solidFill>
                <a:latin typeface="Arial" panose="020B0604020202020204" pitchFamily="34" charset="0"/>
              </a:rPr>
              <a:t> </a:t>
            </a:r>
            <a:r>
              <a:rPr lang="en-GB" altLang="fr-FR" sz="1800" dirty="0">
                <a:solidFill>
                  <a:srgbClr val="252525"/>
                </a:solidFill>
              </a:rPr>
              <a:t>à</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chaque</a:t>
            </a:r>
            <a:r>
              <a:rPr lang="en-GB" altLang="fr-FR" sz="1800" dirty="0">
                <a:solidFill>
                  <a:srgbClr val="252525"/>
                </a:solidFill>
              </a:rPr>
              <a:t> </a:t>
            </a:r>
            <a:r>
              <a:rPr lang="en-GB" altLang="fr-FR" sz="1800" dirty="0">
                <a:solidFill>
                  <a:srgbClr val="0B0080"/>
                </a:solidFill>
                <a:latin typeface="Arial" panose="020B0604020202020204" pitchFamily="34" charset="0"/>
                <a:hlinkClick r:id="rId7" tooltip="Boson"/>
              </a:rPr>
              <a:t>boson</a:t>
            </a:r>
            <a:r>
              <a:rPr lang="en-GB" altLang="fr-FR" sz="1800" dirty="0">
                <a:solidFill>
                  <a:srgbClr val="252525"/>
                </a:solidFill>
              </a:rPr>
              <a:t> </a:t>
            </a:r>
            <a:r>
              <a:rPr lang="en-GB" altLang="fr-FR" sz="1800" dirty="0">
                <a:solidFill>
                  <a:srgbClr val="252525"/>
                </a:solidFill>
                <a:latin typeface="Arial" panose="020B0604020202020204" pitchFamily="34" charset="0"/>
              </a:rPr>
              <a:t>un</a:t>
            </a:r>
            <a:r>
              <a:rPr lang="en-GB" altLang="fr-FR" sz="1800" dirty="0">
                <a:solidFill>
                  <a:srgbClr val="252525"/>
                </a:solidFill>
              </a:rPr>
              <a:t> </a:t>
            </a:r>
            <a:r>
              <a:rPr lang="en-GB" altLang="fr-FR" sz="1800" dirty="0">
                <a:solidFill>
                  <a:srgbClr val="0B0080"/>
                </a:solidFill>
                <a:latin typeface="Arial" panose="020B0604020202020204" pitchFamily="34" charset="0"/>
                <a:hlinkClick r:id="rId8" tooltip="Fermion"/>
              </a:rPr>
              <a:t>fermion</a:t>
            </a:r>
            <a:r>
              <a:rPr lang="en-GB" altLang="fr-FR" sz="1800" dirty="0">
                <a:solidFill>
                  <a:srgbClr val="252525"/>
                </a:solidFill>
              </a:rPr>
              <a:t> </a:t>
            </a:r>
            <a:r>
              <a:rPr lang="en-GB" altLang="fr-FR" sz="1800" dirty="0">
                <a:solidFill>
                  <a:srgbClr val="252525"/>
                </a:solidFill>
                <a:latin typeface="Arial" panose="020B0604020202020204" pitchFamily="34" charset="0"/>
              </a:rPr>
              <a:t>et vice versa. </a:t>
            </a:r>
            <a:r>
              <a:rPr lang="en-GB" altLang="fr-FR" sz="1800" dirty="0" err="1">
                <a:solidFill>
                  <a:srgbClr val="252525"/>
                </a:solidFill>
                <a:latin typeface="Arial" panose="020B0604020202020204" pitchFamily="34" charset="0"/>
              </a:rPr>
              <a:t>Chaque</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particule</a:t>
            </a:r>
            <a:r>
              <a:rPr lang="en-GB" altLang="fr-FR" sz="1800" dirty="0">
                <a:solidFill>
                  <a:srgbClr val="252525"/>
                </a:solidFill>
                <a:latin typeface="Arial" panose="020B0604020202020204" pitchFamily="34" charset="0"/>
              </a:rPr>
              <a:t> se </a:t>
            </a:r>
            <a:r>
              <a:rPr lang="en-GB" altLang="fr-FR" sz="1800" dirty="0" err="1">
                <a:solidFill>
                  <a:srgbClr val="252525"/>
                </a:solidFill>
                <a:latin typeface="Arial" panose="020B0604020202020204" pitchFamily="34" charset="0"/>
              </a:rPr>
              <a:t>voit</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donc</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attribuer</a:t>
            </a:r>
            <a:r>
              <a:rPr lang="en-GB" altLang="fr-FR" sz="1800" dirty="0">
                <a:solidFill>
                  <a:srgbClr val="252525"/>
                </a:solidFill>
                <a:latin typeface="Arial" panose="020B0604020202020204" pitchFamily="34" charset="0"/>
              </a:rPr>
              <a:t> un super-</a:t>
            </a:r>
            <a:r>
              <a:rPr lang="en-GB" altLang="fr-FR" sz="1800" dirty="0" err="1">
                <a:solidFill>
                  <a:srgbClr val="252525"/>
                </a:solidFill>
                <a:latin typeface="Arial" panose="020B0604020202020204" pitchFamily="34" charset="0"/>
              </a:rPr>
              <a:t>partenaire</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ayant</a:t>
            </a:r>
            <a:r>
              <a:rPr lang="en-GB" altLang="fr-FR" sz="1800" dirty="0">
                <a:solidFill>
                  <a:srgbClr val="252525"/>
                </a:solidFill>
                <a:latin typeface="Arial" panose="020B0604020202020204" pitchFamily="34" charset="0"/>
              </a:rPr>
              <a:t> des </a:t>
            </a:r>
            <a:r>
              <a:rPr lang="en-GB" altLang="fr-FR" sz="1800" dirty="0" err="1">
                <a:solidFill>
                  <a:srgbClr val="252525"/>
                </a:solidFill>
                <a:latin typeface="Arial" panose="020B0604020202020204" pitchFamily="34" charset="0"/>
              </a:rPr>
              <a:t>propri</a:t>
            </a:r>
            <a:r>
              <a:rPr lang="en-GB" altLang="fr-FR" sz="1800" dirty="0" err="1">
                <a:solidFill>
                  <a:srgbClr val="252525"/>
                </a:solidFill>
              </a:rPr>
              <a:t>é</a:t>
            </a:r>
            <a:r>
              <a:rPr lang="en-GB" altLang="fr-FR" sz="1800" dirty="0" err="1">
                <a:solidFill>
                  <a:srgbClr val="252525"/>
                </a:solidFill>
                <a:latin typeface="Arial" panose="020B0604020202020204" pitchFamily="34" charset="0"/>
              </a:rPr>
              <a:t>t</a:t>
            </a:r>
            <a:r>
              <a:rPr lang="en-GB" altLang="fr-FR" sz="1800" dirty="0" err="1">
                <a:solidFill>
                  <a:srgbClr val="252525"/>
                </a:solidFill>
              </a:rPr>
              <a:t>é</a:t>
            </a:r>
            <a:r>
              <a:rPr lang="en-GB" altLang="fr-FR" sz="1800" dirty="0" err="1">
                <a:solidFill>
                  <a:srgbClr val="252525"/>
                </a:solidFill>
                <a:latin typeface="Arial" panose="020B0604020202020204" pitchFamily="34" charset="0"/>
              </a:rPr>
              <a:t>s</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identiques</a:t>
            </a:r>
            <a:r>
              <a:rPr lang="en-GB" altLang="fr-FR" sz="1800" dirty="0">
                <a:solidFill>
                  <a:srgbClr val="252525"/>
                </a:solidFill>
                <a:latin typeface="Arial" panose="020B0604020202020204" pitchFamily="34" charset="0"/>
              </a:rPr>
              <a:t> (masse, charge), </a:t>
            </a:r>
            <a:r>
              <a:rPr lang="en-GB" altLang="fr-FR" sz="1800" dirty="0" err="1">
                <a:solidFill>
                  <a:srgbClr val="252525"/>
                </a:solidFill>
                <a:latin typeface="Arial" panose="020B0604020202020204" pitchFamily="34" charset="0"/>
              </a:rPr>
              <a:t>mais</a:t>
            </a:r>
            <a:r>
              <a:rPr lang="en-GB" altLang="fr-FR" sz="1800" dirty="0">
                <a:solidFill>
                  <a:srgbClr val="252525"/>
                </a:solidFill>
                <a:latin typeface="Arial" panose="020B0604020202020204" pitchFamily="34" charset="0"/>
              </a:rPr>
              <a:t> avec un</a:t>
            </a:r>
            <a:r>
              <a:rPr lang="en-GB" altLang="fr-FR" sz="1800" dirty="0">
                <a:solidFill>
                  <a:srgbClr val="252525"/>
                </a:solidFill>
              </a:rPr>
              <a:t> </a:t>
            </a:r>
            <a:r>
              <a:rPr lang="fr-FR" altLang="fr-FR" sz="1800" dirty="0">
                <a:solidFill>
                  <a:srgbClr val="0B0080"/>
                </a:solidFill>
                <a:latin typeface="Arial" panose="020B0604020202020204" pitchFamily="34" charset="0"/>
                <a:hlinkClick r:id="rId9" tooltip="Spin"/>
              </a:rPr>
              <a:t>spin</a:t>
            </a:r>
            <a:r>
              <a:rPr lang="en-GB" altLang="fr-FR" sz="1800" dirty="0">
                <a:solidFill>
                  <a:srgbClr val="252525"/>
                </a:solidFill>
              </a:rPr>
              <a:t> </a:t>
            </a:r>
            <a:r>
              <a:rPr lang="en-GB" altLang="fr-FR" sz="1800" dirty="0" err="1">
                <a:solidFill>
                  <a:srgbClr val="252525"/>
                </a:solidFill>
                <a:latin typeface="Arial" panose="020B0604020202020204" pitchFamily="34" charset="0"/>
              </a:rPr>
              <a:t>diff</a:t>
            </a:r>
            <a:r>
              <a:rPr lang="en-GB" altLang="fr-FR" sz="1800" dirty="0" err="1">
                <a:solidFill>
                  <a:srgbClr val="252525"/>
                </a:solidFill>
              </a:rPr>
              <a:t>é</a:t>
            </a:r>
            <a:r>
              <a:rPr lang="en-GB" altLang="fr-FR" sz="1800" dirty="0" err="1">
                <a:solidFill>
                  <a:srgbClr val="252525"/>
                </a:solidFill>
                <a:latin typeface="Arial" panose="020B0604020202020204" pitchFamily="34" charset="0"/>
              </a:rPr>
              <a:t>rent</a:t>
            </a:r>
            <a:r>
              <a:rPr lang="en-GB" altLang="fr-FR" sz="1800" dirty="0">
                <a:solidFill>
                  <a:srgbClr val="252525"/>
                </a:solidFill>
                <a:latin typeface="Arial" panose="020B0604020202020204" pitchFamily="34" charset="0"/>
              </a:rPr>
              <a:t> de</a:t>
            </a:r>
            <a:r>
              <a:rPr lang="en-GB" altLang="fr-FR" sz="1800" dirty="0">
                <a:solidFill>
                  <a:srgbClr val="252525"/>
                </a:solidFill>
              </a:rPr>
              <a:t> </a:t>
            </a:r>
            <a:r>
              <a:rPr lang="en-GB" altLang="fr-FR" sz="1800" baseline="30000" dirty="0">
                <a:solidFill>
                  <a:srgbClr val="252525"/>
                </a:solidFill>
                <a:latin typeface="Arial" panose="020B0604020202020204" pitchFamily="34" charset="0"/>
              </a:rPr>
              <a:t>1</a:t>
            </a:r>
            <a:r>
              <a:rPr lang="en-GB" altLang="fr-FR" sz="1800" dirty="0">
                <a:solidFill>
                  <a:srgbClr val="252525"/>
                </a:solidFill>
                <a:latin typeface="Arial" panose="020B0604020202020204" pitchFamily="34" charset="0"/>
              </a:rPr>
              <a:t>⁄</a:t>
            </a:r>
            <a:r>
              <a:rPr lang="en-GB" altLang="fr-FR" sz="1800" baseline="-30000" dirty="0">
                <a:solidFill>
                  <a:srgbClr val="252525"/>
                </a:solidFill>
                <a:latin typeface="Arial" panose="020B0604020202020204" pitchFamily="34" charset="0"/>
              </a:rPr>
              <a:t>2</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Ainsi</a:t>
            </a:r>
            <a:r>
              <a:rPr lang="en-GB" altLang="fr-FR" sz="1800" dirty="0">
                <a:solidFill>
                  <a:srgbClr val="252525"/>
                </a:solidFill>
                <a:latin typeface="Arial" panose="020B0604020202020204" pitchFamily="34" charset="0"/>
              </a:rPr>
              <a:t>, le </a:t>
            </a:r>
            <a:r>
              <a:rPr lang="en-GB" altLang="fr-FR" sz="1800" dirty="0" err="1">
                <a:solidFill>
                  <a:srgbClr val="252525"/>
                </a:solidFill>
                <a:latin typeface="Arial" panose="020B0604020202020204" pitchFamily="34" charset="0"/>
              </a:rPr>
              <a:t>nombre</a:t>
            </a:r>
            <a:r>
              <a:rPr lang="en-GB" altLang="fr-FR" sz="1800" dirty="0">
                <a:solidFill>
                  <a:srgbClr val="252525"/>
                </a:solidFill>
                <a:latin typeface="Arial" panose="020B0604020202020204" pitchFamily="34" charset="0"/>
              </a:rPr>
              <a:t> de </a:t>
            </a:r>
            <a:r>
              <a:rPr lang="en-GB" altLang="fr-FR" sz="1800" dirty="0" err="1">
                <a:solidFill>
                  <a:srgbClr val="252525"/>
                </a:solidFill>
                <a:latin typeface="Arial" panose="020B0604020202020204" pitchFamily="34" charset="0"/>
              </a:rPr>
              <a:t>particules</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est</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doubl</a:t>
            </a:r>
            <a:r>
              <a:rPr lang="en-GB" altLang="fr-FR" sz="1800" dirty="0" err="1">
                <a:solidFill>
                  <a:srgbClr val="252525"/>
                </a:solidFill>
              </a:rPr>
              <a:t>é</a:t>
            </a:r>
            <a:r>
              <a:rPr lang="en-GB" altLang="fr-FR" sz="1800" dirty="0">
                <a:solidFill>
                  <a:srgbClr val="252525"/>
                </a:solidFill>
                <a:latin typeface="Arial" panose="020B0604020202020204" pitchFamily="34" charset="0"/>
              </a:rPr>
              <a:t>. Par </a:t>
            </a:r>
            <a:r>
              <a:rPr lang="en-GB" altLang="fr-FR" sz="1800" dirty="0" err="1">
                <a:solidFill>
                  <a:srgbClr val="252525"/>
                </a:solidFill>
                <a:latin typeface="Arial" panose="020B0604020202020204" pitchFamily="34" charset="0"/>
              </a:rPr>
              <a:t>exemple</a:t>
            </a:r>
            <a:r>
              <a:rPr lang="en-GB" altLang="fr-FR" sz="1800" dirty="0">
                <a:solidFill>
                  <a:srgbClr val="252525"/>
                </a:solidFill>
                <a:latin typeface="Arial" panose="020B0604020202020204" pitchFamily="34" charset="0"/>
              </a:rPr>
              <a:t>, le</a:t>
            </a:r>
            <a:r>
              <a:rPr lang="en-GB" altLang="fr-FR" sz="1800" dirty="0">
                <a:solidFill>
                  <a:srgbClr val="252525"/>
                </a:solidFill>
              </a:rPr>
              <a:t> </a:t>
            </a:r>
            <a:r>
              <a:rPr lang="en-GB" altLang="fr-FR" sz="1800" dirty="0">
                <a:solidFill>
                  <a:srgbClr val="0B0080"/>
                </a:solidFill>
                <a:latin typeface="Arial" panose="020B0604020202020204" pitchFamily="34" charset="0"/>
                <a:hlinkClick r:id="rId10" tooltip="Photon"/>
              </a:rPr>
              <a:t>photon</a:t>
            </a:r>
            <a:r>
              <a:rPr lang="en-GB" altLang="fr-FR" sz="1800" dirty="0">
                <a:solidFill>
                  <a:srgbClr val="252525"/>
                </a:solidFill>
              </a:rPr>
              <a:t> </a:t>
            </a:r>
            <a:r>
              <a:rPr lang="en-GB" altLang="fr-FR" sz="1800" dirty="0">
                <a:solidFill>
                  <a:srgbClr val="252525"/>
                </a:solidFill>
                <a:latin typeface="Arial" panose="020B0604020202020204" pitchFamily="34" charset="0"/>
              </a:rPr>
              <a:t>se </a:t>
            </a:r>
            <a:r>
              <a:rPr lang="en-GB" altLang="fr-FR" sz="1800" dirty="0" err="1">
                <a:solidFill>
                  <a:srgbClr val="252525"/>
                </a:solidFill>
                <a:latin typeface="Arial" panose="020B0604020202020204" pitchFamily="34" charset="0"/>
              </a:rPr>
              <a:t>retrouve</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accompagn</a:t>
            </a:r>
            <a:r>
              <a:rPr lang="en-GB" altLang="fr-FR" sz="1800" dirty="0" err="1">
                <a:solidFill>
                  <a:srgbClr val="252525"/>
                </a:solidFill>
              </a:rPr>
              <a:t>é</a:t>
            </a:r>
            <a:r>
              <a:rPr lang="en-GB" altLang="fr-FR" sz="1800" dirty="0">
                <a:solidFill>
                  <a:srgbClr val="252525"/>
                </a:solidFill>
                <a:latin typeface="Arial" panose="020B0604020202020204" pitchFamily="34" charset="0"/>
              </a:rPr>
              <a:t> d'un</a:t>
            </a:r>
            <a:r>
              <a:rPr lang="en-GB" altLang="fr-FR" sz="1800" dirty="0">
                <a:solidFill>
                  <a:srgbClr val="252525"/>
                </a:solidFill>
              </a:rPr>
              <a:t> </a:t>
            </a:r>
            <a:r>
              <a:rPr lang="en-GB" altLang="fr-FR" sz="1800" dirty="0" err="1">
                <a:solidFill>
                  <a:srgbClr val="0B0080"/>
                </a:solidFill>
                <a:latin typeface="Arial" panose="020B0604020202020204" pitchFamily="34" charset="0"/>
                <a:hlinkClick r:id="rId11" tooltip="Photino"/>
              </a:rPr>
              <a:t>photino</a:t>
            </a:r>
            <a:r>
              <a:rPr lang="en-GB" altLang="fr-FR" sz="1800" dirty="0">
                <a:solidFill>
                  <a:srgbClr val="252525"/>
                </a:solidFill>
                <a:latin typeface="Arial" panose="020B0604020202020204" pitchFamily="34" charset="0"/>
              </a:rPr>
              <a:t>, le</a:t>
            </a:r>
            <a:r>
              <a:rPr lang="en-GB" altLang="fr-FR" sz="1800" dirty="0">
                <a:solidFill>
                  <a:srgbClr val="252525"/>
                </a:solidFill>
              </a:rPr>
              <a:t> </a:t>
            </a:r>
            <a:r>
              <a:rPr lang="en-GB" altLang="fr-FR" sz="1800" dirty="0">
                <a:solidFill>
                  <a:srgbClr val="0B0080"/>
                </a:solidFill>
                <a:latin typeface="Arial" panose="020B0604020202020204" pitchFamily="34" charset="0"/>
                <a:hlinkClick r:id="rId12" tooltip="Graviton"/>
              </a:rPr>
              <a:t>graviton</a:t>
            </a:r>
            <a:r>
              <a:rPr lang="en-GB" altLang="fr-FR" sz="1800" dirty="0">
                <a:solidFill>
                  <a:srgbClr val="252525"/>
                </a:solidFill>
              </a:rPr>
              <a:t> </a:t>
            </a:r>
            <a:r>
              <a:rPr lang="en-GB" altLang="fr-FR" sz="1800" dirty="0">
                <a:solidFill>
                  <a:srgbClr val="252525"/>
                </a:solidFill>
                <a:latin typeface="Arial" panose="020B0604020202020204" pitchFamily="34" charset="0"/>
              </a:rPr>
              <a:t>d'un</a:t>
            </a:r>
            <a:r>
              <a:rPr lang="en-GB" altLang="fr-FR" sz="1800" dirty="0">
                <a:solidFill>
                  <a:srgbClr val="252525"/>
                </a:solidFill>
              </a:rPr>
              <a:t> </a:t>
            </a:r>
            <a:r>
              <a:rPr lang="en-GB" altLang="fr-FR" sz="1800" dirty="0" err="1">
                <a:solidFill>
                  <a:srgbClr val="0B0080"/>
                </a:solidFill>
                <a:latin typeface="Arial" panose="020B0604020202020204" pitchFamily="34" charset="0"/>
                <a:hlinkClick r:id="rId13" tooltip="Gravitino"/>
              </a:rPr>
              <a:t>gravitino</a:t>
            </a:r>
            <a:r>
              <a:rPr lang="en-GB" altLang="fr-FR" sz="1800" dirty="0">
                <a:solidFill>
                  <a:srgbClr val="252525"/>
                </a:solidFill>
                <a:latin typeface="Arial" panose="020B0604020202020204" pitchFamily="34" charset="0"/>
              </a:rPr>
              <a:t>, le</a:t>
            </a:r>
            <a:r>
              <a:rPr lang="en-GB" altLang="fr-FR" sz="1800" dirty="0">
                <a:solidFill>
                  <a:srgbClr val="252525"/>
                </a:solidFill>
              </a:rPr>
              <a:t> </a:t>
            </a:r>
            <a:r>
              <a:rPr lang="en-GB" altLang="fr-FR" sz="1800" dirty="0">
                <a:solidFill>
                  <a:srgbClr val="0B0080"/>
                </a:solidFill>
                <a:latin typeface="Arial" panose="020B0604020202020204" pitchFamily="34" charset="0"/>
                <a:hlinkClick r:id="rId14" tooltip="Neutrino"/>
              </a:rPr>
              <a:t>neutrino</a:t>
            </a:r>
            <a:r>
              <a:rPr lang="en-GB" altLang="fr-FR" sz="1800" dirty="0">
                <a:solidFill>
                  <a:srgbClr val="252525"/>
                </a:solidFill>
              </a:rPr>
              <a:t> </a:t>
            </a:r>
            <a:r>
              <a:rPr lang="en-GB" altLang="fr-FR" sz="1800" dirty="0">
                <a:solidFill>
                  <a:srgbClr val="252525"/>
                </a:solidFill>
                <a:latin typeface="Arial" panose="020B0604020202020204" pitchFamily="34" charset="0"/>
              </a:rPr>
              <a:t>d'un</a:t>
            </a:r>
            <a:r>
              <a:rPr lang="en-GB" altLang="fr-FR" sz="1800" dirty="0">
                <a:solidFill>
                  <a:srgbClr val="252525"/>
                </a:solidFill>
              </a:rPr>
              <a:t> </a:t>
            </a:r>
            <a:r>
              <a:rPr lang="en-GB" altLang="fr-FR" sz="1800" dirty="0" err="1">
                <a:solidFill>
                  <a:srgbClr val="A55858"/>
                </a:solidFill>
                <a:latin typeface="Arial" panose="020B0604020202020204" pitchFamily="34" charset="0"/>
                <a:hlinkClick r:id="rId15" tooltip="Sneutrino (page inexistante)"/>
              </a:rPr>
              <a:t>sneutrino</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l'</a:t>
            </a:r>
            <a:r>
              <a:rPr lang="en-GB" altLang="fr-FR" sz="1800" dirty="0" err="1">
                <a:solidFill>
                  <a:srgbClr val="0B0080"/>
                </a:solidFill>
                <a:hlinkClick r:id="rId16" tooltip="Électron"/>
              </a:rPr>
              <a:t>é</a:t>
            </a:r>
            <a:r>
              <a:rPr lang="en-GB" altLang="fr-FR" sz="1800" dirty="0" err="1">
                <a:solidFill>
                  <a:srgbClr val="0B0080"/>
                </a:solidFill>
                <a:latin typeface="Arial" panose="020B0604020202020204" pitchFamily="34" charset="0"/>
                <a:hlinkClick r:id="rId16" tooltip="Électron"/>
              </a:rPr>
              <a:t>lectron</a:t>
            </a:r>
            <a:r>
              <a:rPr lang="en-GB" altLang="fr-FR" sz="1800" dirty="0">
                <a:solidFill>
                  <a:srgbClr val="252525"/>
                </a:solidFill>
              </a:rPr>
              <a:t> </a:t>
            </a:r>
            <a:r>
              <a:rPr lang="en-GB" altLang="fr-FR" sz="1800" dirty="0">
                <a:solidFill>
                  <a:srgbClr val="252525"/>
                </a:solidFill>
                <a:latin typeface="Arial" panose="020B0604020202020204" pitchFamily="34" charset="0"/>
              </a:rPr>
              <a:t>d'un</a:t>
            </a:r>
            <a:r>
              <a:rPr lang="en-GB" altLang="fr-FR" sz="1800" dirty="0">
                <a:solidFill>
                  <a:srgbClr val="252525"/>
                </a:solidFill>
              </a:rPr>
              <a:t> </a:t>
            </a:r>
            <a:r>
              <a:rPr lang="en-GB" altLang="fr-FR" sz="1800" dirty="0" err="1">
                <a:solidFill>
                  <a:srgbClr val="0B0080"/>
                </a:solidFill>
                <a:latin typeface="Arial" panose="020B0604020202020204" pitchFamily="34" charset="0"/>
                <a:hlinkClick r:id="rId17" tooltip="Sélectron"/>
              </a:rPr>
              <a:t>s</a:t>
            </a:r>
            <a:r>
              <a:rPr lang="en-GB" altLang="fr-FR" sz="1800" dirty="0" err="1">
                <a:solidFill>
                  <a:srgbClr val="0B0080"/>
                </a:solidFill>
                <a:hlinkClick r:id="rId17" tooltip="Sélectron"/>
              </a:rPr>
              <a:t>é</a:t>
            </a:r>
            <a:r>
              <a:rPr lang="en-GB" altLang="fr-FR" sz="1800" dirty="0" err="1">
                <a:solidFill>
                  <a:srgbClr val="0B0080"/>
                </a:solidFill>
                <a:latin typeface="Arial" panose="020B0604020202020204" pitchFamily="34" charset="0"/>
                <a:hlinkClick r:id="rId17" tooltip="Sélectron"/>
              </a:rPr>
              <a:t>lectron</a:t>
            </a:r>
            <a:r>
              <a:rPr lang="en-GB" altLang="fr-FR" sz="1800" dirty="0">
                <a:solidFill>
                  <a:srgbClr val="252525"/>
                </a:solidFill>
                <a:latin typeface="Arial" panose="020B0604020202020204" pitchFamily="34" charset="0"/>
              </a:rPr>
              <a:t>,</a:t>
            </a:r>
            <a:r>
              <a:rPr lang="en-GB" altLang="fr-FR" sz="1800" dirty="0">
                <a:solidFill>
                  <a:srgbClr val="252525"/>
                </a:solidFill>
              </a:rPr>
              <a:t> </a:t>
            </a:r>
            <a:r>
              <a:rPr lang="en-GB" altLang="fr-FR" sz="1800" dirty="0">
                <a:solidFill>
                  <a:srgbClr val="252525"/>
                </a:solidFill>
                <a:latin typeface="Arial" panose="020B0604020202020204" pitchFamily="34" charset="0"/>
              </a:rPr>
              <a:t>etc.</a:t>
            </a:r>
            <a:r>
              <a:rPr lang="en-GB" altLang="fr-FR" sz="1800" dirty="0">
                <a:solidFill>
                  <a:srgbClr val="252525"/>
                </a:solidFill>
              </a:rPr>
              <a:t> À</a:t>
            </a:r>
            <a:r>
              <a:rPr lang="en-GB" altLang="fr-FR" sz="1800" dirty="0">
                <a:solidFill>
                  <a:srgbClr val="252525"/>
                </a:solidFill>
                <a:latin typeface="Arial" panose="020B0604020202020204" pitchFamily="34" charset="0"/>
              </a:rPr>
              <a:t> la suite de </a:t>
            </a:r>
            <a:r>
              <a:rPr lang="en-GB" altLang="fr-FR" sz="1800" dirty="0" err="1">
                <a:solidFill>
                  <a:srgbClr val="252525"/>
                </a:solidFill>
                <a:latin typeface="Arial" panose="020B0604020202020204" pitchFamily="34" charset="0"/>
              </a:rPr>
              <a:t>l'impossibilit</a:t>
            </a:r>
            <a:r>
              <a:rPr lang="en-GB" altLang="fr-FR" sz="1800" dirty="0" err="1">
                <a:solidFill>
                  <a:srgbClr val="252525"/>
                </a:solidFill>
              </a:rPr>
              <a:t>é</a:t>
            </a:r>
            <a:r>
              <a:rPr lang="en-GB" altLang="fr-FR" sz="1800" dirty="0">
                <a:solidFill>
                  <a:srgbClr val="252525"/>
                </a:solidFill>
                <a:latin typeface="Arial" panose="020B0604020202020204" pitchFamily="34" charset="0"/>
              </a:rPr>
              <a:t> de </a:t>
            </a:r>
            <a:r>
              <a:rPr lang="en-GB" altLang="fr-FR" sz="1800" dirty="0" err="1">
                <a:solidFill>
                  <a:srgbClr val="252525"/>
                </a:solidFill>
                <a:latin typeface="Arial" panose="020B0604020202020204" pitchFamily="34" charset="0"/>
              </a:rPr>
              <a:t>d</a:t>
            </a:r>
            <a:r>
              <a:rPr lang="en-GB" altLang="fr-FR" sz="1800" dirty="0" err="1">
                <a:solidFill>
                  <a:srgbClr val="252525"/>
                </a:solidFill>
              </a:rPr>
              <a:t>é</a:t>
            </a:r>
            <a:r>
              <a:rPr lang="en-GB" altLang="fr-FR" sz="1800" dirty="0" err="1">
                <a:solidFill>
                  <a:srgbClr val="252525"/>
                </a:solidFill>
                <a:latin typeface="Arial" panose="020B0604020202020204" pitchFamily="34" charset="0"/>
              </a:rPr>
              <a:t>tecter</a:t>
            </a:r>
            <a:r>
              <a:rPr lang="en-GB" altLang="fr-FR" sz="1800" dirty="0">
                <a:solidFill>
                  <a:srgbClr val="252525"/>
                </a:solidFill>
                <a:latin typeface="Arial" panose="020B0604020202020204" pitchFamily="34" charset="0"/>
              </a:rPr>
              <a:t> un boson de</a:t>
            </a:r>
            <a:r>
              <a:rPr lang="en-GB" altLang="fr-FR" sz="1800" dirty="0">
                <a:solidFill>
                  <a:srgbClr val="252525"/>
                </a:solidFill>
              </a:rPr>
              <a:t> </a:t>
            </a:r>
            <a:r>
              <a:rPr lang="en-GB" altLang="fr-FR" sz="1800" dirty="0">
                <a:solidFill>
                  <a:srgbClr val="252525"/>
                </a:solidFill>
                <a:latin typeface="Arial" panose="020B0604020202020204" pitchFamily="34" charset="0"/>
              </a:rPr>
              <a:t>511</a:t>
            </a:r>
            <a:r>
              <a:rPr lang="en-GB" altLang="fr-FR" sz="1800" dirty="0">
                <a:solidFill>
                  <a:srgbClr val="252525"/>
                </a:solidFill>
              </a:rPr>
              <a:t> </a:t>
            </a:r>
            <a:r>
              <a:rPr lang="en-GB" altLang="fr-FR" sz="1800" dirty="0" err="1">
                <a:solidFill>
                  <a:srgbClr val="252525"/>
                </a:solidFill>
                <a:latin typeface="Arial" panose="020B0604020202020204" pitchFamily="34" charset="0"/>
              </a:rPr>
              <a:t>keV</a:t>
            </a:r>
            <a:r>
              <a:rPr lang="en-GB" altLang="fr-FR" sz="1800" dirty="0">
                <a:solidFill>
                  <a:srgbClr val="252525"/>
                </a:solidFill>
              </a:rPr>
              <a:t> </a:t>
            </a:r>
            <a:r>
              <a:rPr lang="en-GB" altLang="fr-FR" sz="1800" dirty="0">
                <a:solidFill>
                  <a:srgbClr val="252525"/>
                </a:solidFill>
                <a:latin typeface="Arial" panose="020B0604020202020204" pitchFamily="34" charset="0"/>
              </a:rPr>
              <a:t>(</a:t>
            </a:r>
            <a:r>
              <a:rPr lang="en-GB" altLang="fr-FR" sz="1800" dirty="0" err="1">
                <a:solidFill>
                  <a:srgbClr val="252525"/>
                </a:solidFill>
                <a:latin typeface="Arial" panose="020B0604020202020204" pitchFamily="34" charset="0"/>
              </a:rPr>
              <a:t>partenaire</a:t>
            </a:r>
            <a:r>
              <a:rPr lang="en-GB" altLang="fr-FR" sz="1800" dirty="0">
                <a:solidFill>
                  <a:srgbClr val="252525"/>
                </a:solidFill>
                <a:latin typeface="Arial" panose="020B0604020202020204" pitchFamily="34" charset="0"/>
              </a:rPr>
              <a:t> de </a:t>
            </a:r>
            <a:r>
              <a:rPr lang="en-GB" altLang="fr-FR" sz="1800" dirty="0" err="1">
                <a:solidFill>
                  <a:srgbClr val="252525"/>
                </a:solidFill>
                <a:latin typeface="Arial" panose="020B0604020202020204" pitchFamily="34" charset="0"/>
              </a:rPr>
              <a:t>l'</a:t>
            </a:r>
            <a:r>
              <a:rPr lang="en-GB" altLang="fr-FR" sz="1800" dirty="0" err="1">
                <a:solidFill>
                  <a:srgbClr val="252525"/>
                </a:solidFill>
              </a:rPr>
              <a:t>é</a:t>
            </a:r>
            <a:r>
              <a:rPr lang="en-GB" altLang="fr-FR" sz="1800" dirty="0" err="1">
                <a:solidFill>
                  <a:srgbClr val="252525"/>
                </a:solidFill>
                <a:latin typeface="Arial" panose="020B0604020202020204" pitchFamily="34" charset="0"/>
              </a:rPr>
              <a:t>lectron</a:t>
            </a:r>
            <a:r>
              <a:rPr lang="en-GB" altLang="fr-FR" sz="1800" dirty="0">
                <a:solidFill>
                  <a:srgbClr val="252525"/>
                </a:solidFill>
                <a:latin typeface="Arial" panose="020B0604020202020204" pitchFamily="34" charset="0"/>
              </a:rPr>
              <a:t>), les </a:t>
            </a:r>
            <a:r>
              <a:rPr lang="en-GB" altLang="fr-FR" sz="1800" dirty="0" err="1">
                <a:solidFill>
                  <a:srgbClr val="252525"/>
                </a:solidFill>
                <a:latin typeface="Arial" panose="020B0604020202020204" pitchFamily="34" charset="0"/>
              </a:rPr>
              <a:t>physiciens</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ont</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d</a:t>
            </a:r>
            <a:r>
              <a:rPr lang="en-GB" altLang="fr-FR" sz="1800" dirty="0" err="1">
                <a:solidFill>
                  <a:srgbClr val="252525"/>
                </a:solidFill>
              </a:rPr>
              <a:t>û</a:t>
            </a:r>
            <a:r>
              <a:rPr lang="en-GB" altLang="fr-FR" sz="1800" dirty="0">
                <a:solidFill>
                  <a:srgbClr val="252525"/>
                </a:solidFill>
                <a:latin typeface="Arial" panose="020B0604020202020204" pitchFamily="34" charset="0"/>
              </a:rPr>
              <a:t> revoir </a:t>
            </a:r>
            <a:r>
              <a:rPr lang="en-GB" altLang="fr-FR" sz="1800" dirty="0" err="1">
                <a:solidFill>
                  <a:srgbClr val="252525"/>
                </a:solidFill>
                <a:latin typeface="Arial" panose="020B0604020202020204" pitchFamily="34" charset="0"/>
              </a:rPr>
              <a:t>l'id</a:t>
            </a:r>
            <a:r>
              <a:rPr lang="en-GB" altLang="fr-FR" sz="1800" dirty="0" err="1">
                <a:solidFill>
                  <a:srgbClr val="252525"/>
                </a:solidFill>
              </a:rPr>
              <a:t>é</a:t>
            </a:r>
            <a:r>
              <a:rPr lang="en-GB" altLang="fr-FR" sz="1800" dirty="0" err="1">
                <a:solidFill>
                  <a:srgbClr val="252525"/>
                </a:solidFill>
                <a:latin typeface="Arial" panose="020B0604020202020204" pitchFamily="34" charset="0"/>
              </a:rPr>
              <a:t>e</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d'une</a:t>
            </a:r>
            <a:r>
              <a:rPr lang="en-GB" altLang="fr-FR" sz="1800" dirty="0">
                <a:solidFill>
                  <a:srgbClr val="252525"/>
                </a:solidFill>
              </a:rPr>
              <a:t> </a:t>
            </a:r>
            <a:r>
              <a:rPr lang="en-GB" altLang="fr-FR" sz="1800" dirty="0" err="1">
                <a:solidFill>
                  <a:srgbClr val="0B0080"/>
                </a:solidFill>
                <a:latin typeface="Arial" panose="020B0604020202020204" pitchFamily="34" charset="0"/>
                <a:hlinkClick r:id="rId18" tooltip="Symétrie"/>
              </a:rPr>
              <a:t>sym</a:t>
            </a:r>
            <a:r>
              <a:rPr lang="en-GB" altLang="fr-FR" sz="1800" dirty="0" err="1">
                <a:solidFill>
                  <a:srgbClr val="0B0080"/>
                </a:solidFill>
                <a:hlinkClick r:id="rId18" tooltip="Symétrie"/>
              </a:rPr>
              <a:t>é</a:t>
            </a:r>
            <a:r>
              <a:rPr lang="en-GB" altLang="fr-FR" sz="1800" dirty="0" err="1">
                <a:solidFill>
                  <a:srgbClr val="0B0080"/>
                </a:solidFill>
                <a:latin typeface="Arial" panose="020B0604020202020204" pitchFamily="34" charset="0"/>
                <a:hlinkClick r:id="rId18" tooltip="Symétrie"/>
              </a:rPr>
              <a:t>trie</a:t>
            </a:r>
            <a:r>
              <a:rPr lang="en-GB" altLang="fr-FR" sz="1800" dirty="0">
                <a:solidFill>
                  <a:srgbClr val="252525"/>
                </a:solidFill>
              </a:rPr>
              <a:t> </a:t>
            </a:r>
            <a:r>
              <a:rPr lang="en-GB" altLang="fr-FR" sz="1800" dirty="0" err="1">
                <a:solidFill>
                  <a:srgbClr val="252525"/>
                </a:solidFill>
                <a:latin typeface="Arial" panose="020B0604020202020204" pitchFamily="34" charset="0"/>
              </a:rPr>
              <a:t>exacte</a:t>
            </a:r>
            <a:r>
              <a:rPr lang="en-GB" altLang="fr-FR" sz="1800" dirty="0">
                <a:solidFill>
                  <a:srgbClr val="252525"/>
                </a:solidFill>
                <a:latin typeface="Arial" panose="020B0604020202020204" pitchFamily="34" charset="0"/>
              </a:rPr>
              <a:t>. La </a:t>
            </a:r>
            <a:r>
              <a:rPr lang="en-GB" altLang="fr-FR" sz="1800" dirty="0" err="1">
                <a:solidFill>
                  <a:srgbClr val="252525"/>
                </a:solidFill>
                <a:latin typeface="Arial" panose="020B0604020202020204" pitchFamily="34" charset="0"/>
              </a:rPr>
              <a:t>sym</a:t>
            </a:r>
            <a:r>
              <a:rPr lang="en-GB" altLang="fr-FR" sz="1800" dirty="0" err="1">
                <a:solidFill>
                  <a:srgbClr val="252525"/>
                </a:solidFill>
              </a:rPr>
              <a:t>é</a:t>
            </a:r>
            <a:r>
              <a:rPr lang="en-GB" altLang="fr-FR" sz="1800" dirty="0" err="1">
                <a:solidFill>
                  <a:srgbClr val="252525"/>
                </a:solidFill>
                <a:latin typeface="Arial" panose="020B0604020202020204" pitchFamily="34" charset="0"/>
              </a:rPr>
              <a:t>trie</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est</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dite</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bris</a:t>
            </a:r>
            <a:r>
              <a:rPr lang="en-GB" altLang="fr-FR" sz="1800" dirty="0" err="1">
                <a:solidFill>
                  <a:srgbClr val="252525"/>
                </a:solidFill>
              </a:rPr>
              <a:t>é</a:t>
            </a:r>
            <a:r>
              <a:rPr lang="en-GB" altLang="fr-FR" sz="1800" dirty="0" err="1">
                <a:solidFill>
                  <a:srgbClr val="252525"/>
                </a:solidFill>
                <a:latin typeface="Arial" panose="020B0604020202020204" pitchFamily="34" charset="0"/>
              </a:rPr>
              <a:t>e</a:t>
            </a:r>
            <a:r>
              <a:rPr lang="en-GB" altLang="fr-FR" sz="1800" dirty="0">
                <a:solidFill>
                  <a:srgbClr val="252525"/>
                </a:solidFill>
                <a:latin typeface="Arial" panose="020B0604020202020204" pitchFamily="34" charset="0"/>
              </a:rPr>
              <a:t> et les </a:t>
            </a:r>
            <a:r>
              <a:rPr lang="en-GB" altLang="fr-FR" sz="1800" dirty="0" err="1">
                <a:solidFill>
                  <a:srgbClr val="252525"/>
                </a:solidFill>
                <a:latin typeface="Arial" panose="020B0604020202020204" pitchFamily="34" charset="0"/>
              </a:rPr>
              <a:t>superpartenaires</a:t>
            </a:r>
            <a:r>
              <a:rPr lang="en-GB" altLang="fr-FR" sz="1800" dirty="0">
                <a:solidFill>
                  <a:srgbClr val="252525"/>
                </a:solidFill>
                <a:latin typeface="Arial" panose="020B0604020202020204" pitchFamily="34" charset="0"/>
              </a:rPr>
              <a:t> se </a:t>
            </a:r>
            <a:r>
              <a:rPr lang="en-GB" altLang="fr-FR" sz="1800" dirty="0" err="1">
                <a:solidFill>
                  <a:srgbClr val="252525"/>
                </a:solidFill>
                <a:latin typeface="Arial" panose="020B0604020202020204" pitchFamily="34" charset="0"/>
              </a:rPr>
              <a:t>retrouvent</a:t>
            </a:r>
            <a:r>
              <a:rPr lang="en-GB" altLang="fr-FR" sz="1800" dirty="0">
                <a:solidFill>
                  <a:srgbClr val="252525"/>
                </a:solidFill>
                <a:latin typeface="Arial" panose="020B0604020202020204" pitchFamily="34" charset="0"/>
              </a:rPr>
              <a:t> avec </a:t>
            </a:r>
            <a:r>
              <a:rPr lang="en-GB" altLang="fr-FR" sz="1800" dirty="0" err="1">
                <a:solidFill>
                  <a:srgbClr val="252525"/>
                </a:solidFill>
                <a:latin typeface="Arial" panose="020B0604020202020204" pitchFamily="34" charset="0"/>
              </a:rPr>
              <a:t>une</a:t>
            </a:r>
            <a:r>
              <a:rPr lang="en-GB" altLang="fr-FR" sz="1800" dirty="0">
                <a:solidFill>
                  <a:srgbClr val="252525"/>
                </a:solidFill>
                <a:latin typeface="Arial" panose="020B0604020202020204" pitchFamily="34" charset="0"/>
              </a:rPr>
              <a:t> masse </a:t>
            </a:r>
            <a:r>
              <a:rPr lang="en-GB" altLang="fr-FR" sz="1800" dirty="0" err="1">
                <a:solidFill>
                  <a:srgbClr val="252525"/>
                </a:solidFill>
                <a:latin typeface="Arial" panose="020B0604020202020204" pitchFamily="34" charset="0"/>
              </a:rPr>
              <a:t>tr</a:t>
            </a:r>
            <a:r>
              <a:rPr lang="en-GB" altLang="fr-FR" sz="1800" dirty="0" err="1">
                <a:solidFill>
                  <a:srgbClr val="252525"/>
                </a:solidFill>
              </a:rPr>
              <a:t>è</a:t>
            </a:r>
            <a:r>
              <a:rPr lang="en-GB" altLang="fr-FR" sz="1800" dirty="0" err="1">
                <a:solidFill>
                  <a:srgbClr val="252525"/>
                </a:solidFill>
                <a:latin typeface="Arial" panose="020B0604020202020204" pitchFamily="34" charset="0"/>
              </a:rPr>
              <a:t>s</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importante</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L'une</a:t>
            </a:r>
            <a:r>
              <a:rPr lang="en-GB" altLang="fr-FR" sz="1800" dirty="0">
                <a:solidFill>
                  <a:srgbClr val="252525"/>
                </a:solidFill>
                <a:latin typeface="Arial" panose="020B0604020202020204" pitchFamily="34" charset="0"/>
              </a:rPr>
              <a:t> de </a:t>
            </a:r>
            <a:r>
              <a:rPr lang="en-GB" altLang="fr-FR" sz="1800" dirty="0" err="1">
                <a:solidFill>
                  <a:srgbClr val="252525"/>
                </a:solidFill>
                <a:latin typeface="Arial" panose="020B0604020202020204" pitchFamily="34" charset="0"/>
              </a:rPr>
              <a:t>ces</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superparticules</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appel</a:t>
            </a:r>
            <a:r>
              <a:rPr lang="en-GB" altLang="fr-FR" sz="1800" dirty="0" err="1">
                <a:solidFill>
                  <a:srgbClr val="252525"/>
                </a:solidFill>
              </a:rPr>
              <a:t>é</a:t>
            </a:r>
            <a:r>
              <a:rPr lang="en-GB" altLang="fr-FR" sz="1800" dirty="0" err="1">
                <a:solidFill>
                  <a:srgbClr val="252525"/>
                </a:solidFill>
                <a:latin typeface="Arial" panose="020B0604020202020204" pitchFamily="34" charset="0"/>
              </a:rPr>
              <a:t>e</a:t>
            </a:r>
            <a:r>
              <a:rPr lang="en-GB" altLang="fr-FR" sz="1800" dirty="0">
                <a:solidFill>
                  <a:srgbClr val="252525"/>
                </a:solidFill>
                <a:latin typeface="Arial" panose="020B0604020202020204" pitchFamily="34" charset="0"/>
              </a:rPr>
              <a:t> LSP (</a:t>
            </a:r>
            <a:r>
              <a:rPr lang="fr-FR" altLang="fr-FR" sz="1800" i="1" dirty="0" err="1">
                <a:solidFill>
                  <a:srgbClr val="252525"/>
                </a:solidFill>
                <a:latin typeface="Arial" panose="020B0604020202020204" pitchFamily="34" charset="0"/>
              </a:rPr>
              <a:t>Lightest</a:t>
            </a:r>
            <a:r>
              <a:rPr lang="fr-FR" altLang="fr-FR" sz="1800" i="1" dirty="0">
                <a:solidFill>
                  <a:srgbClr val="252525"/>
                </a:solidFill>
                <a:latin typeface="Arial" panose="020B0604020202020204" pitchFamily="34" charset="0"/>
              </a:rPr>
              <a:t> </a:t>
            </a:r>
            <a:r>
              <a:rPr lang="fr-FR" altLang="fr-FR" sz="1800" i="1" dirty="0" err="1">
                <a:solidFill>
                  <a:srgbClr val="252525"/>
                </a:solidFill>
                <a:latin typeface="Arial" panose="020B0604020202020204" pitchFamily="34" charset="0"/>
              </a:rPr>
              <a:t>Supersymmetric</a:t>
            </a:r>
            <a:r>
              <a:rPr lang="fr-FR" altLang="fr-FR" sz="1800" i="1" dirty="0">
                <a:solidFill>
                  <a:srgbClr val="252525"/>
                </a:solidFill>
                <a:latin typeface="Arial" panose="020B0604020202020204" pitchFamily="34" charset="0"/>
              </a:rPr>
              <a:t> </a:t>
            </a:r>
            <a:r>
              <a:rPr lang="fr-FR" altLang="fr-FR" sz="1800" i="1" dirty="0" err="1">
                <a:solidFill>
                  <a:srgbClr val="252525"/>
                </a:solidFill>
                <a:latin typeface="Arial" panose="020B0604020202020204" pitchFamily="34" charset="0"/>
              </a:rPr>
              <a:t>Particle</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est</a:t>
            </a:r>
            <a:r>
              <a:rPr lang="en-GB" altLang="fr-FR" sz="1800" dirty="0">
                <a:solidFill>
                  <a:srgbClr val="252525"/>
                </a:solidFill>
                <a:latin typeface="Arial" panose="020B0604020202020204" pitchFamily="34" charset="0"/>
              </a:rPr>
              <a:t> la plus </a:t>
            </a:r>
            <a:r>
              <a:rPr lang="en-GB" altLang="fr-FR" sz="1800" dirty="0" err="1">
                <a:solidFill>
                  <a:srgbClr val="252525"/>
                </a:solidFill>
                <a:latin typeface="Arial" panose="020B0604020202020204" pitchFamily="34" charset="0"/>
              </a:rPr>
              <a:t>l</a:t>
            </a:r>
            <a:r>
              <a:rPr lang="en-GB" altLang="fr-FR" sz="1800" dirty="0" err="1">
                <a:solidFill>
                  <a:srgbClr val="252525"/>
                </a:solidFill>
              </a:rPr>
              <a:t>é</a:t>
            </a:r>
            <a:r>
              <a:rPr lang="en-GB" altLang="fr-FR" sz="1800" dirty="0" err="1">
                <a:solidFill>
                  <a:srgbClr val="252525"/>
                </a:solidFill>
                <a:latin typeface="Arial" panose="020B0604020202020204" pitchFamily="34" charset="0"/>
              </a:rPr>
              <a:t>g</a:t>
            </a:r>
            <a:r>
              <a:rPr lang="en-GB" altLang="fr-FR" sz="1800" dirty="0" err="1">
                <a:solidFill>
                  <a:srgbClr val="252525"/>
                </a:solidFill>
              </a:rPr>
              <a:t>è</a:t>
            </a:r>
            <a:r>
              <a:rPr lang="en-GB" altLang="fr-FR" sz="1800" dirty="0" err="1">
                <a:solidFill>
                  <a:srgbClr val="252525"/>
                </a:solidFill>
                <a:latin typeface="Arial" panose="020B0604020202020204" pitchFamily="34" charset="0"/>
              </a:rPr>
              <a:t>re</a:t>
            </a:r>
            <a:r>
              <a:rPr lang="en-GB" altLang="fr-FR" sz="1800" dirty="0">
                <a:solidFill>
                  <a:srgbClr val="252525"/>
                </a:solidFill>
                <a:latin typeface="Arial" panose="020B0604020202020204" pitchFamily="34" charset="0"/>
              </a:rPr>
              <a:t> de </a:t>
            </a:r>
            <a:r>
              <a:rPr lang="en-GB" altLang="fr-FR" sz="1800" dirty="0" err="1">
                <a:solidFill>
                  <a:srgbClr val="252525"/>
                </a:solidFill>
                <a:latin typeface="Arial" panose="020B0604020202020204" pitchFamily="34" charset="0"/>
              </a:rPr>
              <a:t>toutes</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Dans</a:t>
            </a:r>
            <a:r>
              <a:rPr lang="en-GB" altLang="fr-FR" sz="1800" dirty="0">
                <a:solidFill>
                  <a:srgbClr val="252525"/>
                </a:solidFill>
                <a:latin typeface="Arial" panose="020B0604020202020204" pitchFamily="34" charset="0"/>
              </a:rPr>
              <a:t> la </a:t>
            </a:r>
            <a:r>
              <a:rPr lang="en-GB" altLang="fr-FR" sz="1800" dirty="0" err="1">
                <a:solidFill>
                  <a:srgbClr val="252525"/>
                </a:solidFill>
                <a:latin typeface="Arial" panose="020B0604020202020204" pitchFamily="34" charset="0"/>
              </a:rPr>
              <a:t>plupart</a:t>
            </a:r>
            <a:r>
              <a:rPr lang="en-GB" altLang="fr-FR" sz="1800" dirty="0">
                <a:solidFill>
                  <a:srgbClr val="252525"/>
                </a:solidFill>
                <a:latin typeface="Arial" panose="020B0604020202020204" pitchFamily="34" charset="0"/>
              </a:rPr>
              <a:t> des </a:t>
            </a:r>
            <a:r>
              <a:rPr lang="en-GB" altLang="fr-FR" sz="1800" dirty="0" err="1">
                <a:solidFill>
                  <a:srgbClr val="252525"/>
                </a:solidFill>
                <a:latin typeface="Arial" panose="020B0604020202020204" pitchFamily="34" charset="0"/>
              </a:rPr>
              <a:t>th</a:t>
            </a:r>
            <a:r>
              <a:rPr lang="en-GB" altLang="fr-FR" sz="1800" dirty="0" err="1">
                <a:solidFill>
                  <a:srgbClr val="252525"/>
                </a:solidFill>
              </a:rPr>
              <a:t>é</a:t>
            </a:r>
            <a:r>
              <a:rPr lang="en-GB" altLang="fr-FR" sz="1800" dirty="0" err="1">
                <a:solidFill>
                  <a:srgbClr val="252525"/>
                </a:solidFill>
                <a:latin typeface="Arial" panose="020B0604020202020204" pitchFamily="34" charset="0"/>
              </a:rPr>
              <a:t>ories</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supersym</a:t>
            </a:r>
            <a:r>
              <a:rPr lang="en-GB" altLang="fr-FR" sz="1800" dirty="0" err="1">
                <a:solidFill>
                  <a:srgbClr val="252525"/>
                </a:solidFill>
              </a:rPr>
              <a:t>é</a:t>
            </a:r>
            <a:r>
              <a:rPr lang="en-GB" altLang="fr-FR" sz="1800" dirty="0" err="1">
                <a:solidFill>
                  <a:srgbClr val="252525"/>
                </a:solidFill>
                <a:latin typeface="Arial" panose="020B0604020202020204" pitchFamily="34" charset="0"/>
              </a:rPr>
              <a:t>triques</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dites</a:t>
            </a:r>
            <a:r>
              <a:rPr lang="en-GB" altLang="fr-FR" sz="1800" dirty="0">
                <a:solidFill>
                  <a:srgbClr val="252525"/>
                </a:solidFill>
                <a:latin typeface="Arial" panose="020B0604020202020204" pitchFamily="34" charset="0"/>
              </a:rPr>
              <a:t> sans violation de la</a:t>
            </a:r>
            <a:r>
              <a:rPr lang="en-GB" altLang="fr-FR" sz="1800" dirty="0">
                <a:solidFill>
                  <a:srgbClr val="252525"/>
                </a:solidFill>
              </a:rPr>
              <a:t> </a:t>
            </a:r>
            <a:r>
              <a:rPr lang="en-GB" altLang="fr-FR" sz="1800" dirty="0">
                <a:solidFill>
                  <a:srgbClr val="A55858"/>
                </a:solidFill>
                <a:latin typeface="Arial" panose="020B0604020202020204" pitchFamily="34" charset="0"/>
                <a:hlinkClick r:id="rId19" tooltip="R-parité (page inexistante)"/>
              </a:rPr>
              <a:t>R-</a:t>
            </a:r>
            <a:r>
              <a:rPr lang="en-GB" altLang="fr-FR" sz="1800" dirty="0" err="1">
                <a:solidFill>
                  <a:srgbClr val="A55858"/>
                </a:solidFill>
                <a:latin typeface="Arial" panose="020B0604020202020204" pitchFamily="34" charset="0"/>
                <a:hlinkClick r:id="rId19" tooltip="R-parité (page inexistante)"/>
              </a:rPr>
              <a:t>parit</a:t>
            </a:r>
            <a:r>
              <a:rPr lang="en-GB" altLang="fr-FR" sz="1800" dirty="0" err="1">
                <a:solidFill>
                  <a:srgbClr val="A55858"/>
                </a:solidFill>
                <a:hlinkClick r:id="rId19" tooltip="R-parité (page inexistante)"/>
              </a:rPr>
              <a:t>é</a:t>
            </a:r>
            <a:r>
              <a:rPr lang="en-GB" altLang="fr-FR" sz="1800" dirty="0">
                <a:solidFill>
                  <a:srgbClr val="252525"/>
                </a:solidFill>
                <a:latin typeface="Arial" panose="020B0604020202020204" pitchFamily="34" charset="0"/>
              </a:rPr>
              <a:t>, la LSP </a:t>
            </a:r>
            <a:r>
              <a:rPr lang="en-GB" altLang="fr-FR" sz="1800" dirty="0" err="1">
                <a:solidFill>
                  <a:srgbClr val="252525"/>
                </a:solidFill>
                <a:latin typeface="Arial" panose="020B0604020202020204" pitchFamily="34" charset="0"/>
              </a:rPr>
              <a:t>est</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une</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particule</a:t>
            </a:r>
            <a:r>
              <a:rPr lang="en-GB" altLang="fr-FR" sz="1800" dirty="0">
                <a:solidFill>
                  <a:srgbClr val="252525"/>
                </a:solidFill>
                <a:latin typeface="Arial" panose="020B0604020202020204" pitchFamily="34" charset="0"/>
              </a:rPr>
              <a:t> stable car </a:t>
            </a:r>
            <a:r>
              <a:rPr lang="en-GB" altLang="fr-FR" sz="1800" dirty="0" err="1">
                <a:solidFill>
                  <a:srgbClr val="252525"/>
                </a:solidFill>
                <a:latin typeface="Arial" panose="020B0604020202020204" pitchFamily="34" charset="0"/>
              </a:rPr>
              <a:t>elle</a:t>
            </a:r>
            <a:r>
              <a:rPr lang="en-GB" altLang="fr-FR" sz="1800" dirty="0">
                <a:solidFill>
                  <a:srgbClr val="252525"/>
                </a:solidFill>
                <a:latin typeface="Arial" panose="020B0604020202020204" pitchFamily="34" charset="0"/>
              </a:rPr>
              <a:t> ne </a:t>
            </a:r>
            <a:r>
              <a:rPr lang="en-GB" altLang="fr-FR" sz="1800" dirty="0" err="1">
                <a:solidFill>
                  <a:srgbClr val="252525"/>
                </a:solidFill>
                <a:latin typeface="Arial" panose="020B0604020202020204" pitchFamily="34" charset="0"/>
              </a:rPr>
              <a:t>peut</a:t>
            </a:r>
            <a:r>
              <a:rPr lang="en-GB" altLang="fr-FR" sz="1800" dirty="0">
                <a:solidFill>
                  <a:srgbClr val="252525"/>
                </a:solidFill>
                <a:latin typeface="Arial" panose="020B0604020202020204" pitchFamily="34" charset="0"/>
              </a:rPr>
              <a:t> se </a:t>
            </a:r>
            <a:r>
              <a:rPr lang="en-GB" altLang="fr-FR" sz="1800" dirty="0" err="1">
                <a:solidFill>
                  <a:srgbClr val="252525"/>
                </a:solidFill>
                <a:latin typeface="Arial" panose="020B0604020202020204" pitchFamily="34" charset="0"/>
              </a:rPr>
              <a:t>d</a:t>
            </a:r>
            <a:r>
              <a:rPr lang="en-GB" altLang="fr-FR" sz="1800" dirty="0" err="1">
                <a:solidFill>
                  <a:srgbClr val="252525"/>
                </a:solidFill>
              </a:rPr>
              <a:t>é</a:t>
            </a:r>
            <a:r>
              <a:rPr lang="en-GB" altLang="fr-FR" sz="1800" dirty="0" err="1">
                <a:solidFill>
                  <a:srgbClr val="252525"/>
                </a:solidFill>
                <a:latin typeface="Arial" panose="020B0604020202020204" pitchFamily="34" charset="0"/>
              </a:rPr>
              <a:t>sint</a:t>
            </a:r>
            <a:r>
              <a:rPr lang="en-GB" altLang="fr-FR" sz="1800" dirty="0" err="1">
                <a:solidFill>
                  <a:srgbClr val="252525"/>
                </a:solidFill>
              </a:rPr>
              <a:t>é</a:t>
            </a:r>
            <a:r>
              <a:rPr lang="en-GB" altLang="fr-FR" sz="1800" dirty="0" err="1">
                <a:solidFill>
                  <a:srgbClr val="252525"/>
                </a:solidFill>
                <a:latin typeface="Arial" panose="020B0604020202020204" pitchFamily="34" charset="0"/>
              </a:rPr>
              <a:t>grer</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en</a:t>
            </a:r>
            <a:r>
              <a:rPr lang="en-GB" altLang="fr-FR" sz="1800" dirty="0">
                <a:solidFill>
                  <a:srgbClr val="252525"/>
                </a:solidFill>
                <a:latin typeface="Arial" panose="020B0604020202020204" pitchFamily="34" charset="0"/>
              </a:rPr>
              <a:t> un </a:t>
            </a:r>
            <a:r>
              <a:rPr lang="en-GB" altLang="fr-FR" sz="1800" dirty="0" err="1">
                <a:solidFill>
                  <a:srgbClr val="252525"/>
                </a:solidFill>
              </a:rPr>
              <a:t>é</a:t>
            </a:r>
            <a:r>
              <a:rPr lang="en-GB" altLang="fr-FR" sz="1800" dirty="0" err="1">
                <a:solidFill>
                  <a:srgbClr val="252525"/>
                </a:solidFill>
                <a:latin typeface="Arial" panose="020B0604020202020204" pitchFamily="34" charset="0"/>
              </a:rPr>
              <a:t>l</a:t>
            </a:r>
            <a:r>
              <a:rPr lang="en-GB" altLang="fr-FR" sz="1800" dirty="0" err="1">
                <a:solidFill>
                  <a:srgbClr val="252525"/>
                </a:solidFill>
              </a:rPr>
              <a:t>é</a:t>
            </a:r>
            <a:r>
              <a:rPr lang="en-GB" altLang="fr-FR" sz="1800" dirty="0" err="1">
                <a:solidFill>
                  <a:srgbClr val="252525"/>
                </a:solidFill>
                <a:latin typeface="Arial" panose="020B0604020202020204" pitchFamily="34" charset="0"/>
              </a:rPr>
              <a:t>ment</a:t>
            </a:r>
            <a:r>
              <a:rPr lang="en-GB" altLang="fr-FR" sz="1800" dirty="0">
                <a:solidFill>
                  <a:srgbClr val="252525"/>
                </a:solidFill>
                <a:latin typeface="Arial" panose="020B0604020202020204" pitchFamily="34" charset="0"/>
              </a:rPr>
              <a:t> plus </a:t>
            </a:r>
            <a:r>
              <a:rPr lang="en-GB" altLang="fr-FR" sz="1800" dirty="0" err="1">
                <a:solidFill>
                  <a:srgbClr val="252525"/>
                </a:solidFill>
                <a:latin typeface="Arial" panose="020B0604020202020204" pitchFamily="34" charset="0"/>
              </a:rPr>
              <a:t>l</a:t>
            </a:r>
            <a:r>
              <a:rPr lang="en-GB" altLang="fr-FR" sz="1800" dirty="0" err="1">
                <a:solidFill>
                  <a:srgbClr val="252525"/>
                </a:solidFill>
              </a:rPr>
              <a:t>é</a:t>
            </a:r>
            <a:r>
              <a:rPr lang="en-GB" altLang="fr-FR" sz="1800" dirty="0" err="1">
                <a:solidFill>
                  <a:srgbClr val="252525"/>
                </a:solidFill>
                <a:latin typeface="Arial" panose="020B0604020202020204" pitchFamily="34" charset="0"/>
              </a:rPr>
              <a:t>ger</a:t>
            </a:r>
            <a:r>
              <a:rPr lang="en-GB" altLang="fr-FR" sz="1800" dirty="0">
                <a:solidFill>
                  <a:srgbClr val="252525"/>
                </a:solidFill>
                <a:latin typeface="Arial" panose="020B0604020202020204" pitchFamily="34" charset="0"/>
              </a:rPr>
              <a:t>. Elle </a:t>
            </a:r>
            <a:r>
              <a:rPr lang="en-GB" altLang="fr-FR" sz="1800" dirty="0" err="1">
                <a:solidFill>
                  <a:srgbClr val="252525"/>
                </a:solidFill>
                <a:latin typeface="Arial" panose="020B0604020202020204" pitchFamily="34" charset="0"/>
              </a:rPr>
              <a:t>est</a:t>
            </a:r>
            <a:r>
              <a:rPr lang="en-GB" altLang="fr-FR" sz="1800" dirty="0">
                <a:solidFill>
                  <a:srgbClr val="252525"/>
                </a:solidFill>
                <a:latin typeface="Arial" panose="020B0604020202020204" pitchFamily="34" charset="0"/>
              </a:rPr>
              <a:t> de plus </a:t>
            </a:r>
            <a:r>
              <a:rPr lang="en-GB" altLang="fr-FR" sz="1800" dirty="0" err="1">
                <a:solidFill>
                  <a:srgbClr val="252525"/>
                </a:solidFill>
                <a:latin typeface="Arial" panose="020B0604020202020204" pitchFamily="34" charset="0"/>
              </a:rPr>
              <a:t>neutre</a:t>
            </a:r>
            <a:r>
              <a:rPr lang="en-GB" altLang="fr-FR" sz="1800" dirty="0">
                <a:solidFill>
                  <a:srgbClr val="252525"/>
                </a:solidFill>
                <a:latin typeface="Arial" panose="020B0604020202020204" pitchFamily="34" charset="0"/>
              </a:rPr>
              <a:t> de</a:t>
            </a:r>
            <a:r>
              <a:rPr lang="en-GB" altLang="fr-FR" sz="1800" dirty="0">
                <a:solidFill>
                  <a:srgbClr val="252525"/>
                </a:solidFill>
              </a:rPr>
              <a:t> </a:t>
            </a:r>
            <a:r>
              <a:rPr lang="en-GB" altLang="fr-FR" sz="1800" dirty="0" err="1">
                <a:solidFill>
                  <a:srgbClr val="0B0080"/>
                </a:solidFill>
                <a:latin typeface="Arial" panose="020B0604020202020204" pitchFamily="34" charset="0"/>
                <a:hlinkClick r:id="rId20" tooltip="Charge de couleur"/>
              </a:rPr>
              <a:t>couleur</a:t>
            </a:r>
            <a:r>
              <a:rPr lang="en-GB" altLang="fr-FR" sz="1800" dirty="0">
                <a:solidFill>
                  <a:srgbClr val="252525"/>
                </a:solidFill>
              </a:rPr>
              <a:t> </a:t>
            </a:r>
            <a:r>
              <a:rPr lang="en-GB" altLang="fr-FR" sz="1800" dirty="0">
                <a:solidFill>
                  <a:srgbClr val="252525"/>
                </a:solidFill>
                <a:latin typeface="Arial" panose="020B0604020202020204" pitchFamily="34" charset="0"/>
              </a:rPr>
              <a:t>et de charge </a:t>
            </a:r>
            <a:r>
              <a:rPr lang="en-GB" altLang="fr-FR" sz="1800" dirty="0" err="1">
                <a:solidFill>
                  <a:srgbClr val="252525"/>
                </a:solidFill>
              </a:rPr>
              <a:t>é</a:t>
            </a:r>
            <a:r>
              <a:rPr lang="en-GB" altLang="fr-FR" sz="1800" dirty="0" err="1">
                <a:solidFill>
                  <a:srgbClr val="252525"/>
                </a:solidFill>
                <a:latin typeface="Arial" panose="020B0604020202020204" pitchFamily="34" charset="0"/>
              </a:rPr>
              <a:t>lectrique</a:t>
            </a:r>
            <a:r>
              <a:rPr lang="en-GB" altLang="fr-FR" sz="1800" dirty="0">
                <a:solidFill>
                  <a:srgbClr val="252525"/>
                </a:solidFill>
                <a:latin typeface="Arial" panose="020B0604020202020204" pitchFamily="34" charset="0"/>
              </a:rPr>
              <a:t> et </a:t>
            </a:r>
            <a:r>
              <a:rPr lang="en-GB" altLang="fr-FR" sz="1800" dirty="0" err="1">
                <a:solidFill>
                  <a:srgbClr val="252525"/>
                </a:solidFill>
                <a:latin typeface="Arial" panose="020B0604020202020204" pitchFamily="34" charset="0"/>
              </a:rPr>
              <a:t>donc</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uniquement</a:t>
            </a:r>
            <a:r>
              <a:rPr lang="en-GB" altLang="fr-FR" sz="1800" dirty="0">
                <a:solidFill>
                  <a:srgbClr val="252525"/>
                </a:solidFill>
                <a:latin typeface="Arial" panose="020B0604020202020204" pitchFamily="34" charset="0"/>
              </a:rPr>
              <a:t> sensible </a:t>
            </a:r>
            <a:r>
              <a:rPr lang="en-GB" altLang="fr-FR" sz="1800" dirty="0">
                <a:solidFill>
                  <a:srgbClr val="252525"/>
                </a:solidFill>
              </a:rPr>
              <a:t>à</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l'</a:t>
            </a:r>
            <a:r>
              <a:rPr lang="en-GB" altLang="fr-FR" sz="1800" dirty="0" err="1">
                <a:solidFill>
                  <a:srgbClr val="0B0080"/>
                </a:solidFill>
                <a:latin typeface="Arial" panose="020B0604020202020204" pitchFamily="34" charset="0"/>
                <a:hlinkClick r:id="rId21" tooltip="Interaction faible"/>
              </a:rPr>
              <a:t>interaction</a:t>
            </a:r>
            <a:r>
              <a:rPr lang="en-GB" altLang="fr-FR" sz="1800" dirty="0">
                <a:solidFill>
                  <a:srgbClr val="0B0080"/>
                </a:solidFill>
                <a:latin typeface="Arial" panose="020B0604020202020204" pitchFamily="34" charset="0"/>
                <a:hlinkClick r:id="rId21" tooltip="Interaction faible"/>
              </a:rPr>
              <a:t> </a:t>
            </a:r>
            <a:r>
              <a:rPr lang="en-GB" altLang="fr-FR" sz="1800" dirty="0" err="1">
                <a:solidFill>
                  <a:srgbClr val="0B0080"/>
                </a:solidFill>
                <a:latin typeface="Arial" panose="020B0604020202020204" pitchFamily="34" charset="0"/>
                <a:hlinkClick r:id="rId21" tooltip="Interaction faible"/>
              </a:rPr>
              <a:t>faible</a:t>
            </a:r>
            <a:r>
              <a:rPr lang="en-GB" altLang="fr-FR" sz="1800" dirty="0">
                <a:solidFill>
                  <a:srgbClr val="252525"/>
                </a:solidFill>
              </a:rPr>
              <a:t> </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elle</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constitue</a:t>
            </a:r>
            <a:r>
              <a:rPr lang="en-GB" altLang="fr-FR" sz="1800" dirty="0">
                <a:solidFill>
                  <a:srgbClr val="252525"/>
                </a:solidFill>
                <a:latin typeface="Arial" panose="020B0604020202020204" pitchFamily="34" charset="0"/>
              </a:rPr>
              <a:t> </a:t>
            </a:r>
            <a:r>
              <a:rPr lang="en-GB" altLang="fr-FR" sz="1800" dirty="0">
                <a:solidFill>
                  <a:srgbClr val="252525"/>
                </a:solidFill>
              </a:rPr>
              <a:t>à</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ce</a:t>
            </a:r>
            <a:r>
              <a:rPr lang="en-GB" altLang="fr-FR" sz="1800" dirty="0">
                <a:solidFill>
                  <a:srgbClr val="252525"/>
                </a:solidFill>
                <a:latin typeface="Arial" panose="020B0604020202020204" pitchFamily="34" charset="0"/>
              </a:rPr>
              <a:t> titre un excellent </a:t>
            </a:r>
            <a:r>
              <a:rPr lang="en-GB" altLang="fr-FR" sz="1800" dirty="0" err="1">
                <a:solidFill>
                  <a:srgbClr val="252525"/>
                </a:solidFill>
                <a:latin typeface="Arial" panose="020B0604020202020204" pitchFamily="34" charset="0"/>
              </a:rPr>
              <a:t>candidat</a:t>
            </a:r>
            <a:r>
              <a:rPr lang="en-GB" altLang="fr-FR" sz="1800" dirty="0">
                <a:solidFill>
                  <a:srgbClr val="252525"/>
                </a:solidFill>
                <a:latin typeface="Arial" panose="020B0604020202020204" pitchFamily="34" charset="0"/>
              </a:rPr>
              <a:t> </a:t>
            </a:r>
            <a:r>
              <a:rPr lang="en-GB" altLang="fr-FR" sz="1800" dirty="0">
                <a:solidFill>
                  <a:srgbClr val="252525"/>
                </a:solidFill>
              </a:rPr>
              <a:t>à</a:t>
            </a:r>
            <a:r>
              <a:rPr lang="en-GB" altLang="fr-FR" sz="1800" dirty="0">
                <a:solidFill>
                  <a:srgbClr val="252525"/>
                </a:solidFill>
                <a:latin typeface="Arial" panose="020B0604020202020204" pitchFamily="34" charset="0"/>
              </a:rPr>
              <a:t> la </a:t>
            </a:r>
            <a:r>
              <a:rPr lang="en-GB" altLang="fr-FR" sz="1800" dirty="0" err="1">
                <a:solidFill>
                  <a:srgbClr val="252525"/>
                </a:solidFill>
                <a:latin typeface="Arial" panose="020B0604020202020204" pitchFamily="34" charset="0"/>
              </a:rPr>
              <a:t>mati</a:t>
            </a:r>
            <a:r>
              <a:rPr lang="en-GB" altLang="fr-FR" sz="1800" dirty="0" err="1">
                <a:solidFill>
                  <a:srgbClr val="252525"/>
                </a:solidFill>
              </a:rPr>
              <a:t>è</a:t>
            </a:r>
            <a:r>
              <a:rPr lang="en-GB" altLang="fr-FR" sz="1800" dirty="0" err="1">
                <a:solidFill>
                  <a:srgbClr val="252525"/>
                </a:solidFill>
                <a:latin typeface="Arial" panose="020B0604020202020204" pitchFamily="34" charset="0"/>
              </a:rPr>
              <a:t>re</a:t>
            </a:r>
            <a:r>
              <a:rPr lang="en-GB" altLang="fr-FR" sz="1800" dirty="0">
                <a:solidFill>
                  <a:srgbClr val="252525"/>
                </a:solidFill>
                <a:latin typeface="Arial" panose="020B0604020202020204" pitchFamily="34" charset="0"/>
              </a:rPr>
              <a:t> sombre non-</a:t>
            </a:r>
            <a:r>
              <a:rPr lang="en-GB" altLang="fr-FR" sz="1800" dirty="0" err="1">
                <a:solidFill>
                  <a:srgbClr val="252525"/>
                </a:solidFill>
                <a:latin typeface="Arial" panose="020B0604020202020204" pitchFamily="34" charset="0"/>
              </a:rPr>
              <a:t>baryonique</a:t>
            </a:r>
            <a:r>
              <a:rPr lang="en-GB" altLang="fr-FR" sz="1800" dirty="0">
                <a:solidFill>
                  <a:srgbClr val="252525"/>
                </a:solidFill>
                <a:latin typeface="Arial" panose="020B0604020202020204" pitchFamily="34" charset="0"/>
              </a:rPr>
              <a:t>.</a:t>
            </a:r>
            <a:endParaRPr lang="en-GB" altLang="fr-FR" sz="1800" dirty="0"/>
          </a:p>
          <a:p>
            <a:r>
              <a:rPr lang="en-GB" altLang="fr-FR" sz="1800" dirty="0" err="1">
                <a:solidFill>
                  <a:srgbClr val="252525"/>
                </a:solidFill>
                <a:latin typeface="Arial" panose="020B0604020202020204" pitchFamily="34" charset="0"/>
              </a:rPr>
              <a:t>Cette</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particule</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supersym</a:t>
            </a:r>
            <a:r>
              <a:rPr lang="en-GB" altLang="fr-FR" sz="1800" dirty="0" err="1">
                <a:solidFill>
                  <a:srgbClr val="252525"/>
                </a:solidFill>
              </a:rPr>
              <a:t>é</a:t>
            </a:r>
            <a:r>
              <a:rPr lang="en-GB" altLang="fr-FR" sz="1800" dirty="0" err="1">
                <a:solidFill>
                  <a:srgbClr val="252525"/>
                </a:solidFill>
                <a:latin typeface="Arial" panose="020B0604020202020204" pitchFamily="34" charset="0"/>
              </a:rPr>
              <a:t>trique</a:t>
            </a:r>
            <a:r>
              <a:rPr lang="en-GB" altLang="fr-FR" sz="1800" dirty="0">
                <a:solidFill>
                  <a:srgbClr val="252525"/>
                </a:solidFill>
                <a:latin typeface="Arial" panose="020B0604020202020204" pitchFamily="34" charset="0"/>
              </a:rPr>
              <a:t> la plus </a:t>
            </a:r>
            <a:r>
              <a:rPr lang="en-GB" altLang="fr-FR" sz="1800" dirty="0" err="1">
                <a:solidFill>
                  <a:srgbClr val="252525"/>
                </a:solidFill>
                <a:latin typeface="Arial" panose="020B0604020202020204" pitchFamily="34" charset="0"/>
              </a:rPr>
              <a:t>l</a:t>
            </a:r>
            <a:r>
              <a:rPr lang="en-GB" altLang="fr-FR" sz="1800" dirty="0" err="1">
                <a:solidFill>
                  <a:srgbClr val="252525"/>
                </a:solidFill>
              </a:rPr>
              <a:t>é</a:t>
            </a:r>
            <a:r>
              <a:rPr lang="en-GB" altLang="fr-FR" sz="1800" dirty="0" err="1">
                <a:solidFill>
                  <a:srgbClr val="252525"/>
                </a:solidFill>
                <a:latin typeface="Arial" panose="020B0604020202020204" pitchFamily="34" charset="0"/>
              </a:rPr>
              <a:t>g</a:t>
            </a:r>
            <a:r>
              <a:rPr lang="en-GB" altLang="fr-FR" sz="1800" dirty="0" err="1">
                <a:solidFill>
                  <a:srgbClr val="252525"/>
                </a:solidFill>
              </a:rPr>
              <a:t>è</a:t>
            </a:r>
            <a:r>
              <a:rPr lang="en-GB" altLang="fr-FR" sz="1800" dirty="0" err="1">
                <a:solidFill>
                  <a:srgbClr val="252525"/>
                </a:solidFill>
                <a:latin typeface="Arial" panose="020B0604020202020204" pitchFamily="34" charset="0"/>
              </a:rPr>
              <a:t>re</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est</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en</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g</a:t>
            </a:r>
            <a:r>
              <a:rPr lang="en-GB" altLang="fr-FR" sz="1800" dirty="0" err="1">
                <a:solidFill>
                  <a:srgbClr val="252525"/>
                </a:solidFill>
              </a:rPr>
              <a:t>é</a:t>
            </a:r>
            <a:r>
              <a:rPr lang="en-GB" altLang="fr-FR" sz="1800" dirty="0" err="1">
                <a:solidFill>
                  <a:srgbClr val="252525"/>
                </a:solidFill>
                <a:latin typeface="Arial" panose="020B0604020202020204" pitchFamily="34" charset="0"/>
              </a:rPr>
              <a:t>n</a:t>
            </a:r>
            <a:r>
              <a:rPr lang="en-GB" altLang="fr-FR" sz="1800" dirty="0" err="1">
                <a:solidFill>
                  <a:srgbClr val="252525"/>
                </a:solidFill>
              </a:rPr>
              <a:t>é</a:t>
            </a:r>
            <a:r>
              <a:rPr lang="en-GB" altLang="fr-FR" sz="1800" dirty="0" err="1">
                <a:solidFill>
                  <a:srgbClr val="252525"/>
                </a:solidFill>
                <a:latin typeface="Arial" panose="020B0604020202020204" pitchFamily="34" charset="0"/>
              </a:rPr>
              <a:t>ral</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en</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fonction</a:t>
            </a:r>
            <a:r>
              <a:rPr lang="en-GB" altLang="fr-FR" sz="1800" dirty="0">
                <a:solidFill>
                  <a:srgbClr val="252525"/>
                </a:solidFill>
                <a:latin typeface="Arial" panose="020B0604020202020204" pitchFamily="34" charset="0"/>
              </a:rPr>
              <a:t> des </a:t>
            </a:r>
            <a:r>
              <a:rPr lang="en-GB" altLang="fr-FR" sz="1800" dirty="0" err="1">
                <a:solidFill>
                  <a:srgbClr val="252525"/>
                </a:solidFill>
                <a:latin typeface="Arial" panose="020B0604020202020204" pitchFamily="34" charset="0"/>
              </a:rPr>
              <a:t>mod</a:t>
            </a:r>
            <a:r>
              <a:rPr lang="en-GB" altLang="fr-FR" sz="1800" dirty="0" err="1">
                <a:solidFill>
                  <a:srgbClr val="252525"/>
                </a:solidFill>
              </a:rPr>
              <a:t>è</a:t>
            </a:r>
            <a:r>
              <a:rPr lang="en-GB" altLang="fr-FR" sz="1800" dirty="0" err="1">
                <a:solidFill>
                  <a:srgbClr val="252525"/>
                </a:solidFill>
                <a:latin typeface="Arial" panose="020B0604020202020204" pitchFamily="34" charset="0"/>
              </a:rPr>
              <a:t>les</a:t>
            </a:r>
            <a:r>
              <a:rPr lang="en-GB" altLang="fr-FR" sz="1800" dirty="0">
                <a:solidFill>
                  <a:srgbClr val="252525"/>
                </a:solidFill>
                <a:latin typeface="Arial" panose="020B0604020202020204" pitchFamily="34" charset="0"/>
              </a:rPr>
              <a:t>), le</a:t>
            </a:r>
            <a:r>
              <a:rPr lang="en-GB" altLang="fr-FR" sz="1800" dirty="0">
                <a:solidFill>
                  <a:srgbClr val="252525"/>
                </a:solidFill>
              </a:rPr>
              <a:t> </a:t>
            </a:r>
            <a:r>
              <a:rPr lang="en-GB" altLang="fr-FR" sz="1800" dirty="0" err="1">
                <a:solidFill>
                  <a:srgbClr val="0B0080"/>
                </a:solidFill>
                <a:latin typeface="Arial" panose="020B0604020202020204" pitchFamily="34" charset="0"/>
                <a:hlinkClick r:id="rId22" tooltip="Neutralino"/>
              </a:rPr>
              <a:t>neutralino</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une</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combinaison</a:t>
            </a:r>
            <a:r>
              <a:rPr lang="en-GB" altLang="fr-FR" sz="1800" dirty="0">
                <a:solidFill>
                  <a:srgbClr val="252525"/>
                </a:solidFill>
                <a:latin typeface="Arial" panose="020B0604020202020204" pitchFamily="34" charset="0"/>
              </a:rPr>
              <a:t> de </a:t>
            </a:r>
            <a:r>
              <a:rPr lang="en-GB" altLang="fr-FR" sz="1800" dirty="0" err="1">
                <a:solidFill>
                  <a:srgbClr val="252525"/>
                </a:solidFill>
                <a:latin typeface="Arial" panose="020B0604020202020204" pitchFamily="34" charset="0"/>
              </a:rPr>
              <a:t>ces</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superparticules</a:t>
            </a:r>
            <a:r>
              <a:rPr lang="en-GB" altLang="fr-FR" sz="1800" dirty="0">
                <a:solidFill>
                  <a:srgbClr val="252525"/>
                </a:solidFill>
              </a:rPr>
              <a:t> </a:t>
            </a:r>
            <a:r>
              <a:rPr lang="en-GB" altLang="fr-FR" sz="1800" dirty="0">
                <a:solidFill>
                  <a:srgbClr val="252525"/>
                </a:solidFill>
                <a:latin typeface="Arial" panose="020B0604020202020204" pitchFamily="34" charset="0"/>
              </a:rPr>
              <a:t>: le </a:t>
            </a:r>
            <a:r>
              <a:rPr lang="en-GB" altLang="fr-FR" sz="1800" dirty="0" err="1">
                <a:solidFill>
                  <a:srgbClr val="252525"/>
                </a:solidFill>
                <a:latin typeface="Arial" panose="020B0604020202020204" pitchFamily="34" charset="0"/>
              </a:rPr>
              <a:t>photino</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partenaire</a:t>
            </a:r>
            <a:r>
              <a:rPr lang="en-GB" altLang="fr-FR" sz="1800" dirty="0">
                <a:solidFill>
                  <a:srgbClr val="252525"/>
                </a:solidFill>
                <a:latin typeface="Arial" panose="020B0604020202020204" pitchFamily="34" charset="0"/>
              </a:rPr>
              <a:t> du photon), du </a:t>
            </a:r>
            <a:r>
              <a:rPr lang="en-GB" altLang="fr-FR" sz="1800" dirty="0" err="1">
                <a:solidFill>
                  <a:srgbClr val="252525"/>
                </a:solidFill>
                <a:latin typeface="Arial" panose="020B0604020202020204" pitchFamily="34" charset="0"/>
              </a:rPr>
              <a:t>zino</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partenaire</a:t>
            </a:r>
            <a:r>
              <a:rPr lang="en-GB" altLang="fr-FR" sz="1800" dirty="0">
                <a:solidFill>
                  <a:srgbClr val="252525"/>
                </a:solidFill>
                <a:latin typeface="Arial" panose="020B0604020202020204" pitchFamily="34" charset="0"/>
              </a:rPr>
              <a:t> du boson Z</a:t>
            </a:r>
            <a:r>
              <a:rPr lang="en-GB" altLang="fr-FR" sz="1800" baseline="-30000" dirty="0">
                <a:solidFill>
                  <a:srgbClr val="252525"/>
                </a:solidFill>
                <a:latin typeface="Arial" panose="020B0604020202020204" pitchFamily="34" charset="0"/>
              </a:rPr>
              <a:t>0</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ou</a:t>
            </a:r>
            <a:r>
              <a:rPr lang="en-GB" altLang="fr-FR" sz="1800" dirty="0">
                <a:solidFill>
                  <a:srgbClr val="252525"/>
                </a:solidFill>
                <a:latin typeface="Arial" panose="020B0604020202020204" pitchFamily="34" charset="0"/>
              </a:rPr>
              <a:t> des </a:t>
            </a:r>
            <a:r>
              <a:rPr lang="en-GB" altLang="fr-FR" sz="1800" dirty="0" err="1">
                <a:solidFill>
                  <a:srgbClr val="252525"/>
                </a:solidFill>
                <a:latin typeface="Arial" panose="020B0604020202020204" pitchFamily="34" charset="0"/>
              </a:rPr>
              <a:t>higgsinos</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partenaires</a:t>
            </a:r>
            <a:r>
              <a:rPr lang="en-GB" altLang="fr-FR" sz="1800" dirty="0">
                <a:solidFill>
                  <a:srgbClr val="252525"/>
                </a:solidFill>
                <a:latin typeface="Arial" panose="020B0604020202020204" pitchFamily="34" charset="0"/>
              </a:rPr>
              <a:t> des bosons de Higgs). Les </a:t>
            </a:r>
            <a:r>
              <a:rPr lang="en-GB" altLang="fr-FR" sz="1800" dirty="0" err="1">
                <a:solidFill>
                  <a:srgbClr val="252525"/>
                </a:solidFill>
                <a:latin typeface="Arial" panose="020B0604020202020204" pitchFamily="34" charset="0"/>
              </a:rPr>
              <a:t>mesures</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r</a:t>
            </a:r>
            <a:r>
              <a:rPr lang="en-GB" altLang="fr-FR" sz="1800" dirty="0" err="1">
                <a:solidFill>
                  <a:srgbClr val="252525"/>
                </a:solidFill>
              </a:rPr>
              <a:t>é</a:t>
            </a:r>
            <a:r>
              <a:rPr lang="en-GB" altLang="fr-FR" sz="1800" dirty="0" err="1">
                <a:solidFill>
                  <a:srgbClr val="252525"/>
                </a:solidFill>
                <a:latin typeface="Arial" panose="020B0604020202020204" pitchFamily="34" charset="0"/>
              </a:rPr>
              <a:t>centes</a:t>
            </a:r>
            <a:r>
              <a:rPr lang="en-GB" altLang="fr-FR" sz="1800" dirty="0">
                <a:solidFill>
                  <a:srgbClr val="252525"/>
                </a:solidFill>
                <a:latin typeface="Arial" panose="020B0604020202020204" pitchFamily="34" charset="0"/>
              </a:rPr>
              <a:t> au</a:t>
            </a:r>
            <a:r>
              <a:rPr lang="en-GB" altLang="fr-FR" sz="1800" dirty="0">
                <a:solidFill>
                  <a:srgbClr val="252525"/>
                </a:solidFill>
              </a:rPr>
              <a:t> </a:t>
            </a:r>
            <a:r>
              <a:rPr lang="en-GB" altLang="fr-FR" sz="1800" dirty="0">
                <a:solidFill>
                  <a:srgbClr val="0B0080"/>
                </a:solidFill>
                <a:latin typeface="Arial" panose="020B0604020202020204" pitchFamily="34" charset="0"/>
                <a:hlinkClick r:id="rId23" tooltip="CERN"/>
              </a:rPr>
              <a:t>CERN</a:t>
            </a:r>
            <a:r>
              <a:rPr lang="en-GB" altLang="fr-FR" sz="1800" dirty="0">
                <a:solidFill>
                  <a:srgbClr val="252525"/>
                </a:solidFill>
              </a:rPr>
              <a:t> </a:t>
            </a:r>
            <a:r>
              <a:rPr lang="en-GB" altLang="fr-FR" sz="1800" dirty="0" err="1">
                <a:solidFill>
                  <a:srgbClr val="252525"/>
                </a:solidFill>
                <a:latin typeface="Arial" panose="020B0604020202020204" pitchFamily="34" charset="0"/>
              </a:rPr>
              <a:t>indiquent</a:t>
            </a:r>
            <a:r>
              <a:rPr lang="en-GB" altLang="fr-FR" sz="1800" dirty="0">
                <a:solidFill>
                  <a:srgbClr val="252525"/>
                </a:solidFill>
                <a:latin typeface="Arial" panose="020B0604020202020204" pitchFamily="34" charset="0"/>
              </a:rPr>
              <a:t> que </a:t>
            </a:r>
            <a:r>
              <a:rPr lang="en-GB" altLang="fr-FR" sz="1800" dirty="0" err="1">
                <a:solidFill>
                  <a:srgbClr val="252525"/>
                </a:solidFill>
                <a:latin typeface="Arial" panose="020B0604020202020204" pitchFamily="34" charset="0"/>
              </a:rPr>
              <a:t>sa</a:t>
            </a:r>
            <a:r>
              <a:rPr lang="en-GB" altLang="fr-FR" sz="1800" dirty="0">
                <a:solidFill>
                  <a:srgbClr val="252525"/>
                </a:solidFill>
              </a:rPr>
              <a:t> </a:t>
            </a:r>
            <a:r>
              <a:rPr lang="en-GB" altLang="fr-FR" sz="1800" dirty="0">
                <a:solidFill>
                  <a:srgbClr val="0B0080"/>
                </a:solidFill>
                <a:latin typeface="Arial" panose="020B0604020202020204" pitchFamily="34" charset="0"/>
                <a:hlinkClick r:id="rId24" tooltip="Masse"/>
              </a:rPr>
              <a:t>masse</a:t>
            </a:r>
            <a:r>
              <a:rPr lang="en-GB" altLang="fr-FR" sz="1800" dirty="0">
                <a:solidFill>
                  <a:srgbClr val="252525"/>
                </a:solidFill>
              </a:rPr>
              <a:t> </a:t>
            </a:r>
            <a:r>
              <a:rPr lang="en-GB" altLang="fr-FR" sz="1800" dirty="0" err="1">
                <a:solidFill>
                  <a:srgbClr val="252525"/>
                </a:solidFill>
                <a:latin typeface="Arial" panose="020B0604020202020204" pitchFamily="34" charset="0"/>
              </a:rPr>
              <a:t>est</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sup</a:t>
            </a:r>
            <a:r>
              <a:rPr lang="en-GB" altLang="fr-FR" sz="1800" dirty="0" err="1">
                <a:solidFill>
                  <a:srgbClr val="252525"/>
                </a:solidFill>
              </a:rPr>
              <a:t>é</a:t>
            </a:r>
            <a:r>
              <a:rPr lang="en-GB" altLang="fr-FR" sz="1800" dirty="0" err="1">
                <a:solidFill>
                  <a:srgbClr val="252525"/>
                </a:solidFill>
                <a:latin typeface="Arial" panose="020B0604020202020204" pitchFamily="34" charset="0"/>
              </a:rPr>
              <a:t>rieure</a:t>
            </a:r>
            <a:r>
              <a:rPr lang="en-GB" altLang="fr-FR" sz="1800" dirty="0">
                <a:solidFill>
                  <a:srgbClr val="252525"/>
                </a:solidFill>
                <a:latin typeface="Arial" panose="020B0604020202020204" pitchFamily="34" charset="0"/>
              </a:rPr>
              <a:t> </a:t>
            </a:r>
            <a:r>
              <a:rPr lang="en-GB" altLang="fr-FR" sz="1800" dirty="0">
                <a:solidFill>
                  <a:srgbClr val="252525"/>
                </a:solidFill>
              </a:rPr>
              <a:t>à</a:t>
            </a:r>
            <a:r>
              <a:rPr lang="en-GB" altLang="fr-FR" sz="1800" dirty="0">
                <a:solidFill>
                  <a:srgbClr val="252525"/>
                </a:solidFill>
                <a:latin typeface="Arial" panose="020B0604020202020204" pitchFamily="34" charset="0"/>
              </a:rPr>
              <a:t> 46</a:t>
            </a:r>
            <a:r>
              <a:rPr lang="en-GB" altLang="fr-FR" sz="1800" dirty="0">
                <a:solidFill>
                  <a:srgbClr val="252525"/>
                </a:solidFill>
              </a:rPr>
              <a:t> </a:t>
            </a:r>
            <a:r>
              <a:rPr lang="en-GB" altLang="fr-FR" sz="1800" dirty="0">
                <a:solidFill>
                  <a:srgbClr val="0B0080"/>
                </a:solidFill>
                <a:latin typeface="Arial" panose="020B0604020202020204" pitchFamily="34" charset="0"/>
                <a:hlinkClick r:id="rId25" tooltip="Électron-volt"/>
              </a:rPr>
              <a:t>GeV</a:t>
            </a:r>
            <a:r>
              <a:rPr lang="en-GB" altLang="fr-FR" sz="1800" dirty="0">
                <a:solidFill>
                  <a:srgbClr val="252525"/>
                </a:solidFill>
                <a:latin typeface="Arial" panose="020B0604020202020204" pitchFamily="34" charset="0"/>
              </a:rPr>
              <a:t>/</a:t>
            </a:r>
            <a:r>
              <a:rPr lang="en-GB" altLang="fr-FR" sz="1800" dirty="0">
                <a:solidFill>
                  <a:srgbClr val="0B0080"/>
                </a:solidFill>
                <a:latin typeface="Arial" panose="020B0604020202020204" pitchFamily="34" charset="0"/>
                <a:hlinkClick r:id="rId26" tooltip="Vitesse de la lumière"/>
              </a:rPr>
              <a:t>c</a:t>
            </a:r>
            <a:r>
              <a:rPr lang="en-GB" altLang="fr-FR" sz="1800" baseline="30000" dirty="0">
                <a:solidFill>
                  <a:srgbClr val="252525"/>
                </a:solidFill>
                <a:latin typeface="Arial" panose="020B0604020202020204" pitchFamily="34" charset="0"/>
              </a:rPr>
              <a:t>2</a:t>
            </a:r>
            <a:r>
              <a:rPr lang="en-GB" altLang="fr-FR" sz="1800" dirty="0">
                <a:solidFill>
                  <a:srgbClr val="252525"/>
                </a:solidFill>
              </a:rPr>
              <a:t> </a:t>
            </a:r>
            <a:r>
              <a:rPr lang="en-GB" altLang="fr-FR" sz="1800" baseline="30000" dirty="0">
                <a:solidFill>
                  <a:srgbClr val="0B0080"/>
                </a:solidFill>
                <a:latin typeface="Arial" panose="020B0604020202020204" pitchFamily="34" charset="0"/>
                <a:hlinkClick r:id="rId27"/>
              </a:rPr>
              <a:t>17</a:t>
            </a:r>
            <a:r>
              <a:rPr lang="en-GB" altLang="fr-FR" sz="1800" dirty="0">
                <a:solidFill>
                  <a:srgbClr val="252525"/>
                </a:solidFill>
                <a:latin typeface="Arial" panose="020B0604020202020204" pitchFamily="34" charset="0"/>
              </a:rPr>
              <a:t>. La LSP </a:t>
            </a:r>
            <a:r>
              <a:rPr lang="en-GB" altLang="fr-FR" sz="1800" dirty="0" err="1">
                <a:solidFill>
                  <a:srgbClr val="252525"/>
                </a:solidFill>
                <a:latin typeface="Arial" panose="020B0604020202020204" pitchFamily="34" charset="0"/>
              </a:rPr>
              <a:t>peut</a:t>
            </a:r>
            <a:r>
              <a:rPr lang="en-GB" altLang="fr-FR" sz="1800" dirty="0">
                <a:solidFill>
                  <a:srgbClr val="252525"/>
                </a:solidFill>
                <a:latin typeface="Arial" panose="020B0604020202020204" pitchFamily="34" charset="0"/>
              </a:rPr>
              <a:t> </a:t>
            </a:r>
            <a:r>
              <a:rPr lang="en-GB" altLang="fr-FR" sz="1800" dirty="0" err="1">
                <a:solidFill>
                  <a:srgbClr val="252525"/>
                </a:solidFill>
              </a:rPr>
              <a:t>é</a:t>
            </a:r>
            <a:r>
              <a:rPr lang="en-GB" altLang="fr-FR" sz="1800" dirty="0" err="1">
                <a:solidFill>
                  <a:srgbClr val="252525"/>
                </a:solidFill>
                <a:latin typeface="Arial" panose="020B0604020202020204" pitchFamily="34" charset="0"/>
              </a:rPr>
              <a:t>galement</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être</a:t>
            </a:r>
            <a:r>
              <a:rPr lang="en-GB" altLang="fr-FR" sz="1800" dirty="0">
                <a:solidFill>
                  <a:srgbClr val="252525"/>
                </a:solidFill>
                <a:latin typeface="Arial" panose="020B0604020202020204" pitchFamily="34" charset="0"/>
              </a:rPr>
              <a:t> un </a:t>
            </a:r>
            <a:r>
              <a:rPr lang="en-GB" altLang="fr-FR" sz="1800" dirty="0" err="1">
                <a:solidFill>
                  <a:srgbClr val="252525"/>
                </a:solidFill>
                <a:latin typeface="Arial" panose="020B0604020202020204" pitchFamily="34" charset="0"/>
              </a:rPr>
              <a:t>sneutrino</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ou</a:t>
            </a:r>
            <a:r>
              <a:rPr lang="en-GB" altLang="fr-FR" sz="1800" dirty="0">
                <a:solidFill>
                  <a:srgbClr val="252525"/>
                </a:solidFill>
                <a:latin typeface="Arial" panose="020B0604020202020204" pitchFamily="34" charset="0"/>
              </a:rPr>
              <a:t> un </a:t>
            </a:r>
            <a:r>
              <a:rPr lang="en-GB" altLang="fr-FR" sz="1800" dirty="0" err="1">
                <a:solidFill>
                  <a:srgbClr val="252525"/>
                </a:solidFill>
                <a:latin typeface="Arial" panose="020B0604020202020204" pitchFamily="34" charset="0"/>
              </a:rPr>
              <a:t>gravitino</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dans</a:t>
            </a:r>
            <a:r>
              <a:rPr lang="en-GB" altLang="fr-FR" sz="1800" dirty="0">
                <a:solidFill>
                  <a:srgbClr val="252525"/>
                </a:solidFill>
                <a:latin typeface="Arial" panose="020B0604020202020204" pitchFamily="34" charset="0"/>
              </a:rPr>
              <a:t> le cadre de </a:t>
            </a:r>
            <a:r>
              <a:rPr lang="en-GB" altLang="fr-FR" sz="1800" dirty="0" err="1">
                <a:solidFill>
                  <a:srgbClr val="252525"/>
                </a:solidFill>
                <a:latin typeface="Arial" panose="020B0604020202020204" pitchFamily="34" charset="0"/>
              </a:rPr>
              <a:t>certaines</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th</a:t>
            </a:r>
            <a:r>
              <a:rPr lang="en-GB" altLang="fr-FR" sz="1800" dirty="0" err="1">
                <a:solidFill>
                  <a:srgbClr val="252525"/>
                </a:solidFill>
              </a:rPr>
              <a:t>é</a:t>
            </a:r>
            <a:r>
              <a:rPr lang="en-GB" altLang="fr-FR" sz="1800" dirty="0" err="1">
                <a:solidFill>
                  <a:srgbClr val="252525"/>
                </a:solidFill>
                <a:latin typeface="Arial" panose="020B0604020202020204" pitchFamily="34" charset="0"/>
              </a:rPr>
              <a:t>ories</a:t>
            </a:r>
            <a:r>
              <a:rPr lang="en-GB" altLang="fr-FR" sz="1800" dirty="0">
                <a:solidFill>
                  <a:srgbClr val="252525"/>
                </a:solidFill>
                <a:latin typeface="Arial" panose="020B0604020202020204" pitchFamily="34" charset="0"/>
              </a:rPr>
              <a:t> pour </a:t>
            </a:r>
            <a:r>
              <a:rPr lang="en-GB" altLang="fr-FR" sz="1800" dirty="0" err="1">
                <a:solidFill>
                  <a:srgbClr val="252525"/>
                </a:solidFill>
                <a:latin typeface="Arial" panose="020B0604020202020204" pitchFamily="34" charset="0"/>
              </a:rPr>
              <a:t>lesquelles</a:t>
            </a:r>
            <a:r>
              <a:rPr lang="en-GB" altLang="fr-FR" sz="1800" dirty="0">
                <a:solidFill>
                  <a:srgbClr val="252525"/>
                </a:solidFill>
                <a:latin typeface="Arial" panose="020B0604020202020204" pitchFamily="34" charset="0"/>
              </a:rPr>
              <a:t> la </a:t>
            </a:r>
            <a:r>
              <a:rPr lang="en-GB" altLang="fr-FR" sz="1800" dirty="0" err="1">
                <a:solidFill>
                  <a:srgbClr val="252525"/>
                </a:solidFill>
                <a:latin typeface="Arial" panose="020B0604020202020204" pitchFamily="34" charset="0"/>
              </a:rPr>
              <a:t>brisure</a:t>
            </a:r>
            <a:r>
              <a:rPr lang="en-GB" altLang="fr-FR" sz="1800" dirty="0">
                <a:solidFill>
                  <a:srgbClr val="252525"/>
                </a:solidFill>
                <a:latin typeface="Arial" panose="020B0604020202020204" pitchFamily="34" charset="0"/>
              </a:rPr>
              <a:t> de </a:t>
            </a:r>
            <a:r>
              <a:rPr lang="en-GB" altLang="fr-FR" sz="1800" dirty="0" err="1">
                <a:solidFill>
                  <a:srgbClr val="252525"/>
                </a:solidFill>
                <a:latin typeface="Arial" panose="020B0604020202020204" pitchFamily="34" charset="0"/>
              </a:rPr>
              <a:t>supersym</a:t>
            </a:r>
            <a:r>
              <a:rPr lang="en-GB" altLang="fr-FR" sz="1800" dirty="0" err="1">
                <a:solidFill>
                  <a:srgbClr val="252525"/>
                </a:solidFill>
              </a:rPr>
              <a:t>é</a:t>
            </a:r>
            <a:r>
              <a:rPr lang="en-GB" altLang="fr-FR" sz="1800" dirty="0" err="1">
                <a:solidFill>
                  <a:srgbClr val="252525"/>
                </a:solidFill>
                <a:latin typeface="Arial" panose="020B0604020202020204" pitchFamily="34" charset="0"/>
              </a:rPr>
              <a:t>trie</a:t>
            </a:r>
            <a:r>
              <a:rPr lang="en-GB" altLang="fr-FR" sz="1800" dirty="0">
                <a:solidFill>
                  <a:srgbClr val="252525"/>
                </a:solidFill>
                <a:latin typeface="Arial" panose="020B0604020202020204" pitchFamily="34" charset="0"/>
              </a:rPr>
              <a:t> se fait par </a:t>
            </a:r>
            <a:r>
              <a:rPr lang="en-GB" altLang="fr-FR" sz="1800" dirty="0" err="1">
                <a:solidFill>
                  <a:srgbClr val="252525"/>
                </a:solidFill>
                <a:latin typeface="Arial" panose="020B0604020202020204" pitchFamily="34" charset="0"/>
              </a:rPr>
              <a:t>m</a:t>
            </a:r>
            <a:r>
              <a:rPr lang="en-GB" altLang="fr-FR" sz="1800" dirty="0" err="1">
                <a:solidFill>
                  <a:srgbClr val="252525"/>
                </a:solidFill>
              </a:rPr>
              <a:t>é</a:t>
            </a:r>
            <a:r>
              <a:rPr lang="en-GB" altLang="fr-FR" sz="1800" dirty="0" err="1">
                <a:solidFill>
                  <a:srgbClr val="252525"/>
                </a:solidFill>
                <a:latin typeface="Arial" panose="020B0604020202020204" pitchFamily="34" charset="0"/>
              </a:rPr>
              <a:t>diation</a:t>
            </a:r>
            <a:r>
              <a:rPr lang="en-GB" altLang="fr-FR" sz="1800" dirty="0">
                <a:solidFill>
                  <a:srgbClr val="252525"/>
                </a:solidFill>
                <a:latin typeface="Arial" panose="020B0604020202020204" pitchFamily="34" charset="0"/>
              </a:rPr>
              <a:t> de </a:t>
            </a:r>
            <a:r>
              <a:rPr lang="en-GB" altLang="fr-FR" sz="1800" dirty="0" err="1">
                <a:solidFill>
                  <a:srgbClr val="252525"/>
                </a:solidFill>
                <a:latin typeface="Arial" panose="020B0604020202020204" pitchFamily="34" charset="0"/>
              </a:rPr>
              <a:t>jauge</a:t>
            </a:r>
            <a:r>
              <a:rPr lang="en-GB" altLang="fr-FR" sz="1800" dirty="0">
                <a:solidFill>
                  <a:srgbClr val="252525"/>
                </a:solidFill>
                <a:latin typeface="Arial" panose="020B0604020202020204" pitchFamily="34" charset="0"/>
              </a:rPr>
              <a:t>). La LSP </a:t>
            </a:r>
            <a:r>
              <a:rPr lang="en-GB" altLang="fr-FR" sz="1800" dirty="0" err="1">
                <a:solidFill>
                  <a:srgbClr val="252525"/>
                </a:solidFill>
                <a:latin typeface="Arial" panose="020B0604020202020204" pitchFamily="34" charset="0"/>
              </a:rPr>
              <a:t>est</a:t>
            </a:r>
            <a:r>
              <a:rPr lang="en-GB" altLang="fr-FR" sz="1800" dirty="0">
                <a:solidFill>
                  <a:srgbClr val="252525"/>
                </a:solidFill>
                <a:latin typeface="Arial" panose="020B0604020202020204" pitchFamily="34" charset="0"/>
              </a:rPr>
              <a:t> stable (sans violation de la</a:t>
            </a:r>
            <a:r>
              <a:rPr lang="en-GB" altLang="fr-FR" sz="1800" dirty="0">
                <a:solidFill>
                  <a:srgbClr val="252525"/>
                </a:solidFill>
              </a:rPr>
              <a:t> </a:t>
            </a:r>
            <a:r>
              <a:rPr lang="en-GB" altLang="fr-FR" sz="1800" dirty="0">
                <a:solidFill>
                  <a:srgbClr val="A55858"/>
                </a:solidFill>
                <a:latin typeface="Arial" panose="020B0604020202020204" pitchFamily="34" charset="0"/>
                <a:hlinkClick r:id="rId19" tooltip="R-parité (page inexistante)"/>
              </a:rPr>
              <a:t>R-</a:t>
            </a:r>
            <a:r>
              <a:rPr lang="en-GB" altLang="fr-FR" sz="1800" dirty="0" err="1">
                <a:solidFill>
                  <a:srgbClr val="A55858"/>
                </a:solidFill>
                <a:latin typeface="Arial" panose="020B0604020202020204" pitchFamily="34" charset="0"/>
                <a:hlinkClick r:id="rId19" tooltip="R-parité (page inexistante)"/>
              </a:rPr>
              <a:t>parit</a:t>
            </a:r>
            <a:r>
              <a:rPr lang="en-GB" altLang="fr-FR" sz="1800" dirty="0" err="1">
                <a:solidFill>
                  <a:srgbClr val="A55858"/>
                </a:solidFill>
                <a:hlinkClick r:id="rId19" tooltip="R-parité (page inexistante)"/>
              </a:rPr>
              <a:t>é</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donc</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tr</a:t>
            </a:r>
            <a:r>
              <a:rPr lang="en-GB" altLang="fr-FR" sz="1800" dirty="0" err="1">
                <a:solidFill>
                  <a:srgbClr val="252525"/>
                </a:solidFill>
              </a:rPr>
              <a:t>è</a:t>
            </a:r>
            <a:r>
              <a:rPr lang="en-GB" altLang="fr-FR" sz="1800" dirty="0" err="1">
                <a:solidFill>
                  <a:srgbClr val="252525"/>
                </a:solidFill>
                <a:latin typeface="Arial" panose="020B0604020202020204" pitchFamily="34" charset="0"/>
              </a:rPr>
              <a:t>s</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abondante</a:t>
            </a:r>
            <a:r>
              <a:rPr lang="en-GB" altLang="fr-FR" sz="1800" dirty="0">
                <a:solidFill>
                  <a:srgbClr val="252525"/>
                </a:solidFill>
                <a:latin typeface="Arial" panose="020B0604020202020204" pitchFamily="34" charset="0"/>
              </a:rPr>
              <a:t> au point de </a:t>
            </a:r>
            <a:r>
              <a:rPr lang="en-GB" altLang="fr-FR" sz="1800" dirty="0" err="1">
                <a:solidFill>
                  <a:srgbClr val="252525"/>
                </a:solidFill>
                <a:latin typeface="Arial" panose="020B0604020202020204" pitchFamily="34" charset="0"/>
              </a:rPr>
              <a:t>repr</a:t>
            </a:r>
            <a:r>
              <a:rPr lang="en-GB" altLang="fr-FR" sz="1800" dirty="0" err="1">
                <a:solidFill>
                  <a:srgbClr val="252525"/>
                </a:solidFill>
              </a:rPr>
              <a:t>é</a:t>
            </a:r>
            <a:r>
              <a:rPr lang="en-GB" altLang="fr-FR" sz="1800" dirty="0" err="1">
                <a:solidFill>
                  <a:srgbClr val="252525"/>
                </a:solidFill>
                <a:latin typeface="Arial" panose="020B0604020202020204" pitchFamily="34" charset="0"/>
              </a:rPr>
              <a:t>senter</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l'essentiel</a:t>
            </a:r>
            <a:r>
              <a:rPr lang="en-GB" altLang="fr-FR" sz="1800" dirty="0">
                <a:solidFill>
                  <a:srgbClr val="252525"/>
                </a:solidFill>
                <a:latin typeface="Arial" panose="020B0604020202020204" pitchFamily="34" charset="0"/>
              </a:rPr>
              <a:t> de la </a:t>
            </a:r>
            <a:r>
              <a:rPr lang="en-GB" altLang="fr-FR" sz="1800" dirty="0" err="1">
                <a:solidFill>
                  <a:srgbClr val="252525"/>
                </a:solidFill>
                <a:latin typeface="Arial" panose="020B0604020202020204" pitchFamily="34" charset="0"/>
              </a:rPr>
              <a:t>mati</a:t>
            </a:r>
            <a:r>
              <a:rPr lang="en-GB" altLang="fr-FR" sz="1800" dirty="0" err="1">
                <a:solidFill>
                  <a:srgbClr val="252525"/>
                </a:solidFill>
              </a:rPr>
              <a:t>è</a:t>
            </a:r>
            <a:r>
              <a:rPr lang="en-GB" altLang="fr-FR" sz="1800" dirty="0" err="1">
                <a:solidFill>
                  <a:srgbClr val="252525"/>
                </a:solidFill>
                <a:latin typeface="Arial" panose="020B0604020202020204" pitchFamily="34" charset="0"/>
              </a:rPr>
              <a:t>re</a:t>
            </a:r>
            <a:r>
              <a:rPr lang="en-GB" altLang="fr-FR" sz="1800" dirty="0">
                <a:solidFill>
                  <a:srgbClr val="252525"/>
                </a:solidFill>
                <a:latin typeface="Arial" panose="020B0604020202020204" pitchFamily="34" charset="0"/>
              </a:rPr>
              <a:t> de </a:t>
            </a:r>
            <a:r>
              <a:rPr lang="en-GB" altLang="fr-FR" sz="1800" dirty="0" err="1">
                <a:solidFill>
                  <a:srgbClr val="252525"/>
                </a:solidFill>
                <a:latin typeface="Arial" panose="020B0604020202020204" pitchFamily="34" charset="0"/>
              </a:rPr>
              <a:t>l'Univers</a:t>
            </a:r>
            <a:r>
              <a:rPr lang="en-GB" altLang="fr-FR" sz="1800" dirty="0">
                <a:solidFill>
                  <a:srgbClr val="252525"/>
                </a:solidFill>
                <a:latin typeface="Arial" panose="020B0604020202020204" pitchFamily="34" charset="0"/>
              </a:rPr>
              <a:t>. Elle fait </a:t>
            </a:r>
            <a:r>
              <a:rPr lang="en-GB" altLang="fr-FR" sz="1800" dirty="0">
                <a:solidFill>
                  <a:srgbClr val="252525"/>
                </a:solidFill>
              </a:rPr>
              <a:t>à</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ce</a:t>
            </a:r>
            <a:r>
              <a:rPr lang="en-GB" altLang="fr-FR" sz="1800" dirty="0">
                <a:solidFill>
                  <a:srgbClr val="252525"/>
                </a:solidFill>
                <a:latin typeface="Arial" panose="020B0604020202020204" pitchFamily="34" charset="0"/>
              </a:rPr>
              <a:t> titre </a:t>
            </a:r>
            <a:r>
              <a:rPr lang="en-GB" altLang="fr-FR" sz="1800" dirty="0" err="1">
                <a:solidFill>
                  <a:srgbClr val="252525"/>
                </a:solidFill>
                <a:latin typeface="Arial" panose="020B0604020202020204" pitchFamily="34" charset="0"/>
              </a:rPr>
              <a:t>l'objet</a:t>
            </a:r>
            <a:r>
              <a:rPr lang="en-GB" altLang="fr-FR" sz="1800" dirty="0">
                <a:solidFill>
                  <a:srgbClr val="252525"/>
                </a:solidFill>
                <a:latin typeface="Arial" panose="020B0604020202020204" pitchFamily="34" charset="0"/>
              </a:rPr>
              <a:t> de </a:t>
            </a:r>
            <a:r>
              <a:rPr lang="en-GB" altLang="fr-FR" sz="1800" dirty="0" err="1">
                <a:solidFill>
                  <a:srgbClr val="252525"/>
                </a:solidFill>
                <a:latin typeface="Arial" panose="020B0604020202020204" pitchFamily="34" charset="0"/>
              </a:rPr>
              <a:t>nombreuses</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recherches</a:t>
            </a:r>
            <a:r>
              <a:rPr lang="en-GB" altLang="fr-FR" sz="1800" dirty="0">
                <a:solidFill>
                  <a:srgbClr val="252525"/>
                </a:solidFill>
                <a:latin typeface="Arial" panose="020B0604020202020204" pitchFamily="34" charset="0"/>
              </a:rPr>
              <a:t>. La </a:t>
            </a:r>
            <a:r>
              <a:rPr lang="en-GB" altLang="fr-FR" sz="1800" dirty="0" err="1">
                <a:solidFill>
                  <a:srgbClr val="252525"/>
                </a:solidFill>
                <a:latin typeface="Arial" panose="020B0604020202020204" pitchFamily="34" charset="0"/>
              </a:rPr>
              <a:t>d</a:t>
            </a:r>
            <a:r>
              <a:rPr lang="en-GB" altLang="fr-FR" sz="1800" dirty="0" err="1">
                <a:solidFill>
                  <a:srgbClr val="252525"/>
                </a:solidFill>
              </a:rPr>
              <a:t>é</a:t>
            </a:r>
            <a:r>
              <a:rPr lang="en-GB" altLang="fr-FR" sz="1800" dirty="0" err="1">
                <a:solidFill>
                  <a:srgbClr val="252525"/>
                </a:solidFill>
                <a:latin typeface="Arial" panose="020B0604020202020204" pitchFamily="34" charset="0"/>
              </a:rPr>
              <a:t>tection</a:t>
            </a:r>
            <a:r>
              <a:rPr lang="en-GB" altLang="fr-FR" sz="1800" dirty="0">
                <a:solidFill>
                  <a:srgbClr val="252525"/>
                </a:solidFill>
                <a:latin typeface="Arial" panose="020B0604020202020204" pitchFamily="34" charset="0"/>
              </a:rPr>
              <a:t> de </a:t>
            </a:r>
            <a:r>
              <a:rPr lang="en-GB" altLang="fr-FR" sz="1800" dirty="0" err="1">
                <a:solidFill>
                  <a:srgbClr val="252525"/>
                </a:solidFill>
                <a:latin typeface="Arial" panose="020B0604020202020204" pitchFamily="34" charset="0"/>
              </a:rPr>
              <a:t>mati</a:t>
            </a:r>
            <a:r>
              <a:rPr lang="en-GB" altLang="fr-FR" sz="1800" dirty="0" err="1">
                <a:solidFill>
                  <a:srgbClr val="252525"/>
                </a:solidFill>
              </a:rPr>
              <a:t>è</a:t>
            </a:r>
            <a:r>
              <a:rPr lang="en-GB" altLang="fr-FR" sz="1800" dirty="0" err="1">
                <a:solidFill>
                  <a:srgbClr val="252525"/>
                </a:solidFill>
                <a:latin typeface="Arial" panose="020B0604020202020204" pitchFamily="34" charset="0"/>
              </a:rPr>
              <a:t>re</a:t>
            </a:r>
            <a:r>
              <a:rPr lang="en-GB" altLang="fr-FR" sz="1800" dirty="0">
                <a:solidFill>
                  <a:srgbClr val="252525"/>
                </a:solidFill>
                <a:latin typeface="Arial" panose="020B0604020202020204" pitchFamily="34" charset="0"/>
              </a:rPr>
              <a:t> noire </a:t>
            </a:r>
            <a:r>
              <a:rPr lang="en-GB" altLang="fr-FR" sz="1800" dirty="0" err="1">
                <a:solidFill>
                  <a:srgbClr val="252525"/>
                </a:solidFill>
                <a:latin typeface="Arial" panose="020B0604020202020204" pitchFamily="34" charset="0"/>
              </a:rPr>
              <a:t>peut</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être</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directe</a:t>
            </a:r>
            <a:r>
              <a:rPr lang="en-GB" altLang="fr-FR" sz="1800" dirty="0">
                <a:solidFill>
                  <a:srgbClr val="252525"/>
                </a:solidFill>
                <a:latin typeface="Arial" panose="020B0604020202020204" pitchFamily="34" charset="0"/>
              </a:rPr>
              <a:t>, par interaction </a:t>
            </a:r>
            <a:r>
              <a:rPr lang="en-GB" altLang="fr-FR" sz="1800" dirty="0" err="1">
                <a:solidFill>
                  <a:srgbClr val="252525"/>
                </a:solidFill>
                <a:latin typeface="Arial" panose="020B0604020202020204" pitchFamily="34" charset="0"/>
              </a:rPr>
              <a:t>dans</a:t>
            </a:r>
            <a:r>
              <a:rPr lang="en-GB" altLang="fr-FR" sz="1800" dirty="0">
                <a:solidFill>
                  <a:srgbClr val="252525"/>
                </a:solidFill>
                <a:latin typeface="Arial" panose="020B0604020202020204" pitchFamily="34" charset="0"/>
              </a:rPr>
              <a:t> le </a:t>
            </a:r>
            <a:r>
              <a:rPr lang="en-GB" altLang="fr-FR" sz="1800" dirty="0" err="1">
                <a:solidFill>
                  <a:srgbClr val="252525"/>
                </a:solidFill>
                <a:latin typeface="Arial" panose="020B0604020202020204" pitchFamily="34" charset="0"/>
              </a:rPr>
              <a:t>d</a:t>
            </a:r>
            <a:r>
              <a:rPr lang="en-GB" altLang="fr-FR" sz="1800" dirty="0" err="1">
                <a:solidFill>
                  <a:srgbClr val="252525"/>
                </a:solidFill>
              </a:rPr>
              <a:t>é</a:t>
            </a:r>
            <a:r>
              <a:rPr lang="en-GB" altLang="fr-FR" sz="1800" dirty="0" err="1">
                <a:solidFill>
                  <a:srgbClr val="252525"/>
                </a:solidFill>
                <a:latin typeface="Arial" panose="020B0604020202020204" pitchFamily="34" charset="0"/>
              </a:rPr>
              <a:t>tecteur</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ou</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indirecte</a:t>
            </a:r>
            <a:r>
              <a:rPr lang="en-GB" altLang="fr-FR" sz="1800" dirty="0">
                <a:solidFill>
                  <a:srgbClr val="252525"/>
                </a:solidFill>
                <a:latin typeface="Arial" panose="020B0604020202020204" pitchFamily="34" charset="0"/>
              </a:rPr>
              <a:t>, via la </a:t>
            </a:r>
            <a:r>
              <a:rPr lang="en-GB" altLang="fr-FR" sz="1800" dirty="0" err="1">
                <a:solidFill>
                  <a:srgbClr val="252525"/>
                </a:solidFill>
                <a:latin typeface="Arial" panose="020B0604020202020204" pitchFamily="34" charset="0"/>
              </a:rPr>
              <a:t>recherche</a:t>
            </a:r>
            <a:r>
              <a:rPr lang="en-GB" altLang="fr-FR" sz="1800" dirty="0">
                <a:solidFill>
                  <a:srgbClr val="252525"/>
                </a:solidFill>
                <a:latin typeface="Arial" panose="020B0604020202020204" pitchFamily="34" charset="0"/>
              </a:rPr>
              <a:t> des </a:t>
            </a:r>
            <a:r>
              <a:rPr lang="en-GB" altLang="fr-FR" sz="1800" dirty="0" err="1">
                <a:solidFill>
                  <a:srgbClr val="252525"/>
                </a:solidFill>
                <a:latin typeface="Arial" panose="020B0604020202020204" pitchFamily="34" charset="0"/>
              </a:rPr>
              <a:t>produits</a:t>
            </a:r>
            <a:r>
              <a:rPr lang="en-GB" altLang="fr-FR" sz="1800" dirty="0">
                <a:solidFill>
                  <a:srgbClr val="252525"/>
                </a:solidFill>
                <a:latin typeface="Arial" panose="020B0604020202020204" pitchFamily="34" charset="0"/>
              </a:rPr>
              <a:t> </a:t>
            </a:r>
            <a:r>
              <a:rPr lang="en-GB" altLang="fr-FR" sz="1800" dirty="0" err="1">
                <a:solidFill>
                  <a:srgbClr val="252525"/>
                </a:solidFill>
                <a:latin typeface="Arial" panose="020B0604020202020204" pitchFamily="34" charset="0"/>
              </a:rPr>
              <a:t>d'annihilation</a:t>
            </a:r>
            <a:r>
              <a:rPr lang="en-GB" altLang="fr-FR" sz="1800" dirty="0">
                <a:solidFill>
                  <a:srgbClr val="252525"/>
                </a:solidFill>
                <a:latin typeface="Arial" panose="020B0604020202020204" pitchFamily="34" charset="0"/>
              </a:rPr>
              <a:t>.</a:t>
            </a:r>
            <a:endParaRPr lang="en-GB" altLang="fr-FR" sz="1800" dirty="0"/>
          </a:p>
        </p:txBody>
      </p:sp>
      <p:sp>
        <p:nvSpPr>
          <p:cNvPr id="135173" name="Rectangle 4"/>
          <p:cNvSpPr>
            <a:spLocks noChangeArrowheads="1"/>
          </p:cNvSpPr>
          <p:nvPr/>
        </p:nvSpPr>
        <p:spPr bwMode="auto">
          <a:xfrm>
            <a:off x="-4467225" y="1185863"/>
            <a:ext cx="377825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a:solidFill>
                  <a:srgbClr val="5A5A5A"/>
                </a:solidFill>
                <a:latin typeface="Arial" panose="020B0604020202020204" pitchFamily="34" charset="0"/>
              </a:rPr>
              <a:t>Un </a:t>
            </a:r>
            <a:r>
              <a:rPr lang="fr-FR" altLang="fr-FR" sz="1600" b="1">
                <a:solidFill>
                  <a:srgbClr val="5A5A5A"/>
                </a:solidFill>
                <a:latin typeface="Arial" panose="020B0604020202020204" pitchFamily="34" charset="0"/>
              </a:rPr>
              <a:t>acronyme</a:t>
            </a:r>
            <a:r>
              <a:rPr lang="fr-FR" altLang="fr-FR" sz="1600">
                <a:solidFill>
                  <a:srgbClr val="5A5A5A"/>
                </a:solidFill>
                <a:latin typeface="Arial" panose="020B0604020202020204" pitchFamily="34" charset="0"/>
              </a:rPr>
              <a:t> est un </a:t>
            </a:r>
            <a:r>
              <a:rPr lang="fr-FR" altLang="fr-FR" sz="1600">
                <a:solidFill>
                  <a:srgbClr val="2733FF"/>
                </a:solidFill>
                <a:latin typeface="Arial" panose="020B0604020202020204" pitchFamily="34" charset="0"/>
                <a:hlinkClick r:id="rId28"/>
              </a:rPr>
              <a:t>sigle</a:t>
            </a:r>
            <a:r>
              <a:rPr lang="fr-FR" altLang="fr-FR" sz="1600">
                <a:solidFill>
                  <a:srgbClr val="5A5A5A"/>
                </a:solidFill>
                <a:latin typeface="Arial" panose="020B0604020202020204" pitchFamily="34" charset="0"/>
              </a:rPr>
              <a:t> formé des initiales (</a:t>
            </a:r>
            <a:r>
              <a:rPr lang="fr-FR" altLang="fr-FR" sz="1600">
                <a:solidFill>
                  <a:srgbClr val="2733FF"/>
                </a:solidFill>
                <a:latin typeface="Arial" panose="020B0604020202020204" pitchFamily="34" charset="0"/>
                <a:hlinkClick r:id="rId29"/>
              </a:rPr>
              <a:t>OTAN</a:t>
            </a:r>
            <a:r>
              <a:rPr lang="fr-FR" altLang="fr-FR" sz="1600">
                <a:solidFill>
                  <a:srgbClr val="5A5A5A"/>
                </a:solidFill>
                <a:latin typeface="Arial" panose="020B0604020202020204" pitchFamily="34" charset="0"/>
              </a:rPr>
              <a:t>, </a:t>
            </a:r>
            <a:r>
              <a:rPr lang="fr-FR" altLang="fr-FR" sz="1600">
                <a:solidFill>
                  <a:srgbClr val="2733FF"/>
                </a:solidFill>
                <a:latin typeface="Arial" panose="020B0604020202020204" pitchFamily="34" charset="0"/>
                <a:hlinkClick r:id="rId30"/>
              </a:rPr>
              <a:t>ovni</a:t>
            </a:r>
            <a:r>
              <a:rPr lang="fr-FR" altLang="fr-FR" sz="1600">
                <a:solidFill>
                  <a:srgbClr val="5A5A5A"/>
                </a:solidFill>
                <a:latin typeface="Arial" panose="020B0604020202020204" pitchFamily="34" charset="0"/>
              </a:rPr>
              <a:t>, </a:t>
            </a:r>
            <a:r>
              <a:rPr lang="fr-FR" altLang="fr-FR" sz="1600">
                <a:solidFill>
                  <a:srgbClr val="2733FF"/>
                </a:solidFill>
                <a:latin typeface="Arial" panose="020B0604020202020204" pitchFamily="34" charset="0"/>
                <a:hlinkClick r:id="rId31"/>
              </a:rPr>
              <a:t>MEDEF</a:t>
            </a:r>
            <a:r>
              <a:rPr lang="fr-FR" altLang="fr-FR" sz="1600">
                <a:solidFill>
                  <a:srgbClr val="5A5A5A"/>
                </a:solidFill>
                <a:latin typeface="Arial" panose="020B0604020202020204" pitchFamily="34" charset="0"/>
              </a:rPr>
              <a:t>) ou des éléments initiaux (</a:t>
            </a:r>
            <a:r>
              <a:rPr lang="fr-FR" altLang="fr-FR" sz="1600">
                <a:solidFill>
                  <a:srgbClr val="2733FF"/>
                </a:solidFill>
                <a:latin typeface="Arial" panose="020B0604020202020204" pitchFamily="34" charset="0"/>
                <a:hlinkClick r:id="rId32"/>
              </a:rPr>
              <a:t>Benelux</a:t>
            </a:r>
            <a:r>
              <a:rPr lang="fr-FR" altLang="fr-FR" sz="1600">
                <a:solidFill>
                  <a:srgbClr val="5A5A5A"/>
                </a:solidFill>
                <a:latin typeface="Arial" panose="020B0604020202020204" pitchFamily="34" charset="0"/>
              </a:rPr>
              <a:t>, </a:t>
            </a:r>
            <a:r>
              <a:rPr lang="fr-FR" altLang="fr-FR" sz="1600">
                <a:solidFill>
                  <a:srgbClr val="2733FF"/>
                </a:solidFill>
                <a:latin typeface="Arial" panose="020B0604020202020204" pitchFamily="34" charset="0"/>
                <a:hlinkClick r:id="rId33"/>
              </a:rPr>
              <a:t>radar</a:t>
            </a:r>
            <a:r>
              <a:rPr lang="fr-FR" altLang="fr-FR" sz="1600">
                <a:solidFill>
                  <a:srgbClr val="5A5A5A"/>
                </a:solidFill>
                <a:latin typeface="Arial" panose="020B0604020202020204" pitchFamily="34" charset="0"/>
              </a:rPr>
              <a:t>) de plusieurs mots, éventuellement composés (</a:t>
            </a:r>
            <a:r>
              <a:rPr lang="fr-FR" altLang="fr-FR" sz="1600">
                <a:solidFill>
                  <a:srgbClr val="2733FF"/>
                </a:solidFill>
                <a:latin typeface="Arial" panose="020B0604020202020204" pitchFamily="34" charset="0"/>
                <a:hlinkClick r:id="rId34"/>
              </a:rPr>
              <a:t>sida</a:t>
            </a:r>
            <a:r>
              <a:rPr lang="fr-FR" altLang="fr-FR" sz="1600">
                <a:solidFill>
                  <a:srgbClr val="5A5A5A"/>
                </a:solidFill>
                <a:latin typeface="Arial" panose="020B0604020202020204" pitchFamily="34" charset="0"/>
              </a:rPr>
              <a:t>), et se prononçant comme un mot normal et non pas lettre par lettre. Ainsi sont exclus la plupart des </a:t>
            </a:r>
            <a:r>
              <a:rPr lang="fr-FR" altLang="fr-FR" sz="1600">
                <a:solidFill>
                  <a:srgbClr val="2733FF"/>
                </a:solidFill>
                <a:latin typeface="Arial" panose="020B0604020202020204" pitchFamily="34" charset="0"/>
                <a:hlinkClick r:id="rId35"/>
              </a:rPr>
              <a:t>mots-valises</a:t>
            </a:r>
            <a:r>
              <a:rPr lang="fr-FR" altLang="fr-FR" sz="1600">
                <a:solidFill>
                  <a:srgbClr val="5A5A5A"/>
                </a:solidFill>
                <a:latin typeface="Arial" panose="020B0604020202020204" pitchFamily="34" charset="0"/>
              </a:rPr>
              <a:t> — motel, progiciel, etc. — car ils contiennent des éléments qui ne sont pas initiaux dans les mots d'origine : hôtel, logiciel.</a:t>
            </a:r>
          </a:p>
          <a:p>
            <a:r>
              <a:rPr lang="fr-FR" altLang="fr-FR" sz="1600"/>
              <a:t/>
            </a:r>
            <a:br>
              <a:rPr lang="fr-FR" altLang="fr-FR" sz="1600"/>
            </a:br>
            <a:endParaRPr lang="fr-FR" altLang="fr-FR" sz="1600"/>
          </a:p>
        </p:txBody>
      </p:sp>
      <p:sp>
        <p:nvSpPr>
          <p:cNvPr id="135174" name="Rectangle 5"/>
          <p:cNvSpPr>
            <a:spLocks noChangeArrowheads="1"/>
          </p:cNvSpPr>
          <p:nvPr/>
        </p:nvSpPr>
        <p:spPr bwMode="auto">
          <a:xfrm>
            <a:off x="7559675" y="520700"/>
            <a:ext cx="37782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a:solidFill>
                  <a:srgbClr val="252525"/>
                </a:solidFill>
                <a:latin typeface="Arial" panose="020B0604020202020204" pitchFamily="34" charset="0"/>
              </a:rPr>
              <a:t>Un </a:t>
            </a:r>
            <a:r>
              <a:rPr lang="fr-FR" altLang="fr-FR" b="1">
                <a:solidFill>
                  <a:srgbClr val="252525"/>
                </a:solidFill>
                <a:latin typeface="Arial" panose="020B0604020202020204" pitchFamily="34" charset="0"/>
              </a:rPr>
              <a:t>hadron</a:t>
            </a:r>
            <a:r>
              <a:rPr lang="fr-FR" altLang="fr-FR">
                <a:solidFill>
                  <a:srgbClr val="252525"/>
                </a:solidFill>
                <a:latin typeface="Arial" panose="020B0604020202020204" pitchFamily="34" charset="0"/>
              </a:rPr>
              <a:t> est un </a:t>
            </a:r>
            <a:r>
              <a:rPr lang="fr-FR" altLang="fr-FR">
                <a:solidFill>
                  <a:srgbClr val="0B0080"/>
                </a:solidFill>
                <a:latin typeface="Arial" panose="020B0604020202020204" pitchFamily="34" charset="0"/>
                <a:hlinkClick r:id="rId36" tooltip="Particule composite"/>
              </a:rPr>
              <a:t>composé</a:t>
            </a:r>
            <a:r>
              <a:rPr lang="fr-FR" altLang="fr-FR">
                <a:solidFill>
                  <a:srgbClr val="252525"/>
                </a:solidFill>
                <a:latin typeface="Arial" panose="020B0604020202020204" pitchFamily="34" charset="0"/>
              </a:rPr>
              <a:t> de </a:t>
            </a:r>
            <a:r>
              <a:rPr lang="fr-FR" altLang="fr-FR">
                <a:solidFill>
                  <a:srgbClr val="0B0080"/>
                </a:solidFill>
                <a:latin typeface="Arial" panose="020B0604020202020204" pitchFamily="34" charset="0"/>
                <a:hlinkClick r:id="rId37" tooltip="Physique des particules"/>
              </a:rPr>
              <a:t>particules</a:t>
            </a:r>
            <a:r>
              <a:rPr lang="fr-FR" altLang="fr-FR">
                <a:solidFill>
                  <a:srgbClr val="252525"/>
                </a:solidFill>
                <a:latin typeface="Arial" panose="020B0604020202020204" pitchFamily="34" charset="0"/>
              </a:rPr>
              <a:t> subatomiques régi par l'</a:t>
            </a:r>
            <a:r>
              <a:rPr lang="fr-FR" altLang="fr-FR">
                <a:solidFill>
                  <a:srgbClr val="0B0080"/>
                </a:solidFill>
                <a:latin typeface="Arial" panose="020B0604020202020204" pitchFamily="34" charset="0"/>
                <a:hlinkClick r:id="rId38" tooltip="Interaction forte"/>
              </a:rPr>
              <a:t>interaction forte</a:t>
            </a:r>
            <a:r>
              <a:rPr lang="fr-FR" altLang="fr-FR">
                <a:solidFill>
                  <a:srgbClr val="252525"/>
                </a:solidFill>
                <a:latin typeface="Arial" panose="020B0604020202020204" pitchFamily="34" charset="0"/>
              </a:rPr>
              <a:t>. Dans le </a:t>
            </a:r>
            <a:r>
              <a:rPr lang="fr-FR" altLang="fr-FR">
                <a:solidFill>
                  <a:srgbClr val="0B0080"/>
                </a:solidFill>
                <a:latin typeface="Arial" panose="020B0604020202020204" pitchFamily="34" charset="0"/>
                <a:hlinkClick r:id="rId39" tooltip="Modèle standard (physique des particules)"/>
              </a:rPr>
              <a:t>modèle standard de la physique des particules</a:t>
            </a:r>
            <a:r>
              <a:rPr lang="fr-FR" altLang="fr-FR">
                <a:solidFill>
                  <a:srgbClr val="252525"/>
                </a:solidFill>
                <a:latin typeface="Arial" panose="020B0604020202020204" pitchFamily="34" charset="0"/>
              </a:rPr>
              <a:t>, ces particules sont composées de </a:t>
            </a:r>
            <a:r>
              <a:rPr lang="fr-FR" altLang="fr-FR">
                <a:solidFill>
                  <a:srgbClr val="0B0080"/>
                </a:solidFill>
                <a:latin typeface="Arial" panose="020B0604020202020204" pitchFamily="34" charset="0"/>
                <a:hlinkClick r:id="rId40" tooltip="Quark"/>
              </a:rPr>
              <a:t>quarks</a:t>
            </a:r>
            <a:r>
              <a:rPr lang="fr-FR" altLang="fr-FR">
                <a:solidFill>
                  <a:srgbClr val="252525"/>
                </a:solidFill>
                <a:latin typeface="Arial" panose="020B0604020202020204" pitchFamily="34" charset="0"/>
              </a:rPr>
              <a:t>, d'</a:t>
            </a:r>
            <a:r>
              <a:rPr lang="fr-FR" altLang="fr-FR">
                <a:solidFill>
                  <a:srgbClr val="0B0080"/>
                </a:solidFill>
                <a:latin typeface="Arial" panose="020B0604020202020204" pitchFamily="34" charset="0"/>
                <a:hlinkClick r:id="rId41" tooltip="Antiquark"/>
              </a:rPr>
              <a:t>anti-quarks</a:t>
            </a:r>
            <a:r>
              <a:rPr lang="fr-FR" altLang="fr-FR">
                <a:solidFill>
                  <a:srgbClr val="252525"/>
                </a:solidFill>
                <a:latin typeface="Arial" panose="020B0604020202020204" pitchFamily="34" charset="0"/>
              </a:rPr>
              <a:t> et de </a:t>
            </a:r>
            <a:r>
              <a:rPr lang="fr-FR" altLang="fr-FR">
                <a:solidFill>
                  <a:srgbClr val="0B0080"/>
                </a:solidFill>
                <a:latin typeface="Arial" panose="020B0604020202020204" pitchFamily="34" charset="0"/>
                <a:hlinkClick r:id="rId42" tooltip="Gluon"/>
              </a:rPr>
              <a:t>gluons</a:t>
            </a:r>
            <a:r>
              <a:rPr lang="fr-FR" altLang="fr-FR">
                <a:solidFill>
                  <a:srgbClr val="252525"/>
                </a:solidFill>
                <a:latin typeface="Arial" panose="020B0604020202020204" pitchFamily="34" charset="0"/>
              </a:rPr>
              <a:t>.</a:t>
            </a:r>
            <a:endParaRPr lang="fr-FR" altLang="fr-FR"/>
          </a:p>
        </p:txBody>
      </p:sp>
    </p:spTree>
    <p:extLst>
      <p:ext uri="{BB962C8B-B14F-4D97-AF65-F5344CB8AC3E}">
        <p14:creationId xmlns:p14="http://schemas.microsoft.com/office/powerpoint/2010/main" val="781128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37219" name="Rectangle 5123"/>
          <p:cNvSpPr>
            <a:spLocks noGrp="1" noChangeArrowheads="1"/>
          </p:cNvSpPr>
          <p:nvPr>
            <p:ph type="body" idx="1"/>
          </p:nvPr>
        </p:nvSpPr>
        <p:spPr>
          <a:xfrm>
            <a:off x="755650" y="5078413"/>
            <a:ext cx="6046788" cy="4810125"/>
          </a:xfrm>
          <a:solidFill>
            <a:srgbClr val="FFFFFF"/>
          </a:solidFill>
          <a:ln>
            <a:solidFill>
              <a:srgbClr val="000000"/>
            </a:solidFill>
            <a:miter lim="800000"/>
            <a:headEnd/>
            <a:tailEnd/>
          </a:ln>
        </p:spPr>
        <p:txBody>
          <a:bodyPr/>
          <a:lstStyle/>
          <a:p>
            <a:r>
              <a:rPr lang="fr-FR" altLang="fr-FR" sz="2000">
                <a:hlinkClick r:id="rId3"/>
              </a:rPr>
              <a:t/>
            </a:r>
            <a:br>
              <a:rPr lang="fr-FR" altLang="fr-FR" sz="2000">
                <a:hlinkClick r:id="rId3"/>
              </a:rPr>
            </a:br>
            <a:endParaRPr lang="fr-FR" altLang="fr-FR" sz="2000"/>
          </a:p>
        </p:txBody>
      </p:sp>
      <p:sp>
        <p:nvSpPr>
          <p:cNvPr id="2" name="Rectangle 1"/>
          <p:cNvSpPr/>
          <p:nvPr/>
        </p:nvSpPr>
        <p:spPr>
          <a:xfrm>
            <a:off x="8100317" y="461764"/>
            <a:ext cx="6120680" cy="9233297"/>
          </a:xfrm>
          <a:prstGeom prst="rect">
            <a:avLst/>
          </a:prstGeom>
        </p:spPr>
        <p:txBody>
          <a:bodyPr wrap="square">
            <a:spAutoFit/>
          </a:bodyPr>
          <a:lstStyle/>
          <a:p>
            <a:pPr lvl="0" defTabSz="914400"/>
            <a:r>
              <a:rPr lang="fr-FR" altLang="fr-FR" sz="1800" dirty="0">
                <a:solidFill>
                  <a:srgbClr val="202122"/>
                </a:solidFill>
              </a:rPr>
              <a:t>Le </a:t>
            </a:r>
            <a:r>
              <a:rPr lang="fr-FR" altLang="fr-FR" sz="1800" b="1" dirty="0">
                <a:solidFill>
                  <a:srgbClr val="202122"/>
                </a:solidFill>
              </a:rPr>
              <a:t>neutrino stérile</a:t>
            </a:r>
            <a:r>
              <a:rPr lang="fr-FR" altLang="fr-FR" sz="1800" baseline="30000" dirty="0">
                <a:solidFill>
                  <a:srgbClr val="3366CC"/>
                </a:solidFill>
                <a:hlinkClick r:id="rId4"/>
              </a:rPr>
              <a:t>1</a:t>
            </a:r>
            <a:r>
              <a:rPr lang="fr-FR" altLang="fr-FR" sz="1800" dirty="0">
                <a:solidFill>
                  <a:srgbClr val="202122"/>
                </a:solidFill>
              </a:rPr>
              <a:t> est un type hypothétique de </a:t>
            </a:r>
            <a:r>
              <a:rPr lang="fr-FR" altLang="fr-FR" sz="1800" dirty="0">
                <a:solidFill>
                  <a:srgbClr val="3366CC"/>
                </a:solidFill>
                <a:hlinkClick r:id="rId5" tooltip="Neutrino"/>
              </a:rPr>
              <a:t>neutrino</a:t>
            </a:r>
            <a:r>
              <a:rPr lang="fr-FR" altLang="fr-FR" sz="1800" dirty="0">
                <a:solidFill>
                  <a:srgbClr val="202122"/>
                </a:solidFill>
              </a:rPr>
              <a:t> qui n'interagit via aucune des </a:t>
            </a:r>
            <a:r>
              <a:rPr lang="fr-FR" altLang="fr-FR" sz="1800" dirty="0">
                <a:solidFill>
                  <a:srgbClr val="3366CC"/>
                </a:solidFill>
                <a:hlinkClick r:id="rId6" tooltip="Interaction fondamentale"/>
              </a:rPr>
              <a:t>interactions fondamentales</a:t>
            </a:r>
            <a:r>
              <a:rPr lang="fr-FR" altLang="fr-FR" sz="1800" dirty="0">
                <a:solidFill>
                  <a:srgbClr val="202122"/>
                </a:solidFill>
              </a:rPr>
              <a:t> du </a:t>
            </a:r>
            <a:r>
              <a:rPr lang="fr-FR" altLang="fr-FR" sz="1800" dirty="0">
                <a:solidFill>
                  <a:srgbClr val="3366CC"/>
                </a:solidFill>
                <a:hlinkClick r:id="rId7" tooltip="Modèle standard (physique des particules)"/>
              </a:rPr>
              <a:t>modèle standard de la physique des particules</a:t>
            </a:r>
            <a:r>
              <a:rPr lang="fr-FR" altLang="fr-FR" sz="1800" dirty="0">
                <a:solidFill>
                  <a:srgbClr val="202122"/>
                </a:solidFill>
              </a:rPr>
              <a:t>,</a:t>
            </a:r>
          </a:p>
          <a:p>
            <a:pPr lvl="0" defTabSz="914400"/>
            <a:r>
              <a:rPr lang="fr-FR" altLang="fr-FR" sz="1800" dirty="0">
                <a:solidFill>
                  <a:srgbClr val="202122"/>
                </a:solidFill>
              </a:rPr>
              <a:t> hormis la </a:t>
            </a:r>
            <a:r>
              <a:rPr lang="fr-FR" altLang="fr-FR" sz="1800" dirty="0">
                <a:solidFill>
                  <a:srgbClr val="3366CC"/>
                </a:solidFill>
                <a:hlinkClick r:id="rId8" tooltip="Gravité"/>
              </a:rPr>
              <a:t>gravité</a:t>
            </a:r>
            <a:r>
              <a:rPr lang="fr-FR" altLang="fr-FR" sz="1800" dirty="0">
                <a:solidFill>
                  <a:srgbClr val="202122"/>
                </a:solidFill>
              </a:rPr>
              <a:t>. C'est un </a:t>
            </a:r>
            <a:r>
              <a:rPr lang="fr-FR" altLang="fr-FR" sz="1800" dirty="0">
                <a:solidFill>
                  <a:srgbClr val="3366CC"/>
                </a:solidFill>
                <a:hlinkClick r:id="rId9" tooltip="Neutrino"/>
              </a:rPr>
              <a:t>neutrino dextrogyre</a:t>
            </a:r>
            <a:r>
              <a:rPr lang="fr-FR" altLang="fr-FR" sz="1800" dirty="0">
                <a:solidFill>
                  <a:srgbClr val="202122"/>
                </a:solidFill>
              </a:rPr>
              <a:t> (autrement dit à chiralité droite) léger ou bien un </a:t>
            </a:r>
            <a:r>
              <a:rPr lang="fr-FR" altLang="fr-FR" sz="1800" dirty="0">
                <a:solidFill>
                  <a:srgbClr val="3366CC"/>
                </a:solidFill>
                <a:hlinkClick r:id="rId10" tooltip="Antineutrino"/>
              </a:rPr>
              <a:t>antineutrino</a:t>
            </a:r>
            <a:r>
              <a:rPr lang="fr-FR" altLang="fr-FR" sz="1800" dirty="0">
                <a:solidFill>
                  <a:srgbClr val="202122"/>
                </a:solidFill>
              </a:rPr>
              <a:t> </a:t>
            </a:r>
            <a:r>
              <a:rPr lang="fr-FR" altLang="fr-FR" sz="1800" dirty="0">
                <a:solidFill>
                  <a:srgbClr val="3366CC"/>
                </a:solidFill>
                <a:hlinkClick r:id="rId9" tooltip="Neutrino"/>
              </a:rPr>
              <a:t>lévogyre</a:t>
            </a:r>
            <a:r>
              <a:rPr lang="fr-FR" altLang="fr-FR" sz="1800" dirty="0">
                <a:solidFill>
                  <a:srgbClr val="202122"/>
                </a:solidFill>
              </a:rPr>
              <a:t> qui pourrait s'ajouter au modèle standard, et prendre part aux phénomènes tels que le </a:t>
            </a:r>
            <a:r>
              <a:rPr lang="fr-FR" altLang="fr-FR" sz="1800" dirty="0">
                <a:solidFill>
                  <a:srgbClr val="3366CC"/>
                </a:solidFill>
                <a:hlinkClick r:id="rId11" tooltip="Oscillation de neutrinos"/>
              </a:rPr>
              <a:t>mélange des neutrinos</a:t>
            </a:r>
            <a:r>
              <a:rPr lang="fr-FR" altLang="fr-FR" sz="1800" dirty="0">
                <a:solidFill>
                  <a:srgbClr val="202122"/>
                </a:solidFill>
              </a:rPr>
              <a:t>.</a:t>
            </a:r>
            <a:endParaRPr lang="fr-FR" altLang="fr-FR" sz="1800" dirty="0"/>
          </a:p>
          <a:p>
            <a:pPr lvl="0" defTabSz="914400"/>
            <a:r>
              <a:rPr lang="fr-FR" altLang="fr-FR" sz="1800" dirty="0">
                <a:solidFill>
                  <a:srgbClr val="202122"/>
                </a:solidFill>
                <a:cs typeface="Arial" panose="020B0604020202020204" pitchFamily="34" charset="0"/>
              </a:rPr>
              <a:t>Le terme </a:t>
            </a:r>
            <a:r>
              <a:rPr lang="fr-FR" altLang="fr-FR" sz="1800" i="1" dirty="0">
                <a:solidFill>
                  <a:srgbClr val="202122"/>
                </a:solidFill>
                <a:cs typeface="Arial" panose="020B0604020202020204" pitchFamily="34" charset="0"/>
              </a:rPr>
              <a:t>neutrino stérile</a:t>
            </a:r>
            <a:r>
              <a:rPr lang="fr-FR" altLang="fr-FR" sz="1800" dirty="0">
                <a:solidFill>
                  <a:srgbClr val="202122"/>
                </a:solidFill>
                <a:cs typeface="Arial" panose="020B0604020202020204" pitchFamily="34" charset="0"/>
              </a:rPr>
              <a:t> est utilisé pour le distinguer du </a:t>
            </a:r>
            <a:r>
              <a:rPr lang="fr-FR" altLang="fr-FR" sz="1800" i="1" dirty="0">
                <a:solidFill>
                  <a:srgbClr val="202122"/>
                </a:solidFill>
                <a:cs typeface="Arial" panose="020B0604020202020204" pitchFamily="34" charset="0"/>
              </a:rPr>
              <a:t>neutrino actif</a:t>
            </a:r>
            <a:r>
              <a:rPr lang="fr-FR" altLang="fr-FR" sz="1800" dirty="0">
                <a:solidFill>
                  <a:srgbClr val="202122"/>
                </a:solidFill>
                <a:cs typeface="Arial" panose="020B0604020202020204" pitchFamily="34" charset="0"/>
              </a:rPr>
              <a:t> du modèle standard, qui dispose d'une charge pour l'</a:t>
            </a:r>
            <a:r>
              <a:rPr lang="fr-FR" altLang="fr-FR" sz="1800" dirty="0">
                <a:solidFill>
                  <a:srgbClr val="3366CC"/>
                </a:solidFill>
                <a:cs typeface="Arial" panose="020B0604020202020204" pitchFamily="34" charset="0"/>
                <a:hlinkClick r:id="rId12" tooltip="Interaction faible"/>
              </a:rPr>
              <a:t>interaction faible</a:t>
            </a:r>
            <a:r>
              <a:rPr lang="fr-FR" altLang="fr-FR" sz="1800" dirty="0">
                <a:solidFill>
                  <a:srgbClr val="202122"/>
                </a:solidFill>
                <a:cs typeface="Arial" panose="020B0604020202020204" pitchFamily="34" charset="0"/>
              </a:rPr>
              <a:t>. Ce terme se rapporte habituellement au neutrino dextrogyre, particule qu'il faudrait alors ajouter au modèle standard. Occasionnellement, cette désignation peut s'employer dans un </a:t>
            </a:r>
          </a:p>
          <a:p>
            <a:pPr lvl="0" defTabSz="914400"/>
            <a:r>
              <a:rPr lang="fr-FR" altLang="fr-FR" sz="1800" dirty="0">
                <a:solidFill>
                  <a:srgbClr val="202122"/>
                </a:solidFill>
                <a:cs typeface="Arial" panose="020B0604020202020204" pitchFamily="34" charset="0"/>
              </a:rPr>
              <a:t>sens plus général pour tout </a:t>
            </a:r>
            <a:r>
              <a:rPr lang="fr-FR" altLang="fr-FR" sz="1800" dirty="0">
                <a:solidFill>
                  <a:srgbClr val="3366CC"/>
                </a:solidFill>
                <a:cs typeface="Arial" panose="020B0604020202020204" pitchFamily="34" charset="0"/>
                <a:hlinkClick r:id="rId13" tooltip="Fermion"/>
              </a:rPr>
              <a:t>fermion</a:t>
            </a:r>
            <a:r>
              <a:rPr lang="fr-FR" altLang="fr-FR" sz="1800" dirty="0">
                <a:solidFill>
                  <a:srgbClr val="202122"/>
                </a:solidFill>
                <a:cs typeface="Arial" panose="020B0604020202020204" pitchFamily="34" charset="0"/>
              </a:rPr>
              <a:t> neutre.</a:t>
            </a:r>
            <a:endParaRPr lang="fr-FR" altLang="fr-FR" sz="1800" dirty="0"/>
          </a:p>
          <a:p>
            <a:pPr lvl="0" defTabSz="914400"/>
            <a:r>
              <a:rPr lang="fr-FR" altLang="fr-FR" sz="1800" dirty="0">
                <a:solidFill>
                  <a:srgbClr val="202122"/>
                </a:solidFill>
                <a:cs typeface="Arial" panose="020B0604020202020204" pitchFamily="34" charset="0"/>
              </a:rPr>
              <a:t>L'existence du neutrino dextrogyre est bien motivée sur le plan théorique, puisque tous les autres fermions connus ont été observés avec des chiralités droite et gauche, et on peut ainsi expliquer d'une façon naturelle les masses observées des neutrinos actifs. La masse du neutrino dextrogyre lui-même est inconnue et pourrait prendre n'importe quelle valeur d'environ 1 eV à 10</a:t>
            </a:r>
            <a:r>
              <a:rPr lang="fr-FR" altLang="fr-FR" sz="1800" baseline="30000" dirty="0">
                <a:solidFill>
                  <a:srgbClr val="202122"/>
                </a:solidFill>
                <a:cs typeface="Arial" panose="020B0604020202020204" pitchFamily="34" charset="0"/>
              </a:rPr>
              <a:t>15</a:t>
            </a:r>
            <a:r>
              <a:rPr lang="fr-FR" altLang="fr-FR" sz="1800" dirty="0">
                <a:solidFill>
                  <a:srgbClr val="202122"/>
                </a:solidFill>
                <a:cs typeface="Arial" panose="020B0604020202020204" pitchFamily="34" charset="0"/>
              </a:rPr>
              <a:t> GeV</a:t>
            </a:r>
            <a:r>
              <a:rPr lang="fr-FR" altLang="fr-FR" sz="1800" baseline="30000" dirty="0">
                <a:solidFill>
                  <a:srgbClr val="3366CC"/>
                </a:solidFill>
                <a:cs typeface="Arial" panose="020B0604020202020204" pitchFamily="34" charset="0"/>
                <a:hlinkClick r:id="rId14"/>
              </a:rPr>
              <a:t>2</a:t>
            </a:r>
            <a:r>
              <a:rPr lang="fr-FR" altLang="fr-FR" sz="1800" dirty="0">
                <a:solidFill>
                  <a:srgbClr val="202122"/>
                </a:solidFill>
                <a:cs typeface="Arial" panose="020B0604020202020204" pitchFamily="34" charset="0"/>
              </a:rPr>
              <a:t>.</a:t>
            </a:r>
            <a:endParaRPr lang="fr-FR" altLang="fr-FR" sz="1800" dirty="0"/>
          </a:p>
          <a:p>
            <a:pPr lvl="0" defTabSz="914400"/>
            <a:r>
              <a:rPr lang="fr-FR" altLang="fr-FR" sz="1800" dirty="0">
                <a:solidFill>
                  <a:srgbClr val="202122"/>
                </a:solidFill>
                <a:cs typeface="Arial" panose="020B0604020202020204" pitchFamily="34" charset="0"/>
              </a:rPr>
              <a:t>Le nombre de types de neutrinos stériles est inconnu. Ceci contraste avec le nombre de types de neutrinos actifs, nécessairement égal à celui des </a:t>
            </a:r>
            <a:r>
              <a:rPr lang="fr-FR" altLang="fr-FR" sz="1800" dirty="0">
                <a:solidFill>
                  <a:srgbClr val="3366CC"/>
                </a:solidFill>
                <a:cs typeface="Arial" panose="020B0604020202020204" pitchFamily="34" charset="0"/>
                <a:hlinkClick r:id="rId15" tooltip="Lepton"/>
              </a:rPr>
              <a:t>leptons</a:t>
            </a:r>
            <a:r>
              <a:rPr lang="fr-FR" altLang="fr-FR" sz="1800" dirty="0">
                <a:solidFill>
                  <a:srgbClr val="202122"/>
                </a:solidFill>
                <a:cs typeface="Arial" panose="020B0604020202020204" pitchFamily="34" charset="0"/>
              </a:rPr>
              <a:t> chargés et des </a:t>
            </a:r>
            <a:r>
              <a:rPr lang="fr-FR" altLang="fr-FR" sz="1800" dirty="0">
                <a:solidFill>
                  <a:srgbClr val="3366CC"/>
                </a:solidFill>
                <a:cs typeface="Arial" panose="020B0604020202020204" pitchFamily="34" charset="0"/>
                <a:hlinkClick r:id="rId16" tooltip="Quark"/>
              </a:rPr>
              <a:t>générations de quarks</a:t>
            </a:r>
            <a:r>
              <a:rPr lang="fr-FR" altLang="fr-FR" sz="1800" dirty="0">
                <a:solidFill>
                  <a:srgbClr val="202122"/>
                </a:solidFill>
                <a:cs typeface="Arial" panose="020B0604020202020204" pitchFamily="34" charset="0"/>
              </a:rPr>
              <a:t> pour assurer la liberté d'anomalie de l'</a:t>
            </a:r>
            <a:r>
              <a:rPr lang="fr-FR" altLang="fr-FR" sz="1800" dirty="0">
                <a:solidFill>
                  <a:srgbClr val="3366CC"/>
                </a:solidFill>
                <a:cs typeface="Arial" panose="020B0604020202020204" pitchFamily="34" charset="0"/>
                <a:hlinkClick r:id="rId17" tooltip="Interaction électrofaible"/>
              </a:rPr>
              <a:t>interaction électrofaible</a:t>
            </a:r>
            <a:r>
              <a:rPr lang="fr-FR" altLang="fr-FR" sz="1800" dirty="0">
                <a:solidFill>
                  <a:srgbClr val="202122"/>
                </a:solidFill>
                <a:cs typeface="Arial" panose="020B0604020202020204" pitchFamily="34" charset="0"/>
              </a:rPr>
              <a:t>.</a:t>
            </a:r>
            <a:endParaRPr lang="fr-FR" altLang="fr-FR" sz="1800" dirty="0"/>
          </a:p>
          <a:p>
            <a:pPr lvl="0" defTabSz="914400"/>
            <a:r>
              <a:rPr lang="fr-FR" altLang="fr-FR" sz="1800" dirty="0">
                <a:solidFill>
                  <a:srgbClr val="202122"/>
                </a:solidFill>
                <a:cs typeface="Arial" panose="020B0604020202020204" pitchFamily="34" charset="0"/>
              </a:rPr>
              <a:t>La recherche de ces particules est un domaine actif de la </a:t>
            </a:r>
            <a:r>
              <a:rPr lang="fr-FR" altLang="fr-FR" sz="1800" dirty="0">
                <a:solidFill>
                  <a:srgbClr val="3366CC"/>
                </a:solidFill>
                <a:cs typeface="Arial" panose="020B0604020202020204" pitchFamily="34" charset="0"/>
                <a:hlinkClick r:id="rId18" tooltip="Physique des particules"/>
              </a:rPr>
              <a:t>physique des particules</a:t>
            </a:r>
            <a:r>
              <a:rPr lang="fr-FR" altLang="fr-FR" sz="1800" dirty="0">
                <a:solidFill>
                  <a:srgbClr val="202122"/>
                </a:solidFill>
                <a:cs typeface="Arial" panose="020B0604020202020204" pitchFamily="34" charset="0"/>
              </a:rPr>
              <a:t>. S'ils existent et que leur masse est inférieure à celle des particules dans les expériences, ils peuvent être produits en laboratoire, soit par </a:t>
            </a:r>
            <a:r>
              <a:rPr lang="fr-FR" altLang="fr-FR" sz="1800" dirty="0">
                <a:solidFill>
                  <a:srgbClr val="3366CC"/>
                </a:solidFill>
                <a:cs typeface="Arial" panose="020B0604020202020204" pitchFamily="34" charset="0"/>
                <a:hlinkClick r:id="rId19" tooltip="Oscillation des neutrinos"/>
              </a:rPr>
              <a:t>mélange</a:t>
            </a:r>
            <a:r>
              <a:rPr lang="fr-FR" altLang="fr-FR" sz="1800" dirty="0">
                <a:solidFill>
                  <a:srgbClr val="202122"/>
                </a:solidFill>
                <a:cs typeface="Arial" panose="020B0604020202020204" pitchFamily="34" charset="0"/>
              </a:rPr>
              <a:t> entre des neutrinos actifs et des neutrinos stériles ou par collisions de particules à </a:t>
            </a:r>
            <a:r>
              <a:rPr lang="fr-FR" altLang="fr-FR" sz="1800" dirty="0">
                <a:solidFill>
                  <a:srgbClr val="3366CC"/>
                </a:solidFill>
                <a:cs typeface="Arial" panose="020B0604020202020204" pitchFamily="34" charset="0"/>
                <a:hlinkClick r:id="rId20" tooltip="Physique des hautes énergies"/>
              </a:rPr>
              <a:t>haute énergie</a:t>
            </a:r>
            <a:r>
              <a:rPr lang="fr-FR" altLang="fr-FR" sz="1800" dirty="0">
                <a:solidFill>
                  <a:srgbClr val="202122"/>
                </a:solidFill>
                <a:cs typeface="Arial" panose="020B0604020202020204" pitchFamily="34" charset="0"/>
              </a:rPr>
              <a:t>. S'ils sont plus lourds, la seule conséquence directement observable</a:t>
            </a:r>
            <a:endParaRPr lang="fr-FR" altLang="fr-FR" sz="1800" dirty="0"/>
          </a:p>
        </p:txBody>
      </p:sp>
      <p:sp>
        <p:nvSpPr>
          <p:cNvPr id="3" name="Rectangle 2"/>
          <p:cNvSpPr/>
          <p:nvPr/>
        </p:nvSpPr>
        <p:spPr>
          <a:xfrm>
            <a:off x="-4069035" y="461764"/>
            <a:ext cx="3778250" cy="2585323"/>
          </a:xfrm>
          <a:prstGeom prst="rect">
            <a:avLst/>
          </a:prstGeom>
        </p:spPr>
        <p:txBody>
          <a:bodyPr>
            <a:spAutoFit/>
          </a:bodyPr>
          <a:lstStyle/>
          <a:p>
            <a:r>
              <a:rPr lang="fr-FR" sz="1800" dirty="0">
                <a:solidFill>
                  <a:srgbClr val="202122"/>
                </a:solidFill>
                <a:latin typeface="Arial" panose="020B0604020202020204" pitchFamily="34" charset="0"/>
              </a:rPr>
              <a:t>Du fait de l'absence de charge, les neutrinos stériles ne sauraient interagir, que ce soit via l'</a:t>
            </a:r>
            <a:r>
              <a:rPr lang="fr-FR" sz="1800" dirty="0">
                <a:solidFill>
                  <a:srgbClr val="3366CC"/>
                </a:solidFill>
                <a:latin typeface="Arial" panose="020B0604020202020204" pitchFamily="34" charset="0"/>
                <a:hlinkClick r:id="rId21" tooltip="Électromagnétisme"/>
              </a:rPr>
              <a:t>interaction électromagnétique</a:t>
            </a:r>
            <a:r>
              <a:rPr lang="fr-FR" sz="1800" dirty="0">
                <a:solidFill>
                  <a:srgbClr val="202122"/>
                </a:solidFill>
                <a:latin typeface="Arial" panose="020B0604020202020204" pitchFamily="34" charset="0"/>
              </a:rPr>
              <a:t>, l'</a:t>
            </a:r>
            <a:r>
              <a:rPr lang="fr-FR" sz="1800" dirty="0">
                <a:solidFill>
                  <a:srgbClr val="3366CC"/>
                </a:solidFill>
                <a:latin typeface="Arial" panose="020B0604020202020204" pitchFamily="34" charset="0"/>
                <a:hlinkClick r:id="rId12" tooltip="Interaction faible"/>
              </a:rPr>
              <a:t>interaction faible</a:t>
            </a:r>
            <a:r>
              <a:rPr lang="fr-FR" sz="1800" dirty="0">
                <a:solidFill>
                  <a:srgbClr val="202122"/>
                </a:solidFill>
                <a:latin typeface="Arial" panose="020B0604020202020204" pitchFamily="34" charset="0"/>
              </a:rPr>
              <a:t> ou l'</a:t>
            </a:r>
            <a:r>
              <a:rPr lang="fr-FR" sz="1800" dirty="0">
                <a:solidFill>
                  <a:srgbClr val="3366CC"/>
                </a:solidFill>
                <a:latin typeface="Arial" panose="020B0604020202020204" pitchFamily="34" charset="0"/>
                <a:hlinkClick r:id="rId22" tooltip="Interaction forte"/>
              </a:rPr>
              <a:t>interaction forte</a:t>
            </a:r>
            <a:r>
              <a:rPr lang="fr-FR" sz="1800" dirty="0">
                <a:solidFill>
                  <a:srgbClr val="202122"/>
                </a:solidFill>
                <a:latin typeface="Arial" panose="020B0604020202020204" pitchFamily="34" charset="0"/>
              </a:rPr>
              <a:t>, les rendant extrêmement difficiles à détecter. Ils pourraient cependant interagir via la </a:t>
            </a:r>
            <a:r>
              <a:rPr lang="fr-FR" sz="1800" dirty="0">
                <a:solidFill>
                  <a:srgbClr val="3366CC"/>
                </a:solidFill>
                <a:latin typeface="Arial" panose="020B0604020202020204" pitchFamily="34" charset="0"/>
                <a:hlinkClick r:id="rId8" tooltip="Gravité"/>
              </a:rPr>
              <a:t>gravité</a:t>
            </a:r>
            <a:r>
              <a:rPr lang="fr-FR" sz="1800" dirty="0">
                <a:solidFill>
                  <a:srgbClr val="202122"/>
                </a:solidFill>
                <a:latin typeface="Arial" panose="020B0604020202020204" pitchFamily="34" charset="0"/>
              </a:rPr>
              <a:t> du fait de leur masse,  </a:t>
            </a:r>
            <a:endParaRPr lang="fr-FR" sz="1800" dirty="0"/>
          </a:p>
        </p:txBody>
      </p:sp>
    </p:spTree>
    <p:extLst>
      <p:ext uri="{BB962C8B-B14F-4D97-AF65-F5344CB8AC3E}">
        <p14:creationId xmlns:p14="http://schemas.microsoft.com/office/powerpoint/2010/main" val="2786725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37219" name="Rectangle 5123"/>
          <p:cNvSpPr>
            <a:spLocks noGrp="1" noChangeArrowheads="1"/>
          </p:cNvSpPr>
          <p:nvPr>
            <p:ph type="body" idx="1"/>
          </p:nvPr>
        </p:nvSpPr>
        <p:spPr>
          <a:xfrm>
            <a:off x="755650" y="5078413"/>
            <a:ext cx="6046788" cy="4810125"/>
          </a:xfrm>
          <a:solidFill>
            <a:srgbClr val="FFFFFF"/>
          </a:solidFill>
          <a:ln>
            <a:solidFill>
              <a:srgbClr val="000000"/>
            </a:solidFill>
            <a:miter lim="800000"/>
            <a:headEnd/>
            <a:tailEnd/>
          </a:ln>
        </p:spPr>
        <p:txBody>
          <a:bodyPr/>
          <a:lstStyle/>
          <a:p>
            <a:r>
              <a:rPr lang="fr-FR" altLang="fr-FR" sz="2000">
                <a:hlinkClick r:id="rId3"/>
              </a:rPr>
              <a:t/>
            </a:r>
            <a:br>
              <a:rPr lang="fr-FR" altLang="fr-FR" sz="2000">
                <a:hlinkClick r:id="rId3"/>
              </a:rPr>
            </a:br>
            <a:endParaRPr lang="fr-FR" altLang="fr-FR" sz="2000"/>
          </a:p>
        </p:txBody>
      </p:sp>
      <p:sp>
        <p:nvSpPr>
          <p:cNvPr id="2" name="Rectangle 1"/>
          <p:cNvSpPr/>
          <p:nvPr/>
        </p:nvSpPr>
        <p:spPr>
          <a:xfrm>
            <a:off x="6876181" y="1313458"/>
            <a:ext cx="8801892" cy="6740307"/>
          </a:xfrm>
          <a:prstGeom prst="rect">
            <a:avLst/>
          </a:prstGeom>
        </p:spPr>
        <p:txBody>
          <a:bodyPr wrap="square">
            <a:spAutoFit/>
          </a:bodyPr>
          <a:lstStyle/>
          <a:p>
            <a:r>
              <a:rPr lang="fr-FR" dirty="0">
                <a:solidFill>
                  <a:srgbClr val="202122"/>
                </a:solidFill>
                <a:latin typeface="Arial" panose="020B0604020202020204" pitchFamily="34" charset="0"/>
              </a:rPr>
              <a:t>Une autre évolution théorique au-delà du modèle standard postule l'existence de neutrinos stériles</a:t>
            </a:r>
            <a:r>
              <a:rPr lang="fr-FR" baseline="30000" dirty="0">
                <a:solidFill>
                  <a:srgbClr val="3366CC"/>
                </a:solidFill>
                <a:latin typeface="Arial" panose="020B0604020202020204" pitchFamily="34" charset="0"/>
                <a:hlinkClick r:id="rId4"/>
              </a:rPr>
              <a:t>44</a:t>
            </a:r>
            <a:r>
              <a:rPr lang="fr-FR" baseline="30000" dirty="0">
                <a:solidFill>
                  <a:srgbClr val="202122"/>
                </a:solidFill>
                <a:latin typeface="Arial" panose="020B0604020202020204" pitchFamily="34" charset="0"/>
              </a:rPr>
              <a:t>,</a:t>
            </a:r>
            <a:r>
              <a:rPr lang="fr-FR" baseline="30000" dirty="0">
                <a:solidFill>
                  <a:srgbClr val="3366CC"/>
                </a:solidFill>
                <a:latin typeface="Arial" panose="020B0604020202020204" pitchFamily="34" charset="0"/>
                <a:hlinkClick r:id="rId5"/>
              </a:rPr>
              <a:t>45</a:t>
            </a:r>
            <a:r>
              <a:rPr lang="fr-FR" baseline="30000" dirty="0">
                <a:solidFill>
                  <a:srgbClr val="202122"/>
                </a:solidFill>
                <a:latin typeface="Arial" panose="020B0604020202020204" pitchFamily="34" charset="0"/>
              </a:rPr>
              <a:t>,</a:t>
            </a:r>
            <a:r>
              <a:rPr lang="fr-FR" baseline="30000" dirty="0">
                <a:solidFill>
                  <a:srgbClr val="3366CC"/>
                </a:solidFill>
                <a:latin typeface="Arial" panose="020B0604020202020204" pitchFamily="34" charset="0"/>
                <a:hlinkClick r:id="rId6"/>
              </a:rPr>
              <a:t>46</a:t>
            </a:r>
            <a:r>
              <a:rPr lang="fr-FR" dirty="0">
                <a:solidFill>
                  <a:srgbClr val="202122"/>
                </a:solidFill>
                <a:latin typeface="Arial" panose="020B0604020202020204" pitchFamily="34" charset="0"/>
              </a:rPr>
              <a:t>. Ces neutrinos ne subiraient aucune interaction électrofaible, mais uniquement la gravitation. Leur masse devrait alors être plus importante que celle des trois neutrinos « classiques ».</a:t>
            </a:r>
          </a:p>
          <a:p>
            <a:r>
              <a:rPr lang="fr-FR" dirty="0">
                <a:solidFill>
                  <a:srgbClr val="202122"/>
                </a:solidFill>
                <a:latin typeface="Arial" panose="020B0604020202020204" pitchFamily="34" charset="0"/>
              </a:rPr>
              <a:t>Ces neutrinos stériles, qui devraient être au nombre de deux (soit cinq neutrinos) et pouvant osciller avec les trois neutrinos connus, permettraient d'expliquer une </a:t>
            </a:r>
            <a:r>
              <a:rPr lang="fr-FR" dirty="0">
                <a:solidFill>
                  <a:srgbClr val="3366CC"/>
                </a:solidFill>
                <a:latin typeface="Arial" panose="020B0604020202020204" pitchFamily="34" charset="0"/>
                <a:hlinkClick r:id="rId7" tooltip="Anomalie des neutrinos de réacteur"/>
              </a:rPr>
              <a:t>anomalie</a:t>
            </a:r>
            <a:r>
              <a:rPr lang="fr-FR" dirty="0">
                <a:solidFill>
                  <a:srgbClr val="202122"/>
                </a:solidFill>
                <a:latin typeface="Arial" panose="020B0604020202020204" pitchFamily="34" charset="0"/>
              </a:rPr>
              <a:t> observée depuis longtemps concernant le flux des antineutrinos de réacteurs. En outre, l'existence de deux neutrinos stériles induit naturellement la </a:t>
            </a:r>
            <a:r>
              <a:rPr lang="fr-FR" dirty="0">
                <a:solidFill>
                  <a:srgbClr val="3366CC"/>
                </a:solidFill>
                <a:latin typeface="Arial" panose="020B0604020202020204" pitchFamily="34" charset="0"/>
                <a:hlinkClick r:id="rId8" tooltip="Symétrie CP"/>
              </a:rPr>
              <a:t>brisure de la symétrie CP</a:t>
            </a:r>
            <a:r>
              <a:rPr lang="fr-FR" dirty="0">
                <a:solidFill>
                  <a:srgbClr val="202122"/>
                </a:solidFill>
                <a:latin typeface="Arial" panose="020B0604020202020204" pitchFamily="34" charset="0"/>
              </a:rPr>
              <a:t> (charge, parité) des leptons, permettant une explication au ratio matière/antimatière. D'autres points durs actuels en nucléosynthèse stellaire (production de noyaux lourds par des neutrons rapides ou encore au cours des </a:t>
            </a:r>
            <a:r>
              <a:rPr lang="fr-FR" i="1" dirty="0" err="1">
                <a:solidFill>
                  <a:srgbClr val="202122"/>
                </a:solidFill>
                <a:latin typeface="Arial" panose="020B0604020202020204" pitchFamily="34" charset="0"/>
              </a:rPr>
              <a:t>bursts</a:t>
            </a:r>
            <a:r>
              <a:rPr lang="fr-FR" dirty="0">
                <a:solidFill>
                  <a:srgbClr val="202122"/>
                </a:solidFill>
                <a:latin typeface="Arial" panose="020B0604020202020204" pitchFamily="34" charset="0"/>
              </a:rPr>
              <a:t> de neutrinos lors de supernova) peuvent également être expliqués à partir de ce formalisme. De plus, étant massifs et n'interagissant que par gravitation, les neutrinos stériles sont candidats à la </a:t>
            </a:r>
            <a:r>
              <a:rPr lang="fr-FR" dirty="0">
                <a:solidFill>
                  <a:srgbClr val="3366CC"/>
                </a:solidFill>
                <a:latin typeface="Arial" panose="020B0604020202020204" pitchFamily="34" charset="0"/>
                <a:hlinkClick r:id="rId9" tooltip="Matière noire"/>
              </a:rPr>
              <a:t>matière noire</a:t>
            </a:r>
            <a:r>
              <a:rPr lang="fr-FR" dirty="0">
                <a:solidFill>
                  <a:srgbClr val="202122"/>
                </a:solidFill>
                <a:latin typeface="Arial" panose="020B0604020202020204" pitchFamily="34" charset="0"/>
              </a:rPr>
              <a:t>.</a:t>
            </a:r>
            <a:endParaRPr lang="fr-FR" b="0" i="0" dirty="0">
              <a:solidFill>
                <a:srgbClr val="202122"/>
              </a:solidFill>
              <a:effectLst/>
              <a:latin typeface="Arial" panose="020B0604020202020204" pitchFamily="34" charset="0"/>
            </a:endParaRPr>
          </a:p>
        </p:txBody>
      </p:sp>
    </p:spTree>
    <p:extLst>
      <p:ext uri="{BB962C8B-B14F-4D97-AF65-F5344CB8AC3E}">
        <p14:creationId xmlns:p14="http://schemas.microsoft.com/office/powerpoint/2010/main" val="3340623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37219" name="Rectangle 5123"/>
          <p:cNvSpPr>
            <a:spLocks noGrp="1" noChangeArrowheads="1"/>
          </p:cNvSpPr>
          <p:nvPr>
            <p:ph type="body" idx="1"/>
          </p:nvPr>
        </p:nvSpPr>
        <p:spPr>
          <a:xfrm>
            <a:off x="755650" y="5078413"/>
            <a:ext cx="6046788" cy="4810125"/>
          </a:xfrm>
          <a:solidFill>
            <a:srgbClr val="FFFFFF"/>
          </a:solidFill>
          <a:ln>
            <a:solidFill>
              <a:srgbClr val="000000"/>
            </a:solidFill>
            <a:miter lim="800000"/>
            <a:headEnd/>
            <a:tailEnd/>
          </a:ln>
        </p:spPr>
        <p:txBody>
          <a:bodyPr/>
          <a:lstStyle/>
          <a:p>
            <a:r>
              <a:rPr lang="fr-FR" altLang="fr-FR" sz="2000">
                <a:hlinkClick r:id="rId3"/>
              </a:rPr>
              <a:t/>
            </a:r>
            <a:br>
              <a:rPr lang="fr-FR" altLang="fr-FR" sz="2000">
                <a:hlinkClick r:id="rId3"/>
              </a:rPr>
            </a:br>
            <a:endParaRPr lang="fr-FR" altLang="fr-FR" sz="2000"/>
          </a:p>
        </p:txBody>
      </p:sp>
      <p:sp>
        <p:nvSpPr>
          <p:cNvPr id="2" name="Rectangle 1"/>
          <p:cNvSpPr/>
          <p:nvPr/>
        </p:nvSpPr>
        <p:spPr>
          <a:xfrm>
            <a:off x="7884293" y="1673498"/>
            <a:ext cx="7542653" cy="7848302"/>
          </a:xfrm>
          <a:prstGeom prst="rect">
            <a:avLst/>
          </a:prstGeom>
        </p:spPr>
        <p:txBody>
          <a:bodyPr wrap="square">
            <a:spAutoFit/>
          </a:bodyPr>
          <a:lstStyle/>
          <a:p>
            <a:r>
              <a:rPr lang="fr-FR" b="1" dirty="0">
                <a:solidFill>
                  <a:srgbClr val="212529"/>
                </a:solidFill>
                <a:latin typeface="Source Sans Pro"/>
              </a:rPr>
              <a:t>Pour tester ces modèles, l’équipe du </a:t>
            </a:r>
            <a:r>
              <a:rPr lang="fr-FR" b="1" dirty="0" err="1">
                <a:solidFill>
                  <a:srgbClr val="212529"/>
                </a:solidFill>
                <a:latin typeface="Source Sans Pro"/>
              </a:rPr>
              <a:t>DPhP</a:t>
            </a:r>
            <a:r>
              <a:rPr lang="fr-FR" b="1" dirty="0">
                <a:solidFill>
                  <a:srgbClr val="212529"/>
                </a:solidFill>
                <a:latin typeface="Source Sans Pro"/>
              </a:rPr>
              <a:t> exploite un outil très efficace : la forêt </a:t>
            </a:r>
            <a:r>
              <a:rPr lang="fr-FR" b="1" dirty="0" err="1">
                <a:solidFill>
                  <a:srgbClr val="212529"/>
                </a:solidFill>
                <a:latin typeface="Source Sans Pro"/>
              </a:rPr>
              <a:t>Lyman</a:t>
            </a:r>
            <a:r>
              <a:rPr lang="fr-FR" b="1" dirty="0">
                <a:solidFill>
                  <a:srgbClr val="212529"/>
                </a:solidFill>
                <a:latin typeface="Source Sans Pro"/>
              </a:rPr>
              <a:t>-α des quasars. </a:t>
            </a:r>
            <a:r>
              <a:rPr lang="fr-FR" dirty="0">
                <a:solidFill>
                  <a:srgbClr val="212529"/>
                </a:solidFill>
                <a:latin typeface="Source Sans Pro"/>
              </a:rPr>
              <a:t>Les quasars sont des "phares" astronomiques à très grande distance qui illuminent le gaz intergalactique situé entre ceux-ci et l'observateur terrestre (voir figure 1). Les atomes d'hydrogène du gaz absorbent une partie de cette lumière, et ce d'autant plus que leur densité est élevée. En utilisant l'effet de décalage vers le rouge, la mesure du spectre optique de ces quasars permet de reconstruire la distribution spatiale de la matière. L'observable associée, appelée "spectre de puissance de la forêt </a:t>
            </a:r>
            <a:r>
              <a:rPr lang="fr-FR" dirty="0" err="1">
                <a:solidFill>
                  <a:srgbClr val="212529"/>
                </a:solidFill>
                <a:latin typeface="Source Sans Pro"/>
              </a:rPr>
              <a:t>Lyman</a:t>
            </a:r>
            <a:r>
              <a:rPr lang="fr-FR" dirty="0">
                <a:solidFill>
                  <a:srgbClr val="212529"/>
                </a:solidFill>
                <a:latin typeface="Source Sans Pro"/>
              </a:rPr>
              <a:t>-α", est directement reliée à la formation des grandes structures de l'univers aux échelles pertinentes pour tester les modèles WDM ou FDM. Experte dans la mesure de cette forêt </a:t>
            </a:r>
            <a:r>
              <a:rPr lang="fr-FR" dirty="0" err="1">
                <a:solidFill>
                  <a:srgbClr val="212529"/>
                </a:solidFill>
                <a:latin typeface="Source Sans Pro"/>
              </a:rPr>
              <a:t>Lyman</a:t>
            </a:r>
            <a:r>
              <a:rPr lang="fr-FR" dirty="0">
                <a:solidFill>
                  <a:srgbClr val="212529"/>
                </a:solidFill>
                <a:latin typeface="Source Sans Pro"/>
              </a:rPr>
              <a:t>-α depuis son implication dès 2009 dans les grands relevés BOSS, </a:t>
            </a:r>
            <a:r>
              <a:rPr lang="fr-FR" dirty="0" err="1">
                <a:solidFill>
                  <a:srgbClr val="212529"/>
                </a:solidFill>
                <a:latin typeface="Source Sans Pro"/>
              </a:rPr>
              <a:t>eBOSS</a:t>
            </a:r>
            <a:r>
              <a:rPr lang="fr-FR" dirty="0">
                <a:solidFill>
                  <a:srgbClr val="212529"/>
                </a:solidFill>
                <a:latin typeface="Source Sans Pro"/>
              </a:rPr>
              <a:t> et DESI, l’équipe du </a:t>
            </a:r>
            <a:r>
              <a:rPr lang="fr-FR" dirty="0" err="1">
                <a:solidFill>
                  <a:srgbClr val="212529"/>
                </a:solidFill>
                <a:latin typeface="Source Sans Pro"/>
              </a:rPr>
              <a:t>DPhP</a:t>
            </a:r>
            <a:r>
              <a:rPr lang="fr-FR" dirty="0">
                <a:solidFill>
                  <a:srgbClr val="212529"/>
                </a:solidFill>
                <a:latin typeface="Source Sans Pro"/>
              </a:rPr>
              <a:t> a en particulier développé un ensemble de simulations de formation des grandes structures qui permettent l'interprétation de ces données (figure 2).</a:t>
            </a:r>
            <a:endParaRPr lang="fr-FR" dirty="0"/>
          </a:p>
        </p:txBody>
      </p:sp>
    </p:spTree>
    <p:extLst>
      <p:ext uri="{BB962C8B-B14F-4D97-AF65-F5344CB8AC3E}">
        <p14:creationId xmlns:p14="http://schemas.microsoft.com/office/powerpoint/2010/main" val="3696094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37219" name="Rectangle 5123"/>
          <p:cNvSpPr>
            <a:spLocks noGrp="1" noChangeArrowheads="1"/>
          </p:cNvSpPr>
          <p:nvPr>
            <p:ph type="body" idx="1"/>
          </p:nvPr>
        </p:nvSpPr>
        <p:spPr>
          <a:xfrm>
            <a:off x="755650" y="5078413"/>
            <a:ext cx="6046788" cy="4810125"/>
          </a:xfrm>
          <a:solidFill>
            <a:srgbClr val="FFFFFF"/>
          </a:solidFill>
          <a:ln>
            <a:solidFill>
              <a:srgbClr val="000000"/>
            </a:solidFill>
            <a:miter lim="800000"/>
            <a:headEnd/>
            <a:tailEnd/>
          </a:ln>
        </p:spPr>
        <p:txBody>
          <a:bodyPr/>
          <a:lstStyle/>
          <a:p>
            <a:r>
              <a:rPr lang="fr-FR" altLang="fr-FR" sz="2000">
                <a:hlinkClick r:id="rId3"/>
              </a:rPr>
              <a:t/>
            </a:r>
            <a:br>
              <a:rPr lang="fr-FR" altLang="fr-FR" sz="2000">
                <a:hlinkClick r:id="rId3"/>
              </a:rPr>
            </a:br>
            <a:endParaRPr lang="fr-FR" altLang="fr-FR" sz="2000"/>
          </a:p>
        </p:txBody>
      </p:sp>
    </p:spTree>
    <p:extLst>
      <p:ext uri="{BB962C8B-B14F-4D97-AF65-F5344CB8AC3E}">
        <p14:creationId xmlns:p14="http://schemas.microsoft.com/office/powerpoint/2010/main" val="35847033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noChangeArrowheads="1"/>
          </p:cNvSpPr>
          <p:nvPr>
            <p:ph type="sldNum"/>
          </p:nvPr>
        </p:nvSpPr>
        <p:spPr>
          <a:xfrm>
            <a:off x="4278313" y="10156825"/>
            <a:ext cx="3279775" cy="533400"/>
          </a:xfrm>
          <a:prstGeom prst="rect">
            <a:avLst/>
          </a:prstGeom>
          <a:ln/>
        </p:spPr>
        <p:txBody>
          <a:bodyPr/>
          <a:lstStyle/>
          <a:p>
            <a:fld id="{2BFB4536-0730-4136-A935-01E0FF7BF281}" type="slidenum">
              <a:rPr lang="fr-FR" altLang="fr-FR"/>
              <a:pPr/>
              <a:t>27</a:t>
            </a:fld>
            <a:endParaRPr lang="fr-FR" altLang="fr-FR"/>
          </a:p>
        </p:txBody>
      </p:sp>
      <p:sp>
        <p:nvSpPr>
          <p:cNvPr id="336898" name="Rectangle 2"/>
          <p:cNvSpPr>
            <a:spLocks noGrp="1" noRot="1" noChangeAspect="1" noChangeArrowheads="1" noTextEdit="1"/>
          </p:cNvSpPr>
          <p:nvPr>
            <p:ph type="sldImg"/>
          </p:nvPr>
        </p:nvSpPr>
        <p:spPr bwMode="auto">
          <a:xfrm>
            <a:off x="1106488" y="812800"/>
            <a:ext cx="5343525" cy="4006850"/>
          </a:xfrm>
          <a:prstGeom prst="rect">
            <a:avLst/>
          </a:prstGeom>
          <a:solidFill>
            <a:srgbClr val="FFFFFF"/>
          </a:solidFill>
          <a:ln>
            <a:solidFill>
              <a:srgbClr val="000000"/>
            </a:solidFill>
            <a:miter lim="800000"/>
            <a:headEnd/>
            <a:tailEnd/>
          </a:ln>
        </p:spPr>
      </p:sp>
      <p:sp>
        <p:nvSpPr>
          <p:cNvPr id="2" name="Rectangle 1"/>
          <p:cNvSpPr/>
          <p:nvPr/>
        </p:nvSpPr>
        <p:spPr>
          <a:xfrm>
            <a:off x="-8280920" y="203240"/>
            <a:ext cx="8280920" cy="5632311"/>
          </a:xfrm>
          <a:prstGeom prst="rect">
            <a:avLst/>
          </a:prstGeom>
        </p:spPr>
        <p:txBody>
          <a:bodyPr wrap="square">
            <a:spAutoFit/>
          </a:bodyPr>
          <a:lstStyle/>
          <a:p>
            <a:r>
              <a:rPr lang="fr-FR" sz="1800" b="1" dirty="0">
                <a:latin typeface="Poppins"/>
              </a:rPr>
              <a:t>Le Grand collisionneur de hadrons (LHC) a été réactivé ; la matière noire et le Boson de </a:t>
            </a:r>
            <a:r>
              <a:rPr lang="fr-FR" sz="1800" b="1" dirty="0" err="1">
                <a:latin typeface="Poppins"/>
              </a:rPr>
              <a:t>Higgs</a:t>
            </a:r>
            <a:r>
              <a:rPr lang="fr-FR" sz="1800" b="1" dirty="0">
                <a:latin typeface="Poppins"/>
              </a:rPr>
              <a:t> au programme</a:t>
            </a:r>
          </a:p>
          <a:p>
            <a:r>
              <a:rPr lang="fr-FR" sz="1800" dirty="0">
                <a:solidFill>
                  <a:srgbClr val="767575"/>
                </a:solidFill>
                <a:latin typeface="Poppins"/>
              </a:rPr>
              <a:t>8 Juil. 2022 Le Grand collisionneur de hadrons (LHC), qui n’est autre que le plus grand </a:t>
            </a:r>
            <a:r>
              <a:rPr lang="fr-FR" sz="1800" dirty="0" err="1">
                <a:solidFill>
                  <a:srgbClr val="767575"/>
                </a:solidFill>
                <a:latin typeface="Poppins"/>
              </a:rPr>
              <a:t>grand</a:t>
            </a:r>
            <a:r>
              <a:rPr lang="fr-FR" sz="1800" dirty="0">
                <a:solidFill>
                  <a:srgbClr val="767575"/>
                </a:solidFill>
                <a:latin typeface="Poppins"/>
              </a:rPr>
              <a:t> accélérateur de particules au monde, vient d’être réactivé à son niveau de puissance maximale. Mardi 5 juillet, après 4 années de réglages et de correctifs, les scientifiques ont donc remis en route l’accélérateur de particules situé près de Genève. L’objectif est désormais de faire se rencontrer des protons à un niveau d’énergie maximum de 13,6 billions d’électrons-volts (</a:t>
            </a:r>
            <a:r>
              <a:rPr lang="fr-FR" sz="1800" dirty="0" err="1">
                <a:solidFill>
                  <a:srgbClr val="767575"/>
                </a:solidFill>
                <a:latin typeface="Poppins"/>
              </a:rPr>
              <a:t>TeV</a:t>
            </a:r>
            <a:r>
              <a:rPr lang="fr-FR" sz="1800" dirty="0">
                <a:solidFill>
                  <a:srgbClr val="767575"/>
                </a:solidFill>
                <a:latin typeface="Poppins"/>
              </a:rPr>
              <a:t>), de quoi peut-être « observer » de nouveaux types de particules qui jusqu’ici n’avaient encore jamais été détectées… et aller encore plus loin dans l’analyse du modèle standard d’analyse des particules fondamentales (« l’infiniment petit »).</a:t>
            </a:r>
          </a:p>
          <a:p>
            <a:r>
              <a:rPr lang="fr-FR" sz="1800" dirty="0"/>
              <a:t>En repoussant les limites de ce modèle, les scientifiques espèrent apporter des réponses à certaines notions qui sont encore très loin d’avoir livré tous leurs secrets, comme la matière noire et son composant fondamental, l’</a:t>
            </a:r>
            <a:r>
              <a:rPr lang="fr-FR" sz="1800" dirty="0" err="1"/>
              <a:t>axion</a:t>
            </a:r>
            <a:r>
              <a:rPr lang="fr-FR" sz="1800" dirty="0"/>
              <a:t> (une particule encore à l’état d’hypothèse qui ne réagit pas à la lumière), ou bien encore le Boson de </a:t>
            </a:r>
            <a:r>
              <a:rPr lang="fr-FR" sz="1800" dirty="0" err="1"/>
              <a:t>Higgs</a:t>
            </a:r>
            <a:r>
              <a:rPr lang="fr-FR" sz="1800" dirty="0"/>
              <a:t>, (qui a d’ailleurs été découvert grâce au LHC) .. qui pourrait bien lui aussi se désintégrer en matière noire dans le LHC (tout cela reste pour l’instant à l’état d’hypothèses à vérifier). Le LHC sera de nouveau actif durant 4 ans, après quoi les scientifiques le remettront en veille pour une nouvelle longue séance de réglages et correctifs.</a:t>
            </a:r>
            <a:endParaRPr lang="fr-FR" sz="1800" b="0" i="0" dirty="0">
              <a:solidFill>
                <a:srgbClr val="767575"/>
              </a:solidFill>
              <a:effectLst/>
              <a:latin typeface="Poppins"/>
            </a:endParaRPr>
          </a:p>
        </p:txBody>
      </p:sp>
      <p:sp>
        <p:nvSpPr>
          <p:cNvPr id="3" name="ZoneTexte 2"/>
          <p:cNvSpPr txBox="1"/>
          <p:nvPr/>
        </p:nvSpPr>
        <p:spPr>
          <a:xfrm>
            <a:off x="-7525419" y="7074098"/>
            <a:ext cx="6120680" cy="461665"/>
          </a:xfrm>
          <a:prstGeom prst="rect">
            <a:avLst/>
          </a:prstGeom>
          <a:noFill/>
        </p:spPr>
        <p:txBody>
          <a:bodyPr wrap="square" rtlCol="0">
            <a:spAutoFit/>
          </a:bodyPr>
          <a:lstStyle/>
          <a:p>
            <a:r>
              <a:rPr lang="fr-FR" dirty="0"/>
              <a:t>Le </a:t>
            </a:r>
            <a:r>
              <a:rPr lang="fr-FR" dirty="0" err="1"/>
              <a:t>neutralino</a:t>
            </a:r>
            <a:r>
              <a:rPr lang="fr-FR" dirty="0"/>
              <a:t> est un WIMP</a:t>
            </a:r>
          </a:p>
        </p:txBody>
      </p:sp>
      <p:sp>
        <p:nvSpPr>
          <p:cNvPr id="4" name="Espace réservé des commentaires 3"/>
          <p:cNvSpPr>
            <a:spLocks noGrp="1"/>
          </p:cNvSpPr>
          <p:nvPr>
            <p:ph type="body" idx="10"/>
          </p:nvPr>
        </p:nvSpPr>
        <p:spPr>
          <a:xfrm>
            <a:off x="1067769" y="5705946"/>
            <a:ext cx="5224462" cy="2308324"/>
          </a:xfrm>
        </p:spPr>
        <p:txBody>
          <a:bodyPr/>
          <a:lstStyle/>
          <a:p>
            <a:endParaRPr lang="fr-FR" dirty="0"/>
          </a:p>
        </p:txBody>
      </p:sp>
      <p:sp>
        <p:nvSpPr>
          <p:cNvPr id="5" name="Rectangle 4"/>
          <p:cNvSpPr/>
          <p:nvPr/>
        </p:nvSpPr>
        <p:spPr>
          <a:xfrm>
            <a:off x="8100317" y="377354"/>
            <a:ext cx="5976664" cy="8586966"/>
          </a:xfrm>
          <a:prstGeom prst="rect">
            <a:avLst/>
          </a:prstGeom>
        </p:spPr>
        <p:txBody>
          <a:bodyPr wrap="square">
            <a:spAutoFit/>
          </a:bodyPr>
          <a:lstStyle/>
          <a:p>
            <a:r>
              <a:rPr lang="fr-FR" sz="1800" dirty="0"/>
              <a:t>Publié le 7 mars 2022 </a:t>
            </a:r>
            <a:r>
              <a:rPr lang="fr-FR" sz="1800" dirty="0">
                <a:solidFill>
                  <a:srgbClr val="353535"/>
                </a:solidFill>
                <a:latin typeface="FontFace"/>
              </a:rPr>
              <a:t>Pour découvrir la matière noire, </a:t>
            </a:r>
            <a:r>
              <a:rPr lang="fr-FR" sz="1800" b="1" dirty="0">
                <a:solidFill>
                  <a:srgbClr val="353535"/>
                </a:solidFill>
                <a:latin typeface="FontFace"/>
              </a:rPr>
              <a:t>les scientifiques ont trois stratégies possibles</a:t>
            </a:r>
            <a:r>
              <a:rPr lang="fr-FR" sz="1800" dirty="0">
                <a:solidFill>
                  <a:srgbClr val="353535"/>
                </a:solidFill>
                <a:latin typeface="FontFace"/>
              </a:rPr>
              <a:t> : détecter l’effet qu’elle induit sur la matière ordinaire, la produire par l’énergie dégagée lors de la collision de protons de haute énergie, ou encore observer les produits de l’annihilation de deux particules de matière noire qui se produit dans le cosmos.</a:t>
            </a:r>
          </a:p>
          <a:p>
            <a:r>
              <a:rPr lang="fr-FR" sz="1800" dirty="0"/>
              <a:t>Détecter la matière noire</a:t>
            </a:r>
          </a:p>
          <a:p>
            <a:r>
              <a:rPr lang="fr-FR" sz="1800" dirty="0"/>
              <a:t>Lorsqu’une particule de matière noire frappe un noyau de matière ordinaire, elle pourrait provoquer un recul de celui-ci. Détecter cet infime mouvement permettrait de signer son passage.</a:t>
            </a:r>
            <a:br>
              <a:rPr lang="fr-FR" sz="1800" dirty="0"/>
            </a:br>
            <a:endParaRPr lang="fr-FR" sz="1800" dirty="0"/>
          </a:p>
          <a:p>
            <a:r>
              <a:rPr lang="fr-FR" sz="1800" dirty="0"/>
              <a:t>Pour être sûr de capter des événements si ténus, les détecteurs doivent être conçus dans un matériau très peu radioactif et protégés des radiations parasites afin de minimiser le bruit de fond qui cacherait le signal recherché.</a:t>
            </a:r>
          </a:p>
          <a:p>
            <a:r>
              <a:rPr lang="fr-FR" sz="1800" dirty="0"/>
              <a:t>Ceux de l’expérience Edelweiss sont donc abrités dans le laboratoire souterrain de Modane en France, à 1 700 mètres sous la montagne. Depuis sa création, l’expérience n’a détecté que des événements de bruit de fond et aucun signal compatible avec le passage d’une particule de matière noire. L’expérience continue à guetter une interaction qui prouverait leur existence.</a:t>
            </a:r>
          </a:p>
          <a:p>
            <a:r>
              <a:rPr lang="fr-FR" sz="1800" dirty="0"/>
              <a:t>Mais cette méthode directe ne permettra pas à elle seule de dresser la carte d’identité complète de ces particules. Pour cela, il faut les créer en laboratoire, notamment avec les expériences en cours au</a:t>
            </a:r>
            <a:r>
              <a:rPr lang="fr-FR" sz="1800" u="sng" dirty="0">
                <a:hlinkClick r:id="rId3" tooltip="Dossier multimédia sur le LHC"/>
              </a:rPr>
              <a:t> LHC (Large Hadron Collider, accélérateur de particules du </a:t>
            </a:r>
            <a:r>
              <a:rPr lang="fr-FR" sz="1800" u="sng" dirty="0" err="1">
                <a:hlinkClick r:id="rId3" tooltip="Dossier multimédia sur le LHC"/>
              </a:rPr>
              <a:t>Cern</a:t>
            </a:r>
            <a:r>
              <a:rPr lang="fr-FR" sz="1800" u="sng" dirty="0">
                <a:hlinkClick r:id="rId3" tooltip="Dossier multimédia sur le LHC"/>
              </a:rPr>
              <a:t>, à </a:t>
            </a:r>
            <a:r>
              <a:rPr lang="fr-FR" u="sng" dirty="0">
                <a:hlinkClick r:id="rId3" tooltip="Dossier multimédia sur le LHC"/>
              </a:rPr>
              <a:t>Genève en Suisse)</a:t>
            </a:r>
            <a:r>
              <a:rPr lang="fr-FR" dirty="0"/>
              <a:t>.</a:t>
            </a:r>
          </a:p>
          <a:p>
            <a:endParaRPr lang="fr-FR" dirty="0"/>
          </a:p>
        </p:txBody>
      </p:sp>
      <p:sp>
        <p:nvSpPr>
          <p:cNvPr id="6" name="ZoneTexte 5"/>
          <p:cNvSpPr txBox="1"/>
          <p:nvPr/>
        </p:nvSpPr>
        <p:spPr>
          <a:xfrm>
            <a:off x="-8253951" y="7813372"/>
            <a:ext cx="9505056" cy="3139321"/>
          </a:xfrm>
          <a:prstGeom prst="rect">
            <a:avLst/>
          </a:prstGeom>
          <a:noFill/>
        </p:spPr>
        <p:txBody>
          <a:bodyPr wrap="square" rtlCol="0">
            <a:spAutoFit/>
          </a:bodyPr>
          <a:lstStyle/>
          <a:p>
            <a:r>
              <a:rPr lang="fr-FR" sz="1800" b="1" dirty="0"/>
              <a:t>Rayons gamma</a:t>
            </a:r>
          </a:p>
          <a:p>
            <a:r>
              <a:rPr lang="fr-FR" sz="1800" dirty="0"/>
              <a:t>Centre voie lactée et Andromède il y a un excès de gammas</a:t>
            </a:r>
          </a:p>
          <a:p>
            <a:r>
              <a:rPr lang="fr-FR" sz="1800" dirty="0"/>
              <a:t>-Soit dû aux pulsars gamma  qui tourne autour d’une étoile et qui capte de la matière responsable des gammas</a:t>
            </a:r>
          </a:p>
          <a:p>
            <a:r>
              <a:rPr lang="fr-FR" sz="1800" dirty="0"/>
              <a:t>-Soit de WIMPS</a:t>
            </a:r>
          </a:p>
          <a:p>
            <a:endParaRPr lang="fr-FR" sz="1800" dirty="0"/>
          </a:p>
          <a:p>
            <a:r>
              <a:rPr lang="fr-FR" sz="1800" b="1" dirty="0"/>
              <a:t>Rayon X</a:t>
            </a:r>
          </a:p>
          <a:p>
            <a:r>
              <a:rPr lang="fr-FR" sz="1800" dirty="0"/>
              <a:t>Ces rayons x ne peuvent pas découvrir les </a:t>
            </a:r>
            <a:r>
              <a:rPr lang="fr-FR" sz="1800" dirty="0" err="1"/>
              <a:t>WIMPs</a:t>
            </a:r>
            <a:endParaRPr lang="fr-FR" sz="1800" dirty="0"/>
          </a:p>
          <a:p>
            <a:r>
              <a:rPr lang="fr-FR" sz="1800" b="1" dirty="0"/>
              <a:t>Mais ils sont en excès à 3,5 </a:t>
            </a:r>
            <a:r>
              <a:rPr lang="fr-FR" sz="1800" b="1" dirty="0" err="1"/>
              <a:t>Kev</a:t>
            </a:r>
            <a:r>
              <a:rPr lang="fr-FR" sz="1800" b="1" dirty="0"/>
              <a:t> dans les galaxies une fois enlevé les contributions connues</a:t>
            </a:r>
          </a:p>
          <a:p>
            <a:r>
              <a:rPr lang="fr-FR" sz="1800" b="1" dirty="0"/>
              <a:t>La particule neutrinos stériles pourraient faire l’affaire</a:t>
            </a:r>
          </a:p>
          <a:p>
            <a:endParaRPr lang="fr-FR" sz="1800" dirty="0"/>
          </a:p>
        </p:txBody>
      </p:sp>
      <p:sp>
        <p:nvSpPr>
          <p:cNvPr id="8" name="ZoneTexte 7"/>
          <p:cNvSpPr txBox="1"/>
          <p:nvPr/>
        </p:nvSpPr>
        <p:spPr>
          <a:xfrm>
            <a:off x="1475581" y="5705946"/>
            <a:ext cx="4752528" cy="2308324"/>
          </a:xfrm>
          <a:prstGeom prst="rect">
            <a:avLst/>
          </a:prstGeom>
          <a:noFill/>
        </p:spPr>
        <p:txBody>
          <a:bodyPr wrap="square" rtlCol="0">
            <a:spAutoFit/>
          </a:bodyPr>
          <a:lstStyle/>
          <a:p>
            <a:r>
              <a:rPr lang="fr-FR" dirty="0"/>
              <a:t>Image de droite observation du satellite Fermi en rayons gamma ou on a enlevé les émissions gamma d’origine autres que la collision de </a:t>
            </a:r>
            <a:r>
              <a:rPr lang="fr-FR" dirty="0" err="1"/>
              <a:t>WIMPs</a:t>
            </a:r>
            <a:r>
              <a:rPr lang="fr-FR" dirty="0"/>
              <a:t> Pulsars millimétrique qui tourne autour d’une étoile</a:t>
            </a:r>
          </a:p>
        </p:txBody>
      </p:sp>
      <p:sp>
        <p:nvSpPr>
          <p:cNvPr id="10" name="ZoneTexte 9"/>
          <p:cNvSpPr txBox="1"/>
          <p:nvPr/>
        </p:nvSpPr>
        <p:spPr>
          <a:xfrm>
            <a:off x="251445" y="10242450"/>
            <a:ext cx="184731" cy="830997"/>
          </a:xfrm>
          <a:prstGeom prst="rect">
            <a:avLst/>
          </a:prstGeom>
          <a:noFill/>
        </p:spPr>
        <p:txBody>
          <a:bodyPr wrap="none" rtlCol="0">
            <a:spAutoFit/>
          </a:bodyPr>
          <a:lstStyle/>
          <a:p>
            <a:endParaRPr lang="fr-FR" dirty="0"/>
          </a:p>
          <a:p>
            <a:endParaRPr lang="fr-FR" dirty="0"/>
          </a:p>
        </p:txBody>
      </p:sp>
    </p:spTree>
    <p:extLst>
      <p:ext uri="{BB962C8B-B14F-4D97-AF65-F5344CB8AC3E}">
        <p14:creationId xmlns:p14="http://schemas.microsoft.com/office/powerpoint/2010/main" val="32113754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37218"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4" name="Espace réservé des commentaires 3"/>
          <p:cNvSpPr>
            <a:spLocks noGrp="1"/>
          </p:cNvSpPr>
          <p:nvPr>
            <p:ph type="body" idx="10"/>
          </p:nvPr>
        </p:nvSpPr>
        <p:spPr>
          <a:xfrm>
            <a:off x="-108595" y="6655892"/>
            <a:ext cx="7992888" cy="4105275"/>
          </a:xfrm>
        </p:spPr>
        <p:txBody>
          <a:bodyPr/>
          <a:lstStyle/>
          <a:p>
            <a:r>
              <a:rPr lang="fr-FR" sz="2000" i="1" dirty="0"/>
              <a:t>Plusieurs des théories proposées pour décrire les particules de matière noire dont on a besoin pour faire naître et croître les galaxies pourraient s'annihiler en donnant notamment des photons gamma.</a:t>
            </a:r>
          </a:p>
          <a:p>
            <a:r>
              <a:rPr lang="fr-FR" sz="2000" i="1" dirty="0"/>
              <a:t>Les particules de matière noire devraient être plus abondantes au cœur des galaxies où elles devraient produire un excès de rayonnement gamma.</a:t>
            </a:r>
          </a:p>
          <a:p>
            <a:r>
              <a:rPr lang="fr-FR" sz="2000" i="1" dirty="0"/>
              <a:t>On observe un tel excès au centre de la Voie lactée et de la Galaxie d'Andromède. Il pourrait être dû à une population pas encore bien établie de pulsars gamma.</a:t>
            </a:r>
          </a:p>
          <a:p>
            <a:r>
              <a:rPr lang="fr-FR" sz="2000" i="1" dirty="0"/>
              <a:t>Mais, il pourrait effectivement être le début de la preuve tant attendue de l'existence de ces particules.</a:t>
            </a:r>
          </a:p>
        </p:txBody>
      </p:sp>
      <p:sp>
        <p:nvSpPr>
          <p:cNvPr id="5" name="Rectangle 4"/>
          <p:cNvSpPr/>
          <p:nvPr/>
        </p:nvSpPr>
        <p:spPr>
          <a:xfrm>
            <a:off x="-7813451" y="15458"/>
            <a:ext cx="7560840" cy="8710077"/>
          </a:xfrm>
          <a:prstGeom prst="rect">
            <a:avLst/>
          </a:prstGeom>
        </p:spPr>
        <p:txBody>
          <a:bodyPr wrap="square">
            <a:spAutoFit/>
          </a:bodyPr>
          <a:lstStyle/>
          <a:p>
            <a:r>
              <a:rPr lang="fr-FR" sz="1600" dirty="0">
                <a:solidFill>
                  <a:srgbClr val="202122"/>
                </a:solidFill>
                <a:latin typeface="Arial" panose="020B0604020202020204" pitchFamily="34" charset="0"/>
              </a:rPr>
              <a:t>En </a:t>
            </a:r>
            <a:r>
              <a:rPr lang="fr-FR" sz="1600" dirty="0">
                <a:solidFill>
                  <a:srgbClr val="3366CC"/>
                </a:solidFill>
                <a:latin typeface="Arial" panose="020B0604020202020204" pitchFamily="34" charset="0"/>
                <a:hlinkClick r:id="rId3" tooltip="Physique des particules"/>
              </a:rPr>
              <a:t>physique des particules</a:t>
            </a:r>
            <a:r>
              <a:rPr lang="fr-FR" sz="1600" dirty="0">
                <a:solidFill>
                  <a:srgbClr val="202122"/>
                </a:solidFill>
                <a:latin typeface="Arial" panose="020B0604020202020204" pitchFamily="34" charset="0"/>
              </a:rPr>
              <a:t>, </a:t>
            </a:r>
            <a:r>
              <a:rPr lang="fr-FR" sz="1600" b="1" dirty="0">
                <a:solidFill>
                  <a:srgbClr val="202122"/>
                </a:solidFill>
                <a:latin typeface="Arial" panose="020B0604020202020204" pitchFamily="34" charset="0"/>
              </a:rPr>
              <a:t>EDELWEISS</a:t>
            </a:r>
            <a:r>
              <a:rPr lang="fr-FR" sz="1600" dirty="0">
                <a:solidFill>
                  <a:srgbClr val="202122"/>
                </a:solidFill>
                <a:latin typeface="Arial" panose="020B0604020202020204" pitchFamily="34" charset="0"/>
              </a:rPr>
              <a:t> est une expérience de détection directe de la </a:t>
            </a:r>
            <a:r>
              <a:rPr lang="fr-FR" sz="1600" dirty="0">
                <a:solidFill>
                  <a:srgbClr val="3366CC"/>
                </a:solidFill>
                <a:latin typeface="Arial" panose="020B0604020202020204" pitchFamily="34" charset="0"/>
                <a:hlinkClick r:id="rId4" tooltip="Matière noire"/>
              </a:rPr>
              <a:t>matière noire</a:t>
            </a:r>
            <a:r>
              <a:rPr lang="fr-FR" sz="1600" dirty="0">
                <a:solidFill>
                  <a:srgbClr val="202122"/>
                </a:solidFill>
                <a:latin typeface="Arial" panose="020B0604020202020204" pitchFamily="34" charset="0"/>
              </a:rPr>
              <a:t>. Son nom est un </a:t>
            </a:r>
            <a:r>
              <a:rPr lang="fr-FR" sz="1600" dirty="0">
                <a:solidFill>
                  <a:srgbClr val="3366CC"/>
                </a:solidFill>
                <a:latin typeface="Arial" panose="020B0604020202020204" pitchFamily="34" charset="0"/>
                <a:hlinkClick r:id="rId5" tooltip="Acronymie"/>
              </a:rPr>
              <a:t>acronyme</a:t>
            </a:r>
            <a:r>
              <a:rPr lang="fr-FR" sz="1600" dirty="0">
                <a:solidFill>
                  <a:srgbClr val="202122"/>
                </a:solidFill>
                <a:latin typeface="Arial" panose="020B0604020202020204" pitchFamily="34" charset="0"/>
              </a:rPr>
              <a:t>, jeu de mots avec la fleur </a:t>
            </a:r>
            <a:r>
              <a:rPr lang="fr-FR" sz="1600" dirty="0">
                <a:solidFill>
                  <a:srgbClr val="3366CC"/>
                </a:solidFill>
                <a:latin typeface="Arial" panose="020B0604020202020204" pitchFamily="34" charset="0"/>
                <a:hlinkClick r:id="rId6" tooltip="Edelweiss"/>
              </a:rPr>
              <a:t>edelweiss</a:t>
            </a:r>
            <a:r>
              <a:rPr lang="fr-FR" sz="1600" dirty="0">
                <a:solidFill>
                  <a:srgbClr val="202122"/>
                </a:solidFill>
                <a:latin typeface="Arial" panose="020B0604020202020204" pitchFamily="34" charset="0"/>
              </a:rPr>
              <a:t>, qui signifie « </a:t>
            </a:r>
            <a:r>
              <a:rPr lang="fr-FR" sz="1600" b="1" dirty="0">
                <a:solidFill>
                  <a:srgbClr val="202122"/>
                </a:solidFill>
                <a:latin typeface="Arial" panose="020B0604020202020204" pitchFamily="34" charset="0"/>
              </a:rPr>
              <a:t>E</a:t>
            </a:r>
            <a:r>
              <a:rPr lang="fr-FR" sz="1600" dirty="0">
                <a:solidFill>
                  <a:srgbClr val="202122"/>
                </a:solidFill>
                <a:latin typeface="Arial" panose="020B0604020202020204" pitchFamily="34" charset="0"/>
              </a:rPr>
              <a:t>xpérience pour </a:t>
            </a:r>
            <a:r>
              <a:rPr lang="fr-FR" sz="1600" b="1" dirty="0">
                <a:solidFill>
                  <a:srgbClr val="202122"/>
                </a:solidFill>
                <a:latin typeface="Arial" panose="020B0604020202020204" pitchFamily="34" charset="0"/>
              </a:rPr>
              <a:t>D</a:t>
            </a:r>
            <a:r>
              <a:rPr lang="fr-FR" sz="1600" dirty="0">
                <a:solidFill>
                  <a:srgbClr val="202122"/>
                </a:solidFill>
                <a:latin typeface="Arial" panose="020B0604020202020204" pitchFamily="34" charset="0"/>
              </a:rPr>
              <a:t>ét</a:t>
            </a:r>
            <a:r>
              <a:rPr lang="fr-FR" sz="1600" b="1" dirty="0">
                <a:solidFill>
                  <a:srgbClr val="202122"/>
                </a:solidFill>
                <a:latin typeface="Arial" panose="020B0604020202020204" pitchFamily="34" charset="0"/>
              </a:rPr>
              <a:t>e</a:t>
            </a:r>
            <a:r>
              <a:rPr lang="fr-FR" sz="1600" dirty="0">
                <a:solidFill>
                  <a:srgbClr val="202122"/>
                </a:solidFill>
                <a:latin typeface="Arial" panose="020B0604020202020204" pitchFamily="34" charset="0"/>
              </a:rPr>
              <a:t>cter </a:t>
            </a:r>
            <a:r>
              <a:rPr lang="fr-FR" sz="1600" b="1" dirty="0">
                <a:solidFill>
                  <a:srgbClr val="202122"/>
                </a:solidFill>
                <a:latin typeface="Arial" panose="020B0604020202020204" pitchFamily="34" charset="0"/>
              </a:rPr>
              <a:t>L</a:t>
            </a:r>
            <a:r>
              <a:rPr lang="fr-FR" sz="1600" dirty="0">
                <a:solidFill>
                  <a:srgbClr val="202122"/>
                </a:solidFill>
                <a:latin typeface="Arial" panose="020B0604020202020204" pitchFamily="34" charset="0"/>
              </a:rPr>
              <a:t>es </a:t>
            </a:r>
            <a:r>
              <a:rPr lang="fr-FR" sz="1600" b="1" dirty="0">
                <a:solidFill>
                  <a:srgbClr val="3366CC"/>
                </a:solidFill>
                <a:latin typeface="Arial" panose="020B0604020202020204" pitchFamily="34" charset="0"/>
                <a:hlinkClick r:id="rId7" tooltip="Weakly interacting massive particles"/>
              </a:rPr>
              <a:t>W</a:t>
            </a:r>
            <a:r>
              <a:rPr lang="fr-FR" sz="1600" dirty="0">
                <a:solidFill>
                  <a:srgbClr val="3366CC"/>
                </a:solidFill>
                <a:latin typeface="Arial" panose="020B0604020202020204" pitchFamily="34" charset="0"/>
                <a:hlinkClick r:id="rId7" tooltip="Weakly interacting massive particles"/>
              </a:rPr>
              <a:t>IMP</a:t>
            </a:r>
            <a:r>
              <a:rPr lang="fr-FR" sz="1600" dirty="0">
                <a:solidFill>
                  <a:srgbClr val="202122"/>
                </a:solidFill>
                <a:latin typeface="Arial" panose="020B0604020202020204" pitchFamily="34" charset="0"/>
              </a:rPr>
              <a:t> </a:t>
            </a:r>
            <a:r>
              <a:rPr lang="fr-FR" sz="1600" b="1" dirty="0">
                <a:solidFill>
                  <a:srgbClr val="202122"/>
                </a:solidFill>
                <a:latin typeface="Arial" panose="020B0604020202020204" pitchFamily="34" charset="0"/>
              </a:rPr>
              <a:t>E</a:t>
            </a:r>
            <a:r>
              <a:rPr lang="fr-FR" sz="1600" dirty="0">
                <a:solidFill>
                  <a:srgbClr val="202122"/>
                </a:solidFill>
                <a:latin typeface="Arial" panose="020B0604020202020204" pitchFamily="34" charset="0"/>
              </a:rPr>
              <a:t>n </a:t>
            </a:r>
            <a:r>
              <a:rPr lang="fr-FR" sz="1600" b="1" dirty="0">
                <a:solidFill>
                  <a:srgbClr val="202122"/>
                </a:solidFill>
                <a:latin typeface="Arial" panose="020B0604020202020204" pitchFamily="34" charset="0"/>
              </a:rPr>
              <a:t>S</a:t>
            </a:r>
            <a:r>
              <a:rPr lang="fr-FR" sz="1600" dirty="0">
                <a:solidFill>
                  <a:srgbClr val="202122"/>
                </a:solidFill>
                <a:latin typeface="Arial" panose="020B0604020202020204" pitchFamily="34" charset="0"/>
              </a:rPr>
              <a:t>ite </a:t>
            </a:r>
            <a:r>
              <a:rPr lang="fr-FR" sz="1600" b="1" dirty="0">
                <a:solidFill>
                  <a:srgbClr val="202122"/>
                </a:solidFill>
                <a:latin typeface="Arial" panose="020B0604020202020204" pitchFamily="34" charset="0"/>
              </a:rPr>
              <a:t>S</a:t>
            </a:r>
            <a:r>
              <a:rPr lang="fr-FR" sz="1600" dirty="0">
                <a:solidFill>
                  <a:srgbClr val="202122"/>
                </a:solidFill>
                <a:latin typeface="Arial" panose="020B0604020202020204" pitchFamily="34" charset="0"/>
              </a:rPr>
              <a:t>outerrain ». C'est une collaboration internationale comprenant la France, l'Allemagne, la Russie et l'Angleterre. La partie française se partage entre l'</a:t>
            </a:r>
            <a:r>
              <a:rPr lang="fr-FR" sz="1600" dirty="0">
                <a:solidFill>
                  <a:srgbClr val="3366CC"/>
                </a:solidFill>
                <a:latin typeface="Arial" panose="020B0604020202020204" pitchFamily="34" charset="0"/>
                <a:hlinkClick r:id="rId8" tooltip="IN2P3"/>
              </a:rPr>
              <a:t>IN2P3</a:t>
            </a:r>
            <a:r>
              <a:rPr lang="fr-FR" sz="1600" dirty="0">
                <a:solidFill>
                  <a:srgbClr val="202122"/>
                </a:solidFill>
                <a:latin typeface="Arial" panose="020B0604020202020204" pitchFamily="34" charset="0"/>
              </a:rPr>
              <a:t>/CNRS et le </a:t>
            </a:r>
            <a:r>
              <a:rPr lang="fr-FR" sz="1600" dirty="0">
                <a:solidFill>
                  <a:srgbClr val="3366CC"/>
                </a:solidFill>
                <a:latin typeface="Arial" panose="020B0604020202020204" pitchFamily="34" charset="0"/>
                <a:hlinkClick r:id="rId9" tooltip="Commissariat à l'énergie atomique"/>
              </a:rPr>
              <a:t>CEA</a:t>
            </a:r>
            <a:r>
              <a:rPr lang="fr-FR" sz="1600" dirty="0">
                <a:solidFill>
                  <a:srgbClr val="202122"/>
                </a:solidFill>
                <a:latin typeface="Arial" panose="020B0604020202020204" pitchFamily="34" charset="0"/>
              </a:rPr>
              <a:t>. L'expérience se déroule dans le </a:t>
            </a:r>
            <a:r>
              <a:rPr lang="fr-FR" sz="1600" dirty="0">
                <a:solidFill>
                  <a:srgbClr val="3366CC"/>
                </a:solidFill>
                <a:latin typeface="Arial" panose="020B0604020202020204" pitchFamily="34" charset="0"/>
                <a:hlinkClick r:id="rId10" tooltip="Laboratoire souterrain de Modane"/>
              </a:rPr>
              <a:t>laboratoire souterrain de Modane</a:t>
            </a:r>
            <a:r>
              <a:rPr lang="fr-FR" sz="1600" dirty="0">
                <a:solidFill>
                  <a:srgbClr val="202122"/>
                </a:solidFill>
                <a:latin typeface="Arial" panose="020B0604020202020204" pitchFamily="34" charset="0"/>
              </a:rPr>
              <a:t>.</a:t>
            </a:r>
          </a:p>
          <a:p>
            <a:r>
              <a:rPr lang="fr-FR" sz="1600" dirty="0">
                <a:solidFill>
                  <a:srgbClr val="202122"/>
                </a:solidFill>
                <a:latin typeface="Arial" panose="020B0604020202020204" pitchFamily="34" charset="0"/>
              </a:rPr>
              <a:t>Le but de cette expérience est de prouver l'existence des </a:t>
            </a:r>
            <a:r>
              <a:rPr lang="fr-FR" sz="1600" i="1" dirty="0">
                <a:solidFill>
                  <a:srgbClr val="202122"/>
                </a:solidFill>
                <a:latin typeface="Arial" panose="020B0604020202020204" pitchFamily="34" charset="0"/>
              </a:rPr>
              <a:t>WIMP</a:t>
            </a:r>
            <a:r>
              <a:rPr lang="fr-FR" sz="1600" dirty="0">
                <a:solidFill>
                  <a:srgbClr val="202122"/>
                </a:solidFill>
                <a:latin typeface="Arial" panose="020B0604020202020204" pitchFamily="34" charset="0"/>
              </a:rPr>
              <a:t>, </a:t>
            </a:r>
            <a:r>
              <a:rPr lang="fr-FR" sz="1600" dirty="0">
                <a:solidFill>
                  <a:srgbClr val="3366CC"/>
                </a:solidFill>
                <a:latin typeface="Arial" panose="020B0604020202020204" pitchFamily="34" charset="0"/>
                <a:hlinkClick r:id="rId11" tooltip="Particule subatomique"/>
              </a:rPr>
              <a:t>particules</a:t>
            </a:r>
            <a:r>
              <a:rPr lang="fr-FR" sz="1600" dirty="0">
                <a:solidFill>
                  <a:srgbClr val="202122"/>
                </a:solidFill>
                <a:latin typeface="Arial" panose="020B0604020202020204" pitchFamily="34" charset="0"/>
              </a:rPr>
              <a:t> hypothétiques soupçonnées de constituer une partie de la </a:t>
            </a:r>
            <a:r>
              <a:rPr lang="fr-FR" sz="1600" dirty="0">
                <a:solidFill>
                  <a:srgbClr val="3366CC"/>
                </a:solidFill>
                <a:latin typeface="Arial" panose="020B0604020202020204" pitchFamily="34" charset="0"/>
                <a:hlinkClick r:id="rId4" tooltip="Matière noire"/>
              </a:rPr>
              <a:t>matière noire</a:t>
            </a:r>
            <a:r>
              <a:rPr lang="fr-FR" sz="1600" dirty="0">
                <a:solidFill>
                  <a:srgbClr val="202122"/>
                </a:solidFill>
                <a:latin typeface="Arial" panose="020B0604020202020204" pitchFamily="34" charset="0"/>
              </a:rPr>
              <a:t>.</a:t>
            </a:r>
          </a:p>
          <a:p>
            <a:r>
              <a:rPr lang="fr-FR" sz="1600" dirty="0"/>
              <a:t>Détection des WIMP[</a:t>
            </a:r>
            <a:r>
              <a:rPr lang="fr-FR" sz="1600" dirty="0">
                <a:hlinkClick r:id="rId12" tooltip="Modifier la section : Détection des WIMP"/>
              </a:rPr>
              <a:t>modifier</a:t>
            </a:r>
            <a:r>
              <a:rPr lang="fr-FR" sz="1600" dirty="0"/>
              <a:t> | </a:t>
            </a:r>
            <a:r>
              <a:rPr lang="fr-FR" sz="1600" dirty="0">
                <a:hlinkClick r:id="rId13" tooltip="Modifier la section : Détection des WIMP"/>
              </a:rPr>
              <a:t>modifier le code</a:t>
            </a:r>
            <a:r>
              <a:rPr lang="fr-FR" sz="1600" dirty="0"/>
              <a:t>]</a:t>
            </a:r>
          </a:p>
          <a:p>
            <a:r>
              <a:rPr lang="fr-FR" sz="1600" dirty="0"/>
              <a:t>La détection directe des WIMP sur la Terre est possible : interagissant faiblement avec la matière ordinaire par </a:t>
            </a:r>
            <a:r>
              <a:rPr lang="fr-FR" sz="1600" dirty="0">
                <a:hlinkClick r:id="rId14" tooltip="Diffusion élastique"/>
              </a:rPr>
              <a:t>diffusion élastique</a:t>
            </a:r>
            <a:r>
              <a:rPr lang="fr-FR" sz="1600" dirty="0"/>
              <a:t> sur les noyaux d'une cible cristalline, elles vont céder une partie de leur énergie au détecteur sous forme d'</a:t>
            </a:r>
            <a:r>
              <a:rPr lang="fr-FR" sz="1600" dirty="0">
                <a:hlinkClick r:id="rId15" tooltip="Énergie de recul"/>
              </a:rPr>
              <a:t>énergie de recul</a:t>
            </a:r>
            <a:r>
              <a:rPr lang="fr-FR" sz="1600" dirty="0"/>
              <a:t> des noyaux. Cependant les données cosmologiques et des expériences auprès d'accélérateurs montrent que leur taux d'interaction est extrêmement faible : on prédit que pour un détecteur d'un kg, le nombre d'interactions est de l'ordre d'une par jour, voire très nettement inférieur, ce qui rend les WIMP plus discrètes encore que les </a:t>
            </a:r>
            <a:r>
              <a:rPr lang="fr-FR" sz="1600" dirty="0">
                <a:hlinkClick r:id="rId16" tooltip="Neutrino"/>
              </a:rPr>
              <a:t>neutrinos</a:t>
            </a:r>
            <a:r>
              <a:rPr lang="fr-FR" sz="1600" dirty="0"/>
              <a:t>. C'est à ce type de recherche que s'est consacrée la collaboration EDELWEISS.</a:t>
            </a:r>
          </a:p>
          <a:p>
            <a:r>
              <a:rPr lang="fr-FR" sz="1600" dirty="0"/>
              <a:t>La piste des neutrinos stériles[</a:t>
            </a:r>
            <a:r>
              <a:rPr lang="fr-FR" sz="1600" dirty="0">
                <a:hlinkClick r:id="rId17" tooltip="Modifier la section : La piste des neutrinos stériles"/>
              </a:rPr>
              <a:t>modifier</a:t>
            </a:r>
            <a:r>
              <a:rPr lang="fr-FR" sz="1600" dirty="0"/>
              <a:t> | </a:t>
            </a:r>
            <a:r>
              <a:rPr lang="fr-FR" sz="1600" dirty="0">
                <a:hlinkClick r:id="rId18" tooltip="Modifier la section : La piste des neutrinos stériles"/>
              </a:rPr>
              <a:t>modifier le code</a:t>
            </a:r>
            <a:r>
              <a:rPr lang="fr-FR" sz="1600" dirty="0"/>
              <a:t>]</a:t>
            </a:r>
          </a:p>
          <a:p>
            <a:r>
              <a:rPr lang="fr-FR" sz="1600" dirty="0"/>
              <a:t>Une des explications possibles quant à la nature de la </a:t>
            </a:r>
            <a:r>
              <a:rPr lang="fr-FR" sz="1600" dirty="0">
                <a:hlinkClick r:id="rId4" tooltip="Matière noire"/>
              </a:rPr>
              <a:t>matière noire</a:t>
            </a:r>
            <a:r>
              <a:rPr lang="fr-FR" sz="1600" dirty="0"/>
              <a:t> est celle d'une particule hypothétique appelée le </a:t>
            </a:r>
            <a:r>
              <a:rPr lang="fr-FR" sz="1600" dirty="0">
                <a:hlinkClick r:id="rId19" tooltip="Neutrino stérile"/>
              </a:rPr>
              <a:t>neutrino stérile</a:t>
            </a:r>
            <a:r>
              <a:rPr lang="fr-FR" sz="1600" dirty="0"/>
              <a:t>. Les 3 types de neutrinos prévus par le </a:t>
            </a:r>
            <a:r>
              <a:rPr lang="fr-FR" sz="1600" dirty="0">
                <a:hlinkClick r:id="rId20" tooltip="Modèle standard de la cosmologie"/>
              </a:rPr>
              <a:t>modèle standard</a:t>
            </a:r>
            <a:r>
              <a:rPr lang="fr-FR" sz="1600" dirty="0"/>
              <a:t> (</a:t>
            </a:r>
            <a:r>
              <a:rPr lang="fr-FR" sz="1600" dirty="0">
                <a:hlinkClick r:id="rId21" tooltip="Électron"/>
              </a:rPr>
              <a:t>électronique</a:t>
            </a:r>
            <a:r>
              <a:rPr lang="fr-FR" sz="1600" dirty="0"/>
              <a:t>, </a:t>
            </a:r>
            <a:r>
              <a:rPr lang="fr-FR" sz="1600" dirty="0" err="1">
                <a:hlinkClick r:id="rId22" tooltip="Muon"/>
              </a:rPr>
              <a:t>muonique</a:t>
            </a:r>
            <a:r>
              <a:rPr lang="fr-FR" sz="1600" dirty="0"/>
              <a:t> et </a:t>
            </a:r>
            <a:r>
              <a:rPr lang="fr-FR" sz="1600" dirty="0" err="1">
                <a:hlinkClick r:id="rId23" tooltip="Tauon"/>
              </a:rPr>
              <a:t>taunique</a:t>
            </a:r>
            <a:r>
              <a:rPr lang="fr-FR" sz="1600" dirty="0"/>
              <a:t>) font partie des particules les plus abondantes de l'univers, la terre en est bombardée à raison d'environ 65 000 000 000 cm</a:t>
            </a:r>
            <a:r>
              <a:rPr lang="fr-FR" sz="1600" baseline="30000" dirty="0"/>
              <a:t>−2</a:t>
            </a:r>
            <a:r>
              <a:rPr lang="fr-FR" sz="1600" dirty="0"/>
              <a:t> s</a:t>
            </a:r>
            <a:r>
              <a:rPr lang="fr-FR" sz="1600" baseline="30000" dirty="0"/>
              <a:t>−1</a:t>
            </a:r>
            <a:r>
              <a:rPr lang="fr-FR" sz="1600" dirty="0"/>
              <a:t>, quelques-uns de ces neutrinos s'annihilent avec les </a:t>
            </a:r>
            <a:r>
              <a:rPr lang="fr-FR" sz="1600" dirty="0">
                <a:hlinkClick r:id="rId24" tooltip="Nucléons"/>
              </a:rPr>
              <a:t>nucléons</a:t>
            </a:r>
            <a:r>
              <a:rPr lang="fr-FR" sz="1600" dirty="0"/>
              <a:t> des atomes terrestres, et ces collisions sont alors détectables. Mais les détecteurs ont capté moins de collisions que ne le prévoyait la théorie ; les physiciens font alors l'hypothèse d'un nouveau type de neutrino dit "</a:t>
            </a:r>
            <a:r>
              <a:rPr lang="fr-FR" sz="1600" dirty="0">
                <a:hlinkClick r:id="rId19" tooltip="Neutrino stérile"/>
              </a:rPr>
              <a:t>stérile</a:t>
            </a:r>
            <a:r>
              <a:rPr lang="fr-FR" sz="1600" dirty="0"/>
              <a:t>" qui n'interagirait ni avec la force nucléaire forte des </a:t>
            </a:r>
            <a:r>
              <a:rPr lang="fr-FR" sz="1600" dirty="0">
                <a:hlinkClick r:id="rId25" tooltip="Quarks"/>
              </a:rPr>
              <a:t>quarks</a:t>
            </a:r>
            <a:r>
              <a:rPr lang="fr-FR" sz="1600" dirty="0"/>
              <a:t>, ni avec aucune autre, si ce n'est la gravitation.</a:t>
            </a:r>
          </a:p>
          <a:p>
            <a:r>
              <a:rPr lang="fr-FR" sz="1600" dirty="0"/>
              <a:t>Cette mystérieuse particule pourrait coller parfaitement avec le profil de la matière noire : une matière très abondante et quasi-indétectable. La question de la masse ne se pose pas, car selon la </a:t>
            </a:r>
            <a:r>
              <a:rPr lang="fr-FR" sz="1600" dirty="0">
                <a:hlinkClick r:id="rId26" tooltip="Relativité générale"/>
              </a:rPr>
              <a:t>relativité générale</a:t>
            </a:r>
            <a:r>
              <a:rPr lang="fr-FR" sz="1600" dirty="0"/>
              <a:t>, c'est l'énergie et non la masse qui déforme en général l'espace-temps.</a:t>
            </a:r>
          </a:p>
          <a:p>
            <a:endParaRPr lang="fr-FR" sz="1600" dirty="0"/>
          </a:p>
          <a:p>
            <a:endParaRPr lang="fr-FR" sz="1600" b="0" i="0" dirty="0">
              <a:solidFill>
                <a:srgbClr val="202122"/>
              </a:solidFill>
              <a:effectLst/>
              <a:latin typeface="Arial" panose="020B0604020202020204" pitchFamily="34" charset="0"/>
            </a:endParaRPr>
          </a:p>
        </p:txBody>
      </p:sp>
      <p:sp>
        <p:nvSpPr>
          <p:cNvPr id="6" name="ZoneTexte 5"/>
          <p:cNvSpPr txBox="1"/>
          <p:nvPr/>
        </p:nvSpPr>
        <p:spPr>
          <a:xfrm>
            <a:off x="8532365" y="305346"/>
            <a:ext cx="7272808" cy="1015663"/>
          </a:xfrm>
          <a:prstGeom prst="rect">
            <a:avLst/>
          </a:prstGeom>
          <a:noFill/>
        </p:spPr>
        <p:txBody>
          <a:bodyPr wrap="square" rtlCol="0">
            <a:spAutoFit/>
          </a:bodyPr>
          <a:lstStyle/>
          <a:p>
            <a:r>
              <a:rPr lang="fr-FR" sz="2000" dirty="0"/>
              <a:t>Laboratoire de Modane à 1700 m sous le massif alpin</a:t>
            </a:r>
          </a:p>
          <a:p>
            <a:r>
              <a:rPr lang="fr-FR" sz="2000" dirty="0"/>
              <a:t>Les WIMP viennent se heurter contre des cristaux d’atomes de </a:t>
            </a:r>
            <a:r>
              <a:rPr lang="fr-FR" sz="2000" dirty="0" err="1"/>
              <a:t>germaniun</a:t>
            </a:r>
            <a:r>
              <a:rPr lang="fr-FR" sz="2000" dirty="0"/>
              <a:t> qui entraine le recul de celui-ci</a:t>
            </a:r>
          </a:p>
        </p:txBody>
      </p:sp>
      <p:sp>
        <p:nvSpPr>
          <p:cNvPr id="2" name="Rectangle 2"/>
          <p:cNvSpPr>
            <a:spLocks noChangeArrowheads="1"/>
          </p:cNvSpPr>
          <p:nvPr/>
        </p:nvSpPr>
        <p:spPr bwMode="auto">
          <a:xfrm>
            <a:off x="467469" y="4863918"/>
            <a:ext cx="770062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1" i="0" u="none" strike="noStrike" cap="none" normalizeH="0" baseline="0" dirty="0">
                <a:ln>
                  <a:noFill/>
                </a:ln>
                <a:solidFill>
                  <a:srgbClr val="202122"/>
                </a:solidFill>
                <a:effectLst/>
              </a:rPr>
              <a:t>LHC Large Hadron </a:t>
            </a:r>
            <a:r>
              <a:rPr kumimoji="0" lang="fr-FR" altLang="fr-FR" sz="1800" b="1" i="0" u="none" strike="noStrike" cap="none" normalizeH="0" baseline="0" dirty="0" err="1">
                <a:ln>
                  <a:noFill/>
                </a:ln>
                <a:solidFill>
                  <a:srgbClr val="202122"/>
                </a:solidFill>
                <a:effectLst/>
              </a:rPr>
              <a:t>Collider</a:t>
            </a:r>
            <a:endParaRPr kumimoji="0" lang="fr-FR" altLang="fr-FR" sz="1800" b="1" i="0" u="none" strike="noStrike" cap="none" normalizeH="0" baseline="0" dirty="0">
              <a:ln>
                <a:noFill/>
              </a:ln>
              <a:solidFill>
                <a:srgbClr val="202122"/>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202122"/>
                </a:solidFill>
                <a:effectLst/>
              </a:rPr>
              <a:t>Ces protons sont accélérés jusqu'à une énergie de collision de 6,8 </a:t>
            </a:r>
            <a:r>
              <a:rPr kumimoji="0" lang="fr-FR" altLang="fr-FR" sz="1800" b="0" i="0" u="none" strike="noStrike" cap="none" normalizeH="0" baseline="0" dirty="0">
                <a:ln>
                  <a:noFill/>
                </a:ln>
                <a:solidFill>
                  <a:srgbClr val="202122"/>
                </a:solidFill>
                <a:effectLst/>
                <a:cs typeface="Arial" panose="020B0604020202020204" pitchFamily="34" charset="0"/>
              </a:rPr>
              <a:t>Tev,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202122"/>
                </a:solidFill>
                <a:effectLst/>
                <a:cs typeface="Arial" panose="020B0604020202020204" pitchFamily="34" charset="0"/>
              </a:rPr>
              <a:t> </a:t>
            </a:r>
            <a:r>
              <a:rPr kumimoji="0" lang="fr-FR" altLang="fr-FR" sz="1800" b="1" i="0" u="none" strike="noStrike" cap="none" normalizeH="0" baseline="0" dirty="0">
                <a:ln>
                  <a:noFill/>
                </a:ln>
                <a:solidFill>
                  <a:srgbClr val="202122"/>
                </a:solidFill>
                <a:effectLst/>
                <a:cs typeface="Arial" panose="020B0604020202020204" pitchFamily="34" charset="0"/>
              </a:rPr>
              <a:t>L'énergie</a:t>
            </a:r>
            <a:r>
              <a:rPr kumimoji="0" lang="fr-FR" altLang="fr-FR" sz="1800" b="0" i="0" u="none" strike="noStrike" cap="none" normalizeH="0" baseline="0" dirty="0">
                <a:ln>
                  <a:noFill/>
                </a:ln>
                <a:solidFill>
                  <a:srgbClr val="202122"/>
                </a:solidFill>
                <a:effectLst/>
                <a:cs typeface="Arial" panose="020B0604020202020204" pitchFamily="34" charset="0"/>
              </a:rPr>
              <a:t> totale de deux protons incidents sera ainsi de 13,6 </a:t>
            </a:r>
            <a:r>
              <a:rPr kumimoji="0" lang="fr-FR" altLang="fr-FR" sz="1800" b="0" i="0" u="none" strike="noStrike" cap="none" normalizeH="0" baseline="0" dirty="0" err="1">
                <a:ln>
                  <a:noFill/>
                </a:ln>
                <a:solidFill>
                  <a:schemeClr val="tx1"/>
                </a:solidFill>
                <a:effectLst/>
              </a:rPr>
              <a:t>TeV</a:t>
            </a:r>
            <a:r>
              <a:rPr kumimoji="0" lang="fr-FR" altLang="fr-FR" sz="1800" b="0" i="0" u="none" strike="noStrike" cap="none" normalizeH="0" baseline="0" dirty="0">
                <a:ln>
                  <a:noFill/>
                </a:ln>
                <a:solidFill>
                  <a:srgbClr val="202122"/>
                </a:solidFill>
                <a:effectLst/>
                <a:cs typeface="Arial" panose="020B0604020202020204" pitchFamily="34" charset="0"/>
              </a:rPr>
              <a:t>.</a:t>
            </a:r>
            <a:r>
              <a:rPr kumimoji="0" lang="fr-FR" altLang="fr-FR" sz="1800" b="0" i="0" u="none" strike="noStrike" cap="none" normalizeH="0" baseline="0" dirty="0">
                <a:ln>
                  <a:noFill/>
                </a:ln>
                <a:solidFill>
                  <a:schemeClr val="tx1"/>
                </a:solidFill>
                <a:effectLst/>
              </a:rPr>
              <a:t> </a:t>
            </a:r>
          </a:p>
          <a:p>
            <a:pPr marL="0" marR="0" lvl="0" indent="0" algn="l" defTabSz="914400" rtl="0" eaLnBrk="0" fontAlgn="base" latinLnBrk="0" hangingPunct="0">
              <a:lnSpc>
                <a:spcPct val="100000"/>
              </a:lnSpc>
              <a:spcBef>
                <a:spcPct val="0"/>
              </a:spcBef>
              <a:spcAft>
                <a:spcPct val="0"/>
              </a:spcAft>
              <a:buClrTx/>
              <a:buSzTx/>
              <a:buFontTx/>
              <a:buNone/>
              <a:tabLst/>
            </a:pPr>
            <a:r>
              <a:rPr lang="fr-FR" altLang="fr-FR" sz="1800" dirty="0"/>
              <a:t>Téra électron volt = 10 puissance 12 </a:t>
            </a:r>
            <a:r>
              <a:rPr lang="fr-FR" altLang="fr-FR" sz="1800" dirty="0" err="1"/>
              <a:t>ev</a:t>
            </a:r>
            <a:endParaRPr lang="fr-FR" altLang="fr-FR" sz="1800" dirty="0"/>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rPr>
              <a:t>Il est capable depuis 2021 de collisionner 2500 paquets par faisceau de chacun 100 milliards de protons</a:t>
            </a:r>
          </a:p>
        </p:txBody>
      </p:sp>
      <p:sp>
        <p:nvSpPr>
          <p:cNvPr id="3" name="ZoneTexte 2"/>
          <p:cNvSpPr txBox="1"/>
          <p:nvPr/>
        </p:nvSpPr>
        <p:spPr>
          <a:xfrm>
            <a:off x="8748389" y="1529482"/>
            <a:ext cx="5184576" cy="461665"/>
          </a:xfrm>
          <a:prstGeom prst="rect">
            <a:avLst/>
          </a:prstGeom>
          <a:noFill/>
        </p:spPr>
        <p:txBody>
          <a:bodyPr wrap="square" rtlCol="0">
            <a:spAutoFit/>
          </a:bodyPr>
          <a:lstStyle/>
          <a:p>
            <a:r>
              <a:rPr lang="fr-FR" dirty="0"/>
              <a:t>ELECTRON RECOIL = recul électron</a:t>
            </a:r>
          </a:p>
        </p:txBody>
      </p:sp>
      <p:sp>
        <p:nvSpPr>
          <p:cNvPr id="7" name="Rectangle 6"/>
          <p:cNvSpPr/>
          <p:nvPr/>
        </p:nvSpPr>
        <p:spPr>
          <a:xfrm>
            <a:off x="8100317" y="2177554"/>
            <a:ext cx="7559675" cy="7571303"/>
          </a:xfrm>
          <a:prstGeom prst="rect">
            <a:avLst/>
          </a:prstGeom>
        </p:spPr>
        <p:txBody>
          <a:bodyPr wrap="square">
            <a:spAutoFit/>
          </a:bodyPr>
          <a:lstStyle/>
          <a:p>
            <a:r>
              <a:rPr lang="fr-FR" sz="1800" b="1" dirty="0">
                <a:solidFill>
                  <a:srgbClr val="000000"/>
                </a:solidFill>
                <a:latin typeface="Aktiv Grotesk"/>
              </a:rPr>
              <a:t>SKA</a:t>
            </a:r>
          </a:p>
          <a:p>
            <a:r>
              <a:rPr lang="fr-FR" sz="1800" dirty="0">
                <a:solidFill>
                  <a:srgbClr val="000000"/>
                </a:solidFill>
                <a:latin typeface="Aktiv Grotesk"/>
              </a:rPr>
              <a:t>Traquer la matière noire</a:t>
            </a:r>
          </a:p>
          <a:p>
            <a:r>
              <a:rPr lang="fr-FR" sz="1800" dirty="0">
                <a:solidFill>
                  <a:srgbClr val="000000"/>
                </a:solidFill>
                <a:latin typeface="Noto Serif"/>
              </a:rPr>
              <a:t>Et ce n’est pas tout: l’hydrogène devrait nous révéler des propriétés de la fameuse matière noire. «Quand on regarde l’expansion de l’univers, on voit qu’elle accélère plus que ce que les lois de la gravitation permettent de prédire, explique Jean-Paul </a:t>
            </a:r>
            <a:r>
              <a:rPr lang="fr-FR" sz="1800" dirty="0" err="1">
                <a:solidFill>
                  <a:srgbClr val="000000"/>
                </a:solidFill>
                <a:latin typeface="Noto Serif"/>
              </a:rPr>
              <a:t>Kneib</a:t>
            </a:r>
            <a:r>
              <a:rPr lang="fr-FR" sz="1800" dirty="0">
                <a:solidFill>
                  <a:srgbClr val="000000"/>
                </a:solidFill>
                <a:latin typeface="Noto Serif"/>
              </a:rPr>
              <a:t>, directeur du Laboratoire d’astrophysique de l’EPFL. On explique cette accélération via l’existence de deux composantes: la matière noire et l’énergie noire».</a:t>
            </a:r>
          </a:p>
          <a:p>
            <a:r>
              <a:rPr lang="fr-FR" sz="1800" dirty="0">
                <a:solidFill>
                  <a:srgbClr val="000000"/>
                </a:solidFill>
                <a:latin typeface="Noto Serif"/>
              </a:rPr>
              <a:t>La matière noire est nécessaire pour expliquer la vitesse de rotation des galaxies, ou la masse des amas de galaxies. Elle représenterait plus de 25% du budget masse-énergie du cosmos. «Cette matière est probablement faite de particules. Tout le monde les recherche, car elles ne sont pas présentes dans le modèle standard de la physique».</a:t>
            </a:r>
          </a:p>
          <a:p>
            <a:r>
              <a:rPr lang="fr-FR" sz="1800" dirty="0">
                <a:solidFill>
                  <a:srgbClr val="000000"/>
                </a:solidFill>
                <a:latin typeface="Noto Serif"/>
              </a:rPr>
              <a:t>Comme la matière noire n’émet aucun rayonnement, cela pose un sérieux problème quant à sa détection. Pendant que les physiciens du CERN essaient de la produire dans leur grand collisionneur de particules, les astrophysiciens en traquent les traces dans l’univers. C’est ce que l’on va tenter avec le SKA. «</a:t>
            </a:r>
            <a:r>
              <a:rPr lang="fr-FR" sz="1800" b="1" dirty="0">
                <a:solidFill>
                  <a:srgbClr val="000000"/>
                </a:solidFill>
                <a:latin typeface="Noto Serif"/>
              </a:rPr>
              <a:t>On va chercher des ‘petites structures’, plus petites que les plus petites galaxies connues, dans des régions un peu vides, entre les galaxies, poursuit Jean-Paul </a:t>
            </a:r>
            <a:r>
              <a:rPr lang="fr-FR" sz="1800" b="1" dirty="0" err="1">
                <a:solidFill>
                  <a:srgbClr val="000000"/>
                </a:solidFill>
                <a:latin typeface="Noto Serif"/>
              </a:rPr>
              <a:t>Kneib</a:t>
            </a:r>
            <a:r>
              <a:rPr lang="fr-FR" sz="1800" b="1" dirty="0">
                <a:solidFill>
                  <a:srgbClr val="000000"/>
                </a:solidFill>
                <a:latin typeface="Noto Serif"/>
              </a:rPr>
              <a:t>. Et on va utiliser l’hydrogène qui s’y trouve comme traceur de la matière noire».</a:t>
            </a:r>
          </a:p>
          <a:p>
            <a:r>
              <a:rPr lang="fr-FR" sz="1800" dirty="0">
                <a:solidFill>
                  <a:srgbClr val="000000"/>
                </a:solidFill>
                <a:latin typeface="Noto Serif"/>
              </a:rPr>
              <a:t>«De telles mesures pourraient nous aider à décider ou non de construire un nouvel accélérateur géant après le LHC». Un «détail» qui a son importance au vu des coûts de ces instruments pharaoniques</a:t>
            </a:r>
            <a:r>
              <a:rPr lang="fr-FR" sz="1800" b="1" dirty="0">
                <a:solidFill>
                  <a:srgbClr val="000000"/>
                </a:solidFill>
                <a:latin typeface="Noto Serif"/>
              </a:rPr>
              <a:t>: 10 milliards d’euros pour le LHC du CERN et 15 milliards pour le SKA, qui devrait être opérationnel en 2028.</a:t>
            </a:r>
          </a:p>
        </p:txBody>
      </p:sp>
    </p:spTree>
    <p:extLst>
      <p:ext uri="{BB962C8B-B14F-4D97-AF65-F5344CB8AC3E}">
        <p14:creationId xmlns:p14="http://schemas.microsoft.com/office/powerpoint/2010/main" val="37646830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37218" name="Rectangle 5122"/>
          <p:cNvSpPr>
            <a:spLocks noGrp="1" noRot="1" noChangeAspect="1" noChangeArrowheads="1" noTextEdit="1"/>
          </p:cNvSpPr>
          <p:nvPr>
            <p:ph type="sldImg"/>
          </p:nvPr>
        </p:nvSpPr>
        <p:spPr>
          <a:xfrm>
            <a:off x="1106488" y="852488"/>
            <a:ext cx="5343525" cy="4006850"/>
          </a:xfrm>
          <a:solidFill>
            <a:srgbClr val="FFFFFF"/>
          </a:solidFill>
          <a:ln>
            <a:solidFill>
              <a:srgbClr val="000000"/>
            </a:solidFill>
            <a:miter lim="800000"/>
            <a:headEnd/>
            <a:tailEnd/>
          </a:ln>
        </p:spPr>
      </p:sp>
      <p:sp>
        <p:nvSpPr>
          <p:cNvPr id="4" name="Espace réservé des commentaires 3"/>
          <p:cNvSpPr>
            <a:spLocks noGrp="1"/>
          </p:cNvSpPr>
          <p:nvPr>
            <p:ph type="body" idx="10"/>
          </p:nvPr>
        </p:nvSpPr>
        <p:spPr/>
        <p:txBody>
          <a:bodyPr/>
          <a:lstStyle/>
          <a:p>
            <a:r>
              <a:rPr lang="fr-FR" altLang="fr-FR" sz="2000" b="1" dirty="0">
                <a:solidFill>
                  <a:srgbClr val="202124"/>
                </a:solidFill>
                <a:latin typeface="inherit"/>
              </a:rPr>
              <a:t>Square= carré</a:t>
            </a:r>
          </a:p>
          <a:p>
            <a:r>
              <a:rPr lang="fr-FR" altLang="fr-FR" sz="2000" b="1" dirty="0">
                <a:solidFill>
                  <a:srgbClr val="202124"/>
                </a:solidFill>
                <a:latin typeface="inherit"/>
              </a:rPr>
              <a:t>Array= déployé=réseau</a:t>
            </a:r>
          </a:p>
          <a:p>
            <a:endParaRPr lang="fr-FR" sz="2000" b="1" dirty="0">
              <a:solidFill>
                <a:srgbClr val="202124"/>
              </a:solidFill>
              <a:latin typeface="inherit"/>
            </a:endParaRPr>
          </a:p>
          <a:p>
            <a:endParaRPr lang="fr-FR" sz="2000" dirty="0"/>
          </a:p>
        </p:txBody>
      </p:sp>
      <p:sp>
        <p:nvSpPr>
          <p:cNvPr id="3" name="Rectangle 2"/>
          <p:cNvSpPr>
            <a:spLocks noChangeArrowheads="1"/>
          </p:cNvSpPr>
          <p:nvPr/>
        </p:nvSpPr>
        <p:spPr bwMode="auto">
          <a:xfrm>
            <a:off x="-8101483" y="-126702"/>
            <a:ext cx="7559318" cy="651138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4761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202122"/>
                </a:solidFill>
                <a:effectLst/>
              </a:rPr>
              <a:t>Le </a:t>
            </a:r>
            <a:r>
              <a:rPr kumimoji="0" lang="fr-FR" altLang="fr-FR" sz="1400" b="1" i="1" u="none" strike="noStrike" cap="none" normalizeH="0" baseline="0" dirty="0">
                <a:ln>
                  <a:noFill/>
                </a:ln>
                <a:solidFill>
                  <a:srgbClr val="202122"/>
                </a:solidFill>
                <a:effectLst/>
              </a:rPr>
              <a:t>Square </a:t>
            </a:r>
            <a:r>
              <a:rPr kumimoji="0" lang="fr-FR" altLang="fr-FR" sz="1400" b="1" i="1" u="none" strike="noStrike" cap="none" normalizeH="0" baseline="0" dirty="0" err="1">
                <a:ln>
                  <a:noFill/>
                </a:ln>
                <a:solidFill>
                  <a:srgbClr val="202122"/>
                </a:solidFill>
                <a:effectLst/>
              </a:rPr>
              <a:t>Kilometre</a:t>
            </a:r>
            <a:r>
              <a:rPr kumimoji="0" lang="fr-FR" altLang="fr-FR" sz="1400" b="1" i="1" u="none" strike="noStrike" cap="none" normalizeH="0" baseline="0" dirty="0">
                <a:ln>
                  <a:noFill/>
                </a:ln>
                <a:solidFill>
                  <a:srgbClr val="202122"/>
                </a:solidFill>
                <a:effectLst/>
              </a:rPr>
              <a:t> Array</a:t>
            </a:r>
            <a:r>
              <a:rPr kumimoji="0" lang="fr-FR" altLang="fr-FR" sz="1400" b="0" i="0" u="none" strike="noStrike" cap="none" normalizeH="0" baseline="0" dirty="0">
                <a:ln>
                  <a:noFill/>
                </a:ln>
                <a:solidFill>
                  <a:srgbClr val="202122"/>
                </a:solidFill>
                <a:effectLst/>
              </a:rPr>
              <a:t> (en abrégé </a:t>
            </a:r>
            <a:r>
              <a:rPr kumimoji="0" lang="fr-FR" altLang="fr-FR" sz="1400" b="1" i="0" u="none" strike="noStrike" cap="none" normalizeH="0" baseline="0" dirty="0">
                <a:ln>
                  <a:noFill/>
                </a:ln>
                <a:solidFill>
                  <a:srgbClr val="202122"/>
                </a:solidFill>
                <a:effectLst/>
              </a:rPr>
              <a:t>SKA</a:t>
            </a:r>
            <a:r>
              <a:rPr kumimoji="0" lang="fr-FR" altLang="fr-FR" sz="1400" b="0" i="0" u="none" strike="noStrike" cap="none" normalizeH="0" baseline="0" dirty="0">
                <a:ln>
                  <a:noFill/>
                </a:ln>
                <a:solidFill>
                  <a:srgbClr val="202122"/>
                </a:solidFill>
                <a:effectLst/>
              </a:rPr>
              <a:t>, en français « Réseau d'un kilomètre carré ») est un projet de </a:t>
            </a:r>
            <a:r>
              <a:rPr kumimoji="0" lang="fr-FR" altLang="fr-FR" sz="1400" b="0" i="0" u="none" strike="noStrike" cap="none" normalizeH="0" baseline="0" dirty="0">
                <a:ln>
                  <a:noFill/>
                </a:ln>
                <a:solidFill>
                  <a:srgbClr val="3366CC"/>
                </a:solidFill>
                <a:effectLst/>
                <a:hlinkClick r:id="rId3" tooltip="Radiotélescope"/>
              </a:rPr>
              <a:t>radiotélescope</a:t>
            </a:r>
            <a:r>
              <a:rPr kumimoji="0" lang="fr-FR" altLang="fr-FR" sz="1400" b="0" i="0" u="none" strike="noStrike" cap="none" normalizeH="0" baseline="0" dirty="0">
                <a:ln>
                  <a:noFill/>
                </a:ln>
                <a:solidFill>
                  <a:srgbClr val="202122"/>
                </a:solidFill>
                <a:effectLst/>
              </a:rPr>
              <a:t> géant, de surface collectrice équivalente d’un kilomètre carré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202122"/>
                </a:solidFill>
                <a:effectLst/>
              </a:rPr>
              <a:t>(comme son nom l'indique), constitué de plusieurs réseaux interférométriques dans les </a:t>
            </a:r>
            <a:r>
              <a:rPr kumimoji="0" lang="fr-FR" altLang="fr-FR" sz="1400" b="1" i="0" u="none" strike="noStrike" cap="none" normalizeH="0" baseline="0" dirty="0">
                <a:ln>
                  <a:noFill/>
                </a:ln>
                <a:solidFill>
                  <a:srgbClr val="202122"/>
                </a:solidFill>
                <a:effectLst/>
              </a:rPr>
              <a:t>longueurs d'onde métriques et centimétriques</a:t>
            </a:r>
            <a:r>
              <a:rPr kumimoji="0" lang="fr-FR" altLang="fr-FR" sz="1400" b="0" i="0" u="none" strike="noStrike" cap="none" normalizeH="0" baseline="0" dirty="0">
                <a:ln>
                  <a:noFill/>
                </a:ln>
                <a:solidFill>
                  <a:srgbClr val="202122"/>
                </a:solidFill>
                <a:effectLst/>
              </a:rPr>
              <a:t>. SKA a été conçu par un consortium scientifique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202122"/>
                </a:solidFill>
                <a:effectLst/>
              </a:rPr>
              <a:t> international pour étudier des questions scientifiques essentielles allant de la naissance de notre Univers aux </a:t>
            </a:r>
            <a:r>
              <a:rPr kumimoji="0" lang="fr-FR" altLang="fr-FR" sz="1400" b="0" i="0" u="none" strike="noStrike" cap="none" normalizeH="0" baseline="0" dirty="0">
                <a:ln>
                  <a:noFill/>
                </a:ln>
                <a:solidFill>
                  <a:srgbClr val="3366CC"/>
                </a:solidFill>
                <a:effectLst/>
                <a:hlinkClick r:id="rId4" tooltip="Origines de la vie"/>
              </a:rPr>
              <a:t>origines de la vie</a:t>
            </a:r>
            <a:r>
              <a:rPr kumimoji="0" lang="fr-FR" altLang="fr-FR" sz="1400" b="0" i="0" u="none" strike="noStrike" cap="none" normalizeH="0" baseline="0" dirty="0">
                <a:ln>
                  <a:noFill/>
                </a:ln>
                <a:solidFill>
                  <a:srgbClr val="202122"/>
                </a:solidFill>
                <a:effectLst/>
              </a:rPr>
              <a:t>.</a:t>
            </a:r>
            <a:endParaRPr kumimoji="0" lang="fr-FR" altLang="fr-FR"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202122"/>
                </a:solidFill>
                <a:effectLst/>
                <a:cs typeface="Arial" panose="020B0604020202020204" pitchFamily="34" charset="0"/>
              </a:rPr>
              <a:t>Son déploiement est prévu successivement sur deux sites, en Afrique du Sud puis en Australie :</a:t>
            </a:r>
            <a:endParaRPr kumimoji="0" lang="fr-FR" altLang="fr-FR"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dirty="0">
                <a:ln>
                  <a:noFill/>
                </a:ln>
                <a:solidFill>
                  <a:srgbClr val="202122"/>
                </a:solidFill>
                <a:effectLst/>
                <a:cs typeface="Arial" panose="020B0604020202020204" pitchFamily="34" charset="0"/>
              </a:rPr>
              <a:t>la Phase 1 (SKA1), dont le coût estimé est de 674 M€ (en valeur 2016) et le début de construction est prévu pour 2020, pour une mise en service à l'horizon 2024+, consiste à installer              </a:t>
            </a:r>
            <a:r>
              <a:rPr kumimoji="0" lang="fr-FR" altLang="fr-FR" sz="1400" b="1" i="0" u="none" strike="noStrike" cap="none" normalizeH="0" baseline="0" dirty="0">
                <a:ln>
                  <a:noFill/>
                </a:ln>
                <a:solidFill>
                  <a:srgbClr val="202122"/>
                </a:solidFill>
                <a:effectLst/>
                <a:cs typeface="Arial" panose="020B0604020202020204" pitchFamily="34" charset="0"/>
              </a:rPr>
              <a:t>mise en service 2027</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dirty="0">
                <a:ln>
                  <a:noFill/>
                </a:ln>
                <a:solidFill>
                  <a:srgbClr val="202122"/>
                </a:solidFill>
                <a:effectLst/>
                <a:cs typeface="Arial" panose="020B0604020202020204" pitchFamily="34" charset="0"/>
              </a:rPr>
              <a:t>environ 10 % du réseau final, sous forme d'environ 200 télescopes paraboliques situés en Afrique du Sud (SKA1-MID), et de 130 000 antennes </a:t>
            </a:r>
            <a:r>
              <a:rPr kumimoji="0" lang="fr-FR" altLang="fr-FR" sz="1400" b="0" i="0" u="none" strike="noStrike" cap="none" normalizeH="0" baseline="0" dirty="0" err="1">
                <a:ln>
                  <a:noFill/>
                </a:ln>
                <a:solidFill>
                  <a:srgbClr val="202122"/>
                </a:solidFill>
                <a:effectLst/>
                <a:cs typeface="Arial" panose="020B0604020202020204" pitchFamily="34" charset="0"/>
              </a:rPr>
              <a:t>phasées</a:t>
            </a:r>
            <a:r>
              <a:rPr kumimoji="0" lang="fr-FR" altLang="fr-FR" sz="1400" b="0" i="0" u="none" strike="noStrike" cap="none" normalizeH="0" baseline="0" dirty="0">
                <a:ln>
                  <a:noFill/>
                </a:ln>
                <a:solidFill>
                  <a:srgbClr val="202122"/>
                </a:solidFill>
                <a:effectLst/>
                <a:cs typeface="Arial" panose="020B0604020202020204" pitchFamily="34" charset="0"/>
              </a:rPr>
              <a:t> fixes travaillant aux basses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dirty="0">
                <a:ln>
                  <a:noFill/>
                </a:ln>
                <a:solidFill>
                  <a:srgbClr val="202122"/>
                </a:solidFill>
                <a:effectLst/>
                <a:cs typeface="Arial" panose="020B0604020202020204" pitchFamily="34" charset="0"/>
              </a:rPr>
              <a:t> fréquences dans l'ouest de l’Australie (SKA1-LOW). SKA1 représentera un saut qualitatif immense par rapport aux instruments existants, et permettra des avancées décisives dan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dirty="0">
                <a:ln>
                  <a:noFill/>
                </a:ln>
                <a:solidFill>
                  <a:srgbClr val="202122"/>
                </a:solidFill>
                <a:effectLst/>
                <a:cs typeface="Arial" panose="020B0604020202020204" pitchFamily="34" charset="0"/>
              </a:rPr>
              <a:t> toutes les thématiques de l'astrophysique et de la physique modernes, comme la </a:t>
            </a:r>
            <a:r>
              <a:rPr kumimoji="0" lang="fr-FR" altLang="fr-FR" sz="1400" b="0" i="0" u="none" strike="noStrike" cap="none" normalizeH="0" baseline="0" dirty="0">
                <a:ln>
                  <a:noFill/>
                </a:ln>
                <a:solidFill>
                  <a:srgbClr val="3366CC"/>
                </a:solidFill>
                <a:effectLst/>
                <a:cs typeface="Arial" panose="020B0604020202020204" pitchFamily="34" charset="0"/>
                <a:hlinkClick r:id="rId5" tooltip="Cosmologie"/>
              </a:rPr>
              <a:t>cosmologie</a:t>
            </a:r>
            <a:r>
              <a:rPr kumimoji="0" lang="fr-FR" altLang="fr-FR" sz="1400" b="0" i="0" u="none" strike="noStrike" cap="none" normalizeH="0" baseline="0" dirty="0">
                <a:ln>
                  <a:noFill/>
                </a:ln>
                <a:solidFill>
                  <a:srgbClr val="202122"/>
                </a:solidFill>
                <a:effectLst/>
                <a:cs typeface="Arial" panose="020B0604020202020204" pitchFamily="34" charset="0"/>
              </a:rPr>
              <a:t>, l'origine des champs magnétiques cosmiques, le </a:t>
            </a:r>
            <a:r>
              <a:rPr kumimoji="0" lang="fr-FR" altLang="fr-FR" sz="1400" b="0" i="0" u="none" strike="noStrike" cap="none" normalizeH="0" baseline="0" dirty="0">
                <a:ln>
                  <a:noFill/>
                </a:ln>
                <a:solidFill>
                  <a:srgbClr val="3366CC"/>
                </a:solidFill>
                <a:effectLst/>
                <a:cs typeface="Arial" panose="020B0604020202020204" pitchFamily="34" charset="0"/>
                <a:hlinkClick r:id="rId6" tooltip="Milieu interstellaire"/>
              </a:rPr>
              <a:t>milieu interstellaire</a:t>
            </a:r>
            <a:r>
              <a:rPr kumimoji="0" lang="fr-FR" altLang="fr-FR" sz="1400" b="0" i="0" u="none" strike="noStrike" cap="none" normalizeH="0" baseline="0" dirty="0">
                <a:ln>
                  <a:noFill/>
                </a:ln>
                <a:solidFill>
                  <a:srgbClr val="202122"/>
                </a:solidFill>
                <a:effectLst/>
                <a:cs typeface="Arial" panose="020B0604020202020204" pitchFamily="34" charset="0"/>
              </a:rPr>
              <a:t>, la </a:t>
            </a:r>
            <a:r>
              <a:rPr kumimoji="0" lang="fr-FR" altLang="fr-FR" sz="1400" b="0" i="0" u="none" strike="noStrike" cap="none" normalizeH="0" baseline="0" dirty="0" err="1">
                <a:ln>
                  <a:noFill/>
                </a:ln>
                <a:solidFill>
                  <a:srgbClr val="202122"/>
                </a:solidFill>
                <a:effectLst/>
                <a:cs typeface="Arial" panose="020B0604020202020204" pitchFamily="34" charset="0"/>
              </a:rPr>
              <a:t>formatio</a:t>
            </a:r>
            <a:endParaRPr kumimoji="0" lang="fr-FR" altLang="fr-FR" sz="1400" b="0" i="0" u="none" strike="noStrike" cap="none" normalizeH="0" baseline="0" dirty="0">
              <a:ln>
                <a:noFill/>
              </a:ln>
              <a:solidFill>
                <a:srgbClr val="20212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dirty="0">
                <a:ln>
                  <a:noFill/>
                </a:ln>
                <a:solidFill>
                  <a:srgbClr val="202122"/>
                </a:solidFill>
                <a:effectLst/>
                <a:cs typeface="Arial" panose="020B0604020202020204" pitchFamily="34" charset="0"/>
              </a:rPr>
              <a:t> des étoiles aux différentes époques de l'Univers, les </a:t>
            </a:r>
            <a:r>
              <a:rPr kumimoji="0" lang="fr-FR" altLang="fr-FR" sz="1400" b="0" i="0" u="none" strike="noStrike" cap="none" normalizeH="0" baseline="0" dirty="0">
                <a:ln>
                  <a:noFill/>
                </a:ln>
                <a:solidFill>
                  <a:srgbClr val="3366CC"/>
                </a:solidFill>
                <a:effectLst/>
                <a:cs typeface="Arial" panose="020B0604020202020204" pitchFamily="34" charset="0"/>
                <a:hlinkClick r:id="rId7" tooltip="Onde gravitationnelle"/>
              </a:rPr>
              <a:t>ondes gravitationnelles</a:t>
            </a:r>
            <a:r>
              <a:rPr kumimoji="0" lang="fr-FR" altLang="fr-FR" sz="1400" b="0" i="0" u="none" strike="noStrike" cap="none" normalizeH="0" baseline="0" dirty="0">
                <a:ln>
                  <a:noFill/>
                </a:ln>
                <a:solidFill>
                  <a:srgbClr val="202122"/>
                </a:solidFill>
                <a:effectLst/>
                <a:cs typeface="Arial" panose="020B0604020202020204" pitchFamily="34" charset="0"/>
              </a:rPr>
              <a:t>, etc.</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dirty="0">
                <a:ln>
                  <a:noFill/>
                </a:ln>
                <a:solidFill>
                  <a:srgbClr val="202122"/>
                </a:solidFill>
                <a:effectLst/>
                <a:cs typeface="Arial" panose="020B0604020202020204" pitchFamily="34" charset="0"/>
              </a:rPr>
              <a:t>la Phase 2 (SKA2) est envisagée pour les années 2030. Dans cette configuration finale, SKA2 sera l'instrument ultime de la radioastronomie basse fréquence du </a:t>
            </a:r>
            <a:r>
              <a:rPr kumimoji="0" lang="fr-FR" altLang="fr-FR" sz="1400" b="0" i="0" u="none" strike="noStrike" cap="none" normalizeH="0" baseline="0" dirty="0" err="1">
                <a:ln>
                  <a:noFill/>
                </a:ln>
                <a:solidFill>
                  <a:srgbClr val="202122"/>
                </a:solidFill>
                <a:effectLst/>
                <a:cs typeface="Arial" panose="020B0604020202020204" pitchFamily="34" charset="0"/>
              </a:rPr>
              <a:t>xxi</a:t>
            </a:r>
            <a:r>
              <a:rPr kumimoji="0" lang="fr-FR" altLang="fr-FR" sz="1400" b="0" i="0" u="none" strike="noStrike" cap="none" normalizeH="0" baseline="30000" dirty="0" err="1">
                <a:ln>
                  <a:noFill/>
                </a:ln>
                <a:solidFill>
                  <a:srgbClr val="202122"/>
                </a:solidFill>
                <a:effectLst/>
                <a:cs typeface="Arial" panose="020B0604020202020204" pitchFamily="34" charset="0"/>
              </a:rPr>
              <a:t>e</a:t>
            </a:r>
            <a:r>
              <a:rPr kumimoji="0" lang="fr-FR" altLang="fr-FR" sz="1400" b="0" i="0" u="none" strike="noStrike" cap="none" normalizeH="0" baseline="0" dirty="0">
                <a:ln>
                  <a:noFill/>
                </a:ln>
                <a:solidFill>
                  <a:srgbClr val="202122"/>
                </a:solidFill>
                <a:effectLst/>
                <a:cs typeface="Arial" panose="020B0604020202020204" pitchFamily="34" charset="0"/>
              </a:rPr>
              <a:t> siècle.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1" i="0" u="none" strike="noStrike" cap="none" normalizeH="0" baseline="0" dirty="0">
                <a:ln>
                  <a:noFill/>
                </a:ln>
                <a:solidFill>
                  <a:srgbClr val="202122"/>
                </a:solidFill>
                <a:effectLst/>
                <a:cs typeface="Arial" panose="020B0604020202020204" pitchFamily="34" charset="0"/>
              </a:rPr>
              <a:t>Mise en service 2030</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202122"/>
                </a:solidFill>
                <a:effectLst/>
                <a:cs typeface="Arial" panose="020B0604020202020204" pitchFamily="34" charset="0"/>
              </a:rPr>
              <a:t>Dès la phase 1, SKA sera l'une des plus formidables machines jamais déployées par l'homme, et de loin la plus impressionnante en termes de débit de données et de </a:t>
            </a:r>
            <a:r>
              <a:rPr kumimoji="0" lang="fr-FR" altLang="fr-FR" sz="1400" b="0" i="0" u="none" strike="noStrike" cap="none" normalizeH="0" baseline="0" dirty="0" err="1">
                <a:ln>
                  <a:noFill/>
                </a:ln>
                <a:solidFill>
                  <a:srgbClr val="202122"/>
                </a:solidFill>
                <a:effectLst/>
                <a:cs typeface="Arial" panose="020B0604020202020204" pitchFamily="34" charset="0"/>
              </a:rPr>
              <a:t>puissanc</a:t>
            </a:r>
            <a:endParaRPr kumimoji="0" lang="fr-FR" altLang="fr-FR" sz="1400" b="0" i="0" u="none" strike="noStrike" cap="none" normalizeH="0" baseline="0" dirty="0">
              <a:ln>
                <a:noFill/>
              </a:ln>
              <a:solidFill>
                <a:srgbClr val="20212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202122"/>
                </a:solidFill>
                <a:effectLst/>
                <a:cs typeface="Arial" panose="020B0604020202020204" pitchFamily="34" charset="0"/>
              </a:rPr>
              <a:t>e de calcul engagée. Comparé au </a:t>
            </a:r>
            <a:r>
              <a:rPr kumimoji="0" lang="fr-FR" altLang="fr-FR" sz="1400" b="0" i="0" u="none" strike="noStrike" cap="none" normalizeH="0" baseline="0" dirty="0" err="1">
                <a:ln>
                  <a:noFill/>
                </a:ln>
                <a:solidFill>
                  <a:srgbClr val="3366CC"/>
                </a:solidFill>
                <a:effectLst/>
                <a:cs typeface="Arial" panose="020B0604020202020204" pitchFamily="34" charset="0"/>
                <a:hlinkClick r:id="rId8" tooltip="Karl G. Jansky Very Large Array"/>
              </a:rPr>
              <a:t>Very</a:t>
            </a:r>
            <a:r>
              <a:rPr kumimoji="0" lang="fr-FR" altLang="fr-FR" sz="1400" b="0" i="0" u="none" strike="noStrike" cap="none" normalizeH="0" baseline="0" dirty="0">
                <a:ln>
                  <a:noFill/>
                </a:ln>
                <a:solidFill>
                  <a:srgbClr val="3366CC"/>
                </a:solidFill>
                <a:effectLst/>
                <a:cs typeface="Arial" panose="020B0604020202020204" pitchFamily="34" charset="0"/>
                <a:hlinkClick r:id="rId8" tooltip="Karl G. Jansky Very Large Array"/>
              </a:rPr>
              <a:t> Large Array</a:t>
            </a:r>
            <a:r>
              <a:rPr kumimoji="0" lang="fr-FR" altLang="fr-FR" sz="1400" b="0" i="0" u="none" strike="noStrike" cap="none" normalizeH="0" baseline="30000" dirty="0">
                <a:ln>
                  <a:noFill/>
                </a:ln>
                <a:solidFill>
                  <a:srgbClr val="3366CC"/>
                </a:solidFill>
                <a:effectLst/>
                <a:cs typeface="Arial" panose="020B0604020202020204" pitchFamily="34" charset="0"/>
                <a:hlinkClick r:id="rId9"/>
              </a:rPr>
              <a:t>1</a:t>
            </a:r>
            <a:r>
              <a:rPr kumimoji="0" lang="fr-FR" altLang="fr-FR" sz="1400" b="0" i="0" u="none" strike="noStrike" cap="none" normalizeH="0" baseline="0" dirty="0">
                <a:ln>
                  <a:noFill/>
                </a:ln>
                <a:solidFill>
                  <a:srgbClr val="202122"/>
                </a:solidFill>
                <a:effectLst/>
                <a:cs typeface="Arial" panose="020B0604020202020204" pitchFamily="34" charset="0"/>
              </a:rPr>
              <a:t>, le meilleur instrument actuel dans cette gamme de fréquences, SKA1-MID aura une résolution 4 fois supérieure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202122"/>
                </a:solidFill>
                <a:effectLst/>
                <a:cs typeface="Arial" panose="020B0604020202020204" pitchFamily="34" charset="0"/>
              </a:rPr>
              <a:t>, sera 5 fois plus sensible, et 60 fois plus rapide pour couvrir de grands champs (mode </a:t>
            </a:r>
            <a:r>
              <a:rPr kumimoji="0" lang="fr-FR" altLang="fr-FR" sz="1400" b="0" i="0" u="none" strike="noStrike" cap="none" normalizeH="0" baseline="0" dirty="0" err="1">
                <a:ln>
                  <a:noFill/>
                </a:ln>
                <a:solidFill>
                  <a:srgbClr val="202122"/>
                </a:solidFill>
                <a:effectLst/>
                <a:cs typeface="Arial" panose="020B0604020202020204" pitchFamily="34" charset="0"/>
              </a:rPr>
              <a:t>survey</a:t>
            </a:r>
            <a:r>
              <a:rPr kumimoji="0" lang="fr-FR" altLang="fr-FR" sz="1400" b="0" i="0" u="none" strike="noStrike" cap="none" normalizeH="0" baseline="0" dirty="0">
                <a:ln>
                  <a:noFill/>
                </a:ln>
                <a:solidFill>
                  <a:srgbClr val="202122"/>
                </a:solidFill>
                <a:effectLst/>
                <a:cs typeface="Arial" panose="020B0604020202020204" pitchFamily="34" charset="0"/>
              </a:rPr>
              <a:t>). De même, SKA1-low sera 8 fois plus sensible et 125 fois plus rapide que </a:t>
            </a:r>
            <a:r>
              <a:rPr kumimoji="0" lang="fr-FR" altLang="fr-FR" sz="1400" b="0" i="0" u="none" strike="noStrike" cap="none" normalizeH="0" baseline="0" dirty="0">
                <a:ln>
                  <a:noFill/>
                </a:ln>
                <a:solidFill>
                  <a:srgbClr val="3366CC"/>
                </a:solidFill>
                <a:effectLst/>
                <a:cs typeface="Arial" panose="020B0604020202020204" pitchFamily="34" charset="0"/>
                <a:hlinkClick r:id="rId10" tooltip="LOFAR"/>
              </a:rPr>
              <a:t>LOFAR</a:t>
            </a:r>
            <a:r>
              <a:rPr kumimoji="0" lang="fr-FR" altLang="fr-FR" sz="1400" b="0" i="0" u="none" strike="noStrike" cap="none" normalizeH="0" baseline="0" dirty="0">
                <a:ln>
                  <a:noFill/>
                </a:ln>
                <a:solidFill>
                  <a:srgbClr val="202122"/>
                </a:solidFill>
                <a:effectLst/>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202122"/>
                </a:solidFill>
                <a:effectLst/>
                <a:cs typeface="Arial" panose="020B0604020202020204" pitchFamily="34" charset="0"/>
              </a:rPr>
              <a:t> le meilleur instrument actuel dans la gamme des basses fréquences de SKA.</a:t>
            </a:r>
            <a:endParaRPr kumimoji="0" lang="fr-FR" altLang="fr-FR" sz="1400" b="0" i="0" u="none" strike="noStrike" cap="none" normalizeH="0" baseline="0" dirty="0">
              <a:ln>
                <a:noFill/>
              </a:ln>
              <a:solidFill>
                <a:schemeClr val="tx1"/>
              </a:solidFill>
              <a:effectLst/>
            </a:endParaRPr>
          </a:p>
        </p:txBody>
      </p:sp>
      <p:sp>
        <p:nvSpPr>
          <p:cNvPr id="2" name="Rectangle 1"/>
          <p:cNvSpPr>
            <a:spLocks noChangeArrowheads="1"/>
          </p:cNvSpPr>
          <p:nvPr/>
        </p:nvSpPr>
        <p:spPr bwMode="auto">
          <a:xfrm>
            <a:off x="0" y="109330"/>
            <a:ext cx="65" cy="23853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9044" rIns="0" bIns="-1904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5" name="Rectangle 2"/>
          <p:cNvSpPr>
            <a:spLocks noChangeArrowheads="1"/>
          </p:cNvSpPr>
          <p:nvPr/>
        </p:nvSpPr>
        <p:spPr bwMode="auto">
          <a:xfrm>
            <a:off x="1072741" y="6973551"/>
            <a:ext cx="8101385" cy="33087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9044" rIns="0" bIns="-1904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1" i="0" u="none" strike="noStrike" cap="none" normalizeH="0" baseline="0" dirty="0">
                <a:ln>
                  <a:noFill/>
                </a:ln>
                <a:solidFill>
                  <a:srgbClr val="202124"/>
                </a:solidFill>
                <a:effectLst/>
                <a:latin typeface="inherit"/>
              </a:rPr>
              <a:t>Square Kilomètres Array = réseau de kilomètres carrés</a:t>
            </a:r>
            <a:r>
              <a:rPr kumimoji="0" lang="fr-FR" altLang="fr-FR" b="1" i="0" u="none" strike="noStrike" cap="none" normalizeH="0" baseline="0" dirty="0">
                <a:ln>
                  <a:noFill/>
                </a:ln>
                <a:solidFill>
                  <a:schemeClr val="tx1"/>
                </a:solidFill>
                <a:effectLst/>
              </a:rPr>
              <a:t> </a:t>
            </a:r>
            <a:endParaRPr kumimoji="0" lang="fr-FR" altLang="fr-FR" b="1" i="0" u="none" strike="noStrike" cap="none" normalizeH="0" baseline="0" dirty="0">
              <a:ln>
                <a:noFill/>
              </a:ln>
              <a:solidFill>
                <a:schemeClr val="tx1"/>
              </a:solidFill>
              <a:effectLst/>
              <a:latin typeface="Arial" panose="020B0604020202020204" pitchFamily="34" charset="0"/>
            </a:endParaRPr>
          </a:p>
        </p:txBody>
      </p:sp>
      <p:sp>
        <p:nvSpPr>
          <p:cNvPr id="6" name="ZoneTexte 5"/>
          <p:cNvSpPr txBox="1"/>
          <p:nvPr/>
        </p:nvSpPr>
        <p:spPr>
          <a:xfrm>
            <a:off x="7884293" y="593378"/>
            <a:ext cx="6192688" cy="461665"/>
          </a:xfrm>
          <a:prstGeom prst="rect">
            <a:avLst/>
          </a:prstGeom>
          <a:noFill/>
        </p:spPr>
        <p:txBody>
          <a:bodyPr wrap="square" rtlCol="0">
            <a:spAutoFit/>
          </a:bodyPr>
          <a:lstStyle/>
          <a:p>
            <a:r>
              <a:rPr lang="fr-FR" dirty="0"/>
              <a:t>ECLIDE ESA sera lancé en juillet 2023</a:t>
            </a:r>
          </a:p>
        </p:txBody>
      </p:sp>
      <p:sp>
        <p:nvSpPr>
          <p:cNvPr id="7" name="ZoneTexte 6"/>
          <p:cNvSpPr txBox="1"/>
          <p:nvPr/>
        </p:nvSpPr>
        <p:spPr>
          <a:xfrm>
            <a:off x="7668269" y="2033538"/>
            <a:ext cx="7848872" cy="830997"/>
          </a:xfrm>
          <a:prstGeom prst="rect">
            <a:avLst/>
          </a:prstGeom>
          <a:noFill/>
        </p:spPr>
        <p:txBody>
          <a:bodyPr wrap="square" rtlCol="0">
            <a:spAutoFit/>
          </a:bodyPr>
          <a:lstStyle/>
          <a:p>
            <a:r>
              <a:rPr lang="fr-FR" b="1" dirty="0"/>
              <a:t>16 pays participent dont la Chine</a:t>
            </a:r>
          </a:p>
          <a:p>
            <a:r>
              <a:rPr lang="fr-FR" b="1" dirty="0"/>
              <a:t>Cout 2 milliards d’euros</a:t>
            </a:r>
          </a:p>
        </p:txBody>
      </p:sp>
    </p:spTree>
    <p:extLst>
      <p:ext uri="{BB962C8B-B14F-4D97-AF65-F5344CB8AC3E}">
        <p14:creationId xmlns:p14="http://schemas.microsoft.com/office/powerpoint/2010/main" val="3044739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noChangeArrowheads="1"/>
          </p:cNvSpPr>
          <p:nvPr>
            <p:ph type="sldNum"/>
          </p:nvPr>
        </p:nvSpPr>
        <p:spPr>
          <a:xfrm>
            <a:off x="4278313" y="10156825"/>
            <a:ext cx="3279775" cy="533400"/>
          </a:xfrm>
          <a:prstGeom prst="rect">
            <a:avLst/>
          </a:prstGeom>
          <a:ln/>
        </p:spPr>
        <p:txBody>
          <a:bodyPr/>
          <a:lstStyle/>
          <a:p>
            <a:fld id="{2BFB4536-0730-4136-A935-01E0FF7BF281}" type="slidenum">
              <a:rPr lang="fr-FR" altLang="fr-FR"/>
              <a:pPr/>
              <a:t>3</a:t>
            </a:fld>
            <a:endParaRPr lang="fr-FR" altLang="fr-FR"/>
          </a:p>
        </p:txBody>
      </p:sp>
      <p:sp>
        <p:nvSpPr>
          <p:cNvPr id="336898" name="Rectangle 2"/>
          <p:cNvSpPr>
            <a:spLocks noGrp="1" noRot="1" noChangeAspect="1" noChangeArrowheads="1" noTextEdit="1"/>
          </p:cNvSpPr>
          <p:nvPr>
            <p:ph type="sldImg"/>
          </p:nvPr>
        </p:nvSpPr>
        <p:spPr bwMode="auto">
          <a:xfrm>
            <a:off x="1106488" y="812800"/>
            <a:ext cx="5343525" cy="4006850"/>
          </a:xfrm>
          <a:prstGeom prst="rect">
            <a:avLst/>
          </a:prstGeom>
          <a:solidFill>
            <a:srgbClr val="FFFFFF"/>
          </a:solidFill>
          <a:ln>
            <a:solidFill>
              <a:srgbClr val="000000"/>
            </a:solidFill>
            <a:miter lim="800000"/>
            <a:headEnd/>
            <a:tailEnd/>
          </a:ln>
        </p:spPr>
      </p:sp>
      <p:sp>
        <p:nvSpPr>
          <p:cNvPr id="2" name="Espace réservé des commentaires 1"/>
          <p:cNvSpPr>
            <a:spLocks noGrp="1"/>
          </p:cNvSpPr>
          <p:nvPr>
            <p:ph type="body" idx="10"/>
          </p:nvPr>
        </p:nvSpPr>
        <p:spPr/>
        <p:txBody>
          <a:bodyPr/>
          <a:lstStyle/>
          <a:p>
            <a:endParaRPr lang="fr-FR"/>
          </a:p>
        </p:txBody>
      </p:sp>
    </p:spTree>
    <p:extLst>
      <p:ext uri="{BB962C8B-B14F-4D97-AF65-F5344CB8AC3E}">
        <p14:creationId xmlns:p14="http://schemas.microsoft.com/office/powerpoint/2010/main" val="18857258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122"/>
          <p:cNvSpPr>
            <a:spLocks noGrp="1" noRot="1" noChangeAspect="1" noChangeArrowheads="1" noTextEdit="1"/>
          </p:cNvSpPr>
          <p:nvPr>
            <p:ph type="sldImg"/>
          </p:nvPr>
        </p:nvSpPr>
        <p:spPr>
          <a:xfrm>
            <a:off x="1331913" y="304800"/>
            <a:ext cx="5340350" cy="4006850"/>
          </a:xfrm>
          <a:solidFill>
            <a:srgbClr val="FFFFFF"/>
          </a:solidFill>
          <a:ln>
            <a:solidFill>
              <a:srgbClr val="000000"/>
            </a:solidFill>
            <a:miter lim="800000"/>
            <a:headEnd/>
            <a:tailEnd/>
          </a:ln>
        </p:spPr>
      </p:sp>
      <p:sp>
        <p:nvSpPr>
          <p:cNvPr id="4" name="Espace réservé des commentaires 3"/>
          <p:cNvSpPr>
            <a:spLocks noGrp="1"/>
          </p:cNvSpPr>
          <p:nvPr>
            <p:ph type="body" idx="10"/>
          </p:nvPr>
        </p:nvSpPr>
        <p:spPr/>
        <p:txBody>
          <a:bodyPr/>
          <a:lstStyle/>
          <a:p>
            <a:endParaRPr lang="fr-FR"/>
          </a:p>
        </p:txBody>
      </p:sp>
      <p:sp>
        <p:nvSpPr>
          <p:cNvPr id="6" name="Rectangle 5"/>
          <p:cNvSpPr/>
          <p:nvPr/>
        </p:nvSpPr>
        <p:spPr>
          <a:xfrm>
            <a:off x="-6733331" y="1169442"/>
            <a:ext cx="3778250" cy="6986528"/>
          </a:xfrm>
          <a:prstGeom prst="rect">
            <a:avLst/>
          </a:prstGeom>
        </p:spPr>
        <p:txBody>
          <a:bodyPr>
            <a:spAutoFit/>
          </a:bodyPr>
          <a:lstStyle/>
          <a:p>
            <a:r>
              <a:rPr lang="fr-FR" sz="2000" dirty="0">
                <a:latin typeface="open_sanslight"/>
              </a:rPr>
              <a:t>Le FCC, pour Future </a:t>
            </a:r>
            <a:r>
              <a:rPr lang="fr-FR" sz="2000" dirty="0" err="1">
                <a:latin typeface="open_sanslight"/>
              </a:rPr>
              <a:t>Circular</a:t>
            </a:r>
            <a:r>
              <a:rPr lang="fr-FR" sz="2000" dirty="0">
                <a:latin typeface="open_sanslight"/>
              </a:rPr>
              <a:t> </a:t>
            </a:r>
            <a:r>
              <a:rPr lang="fr-FR" sz="2000" dirty="0" err="1">
                <a:latin typeface="open_sanslight"/>
              </a:rPr>
              <a:t>Collide</a:t>
            </a:r>
            <a:r>
              <a:rPr lang="fr-FR" sz="2000" dirty="0"/>
              <a:t> </a:t>
            </a:r>
            <a:r>
              <a:rPr lang="fr-FR" dirty="0"/>
              <a:t>Futur collisionneur </a:t>
            </a:r>
            <a:r>
              <a:rPr lang="fr-FR" dirty="0" err="1"/>
              <a:t>circulaire</a:t>
            </a:r>
            <a:r>
              <a:rPr lang="fr-FR" dirty="0" err="1">
                <a:latin typeface="open_sanslight"/>
              </a:rPr>
              <a:t>r</a:t>
            </a:r>
            <a:r>
              <a:rPr lang="fr-FR" dirty="0">
                <a:latin typeface="open_sanslight"/>
              </a:rPr>
              <a:t>.</a:t>
            </a:r>
            <a:r>
              <a:rPr lang="fr-FR" sz="2000" dirty="0">
                <a:latin typeface="open_sanslight"/>
              </a:rPr>
              <a:t> Cet anneau souterrain de 100 kilomètres de circonférence, plus de trois fois la taille du LHC donc !, pourrait dans un premier temps accueillir un accélérateur dédié aux collisions électrons-positrons, les plus à même de produire des </a:t>
            </a:r>
            <a:r>
              <a:rPr lang="fr-FR" sz="2000" dirty="0" err="1">
                <a:latin typeface="open_sanslight"/>
              </a:rPr>
              <a:t>Higgs</a:t>
            </a:r>
            <a:r>
              <a:rPr lang="fr-FR" sz="2000" dirty="0">
                <a:latin typeface="open_sanslight"/>
              </a:rPr>
              <a:t> en grande quantité, et se focaliserait dans un deuxième temps – à partir des années 2050-2055 – sur les collisions de protons dans les hautes énergies. « </a:t>
            </a:r>
            <a:r>
              <a:rPr lang="fr-FR" sz="2000" i="1" dirty="0">
                <a:latin typeface="open_sanslight"/>
              </a:rPr>
              <a:t>On parle ici de paquets de particules accélérés jusqu’à 100 </a:t>
            </a:r>
            <a:r>
              <a:rPr lang="fr-FR" sz="2000" i="1" dirty="0" err="1">
                <a:latin typeface="open_sanslight"/>
              </a:rPr>
              <a:t>téraélectronvolts</a:t>
            </a:r>
            <a:r>
              <a:rPr lang="fr-FR" sz="2000" i="1" dirty="0">
                <a:latin typeface="open_sanslight"/>
              </a:rPr>
              <a:t> (Tev) – contre 13 Tev “seulement” pour le LHC actu</a:t>
            </a:r>
            <a:r>
              <a:rPr lang="fr-FR" sz="2000" dirty="0">
                <a:latin typeface="open_sanslight"/>
              </a:rPr>
              <a:t>e</a:t>
            </a:r>
            <a:r>
              <a:rPr lang="fr-FR" sz="2000" i="1" dirty="0">
                <a:latin typeface="open_sanslight"/>
              </a:rPr>
              <a:t>l</a:t>
            </a:r>
            <a:r>
              <a:rPr lang="fr-FR" sz="2000" dirty="0">
                <a:latin typeface="open_sanslight"/>
              </a:rPr>
              <a:t> », précise Ursula </a:t>
            </a:r>
            <a:r>
              <a:rPr lang="fr-FR" sz="2000" dirty="0" err="1">
                <a:latin typeface="open_sanslight"/>
              </a:rPr>
              <a:t>Bassler</a:t>
            </a:r>
            <a:r>
              <a:rPr lang="fr-FR" sz="2000" dirty="0">
                <a:latin typeface="open_sanslight"/>
              </a:rPr>
              <a:t>.</a:t>
            </a:r>
            <a:endParaRPr lang="fr-FR" sz="2000" dirty="0"/>
          </a:p>
        </p:txBody>
      </p:sp>
      <p:sp>
        <p:nvSpPr>
          <p:cNvPr id="2" name="Rectangle 1"/>
          <p:cNvSpPr/>
          <p:nvPr/>
        </p:nvSpPr>
        <p:spPr>
          <a:xfrm>
            <a:off x="4355901" y="5561930"/>
            <a:ext cx="9132862" cy="4524315"/>
          </a:xfrm>
          <a:prstGeom prst="rect">
            <a:avLst/>
          </a:prstGeom>
        </p:spPr>
        <p:txBody>
          <a:bodyPr wrap="square">
            <a:spAutoFit/>
          </a:bodyPr>
          <a:lstStyle/>
          <a:p>
            <a:r>
              <a:rPr lang="fr-FR" dirty="0">
                <a:solidFill>
                  <a:srgbClr val="202122"/>
                </a:solidFill>
                <a:latin typeface="Arial" panose="020B0604020202020204" pitchFamily="34" charset="0"/>
              </a:rPr>
              <a:t>Le </a:t>
            </a:r>
            <a:r>
              <a:rPr lang="fr-FR" b="1" dirty="0">
                <a:solidFill>
                  <a:srgbClr val="202122"/>
                </a:solidFill>
                <a:latin typeface="Arial" panose="020B0604020202020204" pitchFamily="34" charset="0"/>
              </a:rPr>
              <a:t>Télescope géant européen</a:t>
            </a:r>
            <a:r>
              <a:rPr lang="fr-FR" baseline="30000" dirty="0">
                <a:solidFill>
                  <a:srgbClr val="3366CC"/>
                </a:solidFill>
                <a:latin typeface="Arial" panose="020B0604020202020204" pitchFamily="34" charset="0"/>
                <a:hlinkClick r:id="rId3"/>
              </a:rPr>
              <a:t>1</a:t>
            </a:r>
            <a:r>
              <a:rPr lang="fr-FR" baseline="30000" dirty="0">
                <a:solidFill>
                  <a:srgbClr val="202122"/>
                </a:solidFill>
                <a:latin typeface="Arial" panose="020B0604020202020204" pitchFamily="34" charset="0"/>
              </a:rPr>
              <a:t>,</a:t>
            </a:r>
            <a:r>
              <a:rPr lang="fr-FR" baseline="30000" dirty="0">
                <a:solidFill>
                  <a:srgbClr val="3366CC"/>
                </a:solidFill>
                <a:latin typeface="Arial" panose="020B0604020202020204" pitchFamily="34" charset="0"/>
                <a:hlinkClick r:id="rId4"/>
              </a:rPr>
              <a:t>2</a:t>
            </a:r>
            <a:r>
              <a:rPr lang="fr-FR" baseline="30000" dirty="0">
                <a:solidFill>
                  <a:srgbClr val="202122"/>
                </a:solidFill>
                <a:latin typeface="Arial" panose="020B0604020202020204" pitchFamily="34" charset="0"/>
              </a:rPr>
              <a:t>,</a:t>
            </a:r>
            <a:r>
              <a:rPr lang="fr-FR" baseline="30000" dirty="0">
                <a:solidFill>
                  <a:srgbClr val="3366CC"/>
                </a:solidFill>
                <a:latin typeface="Arial" panose="020B0604020202020204" pitchFamily="34" charset="0"/>
                <a:hlinkClick r:id="rId5"/>
              </a:rPr>
              <a:t>3</a:t>
            </a:r>
            <a:r>
              <a:rPr lang="fr-FR" baseline="30000" dirty="0">
                <a:solidFill>
                  <a:srgbClr val="202122"/>
                </a:solidFill>
                <a:latin typeface="Arial" panose="020B0604020202020204" pitchFamily="34" charset="0"/>
              </a:rPr>
              <a:t>,</a:t>
            </a:r>
            <a:r>
              <a:rPr lang="fr-FR" baseline="30000" dirty="0">
                <a:solidFill>
                  <a:srgbClr val="3366CC"/>
                </a:solidFill>
                <a:latin typeface="Arial" panose="020B0604020202020204" pitchFamily="34" charset="0"/>
                <a:hlinkClick r:id="rId6"/>
              </a:rPr>
              <a:t>4</a:t>
            </a:r>
            <a:r>
              <a:rPr lang="fr-FR" baseline="30000" dirty="0">
                <a:solidFill>
                  <a:srgbClr val="202122"/>
                </a:solidFill>
                <a:latin typeface="Arial" panose="020B0604020202020204" pitchFamily="34" charset="0"/>
              </a:rPr>
              <a:t>,</a:t>
            </a:r>
            <a:r>
              <a:rPr lang="fr-FR" baseline="30000" dirty="0">
                <a:solidFill>
                  <a:srgbClr val="3366CC"/>
                </a:solidFill>
                <a:latin typeface="Arial" panose="020B0604020202020204" pitchFamily="34" charset="0"/>
                <a:hlinkClick r:id="rId7"/>
              </a:rPr>
              <a:t>N 1</a:t>
            </a:r>
            <a:r>
              <a:rPr lang="fr-FR" dirty="0">
                <a:solidFill>
                  <a:srgbClr val="202122"/>
                </a:solidFill>
                <a:latin typeface="Arial" panose="020B0604020202020204" pitchFamily="34" charset="0"/>
              </a:rPr>
              <a:t>, en </a:t>
            </a:r>
            <a:r>
              <a:rPr lang="fr-FR" dirty="0">
                <a:solidFill>
                  <a:srgbClr val="3366CC"/>
                </a:solidFill>
                <a:latin typeface="Arial" panose="020B0604020202020204" pitchFamily="34" charset="0"/>
                <a:hlinkClick r:id="rId8" tooltip="Anglais"/>
              </a:rPr>
              <a:t>anglais</a:t>
            </a:r>
            <a:r>
              <a:rPr lang="fr-FR" dirty="0">
                <a:solidFill>
                  <a:srgbClr val="202122"/>
                </a:solidFill>
                <a:latin typeface="Arial" panose="020B0604020202020204" pitchFamily="34" charset="0"/>
              </a:rPr>
              <a:t> </a:t>
            </a:r>
            <a:r>
              <a:rPr lang="fr-FR" b="1" i="1" dirty="0" err="1">
                <a:solidFill>
                  <a:srgbClr val="202122"/>
                </a:solidFill>
                <a:latin typeface="Arial" panose="020B0604020202020204" pitchFamily="34" charset="0"/>
              </a:rPr>
              <a:t>Extremely</a:t>
            </a:r>
            <a:r>
              <a:rPr lang="fr-FR" b="1" i="1" dirty="0">
                <a:solidFill>
                  <a:srgbClr val="202122"/>
                </a:solidFill>
                <a:latin typeface="Arial" panose="020B0604020202020204" pitchFamily="34" charset="0"/>
              </a:rPr>
              <a:t> Large Telescope</a:t>
            </a:r>
            <a:r>
              <a:rPr lang="fr-FR" baseline="30000" dirty="0">
                <a:solidFill>
                  <a:srgbClr val="3366CC"/>
                </a:solidFill>
                <a:latin typeface="Arial" panose="020B0604020202020204" pitchFamily="34" charset="0"/>
                <a:hlinkClick r:id="rId3"/>
              </a:rPr>
              <a:t>1</a:t>
            </a:r>
            <a:r>
              <a:rPr lang="fr-FR" dirty="0">
                <a:solidFill>
                  <a:srgbClr val="202122"/>
                </a:solidFill>
                <a:latin typeface="Arial" panose="020B0604020202020204" pitchFamily="34" charset="0"/>
              </a:rPr>
              <a:t> (</a:t>
            </a:r>
            <a:r>
              <a:rPr lang="fr-FR" b="1" dirty="0">
                <a:solidFill>
                  <a:srgbClr val="202122"/>
                </a:solidFill>
                <a:latin typeface="Arial" panose="020B0604020202020204" pitchFamily="34" charset="0"/>
              </a:rPr>
              <a:t>ELT</a:t>
            </a:r>
            <a:r>
              <a:rPr lang="fr-FR" baseline="30000" dirty="0">
                <a:solidFill>
                  <a:srgbClr val="3366CC"/>
                </a:solidFill>
                <a:latin typeface="Arial" panose="020B0604020202020204" pitchFamily="34" charset="0"/>
                <a:hlinkClick r:id="rId3"/>
              </a:rPr>
              <a:t>1</a:t>
            </a:r>
            <a:r>
              <a:rPr lang="fr-FR" dirty="0">
                <a:solidFill>
                  <a:srgbClr val="202122"/>
                </a:solidFill>
                <a:latin typeface="Arial" panose="020B0604020202020204" pitchFamily="34" charset="0"/>
              </a:rPr>
              <a:t> ; anciennement </a:t>
            </a:r>
            <a:r>
              <a:rPr lang="fr-FR" i="1" dirty="0" err="1">
                <a:solidFill>
                  <a:srgbClr val="202122"/>
                </a:solidFill>
                <a:latin typeface="Arial" panose="020B0604020202020204" pitchFamily="34" charset="0"/>
              </a:rPr>
              <a:t>European</a:t>
            </a:r>
            <a:r>
              <a:rPr lang="fr-FR" i="1" dirty="0">
                <a:solidFill>
                  <a:srgbClr val="202122"/>
                </a:solidFill>
                <a:latin typeface="Arial" panose="020B0604020202020204" pitchFamily="34" charset="0"/>
              </a:rPr>
              <a:t> </a:t>
            </a:r>
            <a:r>
              <a:rPr lang="fr-FR" i="1" dirty="0" err="1">
                <a:solidFill>
                  <a:srgbClr val="202122"/>
                </a:solidFill>
                <a:latin typeface="Arial" panose="020B0604020202020204" pitchFamily="34" charset="0"/>
              </a:rPr>
              <a:t>Extremely</a:t>
            </a:r>
            <a:r>
              <a:rPr lang="fr-FR" i="1" dirty="0">
                <a:solidFill>
                  <a:srgbClr val="202122"/>
                </a:solidFill>
                <a:latin typeface="Arial" panose="020B0604020202020204" pitchFamily="34" charset="0"/>
              </a:rPr>
              <a:t> Large Telescope</a:t>
            </a:r>
            <a:r>
              <a:rPr lang="fr-FR" baseline="30000" dirty="0">
                <a:solidFill>
                  <a:srgbClr val="3366CC"/>
                </a:solidFill>
                <a:latin typeface="Arial" panose="020B0604020202020204" pitchFamily="34" charset="0"/>
                <a:hlinkClick r:id="rId3"/>
              </a:rPr>
              <a:t>1</a:t>
            </a:r>
            <a:r>
              <a:rPr lang="fr-FR" dirty="0">
                <a:solidFill>
                  <a:srgbClr val="202122"/>
                </a:solidFill>
                <a:latin typeface="Arial" panose="020B0604020202020204" pitchFamily="34" charset="0"/>
              </a:rPr>
              <a:t>, </a:t>
            </a:r>
            <a:r>
              <a:rPr lang="fr-FR" i="1" dirty="0">
                <a:solidFill>
                  <a:srgbClr val="202122"/>
                </a:solidFill>
                <a:latin typeface="Arial" panose="020B0604020202020204" pitchFamily="34" charset="0"/>
              </a:rPr>
              <a:t>E-ELT</a:t>
            </a:r>
            <a:r>
              <a:rPr lang="fr-FR" baseline="30000" dirty="0">
                <a:solidFill>
                  <a:srgbClr val="3366CC"/>
                </a:solidFill>
                <a:latin typeface="Arial" panose="020B0604020202020204" pitchFamily="34" charset="0"/>
                <a:hlinkClick r:id="rId3"/>
              </a:rPr>
              <a:t>1</a:t>
            </a:r>
            <a:r>
              <a:rPr lang="fr-FR" dirty="0">
                <a:solidFill>
                  <a:srgbClr val="202122"/>
                </a:solidFill>
                <a:latin typeface="Arial" panose="020B0604020202020204" pitchFamily="34" charset="0"/>
              </a:rPr>
              <a:t>), est un </a:t>
            </a:r>
            <a:r>
              <a:rPr lang="fr-FR" dirty="0">
                <a:solidFill>
                  <a:srgbClr val="3366CC"/>
                </a:solidFill>
                <a:latin typeface="Arial" panose="020B0604020202020204" pitchFamily="34" charset="0"/>
                <a:hlinkClick r:id="rId9" tooltip="Télescope"/>
              </a:rPr>
              <a:t>télescope</a:t>
            </a:r>
            <a:r>
              <a:rPr lang="fr-FR" dirty="0">
                <a:solidFill>
                  <a:srgbClr val="202122"/>
                </a:solidFill>
                <a:latin typeface="Arial" panose="020B0604020202020204" pitchFamily="34" charset="0"/>
              </a:rPr>
              <a:t> terrestre, faisant partie de la série des trois </a:t>
            </a:r>
            <a:r>
              <a:rPr lang="fr-FR" dirty="0">
                <a:solidFill>
                  <a:srgbClr val="3366CC"/>
                </a:solidFill>
                <a:latin typeface="Arial" panose="020B0604020202020204" pitchFamily="34" charset="0"/>
                <a:hlinkClick r:id="rId10" tooltip="Télescope géant"/>
              </a:rPr>
              <a:t>télescopes géants</a:t>
            </a:r>
            <a:r>
              <a:rPr lang="fr-FR" dirty="0">
                <a:solidFill>
                  <a:srgbClr val="202122"/>
                </a:solidFill>
                <a:latin typeface="Arial" panose="020B0604020202020204" pitchFamily="34" charset="0"/>
              </a:rPr>
              <a:t> en cours de construction en 2022. Développé par l'</a:t>
            </a:r>
            <a:r>
              <a:rPr lang="fr-FR" dirty="0">
                <a:solidFill>
                  <a:srgbClr val="3366CC"/>
                </a:solidFill>
                <a:latin typeface="Arial" panose="020B0604020202020204" pitchFamily="34" charset="0"/>
                <a:hlinkClick r:id="rId11" tooltip="Observatoire européen austral"/>
              </a:rPr>
              <a:t>Observatoire européen austral</a:t>
            </a:r>
            <a:r>
              <a:rPr lang="fr-FR" dirty="0">
                <a:solidFill>
                  <a:srgbClr val="202122"/>
                </a:solidFill>
                <a:latin typeface="Arial" panose="020B0604020202020204" pitchFamily="34" charset="0"/>
              </a:rPr>
              <a:t> (ESO) il doit permettre des avancées majeures dans le domaine de l'astronomie grâce à son </a:t>
            </a:r>
            <a:r>
              <a:rPr lang="fr-FR" dirty="0">
                <a:solidFill>
                  <a:srgbClr val="3366CC"/>
                </a:solidFill>
                <a:latin typeface="Arial" panose="020B0604020202020204" pitchFamily="34" charset="0"/>
                <a:hlinkClick r:id="rId12" tooltip="Miroir primaire"/>
              </a:rPr>
              <a:t>miroir primaire</a:t>
            </a:r>
            <a:r>
              <a:rPr lang="fr-FR" dirty="0">
                <a:solidFill>
                  <a:srgbClr val="202122"/>
                </a:solidFill>
                <a:latin typeface="Arial" panose="020B0604020202020204" pitchFamily="34" charset="0"/>
              </a:rPr>
              <a:t> d'un diamètre de 39 mètres qui collectera quinze fois plus de lumière que les plus grands télescopes existants et fournira des images quinze fois plus détaillées que le </a:t>
            </a:r>
            <a:r>
              <a:rPr lang="fr-FR" dirty="0">
                <a:solidFill>
                  <a:srgbClr val="3366CC"/>
                </a:solidFill>
                <a:latin typeface="Arial" panose="020B0604020202020204" pitchFamily="34" charset="0"/>
                <a:hlinkClick r:id="rId13" tooltip="Hubble (télescope spatial)"/>
              </a:rPr>
              <a:t>télescope spatial Hubble</a:t>
            </a:r>
            <a:r>
              <a:rPr lang="fr-FR" dirty="0">
                <a:solidFill>
                  <a:srgbClr val="202122"/>
                </a:solidFill>
                <a:latin typeface="Arial" panose="020B0604020202020204" pitchFamily="34" charset="0"/>
              </a:rPr>
              <a:t> qui constituait la référence jusqu'à 2021.</a:t>
            </a:r>
          </a:p>
          <a:p>
            <a:r>
              <a:rPr lang="fr-FR" dirty="0">
                <a:solidFill>
                  <a:srgbClr val="202122"/>
                </a:solidFill>
                <a:latin typeface="Arial" panose="020B0604020202020204" pitchFamily="34" charset="0"/>
              </a:rPr>
              <a:t>Mise en service 2027</a:t>
            </a:r>
            <a:endParaRPr lang="fr-FR" dirty="0"/>
          </a:p>
        </p:txBody>
      </p:sp>
      <p:sp>
        <p:nvSpPr>
          <p:cNvPr id="3" name="Rectangle 2"/>
          <p:cNvSpPr/>
          <p:nvPr/>
        </p:nvSpPr>
        <p:spPr>
          <a:xfrm>
            <a:off x="-1764779" y="5777954"/>
            <a:ext cx="4752528" cy="892552"/>
          </a:xfrm>
          <a:prstGeom prst="rect">
            <a:avLst/>
          </a:prstGeom>
        </p:spPr>
        <p:txBody>
          <a:bodyPr wrap="square">
            <a:spAutoFit/>
          </a:bodyPr>
          <a:lstStyle/>
          <a:p>
            <a:r>
              <a:rPr lang="fr-FR" dirty="0">
                <a:latin typeface="open_sanslight"/>
              </a:rPr>
              <a:t>Le FCC,  Future </a:t>
            </a:r>
            <a:r>
              <a:rPr lang="fr-FR" dirty="0" err="1">
                <a:latin typeface="open_sanslight"/>
              </a:rPr>
              <a:t>Circular</a:t>
            </a:r>
            <a:r>
              <a:rPr lang="fr-FR" dirty="0">
                <a:latin typeface="open_sanslight"/>
              </a:rPr>
              <a:t> </a:t>
            </a:r>
            <a:r>
              <a:rPr lang="fr-FR" dirty="0" err="1">
                <a:latin typeface="open_sanslight"/>
              </a:rPr>
              <a:t>Collide</a:t>
            </a:r>
            <a:r>
              <a:rPr lang="fr-FR" dirty="0"/>
              <a:t> </a:t>
            </a:r>
            <a:r>
              <a:rPr lang="fr-FR" sz="2800" b="1" dirty="0"/>
              <a:t>Futur collisionneur circulaire</a:t>
            </a:r>
            <a:r>
              <a:rPr lang="fr-FR" sz="2800" b="1" dirty="0">
                <a:latin typeface="open_sanslight"/>
              </a:rPr>
              <a:t>.</a:t>
            </a:r>
            <a:endParaRPr lang="fr-FR" sz="2800" b="1" dirty="0"/>
          </a:p>
        </p:txBody>
      </p:sp>
      <p:sp>
        <p:nvSpPr>
          <p:cNvPr id="5" name="Rectangle 4"/>
          <p:cNvSpPr/>
          <p:nvPr/>
        </p:nvSpPr>
        <p:spPr>
          <a:xfrm>
            <a:off x="8028309" y="90280"/>
            <a:ext cx="3778250" cy="3785652"/>
          </a:xfrm>
          <a:prstGeom prst="rect">
            <a:avLst/>
          </a:prstGeom>
        </p:spPr>
        <p:txBody>
          <a:bodyPr>
            <a:spAutoFit/>
          </a:bodyPr>
          <a:lstStyle/>
          <a:p>
            <a:r>
              <a:rPr lang="fr-FR" dirty="0">
                <a:solidFill>
                  <a:srgbClr val="1F1F1F"/>
                </a:solidFill>
                <a:latin typeface="Google Sans"/>
              </a:rPr>
              <a:t>L’étude du FCC, hébergée par le CERN, est le fruit d’une collaboration internationale entre 135 instituts de recherche et universités et 25 partenaires industriels du monde entier.</a:t>
            </a:r>
          </a:p>
          <a:p>
            <a:r>
              <a:rPr lang="fr-FR" dirty="0">
                <a:solidFill>
                  <a:srgbClr val="1F1F1F"/>
                </a:solidFill>
                <a:latin typeface="Google Sans"/>
              </a:rPr>
              <a:t>Cout prévisionnel 20 milliards d’euros</a:t>
            </a:r>
            <a:endParaRPr lang="fr-FR" dirty="0"/>
          </a:p>
        </p:txBody>
      </p:sp>
      <p:sp>
        <p:nvSpPr>
          <p:cNvPr id="7" name="Rectangle 6"/>
          <p:cNvSpPr/>
          <p:nvPr/>
        </p:nvSpPr>
        <p:spPr>
          <a:xfrm>
            <a:off x="-1764779" y="6935784"/>
            <a:ext cx="5616624" cy="1938992"/>
          </a:xfrm>
          <a:prstGeom prst="rect">
            <a:avLst/>
          </a:prstGeom>
        </p:spPr>
        <p:txBody>
          <a:bodyPr wrap="square">
            <a:spAutoFit/>
          </a:bodyPr>
          <a:lstStyle/>
          <a:p>
            <a:r>
              <a:rPr lang="fr-FR" dirty="0">
                <a:solidFill>
                  <a:srgbClr val="202122"/>
                </a:solidFill>
                <a:latin typeface="Arial" panose="020B0604020202020204" pitchFamily="34" charset="0"/>
              </a:rPr>
              <a:t> </a:t>
            </a:r>
            <a:r>
              <a:rPr lang="fr-FR" b="1" dirty="0" err="1">
                <a:solidFill>
                  <a:srgbClr val="202122"/>
                </a:solidFill>
                <a:latin typeface="Arial" panose="020B0604020202020204" pitchFamily="34" charset="0"/>
              </a:rPr>
              <a:t>CERN</a:t>
            </a:r>
            <a:r>
              <a:rPr lang="fr-FR" baseline="30000" dirty="0" err="1">
                <a:solidFill>
                  <a:srgbClr val="3366CC"/>
                </a:solidFill>
                <a:latin typeface="Arial" panose="020B0604020202020204" pitchFamily="34" charset="0"/>
                <a:hlinkClick r:id="rId14"/>
              </a:rPr>
              <a:t>a</a:t>
            </a:r>
            <a:r>
              <a:rPr lang="fr-FR" dirty="0">
                <a:solidFill>
                  <a:srgbClr val="202122"/>
                </a:solidFill>
                <a:latin typeface="Arial" panose="020B0604020202020204" pitchFamily="34" charset="0"/>
              </a:rPr>
              <a:t> ou </a:t>
            </a:r>
            <a:r>
              <a:rPr lang="fr-FR" b="1" dirty="0" err="1">
                <a:solidFill>
                  <a:srgbClr val="202122"/>
                </a:solidFill>
                <a:latin typeface="Arial" panose="020B0604020202020204" pitchFamily="34" charset="0"/>
              </a:rPr>
              <a:t>Cern</a:t>
            </a:r>
            <a:r>
              <a:rPr lang="fr-FR" dirty="0">
                <a:solidFill>
                  <a:srgbClr val="202122"/>
                </a:solidFill>
                <a:latin typeface="Arial" panose="020B0604020202020204" pitchFamily="34" charset="0"/>
              </a:rPr>
              <a:t> (du nom du </a:t>
            </a:r>
            <a:r>
              <a:rPr lang="fr-FR" b="1" dirty="0">
                <a:solidFill>
                  <a:srgbClr val="202122"/>
                </a:solidFill>
                <a:latin typeface="Arial" panose="020B0604020202020204" pitchFamily="34" charset="0"/>
              </a:rPr>
              <a:t>Conseil européen pour la recherche nucléaire</a:t>
            </a:r>
            <a:r>
              <a:rPr lang="fr-FR" dirty="0">
                <a:solidFill>
                  <a:srgbClr val="202122"/>
                </a:solidFill>
                <a:latin typeface="Arial" panose="020B0604020202020204" pitchFamily="34" charset="0"/>
              </a:rPr>
              <a:t>, organe provisoire institué en 1952</a:t>
            </a:r>
            <a:r>
              <a:rPr lang="fr-FR" baseline="30000" dirty="0">
                <a:solidFill>
                  <a:srgbClr val="3366CC"/>
                </a:solidFill>
                <a:latin typeface="Arial" panose="020B0604020202020204" pitchFamily="34" charset="0"/>
                <a:hlinkClick r:id="rId15"/>
              </a:rPr>
              <a:t>1</a:t>
            </a:r>
            <a:r>
              <a:rPr lang="fr-FR" dirty="0">
                <a:solidFill>
                  <a:srgbClr val="202122"/>
                </a:solidFill>
                <a:latin typeface="Arial" panose="020B0604020202020204" pitchFamily="34" charset="0"/>
              </a:rPr>
              <a:t>), est le plus grand centre de </a:t>
            </a:r>
            <a:r>
              <a:rPr lang="fr-FR" dirty="0">
                <a:solidFill>
                  <a:srgbClr val="3366CC"/>
                </a:solidFill>
                <a:latin typeface="Arial" panose="020B0604020202020204" pitchFamily="34" charset="0"/>
                <a:hlinkClick r:id="rId16" tooltip="Physique des particules"/>
              </a:rPr>
              <a:t>physique des particules</a:t>
            </a:r>
            <a:r>
              <a:rPr lang="fr-FR" dirty="0">
                <a:solidFill>
                  <a:srgbClr val="202122"/>
                </a:solidFill>
                <a:latin typeface="Arial" panose="020B0604020202020204" pitchFamily="34" charset="0"/>
              </a:rPr>
              <a:t> du monde.</a:t>
            </a:r>
            <a:endParaRPr lang="fr-FR" dirty="0"/>
          </a:p>
        </p:txBody>
      </p:sp>
    </p:spTree>
    <p:extLst>
      <p:ext uri="{BB962C8B-B14F-4D97-AF65-F5344CB8AC3E}">
        <p14:creationId xmlns:p14="http://schemas.microsoft.com/office/powerpoint/2010/main" val="11252378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37219" name="Rectangle 5123"/>
          <p:cNvSpPr>
            <a:spLocks noGrp="1" noChangeArrowheads="1"/>
          </p:cNvSpPr>
          <p:nvPr>
            <p:ph type="body" idx="1"/>
          </p:nvPr>
        </p:nvSpPr>
        <p:spPr>
          <a:xfrm>
            <a:off x="755650" y="5078413"/>
            <a:ext cx="6046788" cy="4810125"/>
          </a:xfrm>
          <a:solidFill>
            <a:srgbClr val="FFFFFF"/>
          </a:solidFill>
          <a:ln>
            <a:solidFill>
              <a:srgbClr val="000000"/>
            </a:solidFill>
            <a:miter lim="800000"/>
            <a:headEnd/>
            <a:tailEnd/>
          </a:ln>
        </p:spPr>
        <p:txBody>
          <a:bodyPr/>
          <a:lstStyle/>
          <a:p>
            <a:r>
              <a:rPr lang="fr-FR" altLang="fr-FR" sz="2000">
                <a:hlinkClick r:id="rId3"/>
              </a:rPr>
              <a:t/>
            </a:r>
            <a:br>
              <a:rPr lang="fr-FR" altLang="fr-FR" sz="2000">
                <a:hlinkClick r:id="rId3"/>
              </a:rPr>
            </a:br>
            <a:endParaRPr lang="fr-FR" altLang="fr-FR" sz="2000"/>
          </a:p>
        </p:txBody>
      </p:sp>
    </p:spTree>
    <p:extLst>
      <p:ext uri="{BB962C8B-B14F-4D97-AF65-F5344CB8AC3E}">
        <p14:creationId xmlns:p14="http://schemas.microsoft.com/office/powerpoint/2010/main" val="1125982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37219" name="Rectangle 5123"/>
          <p:cNvSpPr>
            <a:spLocks noGrp="1" noChangeArrowheads="1"/>
          </p:cNvSpPr>
          <p:nvPr>
            <p:ph type="body" idx="1"/>
          </p:nvPr>
        </p:nvSpPr>
        <p:spPr>
          <a:xfrm>
            <a:off x="755650" y="5078413"/>
            <a:ext cx="6046788" cy="4810125"/>
          </a:xfrm>
          <a:solidFill>
            <a:srgbClr val="FFFFFF"/>
          </a:solidFill>
          <a:ln>
            <a:solidFill>
              <a:srgbClr val="000000"/>
            </a:solidFill>
            <a:miter lim="800000"/>
            <a:headEnd/>
            <a:tailEnd/>
          </a:ln>
        </p:spPr>
        <p:txBody>
          <a:bodyPr/>
          <a:lstStyle/>
          <a:p>
            <a:r>
              <a:rPr lang="fr-FR" altLang="fr-FR" sz="2000">
                <a:hlinkClick r:id="rId3"/>
              </a:rPr>
              <a:t/>
            </a:r>
            <a:br>
              <a:rPr lang="fr-FR" altLang="fr-FR" sz="2000">
                <a:hlinkClick r:id="rId3"/>
              </a:rPr>
            </a:br>
            <a:endParaRPr lang="fr-FR" altLang="fr-FR" sz="2000"/>
          </a:p>
        </p:txBody>
      </p:sp>
      <p:sp>
        <p:nvSpPr>
          <p:cNvPr id="3" name="Rectangle 2"/>
          <p:cNvSpPr>
            <a:spLocks noChangeArrowheads="1"/>
          </p:cNvSpPr>
          <p:nvPr/>
        </p:nvSpPr>
        <p:spPr bwMode="auto">
          <a:xfrm>
            <a:off x="-7381403" y="3401690"/>
            <a:ext cx="7559675" cy="45720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9044" rIns="0" bIns="-1904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100" b="0" i="0" u="none" strike="noStrike" cap="none" normalizeH="0" baseline="0">
                <a:ln>
                  <a:noFill/>
                </a:ln>
                <a:solidFill>
                  <a:srgbClr val="202124"/>
                </a:solidFill>
                <a:effectLst/>
                <a:latin typeface="inherit"/>
              </a:rPr>
              <a:t>Dynamique newtonienne modifiée</a:t>
            </a:r>
            <a:r>
              <a:rPr kumimoji="0" lang="fr-FR" altLang="fr-FR" sz="400" b="0" i="0" u="none" strike="noStrike" cap="none" normalizeH="0" baseline="0">
                <a:ln>
                  <a:noFill/>
                </a:ln>
                <a:solidFill>
                  <a:schemeClr val="tx1"/>
                </a:solidFill>
                <a:effectLst/>
              </a:rPr>
              <a:t>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4" name="Rectangle 3"/>
          <p:cNvSpPr/>
          <p:nvPr/>
        </p:nvSpPr>
        <p:spPr>
          <a:xfrm>
            <a:off x="-7237387" y="2811160"/>
            <a:ext cx="4896544" cy="461665"/>
          </a:xfrm>
          <a:prstGeom prst="rect">
            <a:avLst/>
          </a:prstGeom>
        </p:spPr>
        <p:txBody>
          <a:bodyPr wrap="square">
            <a:spAutoFit/>
          </a:bodyPr>
          <a:lstStyle/>
          <a:p>
            <a:r>
              <a:rPr lang="fr-FR" i="1" dirty="0" err="1">
                <a:solidFill>
                  <a:schemeClr val="accent2">
                    <a:lumMod val="75000"/>
                  </a:schemeClr>
                </a:solidFill>
                <a:latin typeface="Calibri" panose="020F0502020204030204" pitchFamily="34" charset="0"/>
                <a:cs typeface="Calibri" panose="020F0502020204030204" pitchFamily="34" charset="0"/>
              </a:rPr>
              <a:t>Modified</a:t>
            </a:r>
            <a:r>
              <a:rPr lang="fr-FR" i="1" dirty="0">
                <a:solidFill>
                  <a:schemeClr val="accent2">
                    <a:lumMod val="75000"/>
                  </a:schemeClr>
                </a:solidFill>
                <a:latin typeface="Calibri" panose="020F0502020204030204" pitchFamily="34" charset="0"/>
                <a:cs typeface="Calibri" panose="020F0502020204030204" pitchFamily="34" charset="0"/>
              </a:rPr>
              <a:t> </a:t>
            </a:r>
            <a:r>
              <a:rPr lang="fr-FR" i="1" dirty="0" err="1">
                <a:solidFill>
                  <a:schemeClr val="accent2">
                    <a:lumMod val="75000"/>
                  </a:schemeClr>
                </a:solidFill>
                <a:latin typeface="Calibri" panose="020F0502020204030204" pitchFamily="34" charset="0"/>
                <a:cs typeface="Calibri" panose="020F0502020204030204" pitchFamily="34" charset="0"/>
              </a:rPr>
              <a:t>Newtonian</a:t>
            </a:r>
            <a:r>
              <a:rPr lang="fr-FR" i="1" dirty="0">
                <a:solidFill>
                  <a:schemeClr val="accent2">
                    <a:lumMod val="75000"/>
                  </a:schemeClr>
                </a:solidFill>
                <a:latin typeface="Calibri" panose="020F0502020204030204" pitchFamily="34" charset="0"/>
                <a:cs typeface="Calibri" panose="020F0502020204030204" pitchFamily="34" charset="0"/>
              </a:rPr>
              <a:t> </a:t>
            </a:r>
            <a:r>
              <a:rPr lang="fr-FR" i="1" dirty="0" err="1">
                <a:solidFill>
                  <a:schemeClr val="accent2">
                    <a:lumMod val="75000"/>
                  </a:schemeClr>
                </a:solidFill>
                <a:latin typeface="Calibri" panose="020F0502020204030204" pitchFamily="34" charset="0"/>
                <a:cs typeface="Calibri" panose="020F0502020204030204" pitchFamily="34" charset="0"/>
              </a:rPr>
              <a:t>dynamics</a:t>
            </a:r>
            <a:endParaRPr lang="fr-FR" dirty="0">
              <a:solidFill>
                <a:schemeClr val="accent2">
                  <a:lumMod val="75000"/>
                </a:schemeClr>
              </a:solidFill>
            </a:endParaRPr>
          </a:p>
        </p:txBody>
      </p:sp>
    </p:spTree>
    <p:extLst>
      <p:ext uri="{BB962C8B-B14F-4D97-AF65-F5344CB8AC3E}">
        <p14:creationId xmlns:p14="http://schemas.microsoft.com/office/powerpoint/2010/main" val="26007327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37219" name="Rectangle 5123"/>
          <p:cNvSpPr>
            <a:spLocks noGrp="1" noChangeArrowheads="1"/>
          </p:cNvSpPr>
          <p:nvPr>
            <p:ph type="body" idx="1"/>
          </p:nvPr>
        </p:nvSpPr>
        <p:spPr>
          <a:xfrm>
            <a:off x="755650" y="5078413"/>
            <a:ext cx="6046788" cy="4810125"/>
          </a:xfrm>
          <a:solidFill>
            <a:srgbClr val="FFFFFF"/>
          </a:solidFill>
          <a:ln>
            <a:solidFill>
              <a:srgbClr val="000000"/>
            </a:solidFill>
            <a:miter lim="800000"/>
            <a:headEnd/>
            <a:tailEnd/>
          </a:ln>
        </p:spPr>
        <p:txBody>
          <a:bodyPr/>
          <a:lstStyle/>
          <a:p>
            <a:r>
              <a:rPr lang="fr-FR" altLang="fr-FR" sz="2000">
                <a:hlinkClick r:id="rId3"/>
              </a:rPr>
              <a:t/>
            </a:r>
            <a:br>
              <a:rPr lang="fr-FR" altLang="fr-FR" sz="2000">
                <a:hlinkClick r:id="rId3"/>
              </a:rPr>
            </a:br>
            <a:endParaRPr lang="fr-FR" altLang="fr-FR" sz="2000"/>
          </a:p>
        </p:txBody>
      </p:sp>
      <p:sp>
        <p:nvSpPr>
          <p:cNvPr id="2" name="Rectangle 1"/>
          <p:cNvSpPr/>
          <p:nvPr/>
        </p:nvSpPr>
        <p:spPr>
          <a:xfrm>
            <a:off x="-7523610" y="-486742"/>
            <a:ext cx="7271073" cy="10248960"/>
          </a:xfrm>
          <a:prstGeom prst="rect">
            <a:avLst/>
          </a:prstGeom>
        </p:spPr>
        <p:txBody>
          <a:bodyPr wrap="square">
            <a:spAutoFit/>
          </a:bodyPr>
          <a:lstStyle/>
          <a:p>
            <a:pPr algn="ctr"/>
            <a:endParaRPr lang="fr-FR" sz="2000" dirty="0">
              <a:solidFill>
                <a:srgbClr val="222222"/>
              </a:solidFill>
              <a:latin typeface="Arial" panose="020B0604020202020204" pitchFamily="34" charset="0"/>
            </a:endParaRPr>
          </a:p>
          <a:p>
            <a:pPr algn="ctr"/>
            <a:r>
              <a:rPr lang="fr-FR" sz="2000" dirty="0"/>
              <a:t>Trois observatoires de premier plan (Subaru, GBT et XMM-Newton) se sont associés pour observer la collision d'une paire d'amas de galaxies, HSC J023336-053022 (XLSSC 105), située à quatre milliards d'années-lumière.</a:t>
            </a:r>
            <a:endParaRPr lang="fr-FR" sz="2000" dirty="0">
              <a:solidFill>
                <a:srgbClr val="222222"/>
              </a:solidFill>
              <a:latin typeface="Arial" panose="020B0604020202020204" pitchFamily="34" charset="0"/>
            </a:endParaRPr>
          </a:p>
          <a:p>
            <a:pPr algn="ctr"/>
            <a:endParaRPr lang="fr-FR" sz="2000" dirty="0">
              <a:solidFill>
                <a:srgbClr val="222222"/>
              </a:solidFill>
              <a:latin typeface="Arial" panose="020B0604020202020204" pitchFamily="34" charset="0"/>
            </a:endParaRPr>
          </a:p>
          <a:p>
            <a:pPr algn="ctr"/>
            <a:r>
              <a:rPr lang="fr-FR" sz="2000" dirty="0">
                <a:solidFill>
                  <a:srgbClr val="222222"/>
                </a:solidFill>
                <a:latin typeface="Arial" panose="020B0604020202020204" pitchFamily="34" charset="0"/>
              </a:rPr>
              <a:t>Image composite formée par la combinaison des </a:t>
            </a:r>
            <a:r>
              <a:rPr lang="fr-FR" sz="2000" dirty="0">
                <a:solidFill>
                  <a:srgbClr val="222222"/>
                </a:solidFill>
                <a:latin typeface="Arial" panose="020B0604020202020204" pitchFamily="34" charset="0"/>
                <a:hlinkClick r:id="rId4"/>
              </a:rPr>
              <a:t>données</a:t>
            </a:r>
            <a:r>
              <a:rPr lang="fr-FR" sz="2000" dirty="0">
                <a:solidFill>
                  <a:srgbClr val="222222"/>
                </a:solidFill>
                <a:latin typeface="Arial" panose="020B0604020202020204" pitchFamily="34" charset="0"/>
              </a:rPr>
              <a:t> obtenues par les trois observatoires, optique, radio et X, chacun apportant son lot d'information sur la région visée. Les galaxies individuelles au sein de l'amas apparaissent en orange et la </a:t>
            </a:r>
            <a:r>
              <a:rPr lang="fr-FR" sz="2000" dirty="0">
                <a:solidFill>
                  <a:srgbClr val="222222"/>
                </a:solidFill>
                <a:latin typeface="Arial" panose="020B0604020202020204" pitchFamily="34" charset="0"/>
                <a:hlinkClick r:id="rId5"/>
              </a:rPr>
              <a:t>matière noire</a:t>
            </a:r>
            <a:r>
              <a:rPr lang="fr-FR" sz="2000" dirty="0">
                <a:solidFill>
                  <a:srgbClr val="222222"/>
                </a:solidFill>
                <a:latin typeface="Arial" panose="020B0604020202020204" pitchFamily="34" charset="0"/>
              </a:rPr>
              <a:t> - qui </a:t>
            </a:r>
            <a:r>
              <a:rPr lang="fr-FR" sz="2000" dirty="0">
                <a:solidFill>
                  <a:srgbClr val="222222"/>
                </a:solidFill>
                <a:latin typeface="Arial" panose="020B0604020202020204" pitchFamily="34" charset="0"/>
                <a:hlinkClick r:id="rId6"/>
              </a:rPr>
              <a:t>cartographie</a:t>
            </a:r>
            <a:r>
              <a:rPr lang="fr-FR" sz="2000" dirty="0">
                <a:solidFill>
                  <a:srgbClr val="222222"/>
                </a:solidFill>
                <a:latin typeface="Arial" panose="020B0604020202020204" pitchFamily="34" charset="0"/>
              </a:rPr>
              <a:t> l'emplacement des deux sous-amas - en bleu (via des </a:t>
            </a:r>
            <a:r>
              <a:rPr lang="fr-FR" sz="2000" dirty="0">
                <a:solidFill>
                  <a:srgbClr val="222222"/>
                </a:solidFill>
                <a:latin typeface="Arial" panose="020B0604020202020204" pitchFamily="34" charset="0"/>
                <a:hlinkClick r:id="rId7"/>
              </a:rPr>
              <a:t>observations</a:t>
            </a:r>
            <a:r>
              <a:rPr lang="fr-FR" sz="2000" dirty="0">
                <a:solidFill>
                  <a:srgbClr val="222222"/>
                </a:solidFill>
                <a:latin typeface="Arial" panose="020B0604020202020204" pitchFamily="34" charset="0"/>
              </a:rPr>
              <a:t> optiques de Subaru). Le gaz chaud et dense apparaît en vert (rayons X de XMM-Newton), tandis que sa composante externe, plus tenue et à haute </a:t>
            </a:r>
            <a:r>
              <a:rPr lang="fr-FR" sz="2000" dirty="0">
                <a:solidFill>
                  <a:srgbClr val="222222"/>
                </a:solidFill>
                <a:latin typeface="Arial" panose="020B0604020202020204" pitchFamily="34" charset="0"/>
                <a:hlinkClick r:id="rId8"/>
              </a:rPr>
              <a:t>pression</a:t>
            </a:r>
            <a:r>
              <a:rPr lang="fr-FR" sz="2000" dirty="0">
                <a:solidFill>
                  <a:srgbClr val="222222"/>
                </a:solidFill>
                <a:latin typeface="Arial" panose="020B0604020202020204" pitchFamily="34" charset="0"/>
              </a:rPr>
              <a:t> apparaît en rouge (radio du </a:t>
            </a:r>
            <a:r>
              <a:rPr lang="fr-FR" sz="2000" dirty="0">
                <a:solidFill>
                  <a:srgbClr val="222222"/>
                </a:solidFill>
                <a:latin typeface="Arial" panose="020B0604020202020204" pitchFamily="34" charset="0"/>
                <a:hlinkClick r:id="rId9"/>
              </a:rPr>
              <a:t>télescope</a:t>
            </a:r>
            <a:r>
              <a:rPr lang="fr-FR" sz="2000" dirty="0">
                <a:solidFill>
                  <a:srgbClr val="222222"/>
                </a:solidFill>
                <a:latin typeface="Arial" panose="020B0604020202020204" pitchFamily="34" charset="0"/>
              </a:rPr>
              <a:t> Green Bank en Virginie, États-Unis). Ce gaz, connu sous le nom de "milieu intra-amas", remplit l'espace entre les galaxies. Crédits: Radio: GBT Green Bank </a:t>
            </a:r>
            <a:r>
              <a:rPr lang="fr-FR" sz="2000" dirty="0" err="1">
                <a:solidFill>
                  <a:srgbClr val="222222"/>
                </a:solidFill>
                <a:latin typeface="Arial" panose="020B0604020202020204" pitchFamily="34" charset="0"/>
              </a:rPr>
              <a:t>Observatory</a:t>
            </a:r>
            <a:r>
              <a:rPr lang="fr-FR" sz="2000" dirty="0">
                <a:solidFill>
                  <a:srgbClr val="222222"/>
                </a:solidFill>
                <a:latin typeface="Arial" panose="020B0604020202020204" pitchFamily="34" charset="0"/>
              </a:rPr>
              <a:t>/National Science </a:t>
            </a:r>
            <a:r>
              <a:rPr lang="fr-FR" sz="2000" dirty="0" err="1">
                <a:solidFill>
                  <a:srgbClr val="222222"/>
                </a:solidFill>
                <a:latin typeface="Arial" panose="020B0604020202020204" pitchFamily="34" charset="0"/>
              </a:rPr>
              <a:t>Foundation</a:t>
            </a:r>
            <a:r>
              <a:rPr lang="fr-FR" sz="2000" dirty="0">
                <a:solidFill>
                  <a:srgbClr val="222222"/>
                </a:solidFill>
                <a:latin typeface="Arial" panose="020B0604020202020204" pitchFamily="34" charset="0"/>
              </a:rPr>
              <a:t> (NSF); Optical: Subaru </a:t>
            </a:r>
            <a:r>
              <a:rPr lang="fr-FR" sz="2000" dirty="0" err="1">
                <a:solidFill>
                  <a:srgbClr val="222222"/>
                </a:solidFill>
                <a:latin typeface="Arial" panose="020B0604020202020204" pitchFamily="34" charset="0"/>
              </a:rPr>
              <a:t>Telescope</a:t>
            </a:r>
            <a:r>
              <a:rPr lang="fr-FR" sz="2000" dirty="0">
                <a:solidFill>
                  <a:srgbClr val="222222"/>
                </a:solidFill>
                <a:latin typeface="Arial" panose="020B0604020202020204" pitchFamily="34" charset="0"/>
              </a:rPr>
              <a:t>, National </a:t>
            </a:r>
            <a:r>
              <a:rPr lang="fr-FR" sz="2000" dirty="0" err="1">
                <a:solidFill>
                  <a:srgbClr val="222222"/>
                </a:solidFill>
                <a:latin typeface="Arial" panose="020B0604020202020204" pitchFamily="34" charset="0"/>
              </a:rPr>
              <a:t>Astronomical</a:t>
            </a:r>
            <a:r>
              <a:rPr lang="fr-FR" sz="2000" dirty="0">
                <a:solidFill>
                  <a:srgbClr val="222222"/>
                </a:solidFill>
                <a:latin typeface="Arial" panose="020B0604020202020204" pitchFamily="34" charset="0"/>
              </a:rPr>
              <a:t> </a:t>
            </a:r>
            <a:r>
              <a:rPr lang="fr-FR" sz="2000" dirty="0" err="1">
                <a:solidFill>
                  <a:srgbClr val="222222"/>
                </a:solidFill>
                <a:latin typeface="Arial" panose="020B0604020202020204" pitchFamily="34" charset="0"/>
              </a:rPr>
              <a:t>Observatory</a:t>
            </a:r>
            <a:r>
              <a:rPr lang="fr-FR" sz="2000" dirty="0">
                <a:solidFill>
                  <a:srgbClr val="222222"/>
                </a:solidFill>
                <a:latin typeface="Arial" panose="020B0604020202020204" pitchFamily="34" charset="0"/>
              </a:rPr>
              <a:t> of </a:t>
            </a:r>
            <a:r>
              <a:rPr lang="fr-FR" sz="2000" dirty="0" err="1">
                <a:solidFill>
                  <a:srgbClr val="222222"/>
                </a:solidFill>
                <a:latin typeface="Arial" panose="020B0604020202020204" pitchFamily="34" charset="0"/>
              </a:rPr>
              <a:t>Japan</a:t>
            </a:r>
            <a:r>
              <a:rPr lang="fr-FR" sz="2000" dirty="0">
                <a:solidFill>
                  <a:srgbClr val="222222"/>
                </a:solidFill>
                <a:latin typeface="Arial" panose="020B0604020202020204" pitchFamily="34" charset="0"/>
              </a:rPr>
              <a:t>/HSC-SSP collaboration; X-ray: </a:t>
            </a:r>
            <a:r>
              <a:rPr lang="fr-FR" sz="2000" dirty="0" err="1">
                <a:solidFill>
                  <a:srgbClr val="222222"/>
                </a:solidFill>
                <a:latin typeface="Arial" panose="020B0604020202020204" pitchFamily="34" charset="0"/>
              </a:rPr>
              <a:t>European</a:t>
            </a:r>
            <a:r>
              <a:rPr lang="fr-FR" sz="2000" dirty="0">
                <a:solidFill>
                  <a:srgbClr val="222222"/>
                </a:solidFill>
                <a:latin typeface="Arial" panose="020B0604020202020204" pitchFamily="34" charset="0"/>
              </a:rPr>
              <a:t> </a:t>
            </a:r>
            <a:r>
              <a:rPr lang="fr-FR" sz="2000" dirty="0" err="1">
                <a:solidFill>
                  <a:srgbClr val="222222"/>
                </a:solidFill>
                <a:latin typeface="Arial" panose="020B0604020202020204" pitchFamily="34" charset="0"/>
              </a:rPr>
              <a:t>Space</a:t>
            </a:r>
            <a:r>
              <a:rPr lang="fr-FR" sz="2000" dirty="0">
                <a:solidFill>
                  <a:srgbClr val="222222"/>
                </a:solidFill>
                <a:latin typeface="Arial" panose="020B0604020202020204" pitchFamily="34" charset="0"/>
              </a:rPr>
              <a:t> Agency (ESA)/XMM-Newton/XXL </a:t>
            </a:r>
            <a:r>
              <a:rPr lang="fr-FR" sz="2000" dirty="0" err="1">
                <a:solidFill>
                  <a:srgbClr val="222222"/>
                </a:solidFill>
                <a:latin typeface="Arial" panose="020B0604020202020204" pitchFamily="34" charset="0"/>
              </a:rPr>
              <a:t>survey</a:t>
            </a:r>
            <a:r>
              <a:rPr lang="fr-FR" sz="2000" dirty="0">
                <a:solidFill>
                  <a:srgbClr val="222222"/>
                </a:solidFill>
                <a:latin typeface="Arial" panose="020B0604020202020204" pitchFamily="34" charset="0"/>
              </a:rPr>
              <a:t> consortium.</a:t>
            </a:r>
          </a:p>
          <a:p>
            <a:r>
              <a:rPr lang="fr-FR" sz="2000" dirty="0"/>
              <a:t/>
            </a:r>
            <a:br>
              <a:rPr lang="fr-FR" sz="2000" dirty="0"/>
            </a:br>
            <a:r>
              <a:rPr lang="fr-FR" sz="2000" dirty="0">
                <a:solidFill>
                  <a:srgbClr val="222222"/>
                </a:solidFill>
                <a:latin typeface="Arial" panose="020B0604020202020204" pitchFamily="34" charset="0"/>
              </a:rPr>
              <a:t>La spectaculaire image résultant des données prises par Subaru dans le domaine visible, le Green Bank </a:t>
            </a:r>
            <a:r>
              <a:rPr lang="fr-FR" sz="2000" dirty="0" err="1">
                <a:solidFill>
                  <a:srgbClr val="222222"/>
                </a:solidFill>
                <a:latin typeface="Arial" panose="020B0604020202020204" pitchFamily="34" charset="0"/>
              </a:rPr>
              <a:t>Telescope</a:t>
            </a:r>
            <a:r>
              <a:rPr lang="fr-FR" sz="2000" dirty="0">
                <a:solidFill>
                  <a:srgbClr val="222222"/>
                </a:solidFill>
                <a:latin typeface="Arial" panose="020B0604020202020204" pitchFamily="34" charset="0"/>
              </a:rPr>
              <a:t> en radio et enfin le </a:t>
            </a:r>
            <a:r>
              <a:rPr lang="fr-FR" sz="2000" dirty="0">
                <a:solidFill>
                  <a:srgbClr val="222222"/>
                </a:solidFill>
                <a:latin typeface="Arial" panose="020B0604020202020204" pitchFamily="34" charset="0"/>
                <a:hlinkClick r:id="rId10"/>
              </a:rPr>
              <a:t>satellite</a:t>
            </a:r>
            <a:r>
              <a:rPr lang="fr-FR" sz="2000" dirty="0">
                <a:solidFill>
                  <a:srgbClr val="222222"/>
                </a:solidFill>
                <a:latin typeface="Arial" panose="020B0604020202020204" pitchFamily="34" charset="0"/>
              </a:rPr>
              <a:t> à rayons X </a:t>
            </a:r>
            <a:r>
              <a:rPr lang="fr-FR" sz="2000" dirty="0">
                <a:solidFill>
                  <a:srgbClr val="222222"/>
                </a:solidFill>
                <a:latin typeface="Arial" panose="020B0604020202020204" pitchFamily="34" charset="0"/>
                <a:hlinkClick r:id="rId11"/>
              </a:rPr>
              <a:t>XMM-Newton</a:t>
            </a:r>
            <a:r>
              <a:rPr lang="fr-FR" sz="2000" dirty="0">
                <a:solidFill>
                  <a:srgbClr val="222222"/>
                </a:solidFill>
                <a:latin typeface="Arial" panose="020B0604020202020204" pitchFamily="34" charset="0"/>
              </a:rPr>
              <a:t> dans lequel est particulièrement impliqué le </a:t>
            </a:r>
            <a:r>
              <a:rPr lang="fr-FR" sz="2000" dirty="0">
                <a:solidFill>
                  <a:srgbClr val="0066DD"/>
                </a:solidFill>
                <a:latin typeface="Arial" panose="020B0604020202020204" pitchFamily="34" charset="0"/>
                <a:hlinkClick r:id="rId12"/>
              </a:rPr>
              <a:t>Département d'Astrophysique/ Laboratoire AIM</a:t>
            </a:r>
            <a:r>
              <a:rPr lang="fr-FR" sz="2000" dirty="0">
                <a:solidFill>
                  <a:srgbClr val="222222"/>
                </a:solidFill>
                <a:latin typeface="Arial" panose="020B0604020202020204" pitchFamily="34" charset="0"/>
              </a:rPr>
              <a:t> du CEA Paris-Saclay à travers de son programme XMM-XXL, montre que la violence du choc chauffe le gaz situé entre les amas à plus 400 millions de degrés. Elle permet également de cartographier de manière indirecte la </a:t>
            </a:r>
            <a:r>
              <a:rPr lang="fr-FR" sz="2000" dirty="0">
                <a:solidFill>
                  <a:srgbClr val="222222"/>
                </a:solidFill>
                <a:latin typeface="Arial" panose="020B0604020202020204" pitchFamily="34" charset="0"/>
                <a:hlinkClick r:id="rId13"/>
              </a:rPr>
              <a:t>matière</a:t>
            </a:r>
            <a:r>
              <a:rPr lang="fr-FR" sz="2000" dirty="0">
                <a:solidFill>
                  <a:srgbClr val="222222"/>
                </a:solidFill>
                <a:latin typeface="Arial" panose="020B0604020202020204" pitchFamily="34" charset="0"/>
              </a:rPr>
              <a:t> noire présente dans le système.</a:t>
            </a:r>
            <a:endParaRPr lang="fr-FR" sz="2000" dirty="0"/>
          </a:p>
        </p:txBody>
      </p:sp>
      <p:sp>
        <p:nvSpPr>
          <p:cNvPr id="3" name="Rectangle 1"/>
          <p:cNvSpPr>
            <a:spLocks noChangeArrowheads="1"/>
          </p:cNvSpPr>
          <p:nvPr/>
        </p:nvSpPr>
        <p:spPr bwMode="auto">
          <a:xfrm>
            <a:off x="7956301" y="-126702"/>
            <a:ext cx="8424427"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000000"/>
                </a:solidFill>
                <a:effectLst/>
                <a:latin typeface="Comic Sans MS" panose="030F0702030302020204" pitchFamily="66" charset="0"/>
                <a:cs typeface="Calibri" panose="020F0502020204030204" pitchFamily="34" charset="0"/>
              </a:rPr>
              <a:t>En rose le gaz après la collision, on détermine où se trouve la masse après la collision (repérée en bleu),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000000"/>
                </a:solidFill>
                <a:effectLst/>
                <a:latin typeface="Comic Sans MS" panose="030F0702030302020204" pitchFamily="66" charset="0"/>
                <a:cs typeface="Calibri" panose="020F0502020204030204" pitchFamily="34" charset="0"/>
              </a:rPr>
              <a:t>elle a été déformée par la gravitation, elle correspond à un effet matière noire.</a:t>
            </a:r>
            <a:endParaRPr kumimoji="0" lang="fr-FR" altLang="fr-FR"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000000"/>
                </a:solidFill>
                <a:effectLst/>
                <a:latin typeface="Comic Sans MS" panose="030F0702030302020204" pitchFamily="66" charset="0"/>
                <a:cs typeface="Calibri" panose="020F0502020204030204" pitchFamily="34" charset="0"/>
              </a:rPr>
              <a:t> </a:t>
            </a:r>
            <a:endParaRPr kumimoji="0" lang="fr-FR" altLang="fr-FR"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000000"/>
                </a:solidFill>
                <a:effectLst/>
                <a:latin typeface="Comic Sans MS" panose="030F0702030302020204" pitchFamily="66" charset="0"/>
                <a:cs typeface="Calibri" panose="020F0502020204030204" pitchFamily="34" charset="0"/>
              </a:rPr>
              <a:t>Image composite de l'amas 1E 0657-56, sa formation résulte de la collision de deux énormes amas de galaxies.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000000"/>
                </a:solidFill>
                <a:effectLst/>
                <a:latin typeface="Comic Sans MS" panose="030F0702030302020204" pitchFamily="66" charset="0"/>
                <a:cs typeface="Calibri" panose="020F0502020204030204" pitchFamily="34" charset="0"/>
              </a:rPr>
              <a:t>Les gaz chauds détectés par Chandra dans le domaine des rayons X apparaissent en rose sur la photo et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000000"/>
                </a:solidFill>
                <a:effectLst/>
                <a:latin typeface="Comic Sans MS" panose="030F0702030302020204" pitchFamily="66" charset="0"/>
                <a:cs typeface="Calibri" panose="020F0502020204030204" pitchFamily="34" charset="0"/>
              </a:rPr>
              <a:t> contiennent la plupart de la matière normale ou baryonique des deux amas. Le nuage bleu sur la droite en forme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000000"/>
                </a:solidFill>
                <a:effectLst/>
                <a:latin typeface="Comic Sans MS" panose="030F0702030302020204" pitchFamily="66" charset="0"/>
                <a:cs typeface="Calibri" panose="020F0502020204030204" pitchFamily="34" charset="0"/>
              </a:rPr>
              <a:t>de balle de fusil (d'où le nom de </a:t>
            </a:r>
            <a:r>
              <a:rPr kumimoji="0" lang="fr-FR" altLang="fr-FR" sz="1800" b="0" i="0" u="none" strike="noStrike" cap="none" normalizeH="0" baseline="0" dirty="0" err="1">
                <a:ln>
                  <a:noFill/>
                </a:ln>
                <a:solidFill>
                  <a:srgbClr val="000000"/>
                </a:solidFill>
                <a:effectLst/>
                <a:latin typeface="Comic Sans MS" panose="030F0702030302020204" pitchFamily="66" charset="0"/>
                <a:cs typeface="Calibri" panose="020F0502020204030204" pitchFamily="34" charset="0"/>
              </a:rPr>
              <a:t>bullet</a:t>
            </a:r>
            <a:r>
              <a:rPr kumimoji="0" lang="fr-FR" altLang="fr-FR" sz="1800" b="0" i="0" u="none" strike="noStrike" cap="none" normalizeH="0" baseline="0" dirty="0">
                <a:ln>
                  <a:noFill/>
                </a:ln>
                <a:solidFill>
                  <a:srgbClr val="000000"/>
                </a:solidFill>
                <a:effectLst/>
                <a:latin typeface="Comic Sans MS" panose="030F0702030302020204" pitchFamily="66" charset="0"/>
                <a:cs typeface="Calibri" panose="020F0502020204030204" pitchFamily="34" charset="0"/>
              </a:rPr>
              <a:t> cluster) est le gaz chaud d'un des amas qui est passé au travers des gaz</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000000"/>
                </a:solidFill>
                <a:effectLst/>
                <a:latin typeface="Comic Sans MS" panose="030F0702030302020204" pitchFamily="66" charset="0"/>
                <a:cs typeface="Calibri" panose="020F0502020204030204" pitchFamily="34" charset="0"/>
              </a:rPr>
              <a:t> chauds de l'autre amas pendant la collision, de même pour le nuage bleu de gauche.</a:t>
            </a:r>
            <a:endParaRPr kumimoji="0" lang="fr-FR" altLang="fr-FR"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000000"/>
                </a:solidFill>
                <a:effectLst/>
                <a:latin typeface="Comic Sans MS" panose="030F0702030302020204" pitchFamily="66" charset="0"/>
                <a:cs typeface="Calibri" panose="020F0502020204030204" pitchFamily="34" charset="0"/>
              </a:rPr>
              <a:t>Donc ce phénomène est incompatible avec MOND.</a:t>
            </a:r>
            <a:endParaRPr kumimoji="0" lang="fr-FR" altLang="fr-FR" sz="1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554678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37219" name="Rectangle 5123"/>
          <p:cNvSpPr>
            <a:spLocks noGrp="1" noChangeArrowheads="1"/>
          </p:cNvSpPr>
          <p:nvPr>
            <p:ph type="body" idx="1"/>
          </p:nvPr>
        </p:nvSpPr>
        <p:spPr>
          <a:xfrm>
            <a:off x="755650" y="5078413"/>
            <a:ext cx="6046788" cy="4810125"/>
          </a:xfrm>
          <a:solidFill>
            <a:srgbClr val="FFFFFF"/>
          </a:solidFill>
          <a:ln>
            <a:solidFill>
              <a:srgbClr val="000000"/>
            </a:solidFill>
            <a:miter lim="800000"/>
            <a:headEnd/>
            <a:tailEnd/>
          </a:ln>
        </p:spPr>
        <p:txBody>
          <a:bodyPr/>
          <a:lstStyle/>
          <a:p>
            <a:r>
              <a:rPr lang="fr-FR" altLang="fr-FR" sz="2000">
                <a:hlinkClick r:id="rId3"/>
              </a:rPr>
              <a:t/>
            </a:r>
            <a:br>
              <a:rPr lang="fr-FR" altLang="fr-FR" sz="2000">
                <a:hlinkClick r:id="rId3"/>
              </a:rPr>
            </a:br>
            <a:endParaRPr lang="fr-FR" altLang="fr-FR" sz="2000"/>
          </a:p>
        </p:txBody>
      </p:sp>
      <p:sp>
        <p:nvSpPr>
          <p:cNvPr id="3" name="Rectangle 2"/>
          <p:cNvSpPr/>
          <p:nvPr/>
        </p:nvSpPr>
        <p:spPr>
          <a:xfrm>
            <a:off x="7236221" y="449362"/>
            <a:ext cx="7848872" cy="8956298"/>
          </a:xfrm>
          <a:prstGeom prst="rect">
            <a:avLst/>
          </a:prstGeom>
        </p:spPr>
        <p:txBody>
          <a:bodyPr wrap="square">
            <a:spAutoFit/>
          </a:bodyPr>
          <a:lstStyle/>
          <a:p>
            <a:r>
              <a:rPr lang="fr-FR" dirty="0">
                <a:solidFill>
                  <a:srgbClr val="202122"/>
                </a:solidFill>
                <a:latin typeface="Arial" panose="020B0604020202020204" pitchFamily="34" charset="0"/>
              </a:rPr>
              <a:t>Les étoiles de ces galaxies, observables en </a:t>
            </a:r>
            <a:r>
              <a:rPr lang="fr-FR" dirty="0">
                <a:solidFill>
                  <a:srgbClr val="3366CC"/>
                </a:solidFill>
                <a:latin typeface="Arial" panose="020B0604020202020204" pitchFamily="34" charset="0"/>
                <a:hlinkClick r:id="rId4" tooltip="Spectre visible"/>
              </a:rPr>
              <a:t>lumière visible</a:t>
            </a:r>
            <a:r>
              <a:rPr lang="fr-FR" dirty="0">
                <a:solidFill>
                  <a:srgbClr val="202122"/>
                </a:solidFill>
                <a:latin typeface="Arial" panose="020B0604020202020204" pitchFamily="34" charset="0"/>
              </a:rPr>
              <a:t>, n'ont pas été beaucoup affectées lors de la collision et la plupart n'ont été que ralenties </a:t>
            </a:r>
            <a:r>
              <a:rPr lang="fr-FR" dirty="0">
                <a:solidFill>
                  <a:srgbClr val="3366CC"/>
                </a:solidFill>
                <a:latin typeface="Arial" panose="020B0604020202020204" pitchFamily="34" charset="0"/>
                <a:hlinkClick r:id="rId5" tooltip="Gravitation"/>
              </a:rPr>
              <a:t>gravitationnellement</a:t>
            </a:r>
            <a:r>
              <a:rPr lang="fr-FR" dirty="0">
                <a:solidFill>
                  <a:srgbClr val="202122"/>
                </a:solidFill>
                <a:latin typeface="Arial" panose="020B0604020202020204" pitchFamily="34" charset="0"/>
              </a:rPr>
              <a:t>. Les gaz chauds, dont on observe le </a:t>
            </a:r>
            <a:r>
              <a:rPr lang="fr-FR" dirty="0">
                <a:solidFill>
                  <a:srgbClr val="3366CC"/>
                </a:solidFill>
                <a:latin typeface="Arial" panose="020B0604020202020204" pitchFamily="34" charset="0"/>
                <a:hlinkClick r:id="rId6" tooltip="Rayon X"/>
              </a:rPr>
              <a:t>rayonnement X</a:t>
            </a:r>
            <a:r>
              <a:rPr lang="fr-FR" dirty="0">
                <a:solidFill>
                  <a:srgbClr val="202122"/>
                </a:solidFill>
                <a:latin typeface="Arial" panose="020B0604020202020204" pitchFamily="34" charset="0"/>
              </a:rPr>
              <a:t>, constituent l'essentiel de la masse « ordinaire » (c'est-à-dire </a:t>
            </a:r>
            <a:r>
              <a:rPr lang="fr-FR" dirty="0">
                <a:solidFill>
                  <a:srgbClr val="3366CC"/>
                </a:solidFill>
                <a:latin typeface="Arial" panose="020B0604020202020204" pitchFamily="34" charset="0"/>
                <a:hlinkClick r:id="rId7" tooltip="Baryon"/>
              </a:rPr>
              <a:t>baryonique</a:t>
            </a:r>
            <a:r>
              <a:rPr lang="fr-FR" dirty="0">
                <a:solidFill>
                  <a:srgbClr val="202122"/>
                </a:solidFill>
                <a:latin typeface="Arial" panose="020B0604020202020204" pitchFamily="34" charset="0"/>
              </a:rPr>
              <a:t>) de l'amas. Ils interagissent, ce qui a pour effet leur ralentissement, bien plus rapide que celui des étoiles. On a indirectement détecté la masse restante, attribuée à la </a:t>
            </a:r>
            <a:r>
              <a:rPr lang="fr-FR" dirty="0">
                <a:solidFill>
                  <a:srgbClr val="3366CC"/>
                </a:solidFill>
                <a:latin typeface="Arial" panose="020B0604020202020204" pitchFamily="34" charset="0"/>
                <a:hlinkClick r:id="rId8" tooltip="Matière noire"/>
              </a:rPr>
              <a:t>matière noire</a:t>
            </a:r>
            <a:r>
              <a:rPr lang="fr-FR" dirty="0">
                <a:solidFill>
                  <a:srgbClr val="202122"/>
                </a:solidFill>
                <a:latin typeface="Arial" panose="020B0604020202020204" pitchFamily="34" charset="0"/>
              </a:rPr>
              <a:t>, par effet de </a:t>
            </a:r>
            <a:r>
              <a:rPr lang="fr-FR" dirty="0">
                <a:solidFill>
                  <a:srgbClr val="3366CC"/>
                </a:solidFill>
                <a:latin typeface="Arial" panose="020B0604020202020204" pitchFamily="34" charset="0"/>
                <a:hlinkClick r:id="rId9" tooltip="Lentille gravitationnelle"/>
              </a:rPr>
              <a:t>lentille gravitationnelle</a:t>
            </a:r>
            <a:r>
              <a:rPr lang="fr-FR" dirty="0">
                <a:solidFill>
                  <a:srgbClr val="202122"/>
                </a:solidFill>
                <a:latin typeface="Arial" panose="020B0604020202020204" pitchFamily="34" charset="0"/>
              </a:rPr>
              <a:t> sur les objets situés derrière. Les théories qui n'incluent pas de matière noire, notamment la </a:t>
            </a:r>
            <a:r>
              <a:rPr lang="fr-FR" dirty="0">
                <a:solidFill>
                  <a:srgbClr val="3366CC"/>
                </a:solidFill>
                <a:latin typeface="Arial" panose="020B0604020202020204" pitchFamily="34" charset="0"/>
                <a:hlinkClick r:id="rId10" tooltip="Théorie MOND"/>
              </a:rPr>
              <a:t>théorie MOND</a:t>
            </a:r>
            <a:r>
              <a:rPr lang="fr-FR" dirty="0">
                <a:solidFill>
                  <a:srgbClr val="202122"/>
                </a:solidFill>
                <a:latin typeface="Arial" panose="020B0604020202020204" pitchFamily="34" charset="0"/>
              </a:rPr>
              <a:t>, ne prédisent qu'un effet de lentille dû à la matière baryonique, observée aux rayons X (une modification de la théorie MOND, substituant des neutrinos à la matière noire, constitue cependant une tentative de réconciliation avec l'observation). La force bien supérieure de l'effet de lentille, qui par ailleurs est plus intense en dehors des régions de grande densité gazeuse, indique que l'essentiel de la masse se trouve sous forme non baryonique, c'est-à-dire que l'amas de la Balle est principalement composé de </a:t>
            </a:r>
            <a:r>
              <a:rPr lang="fr-FR" dirty="0">
                <a:solidFill>
                  <a:srgbClr val="3366CC"/>
                </a:solidFill>
                <a:latin typeface="Arial" panose="020B0604020202020204" pitchFamily="34" charset="0"/>
                <a:hlinkClick r:id="rId8" tooltip="Matière noire"/>
              </a:rPr>
              <a:t>matière noire</a:t>
            </a:r>
            <a:r>
              <a:rPr lang="fr-FR" dirty="0">
                <a:solidFill>
                  <a:srgbClr val="202122"/>
                </a:solidFill>
                <a:latin typeface="Arial" panose="020B0604020202020204" pitchFamily="34" charset="0"/>
              </a:rPr>
              <a:t>. Cette hypothèse est en accord avec les simulations numériques.</a:t>
            </a:r>
            <a:endParaRPr lang="fr-FR" dirty="0"/>
          </a:p>
        </p:txBody>
      </p:sp>
      <p:pic>
        <p:nvPicPr>
          <p:cNvPr id="263170" name="Picture 2" descr="https://player.slideplayer.fr/88/15767086/slides/slide_6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73491" y="-1062806"/>
            <a:ext cx="7377608" cy="5533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1062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37219" name="Rectangle 5123"/>
          <p:cNvSpPr>
            <a:spLocks noGrp="1" noChangeArrowheads="1"/>
          </p:cNvSpPr>
          <p:nvPr>
            <p:ph type="body" idx="1"/>
          </p:nvPr>
        </p:nvSpPr>
        <p:spPr>
          <a:xfrm>
            <a:off x="755650" y="5078413"/>
            <a:ext cx="6046788" cy="4810125"/>
          </a:xfrm>
          <a:solidFill>
            <a:srgbClr val="FFFFFF"/>
          </a:solidFill>
          <a:ln>
            <a:solidFill>
              <a:srgbClr val="000000"/>
            </a:solidFill>
            <a:miter lim="800000"/>
            <a:headEnd/>
            <a:tailEnd/>
          </a:ln>
        </p:spPr>
        <p:txBody>
          <a:bodyPr/>
          <a:lstStyle/>
          <a:p>
            <a:r>
              <a:rPr lang="fr-FR" altLang="fr-FR" sz="2000">
                <a:hlinkClick r:id="rId3"/>
              </a:rPr>
              <a:t/>
            </a:r>
            <a:br>
              <a:rPr lang="fr-FR" altLang="fr-FR" sz="2000">
                <a:hlinkClick r:id="rId3"/>
              </a:rPr>
            </a:br>
            <a:endParaRPr lang="fr-FR" altLang="fr-FR" sz="2000"/>
          </a:p>
        </p:txBody>
      </p:sp>
      <p:sp>
        <p:nvSpPr>
          <p:cNvPr id="3" name="Rectangle 1"/>
          <p:cNvSpPr>
            <a:spLocks noChangeArrowheads="1"/>
          </p:cNvSpPr>
          <p:nvPr/>
        </p:nvSpPr>
        <p:spPr bwMode="auto">
          <a:xfrm>
            <a:off x="7956301" y="-126702"/>
            <a:ext cx="8424427"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000000"/>
                </a:solidFill>
                <a:effectLst/>
                <a:latin typeface="Comic Sans MS" panose="030F0702030302020204" pitchFamily="66" charset="0"/>
                <a:cs typeface="Calibri" panose="020F0502020204030204" pitchFamily="34" charset="0"/>
              </a:rPr>
              <a:t>En rose le gaz après la collision, on détermine où se trouve la masse après la collision (repérée en bleu),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000000"/>
                </a:solidFill>
                <a:effectLst/>
                <a:latin typeface="Comic Sans MS" panose="030F0702030302020204" pitchFamily="66" charset="0"/>
                <a:cs typeface="Calibri" panose="020F0502020204030204" pitchFamily="34" charset="0"/>
              </a:rPr>
              <a:t>elle a été déformée par la gravitation, elle correspond à un effet matière noire.</a:t>
            </a:r>
            <a:endParaRPr kumimoji="0" lang="fr-FR" altLang="fr-FR"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000000"/>
                </a:solidFill>
                <a:effectLst/>
                <a:latin typeface="Comic Sans MS" panose="030F0702030302020204" pitchFamily="66" charset="0"/>
                <a:cs typeface="Calibri" panose="020F0502020204030204" pitchFamily="34" charset="0"/>
              </a:rPr>
              <a:t> </a:t>
            </a:r>
            <a:endParaRPr kumimoji="0" lang="fr-FR" altLang="fr-FR"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000000"/>
                </a:solidFill>
                <a:effectLst/>
                <a:latin typeface="Comic Sans MS" panose="030F0702030302020204" pitchFamily="66" charset="0"/>
                <a:cs typeface="Calibri" panose="020F0502020204030204" pitchFamily="34" charset="0"/>
              </a:rPr>
              <a:t>Image composite de l'amas 1E 0657-56, sa formation résulte de la collision de deux énormes amas de galaxies.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000000"/>
                </a:solidFill>
                <a:effectLst/>
                <a:latin typeface="Comic Sans MS" panose="030F0702030302020204" pitchFamily="66" charset="0"/>
                <a:cs typeface="Calibri" panose="020F0502020204030204" pitchFamily="34" charset="0"/>
              </a:rPr>
              <a:t>Les gaz chauds détectés par Chandra dans le domaine des rayons X apparaissent en rose sur la photo et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000000"/>
                </a:solidFill>
                <a:effectLst/>
                <a:latin typeface="Comic Sans MS" panose="030F0702030302020204" pitchFamily="66" charset="0"/>
                <a:cs typeface="Calibri" panose="020F0502020204030204" pitchFamily="34" charset="0"/>
              </a:rPr>
              <a:t> contiennent la plupart de la matière normale ou baryonique des deux amas. Le nuage bleu sur la droite en forme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000000"/>
                </a:solidFill>
                <a:effectLst/>
                <a:latin typeface="Comic Sans MS" panose="030F0702030302020204" pitchFamily="66" charset="0"/>
                <a:cs typeface="Calibri" panose="020F0502020204030204" pitchFamily="34" charset="0"/>
              </a:rPr>
              <a:t>de balle de fusil (d'où le nom de </a:t>
            </a:r>
            <a:r>
              <a:rPr kumimoji="0" lang="fr-FR" altLang="fr-FR" sz="1800" b="0" i="0" u="none" strike="noStrike" cap="none" normalizeH="0" baseline="0" dirty="0" err="1">
                <a:ln>
                  <a:noFill/>
                </a:ln>
                <a:solidFill>
                  <a:srgbClr val="000000"/>
                </a:solidFill>
                <a:effectLst/>
                <a:latin typeface="Comic Sans MS" panose="030F0702030302020204" pitchFamily="66" charset="0"/>
                <a:cs typeface="Calibri" panose="020F0502020204030204" pitchFamily="34" charset="0"/>
              </a:rPr>
              <a:t>bullet</a:t>
            </a:r>
            <a:r>
              <a:rPr kumimoji="0" lang="fr-FR" altLang="fr-FR" sz="1800" b="0" i="0" u="none" strike="noStrike" cap="none" normalizeH="0" baseline="0" dirty="0">
                <a:ln>
                  <a:noFill/>
                </a:ln>
                <a:solidFill>
                  <a:srgbClr val="000000"/>
                </a:solidFill>
                <a:effectLst/>
                <a:latin typeface="Comic Sans MS" panose="030F0702030302020204" pitchFamily="66" charset="0"/>
                <a:cs typeface="Calibri" panose="020F0502020204030204" pitchFamily="34" charset="0"/>
              </a:rPr>
              <a:t> cluster) est le gaz chaud d'un des amas qui est passé au travers des gaz</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000000"/>
                </a:solidFill>
                <a:effectLst/>
                <a:latin typeface="Comic Sans MS" panose="030F0702030302020204" pitchFamily="66" charset="0"/>
                <a:cs typeface="Calibri" panose="020F0502020204030204" pitchFamily="34" charset="0"/>
              </a:rPr>
              <a:t> chauds de l'autre amas pendant la collision, de même pour le nuage bleu de gauche.</a:t>
            </a:r>
            <a:endParaRPr kumimoji="0" lang="fr-FR" altLang="fr-FR"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000000"/>
                </a:solidFill>
                <a:effectLst/>
                <a:latin typeface="Comic Sans MS" panose="030F0702030302020204" pitchFamily="66" charset="0"/>
                <a:cs typeface="Calibri" panose="020F0502020204030204" pitchFamily="34" charset="0"/>
              </a:rPr>
              <a:t>Donc ce phénomène est incompatible avec MOND.</a:t>
            </a:r>
            <a:endParaRPr kumimoji="0" lang="fr-FR" altLang="fr-FR" sz="1800" b="0" i="0" u="none" strike="noStrike" cap="none" normalizeH="0" baseline="0" dirty="0">
              <a:ln>
                <a:noFill/>
              </a:ln>
              <a:solidFill>
                <a:schemeClr val="tx1"/>
              </a:solidFill>
              <a:effectLst/>
            </a:endParaRPr>
          </a:p>
        </p:txBody>
      </p:sp>
      <p:sp>
        <p:nvSpPr>
          <p:cNvPr id="4" name="ZoneTexte 3"/>
          <p:cNvSpPr txBox="1"/>
          <p:nvPr/>
        </p:nvSpPr>
        <p:spPr>
          <a:xfrm>
            <a:off x="7956301" y="4985866"/>
            <a:ext cx="7776864" cy="1938992"/>
          </a:xfrm>
          <a:prstGeom prst="rect">
            <a:avLst/>
          </a:prstGeom>
          <a:noFill/>
        </p:spPr>
        <p:txBody>
          <a:bodyPr wrap="square" rtlCol="0">
            <a:spAutoFit/>
          </a:bodyPr>
          <a:lstStyle/>
          <a:p>
            <a:r>
              <a:rPr lang="fr-FR" dirty="0"/>
              <a:t>Si la matière noire n’existe pas comme prévu par MOND, c’est seule la matière baryonique (étoiles + gaz) qui est responsable des lentilles gravitationnelles</a:t>
            </a:r>
          </a:p>
          <a:p>
            <a:r>
              <a:rPr lang="fr-FR" dirty="0"/>
              <a:t>Mais cette seule matière baryonique ne peut expliquer les masses constatées par ces lentilles</a:t>
            </a:r>
          </a:p>
        </p:txBody>
      </p:sp>
      <p:sp>
        <p:nvSpPr>
          <p:cNvPr id="5" name="Rectangle 4"/>
          <p:cNvSpPr/>
          <p:nvPr/>
        </p:nvSpPr>
        <p:spPr>
          <a:xfrm>
            <a:off x="-7649764" y="692383"/>
            <a:ext cx="7649764" cy="8586966"/>
          </a:xfrm>
          <a:prstGeom prst="rect">
            <a:avLst/>
          </a:prstGeom>
        </p:spPr>
        <p:txBody>
          <a:bodyPr wrap="square">
            <a:spAutoFit/>
          </a:bodyPr>
          <a:lstStyle/>
          <a:p>
            <a:pPr algn="just"/>
            <a:r>
              <a:rPr lang="fr-FR" b="1" dirty="0">
                <a:solidFill>
                  <a:srgbClr val="444444"/>
                </a:solidFill>
                <a:latin typeface="Verdana" panose="020B0604030504040204" pitchFamily="34" charset="0"/>
              </a:rPr>
              <a:t>Image : Que voyons-nous sur cette image composite en fausse couleur ?</a:t>
            </a:r>
            <a:br>
              <a:rPr lang="fr-FR" b="1" dirty="0">
                <a:solidFill>
                  <a:srgbClr val="444444"/>
                </a:solidFill>
                <a:latin typeface="Verdana" panose="020B0604030504040204" pitchFamily="34" charset="0"/>
              </a:rPr>
            </a:br>
            <a:r>
              <a:rPr lang="fr-FR" b="1" dirty="0">
                <a:solidFill>
                  <a:srgbClr val="444444"/>
                </a:solidFill>
                <a:latin typeface="Verdana" panose="020B0604030504040204" pitchFamily="34" charset="0"/>
              </a:rPr>
              <a:t>Nous voyons toutes la matière de l'amas du boulet "</a:t>
            </a:r>
            <a:r>
              <a:rPr lang="fr-FR" b="1" dirty="0" err="1">
                <a:solidFill>
                  <a:srgbClr val="444444"/>
                </a:solidFill>
                <a:latin typeface="Verdana" panose="020B0604030504040204" pitchFamily="34" charset="0"/>
              </a:rPr>
              <a:t>bullet</a:t>
            </a:r>
            <a:r>
              <a:rPr lang="fr-FR" b="1" dirty="0">
                <a:solidFill>
                  <a:srgbClr val="444444"/>
                </a:solidFill>
                <a:latin typeface="Verdana" panose="020B0604030504040204" pitchFamily="34" charset="0"/>
              </a:rPr>
              <a:t> cluster". Situés à 3,4 années-lumière l'un de l'autre, les deux amas de galaxies individuelles du Boulet sont dans la zone bleue et les deux nuages de gaz galactique sont vus en rayons X, en rouge). Les zones colorées en bleu représente l'essentiel de la masse des amas, c'est-à-dire la matière noire, six fois plus massive que la matière ordinaire. L'amas du boulet est le plus petit des deux amas celui qui traverse l'autre de part en part. La gigantesque collision a « décoiffé » les deux amas de leur halo de gaz provoquant une onde de choc visible dans la pointe de la petite tache rouge. Cette onde de choc a fortement comprimé et donc échauffé les gaz de l'amas au point d'atteindre 100 millions de degrés. On y distingue comme un boulet suivi de sa trainée de gaz.</a:t>
            </a:r>
          </a:p>
        </p:txBody>
      </p:sp>
      <p:sp>
        <p:nvSpPr>
          <p:cNvPr id="2" name="Rectangle 1"/>
          <p:cNvSpPr/>
          <p:nvPr/>
        </p:nvSpPr>
        <p:spPr>
          <a:xfrm>
            <a:off x="1624485" y="5705946"/>
            <a:ext cx="3833340" cy="1569660"/>
          </a:xfrm>
          <a:prstGeom prst="rect">
            <a:avLst/>
          </a:prstGeom>
        </p:spPr>
        <p:txBody>
          <a:bodyPr wrap="square">
            <a:spAutoFit/>
          </a:bodyPr>
          <a:lstStyle/>
          <a:p>
            <a:r>
              <a:rPr lang="fr-FR" dirty="0">
                <a:solidFill>
                  <a:srgbClr val="222222"/>
                </a:solidFill>
                <a:latin typeface="Arial" panose="020B0604020202020204" pitchFamily="34" charset="0"/>
              </a:rPr>
              <a:t>la violence du choc chauffe le gaz situé entre les amas à plus 400 millions de degrés</a:t>
            </a:r>
            <a:endParaRPr lang="fr-FR" dirty="0"/>
          </a:p>
        </p:txBody>
      </p:sp>
    </p:spTree>
    <p:extLst>
      <p:ext uri="{BB962C8B-B14F-4D97-AF65-F5344CB8AC3E}">
        <p14:creationId xmlns:p14="http://schemas.microsoft.com/office/powerpoint/2010/main" val="29692799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37219" name="Rectangle 5123"/>
          <p:cNvSpPr>
            <a:spLocks noGrp="1" noChangeArrowheads="1"/>
          </p:cNvSpPr>
          <p:nvPr>
            <p:ph type="body" idx="1"/>
          </p:nvPr>
        </p:nvSpPr>
        <p:spPr>
          <a:xfrm>
            <a:off x="755650" y="5078413"/>
            <a:ext cx="6046788" cy="4810125"/>
          </a:xfrm>
          <a:solidFill>
            <a:srgbClr val="FFFFFF"/>
          </a:solidFill>
          <a:ln>
            <a:solidFill>
              <a:srgbClr val="000000"/>
            </a:solidFill>
            <a:miter lim="800000"/>
            <a:headEnd/>
            <a:tailEnd/>
          </a:ln>
        </p:spPr>
        <p:txBody>
          <a:bodyPr/>
          <a:lstStyle/>
          <a:p>
            <a:r>
              <a:rPr lang="fr-FR" altLang="fr-FR" sz="2000">
                <a:hlinkClick r:id="rId3"/>
              </a:rPr>
              <a:t/>
            </a:r>
            <a:br>
              <a:rPr lang="fr-FR" altLang="fr-FR" sz="2000">
                <a:hlinkClick r:id="rId3"/>
              </a:rPr>
            </a:br>
            <a:endParaRPr lang="fr-FR" altLang="fr-FR" sz="2000"/>
          </a:p>
        </p:txBody>
      </p:sp>
      <p:sp>
        <p:nvSpPr>
          <p:cNvPr id="3" name="Rectangle 1"/>
          <p:cNvSpPr>
            <a:spLocks noChangeArrowheads="1"/>
          </p:cNvSpPr>
          <p:nvPr/>
        </p:nvSpPr>
        <p:spPr bwMode="auto">
          <a:xfrm>
            <a:off x="7956301" y="-126702"/>
            <a:ext cx="8424427"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000000"/>
                </a:solidFill>
                <a:effectLst/>
                <a:latin typeface="Comic Sans MS" panose="030F0702030302020204" pitchFamily="66" charset="0"/>
                <a:cs typeface="Calibri" panose="020F0502020204030204" pitchFamily="34" charset="0"/>
              </a:rPr>
              <a:t>En rose le gaz après la collision, on détermine où se trouve la masse après la collision (repérée en bleu),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000000"/>
                </a:solidFill>
                <a:effectLst/>
                <a:latin typeface="Comic Sans MS" panose="030F0702030302020204" pitchFamily="66" charset="0"/>
                <a:cs typeface="Calibri" panose="020F0502020204030204" pitchFamily="34" charset="0"/>
              </a:rPr>
              <a:t>elle a été déformée par la gravitation, elle correspond à un effet matière noire.</a:t>
            </a:r>
            <a:endParaRPr kumimoji="0" lang="fr-FR" altLang="fr-FR"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000000"/>
                </a:solidFill>
                <a:effectLst/>
                <a:latin typeface="Comic Sans MS" panose="030F0702030302020204" pitchFamily="66" charset="0"/>
                <a:cs typeface="Calibri" panose="020F0502020204030204" pitchFamily="34" charset="0"/>
              </a:rPr>
              <a:t> </a:t>
            </a:r>
            <a:endParaRPr kumimoji="0" lang="fr-FR" altLang="fr-FR"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000000"/>
                </a:solidFill>
                <a:effectLst/>
                <a:latin typeface="Comic Sans MS" panose="030F0702030302020204" pitchFamily="66" charset="0"/>
                <a:cs typeface="Calibri" panose="020F0502020204030204" pitchFamily="34" charset="0"/>
              </a:rPr>
              <a:t>Image composite de l'amas 1E 0657-56, sa formation résulte de la collision de deux énormes amas de galaxies.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000000"/>
                </a:solidFill>
                <a:effectLst/>
                <a:latin typeface="Comic Sans MS" panose="030F0702030302020204" pitchFamily="66" charset="0"/>
                <a:cs typeface="Calibri" panose="020F0502020204030204" pitchFamily="34" charset="0"/>
              </a:rPr>
              <a:t>Les gaz chauds détectés par Chandra dans le domaine des rayons X apparaissent en rose sur la photo et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000000"/>
                </a:solidFill>
                <a:effectLst/>
                <a:latin typeface="Comic Sans MS" panose="030F0702030302020204" pitchFamily="66" charset="0"/>
                <a:cs typeface="Calibri" panose="020F0502020204030204" pitchFamily="34" charset="0"/>
              </a:rPr>
              <a:t> contiennent la plupart de la matière normale ou baryonique des deux amas. Le nuage bleu sur la droite en forme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000000"/>
                </a:solidFill>
                <a:effectLst/>
                <a:latin typeface="Comic Sans MS" panose="030F0702030302020204" pitchFamily="66" charset="0"/>
                <a:cs typeface="Calibri" panose="020F0502020204030204" pitchFamily="34" charset="0"/>
              </a:rPr>
              <a:t>de balle de fusil (d'où le nom de </a:t>
            </a:r>
            <a:r>
              <a:rPr kumimoji="0" lang="fr-FR" altLang="fr-FR" sz="1800" b="0" i="0" u="none" strike="noStrike" cap="none" normalizeH="0" baseline="0" dirty="0" err="1">
                <a:ln>
                  <a:noFill/>
                </a:ln>
                <a:solidFill>
                  <a:srgbClr val="000000"/>
                </a:solidFill>
                <a:effectLst/>
                <a:latin typeface="Comic Sans MS" panose="030F0702030302020204" pitchFamily="66" charset="0"/>
                <a:cs typeface="Calibri" panose="020F0502020204030204" pitchFamily="34" charset="0"/>
              </a:rPr>
              <a:t>bullet</a:t>
            </a:r>
            <a:r>
              <a:rPr kumimoji="0" lang="fr-FR" altLang="fr-FR" sz="1800" b="0" i="0" u="none" strike="noStrike" cap="none" normalizeH="0" baseline="0" dirty="0">
                <a:ln>
                  <a:noFill/>
                </a:ln>
                <a:solidFill>
                  <a:srgbClr val="000000"/>
                </a:solidFill>
                <a:effectLst/>
                <a:latin typeface="Comic Sans MS" panose="030F0702030302020204" pitchFamily="66" charset="0"/>
                <a:cs typeface="Calibri" panose="020F0502020204030204" pitchFamily="34" charset="0"/>
              </a:rPr>
              <a:t> cluster) est le gaz chaud d'un des amas qui est passé au travers des gaz</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000000"/>
                </a:solidFill>
                <a:effectLst/>
                <a:latin typeface="Comic Sans MS" panose="030F0702030302020204" pitchFamily="66" charset="0"/>
                <a:cs typeface="Calibri" panose="020F0502020204030204" pitchFamily="34" charset="0"/>
              </a:rPr>
              <a:t> chauds de l'autre amas pendant la collision, de même pour le nuage bleu de gauche.</a:t>
            </a:r>
            <a:endParaRPr kumimoji="0" lang="fr-FR" altLang="fr-FR"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000000"/>
                </a:solidFill>
                <a:effectLst/>
                <a:latin typeface="Comic Sans MS" panose="030F0702030302020204" pitchFamily="66" charset="0"/>
                <a:cs typeface="Calibri" panose="020F0502020204030204" pitchFamily="34" charset="0"/>
              </a:rPr>
              <a:t>Donc ce phénomène est incompatible avec MOND.</a:t>
            </a:r>
            <a:endParaRPr kumimoji="0" lang="fr-FR" altLang="fr-FR" sz="1800" b="0" i="0" u="none" strike="noStrike" cap="none" normalizeH="0" baseline="0" dirty="0">
              <a:ln>
                <a:noFill/>
              </a:ln>
              <a:solidFill>
                <a:schemeClr val="tx1"/>
              </a:solidFill>
              <a:effectLst/>
            </a:endParaRPr>
          </a:p>
        </p:txBody>
      </p:sp>
      <p:sp>
        <p:nvSpPr>
          <p:cNvPr id="4" name="ZoneTexte 3"/>
          <p:cNvSpPr txBox="1"/>
          <p:nvPr/>
        </p:nvSpPr>
        <p:spPr>
          <a:xfrm>
            <a:off x="7956301" y="4985866"/>
            <a:ext cx="7776864" cy="1938992"/>
          </a:xfrm>
          <a:prstGeom prst="rect">
            <a:avLst/>
          </a:prstGeom>
          <a:noFill/>
        </p:spPr>
        <p:txBody>
          <a:bodyPr wrap="square" rtlCol="0">
            <a:spAutoFit/>
          </a:bodyPr>
          <a:lstStyle/>
          <a:p>
            <a:r>
              <a:rPr lang="fr-FR" dirty="0"/>
              <a:t>Si la matière noire n’existe pas comme prévu par MOND, c’est seule la matière baryonique (étoiles + gaz) qui est responsable des lentilles gravitationnelles</a:t>
            </a:r>
          </a:p>
          <a:p>
            <a:r>
              <a:rPr lang="fr-FR" dirty="0"/>
              <a:t>Mais cette seule matière baryonique ne peut expliquer les masses constatées par ces lentilles</a:t>
            </a:r>
          </a:p>
        </p:txBody>
      </p:sp>
      <p:sp>
        <p:nvSpPr>
          <p:cNvPr id="5" name="Rectangle 4"/>
          <p:cNvSpPr/>
          <p:nvPr/>
        </p:nvSpPr>
        <p:spPr>
          <a:xfrm>
            <a:off x="-7649764" y="692383"/>
            <a:ext cx="7649764" cy="8586966"/>
          </a:xfrm>
          <a:prstGeom prst="rect">
            <a:avLst/>
          </a:prstGeom>
        </p:spPr>
        <p:txBody>
          <a:bodyPr wrap="square">
            <a:spAutoFit/>
          </a:bodyPr>
          <a:lstStyle/>
          <a:p>
            <a:pPr algn="just"/>
            <a:r>
              <a:rPr lang="fr-FR" b="1" dirty="0">
                <a:solidFill>
                  <a:srgbClr val="444444"/>
                </a:solidFill>
                <a:latin typeface="Verdana" panose="020B0604030504040204" pitchFamily="34" charset="0"/>
              </a:rPr>
              <a:t>Image : Que voyons-nous sur cette image composite en fausse couleur ?</a:t>
            </a:r>
            <a:br>
              <a:rPr lang="fr-FR" b="1" dirty="0">
                <a:solidFill>
                  <a:srgbClr val="444444"/>
                </a:solidFill>
                <a:latin typeface="Verdana" panose="020B0604030504040204" pitchFamily="34" charset="0"/>
              </a:rPr>
            </a:br>
            <a:r>
              <a:rPr lang="fr-FR" b="1" dirty="0">
                <a:solidFill>
                  <a:srgbClr val="444444"/>
                </a:solidFill>
                <a:latin typeface="Verdana" panose="020B0604030504040204" pitchFamily="34" charset="0"/>
              </a:rPr>
              <a:t>Nous voyons toutes la matière de l'amas du boulet "</a:t>
            </a:r>
            <a:r>
              <a:rPr lang="fr-FR" b="1" dirty="0" err="1">
                <a:solidFill>
                  <a:srgbClr val="444444"/>
                </a:solidFill>
                <a:latin typeface="Verdana" panose="020B0604030504040204" pitchFamily="34" charset="0"/>
              </a:rPr>
              <a:t>bullet</a:t>
            </a:r>
            <a:r>
              <a:rPr lang="fr-FR" b="1" dirty="0">
                <a:solidFill>
                  <a:srgbClr val="444444"/>
                </a:solidFill>
                <a:latin typeface="Verdana" panose="020B0604030504040204" pitchFamily="34" charset="0"/>
              </a:rPr>
              <a:t> cluster". Situés à 3,4 années-lumière l'un de l'autre, les deux amas de galaxies individuelles du Boulet sont dans la zone bleue et les deux nuages de gaz galactique sont vus en rayons X, en rouge). Les zones colorées en bleu représente l'essentiel de la masse des amas, c'est-à-dire la matière noire, six fois plus massive que la matière ordinaire. L'amas du boulet est le plus petit des deux amas celui qui traverse l'autre de part en part. La gigantesque collision a « décoiffé » les deux amas de leur halo de gaz provoquant une onde de choc visible dans la pointe de la petite tache rouge. Cette onde de choc a fortement comprimé et donc échauffé les gaz de l'amas au point d'atteindre 100 millions de degrés. On y distingue comme un boulet suivi de sa trainée de gaz.</a:t>
            </a:r>
          </a:p>
        </p:txBody>
      </p:sp>
      <p:sp>
        <p:nvSpPr>
          <p:cNvPr id="2" name="Rectangle 1"/>
          <p:cNvSpPr/>
          <p:nvPr/>
        </p:nvSpPr>
        <p:spPr>
          <a:xfrm>
            <a:off x="1624485" y="5705946"/>
            <a:ext cx="3833340" cy="1569660"/>
          </a:xfrm>
          <a:prstGeom prst="rect">
            <a:avLst/>
          </a:prstGeom>
        </p:spPr>
        <p:txBody>
          <a:bodyPr wrap="square">
            <a:spAutoFit/>
          </a:bodyPr>
          <a:lstStyle/>
          <a:p>
            <a:r>
              <a:rPr lang="fr-FR" dirty="0">
                <a:solidFill>
                  <a:srgbClr val="222222"/>
                </a:solidFill>
                <a:latin typeface="Arial" panose="020B0604020202020204" pitchFamily="34" charset="0"/>
              </a:rPr>
              <a:t>la violence du choc chauffe le gaz situé entre les amas à plus 400 millions de degrés</a:t>
            </a:r>
            <a:endParaRPr lang="fr-FR" dirty="0"/>
          </a:p>
        </p:txBody>
      </p:sp>
    </p:spTree>
    <p:extLst>
      <p:ext uri="{BB962C8B-B14F-4D97-AF65-F5344CB8AC3E}">
        <p14:creationId xmlns:p14="http://schemas.microsoft.com/office/powerpoint/2010/main" val="11278072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37219" name="Rectangle 5123"/>
          <p:cNvSpPr>
            <a:spLocks noGrp="1" noChangeArrowheads="1"/>
          </p:cNvSpPr>
          <p:nvPr>
            <p:ph type="body" idx="1"/>
          </p:nvPr>
        </p:nvSpPr>
        <p:spPr>
          <a:xfrm>
            <a:off x="755650" y="5078413"/>
            <a:ext cx="6046788" cy="4810125"/>
          </a:xfrm>
          <a:solidFill>
            <a:srgbClr val="FFFFFF"/>
          </a:solidFill>
          <a:ln>
            <a:solidFill>
              <a:srgbClr val="000000"/>
            </a:solidFill>
            <a:miter lim="800000"/>
            <a:headEnd/>
            <a:tailEnd/>
          </a:ln>
        </p:spPr>
        <p:txBody>
          <a:bodyPr/>
          <a:lstStyle/>
          <a:p>
            <a:r>
              <a:rPr lang="fr-FR" altLang="fr-FR" sz="2000">
                <a:hlinkClick r:id="rId3"/>
              </a:rPr>
              <a:t/>
            </a:r>
            <a:br>
              <a:rPr lang="fr-FR" altLang="fr-FR" sz="2000">
                <a:hlinkClick r:id="rId3"/>
              </a:rPr>
            </a:br>
            <a:endParaRPr lang="fr-FR" altLang="fr-FR" sz="2000"/>
          </a:p>
        </p:txBody>
      </p:sp>
      <p:sp>
        <p:nvSpPr>
          <p:cNvPr id="2" name="Rectangle 1"/>
          <p:cNvSpPr/>
          <p:nvPr/>
        </p:nvSpPr>
        <p:spPr>
          <a:xfrm>
            <a:off x="-7669435" y="4819650"/>
            <a:ext cx="9737996" cy="4081117"/>
          </a:xfrm>
          <a:prstGeom prst="rect">
            <a:avLst/>
          </a:prstGeom>
        </p:spPr>
        <p:txBody>
          <a:bodyPr wrap="square">
            <a:spAutoFit/>
          </a:bodyPr>
          <a:lstStyle/>
          <a:p>
            <a:pPr>
              <a:lnSpc>
                <a:spcPct val="90000"/>
              </a:lnSpc>
            </a:pPr>
            <a:r>
              <a:rPr lang="fr-FR" altLang="fr-FR" sz="1800" dirty="0"/>
              <a:t>Cette théorie résout donc certains problèmes du </a:t>
            </a:r>
            <a:r>
              <a:rPr lang="fr-FR" altLang="fr-FR" sz="1800" dirty="0" err="1"/>
              <a:t>Big</a:t>
            </a:r>
            <a:r>
              <a:rPr lang="fr-FR" altLang="fr-FR" sz="1800" dirty="0"/>
              <a:t> Bang: </a:t>
            </a:r>
          </a:p>
          <a:p>
            <a:pPr>
              <a:lnSpc>
                <a:spcPct val="90000"/>
              </a:lnSpc>
            </a:pPr>
            <a:r>
              <a:rPr lang="fr-FR" altLang="fr-FR" sz="1800" dirty="0"/>
              <a:t>-La platitude de l'Univers: nous n'en verrions en fait qu'une toute petite partie.</a:t>
            </a:r>
            <a:br>
              <a:rPr lang="fr-FR" altLang="fr-FR" sz="1800" dirty="0"/>
            </a:br>
            <a:r>
              <a:rPr lang="fr-FR" altLang="fr-FR" sz="1800" dirty="0"/>
              <a:t>-L'homogénéité de l'Univers: celui-ci étant issu d'une région plus petite que celle prévue par la théorie "classique" du </a:t>
            </a:r>
            <a:r>
              <a:rPr lang="fr-FR" altLang="fr-FR" sz="1800" dirty="0" err="1"/>
              <a:t>Big</a:t>
            </a:r>
            <a:r>
              <a:rPr lang="fr-FR" altLang="fr-FR" sz="1800" dirty="0"/>
              <a:t> Bang, toutes les régions de l'univers actuel étaient alors en contact et ont eu le temps de s'homogénéiser.</a:t>
            </a:r>
          </a:p>
          <a:p>
            <a:pPr>
              <a:lnSpc>
                <a:spcPct val="90000"/>
              </a:lnSpc>
            </a:pPr>
            <a:r>
              <a:rPr lang="fr-FR" altLang="fr-FR" sz="1800" dirty="0"/>
              <a:t>-L'homogénéité de l'univers:</a:t>
            </a:r>
          </a:p>
          <a:p>
            <a:pPr>
              <a:lnSpc>
                <a:spcPct val="90000"/>
              </a:lnSpc>
            </a:pPr>
            <a:r>
              <a:rPr lang="fr-FR" altLang="fr-FR" sz="1800" dirty="0"/>
              <a:t>Quelle que soit la direction dans laquelle on regarde, toutes les régions de l'univers possèdent la même température, la même pression. or, si l'univers a effectivement 15 milliards d'années, il est impossible que toutes ses régions aient eu le temps de s'homogénéiser, surtout les plus éloignées. Même la matière s'est réorganisée: regroupée en galaxies et amas de galaxies, elle forme des grumeaux dans l'univers.</a:t>
            </a:r>
          </a:p>
          <a:p>
            <a:pPr>
              <a:lnSpc>
                <a:spcPct val="90000"/>
              </a:lnSpc>
            </a:pPr>
            <a:r>
              <a:rPr lang="fr-FR" altLang="fr-FR" sz="1800" dirty="0"/>
              <a:t>Une théorie a été avancée pour expliquer ce phénomène: </a:t>
            </a:r>
            <a:r>
              <a:rPr lang="fr-FR" altLang="fr-FR" sz="1800" dirty="0">
                <a:hlinkClick r:id="rId4"/>
              </a:rPr>
              <a:t>l'inflation</a:t>
            </a:r>
            <a:r>
              <a:rPr lang="fr-FR" altLang="fr-FR" sz="1800" dirty="0"/>
              <a:t>.</a:t>
            </a:r>
          </a:p>
          <a:p>
            <a:pPr>
              <a:lnSpc>
                <a:spcPct val="90000"/>
              </a:lnSpc>
            </a:pPr>
            <a:r>
              <a:rPr lang="fr-FR" altLang="fr-FR" sz="1800" dirty="0"/>
              <a:t> -La platitude de l'univers:</a:t>
            </a:r>
          </a:p>
          <a:p>
            <a:pPr>
              <a:lnSpc>
                <a:spcPct val="90000"/>
              </a:lnSpc>
            </a:pPr>
            <a:r>
              <a:rPr lang="fr-FR" altLang="fr-FR" sz="1800" dirty="0"/>
              <a:t>Des études récentes ont montré que notre univers est plat. Alors que toute la matière le composant devrait le courber, rendant son rayon très petit,. Les chances que l'univers soit "préparé" dès sa naissance à être ainsi sont quasi-nulles. Là encore la théorie de l'inflation peut être utilisée, puisqu'elle explique que l'univers s'est aplati peu de temps après le </a:t>
            </a:r>
            <a:r>
              <a:rPr lang="fr-FR" altLang="fr-FR" sz="1800" dirty="0" err="1"/>
              <a:t>Big</a:t>
            </a:r>
            <a:r>
              <a:rPr lang="fr-FR" altLang="fr-FR" sz="1800" dirty="0"/>
              <a:t> Bang.</a:t>
            </a:r>
          </a:p>
        </p:txBody>
      </p:sp>
    </p:spTree>
    <p:extLst>
      <p:ext uri="{BB962C8B-B14F-4D97-AF65-F5344CB8AC3E}">
        <p14:creationId xmlns:p14="http://schemas.microsoft.com/office/powerpoint/2010/main" val="6415279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5122"/>
          <p:cNvSpPr>
            <a:spLocks noGrp="1" noRot="1" noChangeAspect="1" noChangeArrowheads="1" noTextEdit="1"/>
          </p:cNvSpPr>
          <p:nvPr>
            <p:ph type="sldImg"/>
          </p:nvPr>
        </p:nvSpPr>
        <p:spPr>
          <a:xfrm>
            <a:off x="1065213" y="138113"/>
            <a:ext cx="5343525" cy="4006850"/>
          </a:xfrm>
          <a:solidFill>
            <a:srgbClr val="FFFFFF"/>
          </a:solidFill>
          <a:ln>
            <a:solidFill>
              <a:srgbClr val="000000"/>
            </a:solidFill>
            <a:miter lim="800000"/>
            <a:headEnd/>
            <a:tailEnd/>
          </a:ln>
        </p:spPr>
      </p:sp>
      <p:sp>
        <p:nvSpPr>
          <p:cNvPr id="2" name="Espace réservé des commentaires 1"/>
          <p:cNvSpPr>
            <a:spLocks noGrp="1"/>
          </p:cNvSpPr>
          <p:nvPr>
            <p:ph type="body" idx="10"/>
          </p:nvPr>
        </p:nvSpPr>
        <p:spPr>
          <a:xfrm>
            <a:off x="1319088" y="4337794"/>
            <a:ext cx="5049613" cy="4947171"/>
          </a:xfrm>
        </p:spPr>
        <p:txBody>
          <a:bodyPr/>
          <a:lstStyle/>
          <a:p>
            <a:r>
              <a:rPr lang="fr-FR" sz="2000" b="1" dirty="0"/>
              <a:t>Les hadrons, ce sont les quarks et les mésons </a:t>
            </a:r>
            <a:r>
              <a:rPr lang="fr-FR" sz="2000" dirty="0"/>
              <a:t>Dans l’univers primordial lors de la nucléosynthèse primordiale la matière noire et les neutrinos n’</a:t>
            </a:r>
            <a:r>
              <a:rPr lang="fr-FR" sz="2000" dirty="0" err="1"/>
              <a:t>interéagissent</a:t>
            </a:r>
            <a:r>
              <a:rPr lang="fr-FR" sz="2000" dirty="0"/>
              <a:t> pas avec le plasma</a:t>
            </a:r>
          </a:p>
          <a:p>
            <a:r>
              <a:rPr lang="fr-FR" sz="2000" dirty="0"/>
              <a:t>La matière noire s’est comprimée pour former les filaments alors que le plasma s’est détendu (expansion univers et baisse des températures)</a:t>
            </a:r>
          </a:p>
          <a:p>
            <a:r>
              <a:rPr lang="fr-FR" sz="2000" b="1" dirty="0"/>
              <a:t>Un méson </a:t>
            </a:r>
            <a:r>
              <a:rPr lang="fr-FR" sz="2000" dirty="0"/>
              <a:t>est, en physique des particules, une particule composite composée d'un nombre pair de quarks et d'antiquarks. </a:t>
            </a:r>
          </a:p>
        </p:txBody>
      </p:sp>
      <p:sp>
        <p:nvSpPr>
          <p:cNvPr id="3" name="Rectangle 2"/>
          <p:cNvSpPr/>
          <p:nvPr/>
        </p:nvSpPr>
        <p:spPr>
          <a:xfrm>
            <a:off x="7956301" y="4016398"/>
            <a:ext cx="5993580" cy="6017032"/>
          </a:xfrm>
          <a:prstGeom prst="rect">
            <a:avLst/>
          </a:prstGeom>
        </p:spPr>
        <p:txBody>
          <a:bodyPr wrap="square">
            <a:spAutoFit/>
          </a:bodyPr>
          <a:lstStyle/>
          <a:p>
            <a:pPr algn="just">
              <a:lnSpc>
                <a:spcPts val="1800"/>
              </a:lnSpc>
              <a:spcBef>
                <a:spcPts val="600"/>
              </a:spcBef>
              <a:spcAft>
                <a:spcPts val="600"/>
              </a:spcAft>
            </a:pPr>
            <a:r>
              <a:rPr lang="fr-FR" dirty="0">
                <a:solidFill>
                  <a:srgbClr val="353535"/>
                </a:solidFill>
                <a:latin typeface="Arial" panose="020B0604020202020204" pitchFamily="34" charset="0"/>
                <a:ea typeface="Times New Roman" panose="02020603050405020304" pitchFamily="18" charset="0"/>
                <a:cs typeface="Arial" panose="020B0604020202020204" pitchFamily="34" charset="0"/>
              </a:rPr>
              <a:t>Françoise Combes</a:t>
            </a:r>
          </a:p>
          <a:p>
            <a:pPr algn="just">
              <a:lnSpc>
                <a:spcPts val="1800"/>
              </a:lnSpc>
              <a:spcBef>
                <a:spcPts val="600"/>
              </a:spcBef>
              <a:spcAft>
                <a:spcPts val="600"/>
              </a:spcAft>
            </a:pPr>
            <a:r>
              <a:rPr lang="fr-FR" dirty="0">
                <a:solidFill>
                  <a:srgbClr val="353535"/>
                </a:solidFill>
                <a:latin typeface="Arial" panose="020B0604020202020204" pitchFamily="34" charset="0"/>
                <a:ea typeface="Times New Roman" panose="02020603050405020304" pitchFamily="18" charset="0"/>
                <a:cs typeface="Arial" panose="020B0604020202020204" pitchFamily="34" charset="0"/>
              </a:rPr>
              <a:t>La matière ordinaire ne peut commencer son effondrement qu’après la recombinaison (</a:t>
            </a:r>
            <a:r>
              <a:rPr lang="fr-FR" i="1" dirty="0">
                <a:solidFill>
                  <a:srgbClr val="353535"/>
                </a:solidFill>
                <a:latin typeface="Arial" panose="020B0604020202020204" pitchFamily="34" charset="0"/>
                <a:ea typeface="Times New Roman" panose="02020603050405020304" pitchFamily="18" charset="0"/>
                <a:cs typeface="Arial" panose="020B0604020202020204" pitchFamily="34" charset="0"/>
              </a:rPr>
              <a:t>z</a:t>
            </a:r>
            <a:r>
              <a:rPr lang="fr-FR" dirty="0">
                <a:solidFill>
                  <a:srgbClr val="353535"/>
                </a:solidFill>
                <a:latin typeface="Arial" panose="020B0604020202020204" pitchFamily="34" charset="0"/>
                <a:ea typeface="Times New Roman" panose="02020603050405020304" pitchFamily="18" charset="0"/>
                <a:cs typeface="Arial" panose="020B0604020202020204" pitchFamily="34" charset="0"/>
              </a:rPr>
              <a:t>~1000, T = 3000 K), car auparavant les ions et les électrons sont intiment associés aux photons par la diffusion Thomson. Les particules chargées participent alors aux oscillations acoustiques avec les photons. Si l’on doit attendre que les atomes d’hydrogène se forment et que le gaz de baryons se sépare des photons, alors les fluctuations de densité ne peuvent croître que d’un facteur 1000. Comme les limites supérieures mesurées à l’époque sont déjà inférieures à </a:t>
            </a:r>
            <a:r>
              <a:rPr lang="fr-FR" dirty="0" err="1">
                <a:solidFill>
                  <a:srgbClr val="353535"/>
                </a:solidFill>
                <a:latin typeface="Arial" panose="020B0604020202020204" pitchFamily="34" charset="0"/>
                <a:ea typeface="Times New Roman" panose="02020603050405020304" pitchFamily="18" charset="0"/>
                <a:cs typeface="Arial" panose="020B0604020202020204" pitchFamily="34" charset="0"/>
              </a:rPr>
              <a:t>δρ</a:t>
            </a:r>
            <a:r>
              <a:rPr lang="fr-FR" dirty="0">
                <a:solidFill>
                  <a:srgbClr val="353535"/>
                </a:solidFill>
                <a:latin typeface="Arial" panose="020B0604020202020204" pitchFamily="34" charset="0"/>
                <a:ea typeface="Times New Roman" panose="02020603050405020304" pitchFamily="18" charset="0"/>
                <a:cs typeface="Arial" panose="020B0604020202020204" pitchFamily="34" charset="0"/>
              </a:rPr>
              <a:t>/ρ~10</a:t>
            </a:r>
            <a:r>
              <a:rPr lang="fr-FR" sz="1200" baseline="30000" dirty="0">
                <a:solidFill>
                  <a:srgbClr val="353535"/>
                </a:solidFill>
                <a:latin typeface="Arial" panose="020B0604020202020204" pitchFamily="34" charset="0"/>
                <a:ea typeface="Times New Roman" panose="02020603050405020304" pitchFamily="18" charset="0"/>
                <a:cs typeface="Arial" panose="020B0604020202020204" pitchFamily="34" charset="0"/>
              </a:rPr>
              <a:t>−3</a:t>
            </a:r>
            <a:r>
              <a:rPr lang="fr-FR" dirty="0">
                <a:solidFill>
                  <a:srgbClr val="353535"/>
                </a:solidFill>
                <a:latin typeface="Arial" panose="020B0604020202020204" pitchFamily="34" charset="0"/>
                <a:ea typeface="Times New Roman" panose="02020603050405020304" pitchFamily="18" charset="0"/>
                <a:cs typeface="Arial" panose="020B0604020202020204" pitchFamily="34" charset="0"/>
              </a:rPr>
              <a:t>, les structures ne peuvent pas se former dans un Univers fait uniquement de matière ordinaire. Or, la matière noire n’interagit pas avec les photons et peut s’effondrer sous sa propre gravitation pour former des structures et des galaxies noires, avant la recombinaison. L’existence d’une matière noire exotique, faite de particules encore inconnues, s’impose alors.</a:t>
            </a:r>
            <a:endParaRPr lang="fr-FR"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7020197" y="305346"/>
            <a:ext cx="8657876" cy="3416320"/>
          </a:xfrm>
          <a:prstGeom prst="rect">
            <a:avLst/>
          </a:prstGeom>
        </p:spPr>
        <p:txBody>
          <a:bodyPr wrap="square">
            <a:spAutoFit/>
          </a:bodyPr>
          <a:lstStyle/>
          <a:p>
            <a:r>
              <a:rPr lang="fr-FR" dirty="0">
                <a:solidFill>
                  <a:srgbClr val="292929"/>
                </a:solidFill>
                <a:latin typeface="Nunito"/>
              </a:rPr>
              <a:t>Or, comme nous l’avons déjà précisé, le modèle communément admis est qu’elle est faite de particules élémentaires : cela signifie qu’elle est apparue très tôt, « </a:t>
            </a:r>
            <a:r>
              <a:rPr lang="fr-FR" i="1" dirty="0">
                <a:solidFill>
                  <a:srgbClr val="292929"/>
                </a:solidFill>
                <a:latin typeface="Nunito"/>
              </a:rPr>
              <a:t>avant le premier milliardième de seconde</a:t>
            </a:r>
            <a:r>
              <a:rPr lang="fr-FR" dirty="0">
                <a:solidFill>
                  <a:srgbClr val="292929"/>
                </a:solidFill>
                <a:latin typeface="Nunito"/>
              </a:rPr>
              <a:t> ».</a:t>
            </a:r>
          </a:p>
          <a:p>
            <a:r>
              <a:rPr lang="fr-FR" dirty="0">
                <a:solidFill>
                  <a:srgbClr val="292929"/>
                </a:solidFill>
                <a:latin typeface="Nunito"/>
              </a:rPr>
              <a:t>Elle ferait donc partie de la soupe cosmique originelle, ce qui rejoint la considération voulant qu’elle ait contribué à former la diversité des grandes structures de l’Univers (galaxies et amas de galaxies), en provoquant des fluctuations primordiales de densité.</a:t>
            </a:r>
            <a:endParaRPr lang="fr-FR" b="0" i="0" dirty="0">
              <a:solidFill>
                <a:srgbClr val="292929"/>
              </a:solidFill>
              <a:effectLst/>
              <a:latin typeface="Nunito"/>
            </a:endParaRPr>
          </a:p>
        </p:txBody>
      </p:sp>
      <p:sp>
        <p:nvSpPr>
          <p:cNvPr id="6" name="ZoneTexte 5"/>
          <p:cNvSpPr txBox="1"/>
          <p:nvPr/>
        </p:nvSpPr>
        <p:spPr>
          <a:xfrm>
            <a:off x="-7237387" y="161330"/>
            <a:ext cx="6480720" cy="830997"/>
          </a:xfrm>
          <a:prstGeom prst="rect">
            <a:avLst/>
          </a:prstGeom>
          <a:noFill/>
        </p:spPr>
        <p:txBody>
          <a:bodyPr wrap="square" rtlCol="0">
            <a:spAutoFit/>
          </a:bodyPr>
          <a:lstStyle/>
          <a:p>
            <a:r>
              <a:rPr lang="fr-FR" dirty="0"/>
              <a:t>La nucléosynthèse primordiale a formé beaucoup plus d’hélium que dans les étoiles</a:t>
            </a:r>
          </a:p>
        </p:txBody>
      </p:sp>
      <p:sp>
        <p:nvSpPr>
          <p:cNvPr id="7" name="Rectangle 6"/>
          <p:cNvSpPr/>
          <p:nvPr/>
        </p:nvSpPr>
        <p:spPr>
          <a:xfrm>
            <a:off x="-6955611" y="2003494"/>
            <a:ext cx="7135047" cy="4154984"/>
          </a:xfrm>
          <a:prstGeom prst="rect">
            <a:avLst/>
          </a:prstGeom>
        </p:spPr>
        <p:txBody>
          <a:bodyPr wrap="square">
            <a:spAutoFit/>
          </a:bodyPr>
          <a:lstStyle/>
          <a:p>
            <a:pPr>
              <a:buFont typeface="Arial" panose="020B0604020202020204" pitchFamily="34" charset="0"/>
              <a:buChar char="•"/>
            </a:pPr>
            <a:r>
              <a:rPr lang="fr-FR" b="1" dirty="0">
                <a:solidFill>
                  <a:srgbClr val="000000"/>
                </a:solidFill>
                <a:latin typeface="Halcom"/>
              </a:rPr>
              <a:t>La </a:t>
            </a:r>
            <a:r>
              <a:rPr lang="fr-FR" u="sng" dirty="0">
                <a:solidFill>
                  <a:srgbClr val="C082FF"/>
                </a:solidFill>
                <a:latin typeface="Halcom"/>
                <a:hlinkClick r:id="rId3"/>
              </a:rPr>
              <a:t>nucléosynthèse</a:t>
            </a:r>
            <a:r>
              <a:rPr lang="fr-FR" b="1" dirty="0">
                <a:solidFill>
                  <a:srgbClr val="000000"/>
                </a:solidFill>
                <a:latin typeface="Halcom"/>
              </a:rPr>
              <a:t> primordiale</a:t>
            </a:r>
            <a:endParaRPr lang="fr-FR" dirty="0">
              <a:solidFill>
                <a:srgbClr val="000000"/>
              </a:solidFill>
              <a:latin typeface="Halcom"/>
            </a:endParaRPr>
          </a:p>
          <a:p>
            <a:r>
              <a:rPr lang="fr-FR" dirty="0">
                <a:solidFill>
                  <a:srgbClr val="000000"/>
                </a:solidFill>
                <a:latin typeface="Halcom"/>
              </a:rPr>
              <a:t>Une centaine de secondes après le </a:t>
            </a:r>
            <a:r>
              <a:rPr lang="fr-FR" u="sng" dirty="0" err="1">
                <a:solidFill>
                  <a:srgbClr val="C082FF"/>
                </a:solidFill>
                <a:latin typeface="Halcom"/>
                <a:hlinkClick r:id="rId4"/>
              </a:rPr>
              <a:t>Big</a:t>
            </a:r>
            <a:r>
              <a:rPr lang="fr-FR" u="sng" dirty="0">
                <a:solidFill>
                  <a:srgbClr val="C082FF"/>
                </a:solidFill>
                <a:latin typeface="Halcom"/>
                <a:hlinkClick r:id="rId4"/>
              </a:rPr>
              <a:t> Bang</a:t>
            </a:r>
            <a:r>
              <a:rPr lang="fr-FR" dirty="0">
                <a:solidFill>
                  <a:srgbClr val="000000"/>
                </a:solidFill>
                <a:latin typeface="Halcom"/>
              </a:rPr>
              <a:t>, l'</a:t>
            </a:r>
            <a:r>
              <a:rPr lang="fr-FR" u="sng" dirty="0">
                <a:solidFill>
                  <a:srgbClr val="C082FF"/>
                </a:solidFill>
                <a:latin typeface="Halcom"/>
                <a:hlinkClick r:id="rId5"/>
              </a:rPr>
              <a:t>Univers</a:t>
            </a:r>
            <a:r>
              <a:rPr lang="fr-FR" dirty="0">
                <a:solidFill>
                  <a:srgbClr val="000000"/>
                </a:solidFill>
                <a:latin typeface="Halcom"/>
              </a:rPr>
              <a:t> contient environ sept </a:t>
            </a:r>
            <a:r>
              <a:rPr lang="fr-FR" u="sng" dirty="0">
                <a:solidFill>
                  <a:srgbClr val="C082FF"/>
                </a:solidFill>
                <a:latin typeface="Halcom"/>
                <a:hlinkClick r:id="rId6"/>
              </a:rPr>
              <a:t>protons</a:t>
            </a:r>
            <a:r>
              <a:rPr lang="fr-FR" dirty="0">
                <a:solidFill>
                  <a:srgbClr val="000000"/>
                </a:solidFill>
                <a:latin typeface="Halcom"/>
              </a:rPr>
              <a:t> pour un </a:t>
            </a:r>
            <a:r>
              <a:rPr lang="fr-FR" u="sng" dirty="0">
                <a:solidFill>
                  <a:srgbClr val="C082FF"/>
                </a:solidFill>
                <a:latin typeface="Halcom"/>
                <a:hlinkClick r:id="rId7"/>
              </a:rPr>
              <a:t>neutron</a:t>
            </a:r>
            <a:r>
              <a:rPr lang="fr-FR" dirty="0">
                <a:solidFill>
                  <a:srgbClr val="000000"/>
                </a:solidFill>
                <a:latin typeface="Halcom"/>
              </a:rPr>
              <a:t>. </a:t>
            </a:r>
            <a:r>
              <a:rPr lang="fr-FR" b="1" dirty="0">
                <a:solidFill>
                  <a:srgbClr val="000000"/>
                </a:solidFill>
                <a:latin typeface="Halcom"/>
              </a:rPr>
              <a:t>Les </a:t>
            </a:r>
            <a:r>
              <a:rPr lang="fr-FR" u="sng" dirty="0">
                <a:solidFill>
                  <a:srgbClr val="C082FF"/>
                </a:solidFill>
                <a:latin typeface="Halcom"/>
                <a:hlinkClick r:id="rId8"/>
              </a:rPr>
              <a:t>photons</a:t>
            </a:r>
            <a:r>
              <a:rPr lang="fr-FR" b="1" dirty="0">
                <a:solidFill>
                  <a:srgbClr val="000000"/>
                </a:solidFill>
                <a:latin typeface="Halcom"/>
              </a:rPr>
              <a:t> ont encore perdu de l'</a:t>
            </a:r>
            <a:r>
              <a:rPr lang="fr-FR" u="sng" dirty="0">
                <a:solidFill>
                  <a:srgbClr val="C082FF"/>
                </a:solidFill>
                <a:latin typeface="Halcom"/>
                <a:hlinkClick r:id="rId9"/>
              </a:rPr>
              <a:t>énergie</a:t>
            </a:r>
            <a:r>
              <a:rPr lang="fr-FR" b="1" dirty="0">
                <a:solidFill>
                  <a:srgbClr val="000000"/>
                </a:solidFill>
                <a:latin typeface="Halcom"/>
              </a:rPr>
              <a:t> et ne peuvent plus empêcher protons et neutrons de s'associer de façon durable.</a:t>
            </a:r>
            <a:r>
              <a:rPr lang="fr-FR" dirty="0">
                <a:solidFill>
                  <a:srgbClr val="000000"/>
                </a:solidFill>
                <a:latin typeface="Halcom"/>
              </a:rPr>
              <a:t> C'est l'époque de la nucléosynthèse primordiale, pendant laquelle apparaissent les premiers noyaux complexes, en particulier l'</a:t>
            </a:r>
            <a:r>
              <a:rPr lang="fr-FR" u="sng" dirty="0">
                <a:solidFill>
                  <a:srgbClr val="C082FF"/>
                </a:solidFill>
                <a:latin typeface="Halcom"/>
                <a:hlinkClick r:id="rId10"/>
              </a:rPr>
              <a:t>hélium</a:t>
            </a:r>
            <a:r>
              <a:rPr lang="fr-FR" dirty="0">
                <a:solidFill>
                  <a:srgbClr val="000000"/>
                </a:solidFill>
                <a:latin typeface="Halcom"/>
              </a:rPr>
              <a:t>, et, dans des proportions moindres, le deutérium et le </a:t>
            </a:r>
            <a:r>
              <a:rPr lang="fr-FR" u="sng" dirty="0">
                <a:solidFill>
                  <a:srgbClr val="C082FF"/>
                </a:solidFill>
                <a:latin typeface="Halcom"/>
                <a:hlinkClick r:id="rId11"/>
              </a:rPr>
              <a:t>lithium</a:t>
            </a:r>
            <a:r>
              <a:rPr lang="fr-FR" dirty="0">
                <a:solidFill>
                  <a:srgbClr val="000000"/>
                </a:solidFill>
                <a:latin typeface="Halcom"/>
              </a:rPr>
              <a:t>.</a:t>
            </a:r>
          </a:p>
        </p:txBody>
      </p:sp>
      <p:sp>
        <p:nvSpPr>
          <p:cNvPr id="4" name="Rectangle 3"/>
          <p:cNvSpPr/>
          <p:nvPr/>
        </p:nvSpPr>
        <p:spPr>
          <a:xfrm>
            <a:off x="495928" y="7962551"/>
            <a:ext cx="7119911" cy="2677656"/>
          </a:xfrm>
          <a:prstGeom prst="rect">
            <a:avLst/>
          </a:prstGeom>
        </p:spPr>
        <p:txBody>
          <a:bodyPr wrap="square">
            <a:spAutoFit/>
          </a:bodyPr>
          <a:lstStyle/>
          <a:p>
            <a:r>
              <a:rPr lang="fr-FR" b="1" dirty="0">
                <a:latin typeface="franklingothicbook"/>
              </a:rPr>
              <a:t>Stephen </a:t>
            </a:r>
            <a:r>
              <a:rPr lang="fr-FR" b="1" dirty="0" err="1">
                <a:latin typeface="franklingothicbook"/>
              </a:rPr>
              <a:t>Hawking</a:t>
            </a:r>
            <a:endParaRPr lang="fr-FR" b="1" dirty="0">
              <a:latin typeface="franklingothicbook"/>
            </a:endParaRPr>
          </a:p>
          <a:p>
            <a:r>
              <a:rPr lang="fr-FR" dirty="0">
                <a:latin typeface="franklingothicbook"/>
              </a:rPr>
              <a:t>Des trous noirs aussi petits qu’un proton, mais aussi massifs qu’une montagne (10 puissance 9 kg) pourraient avoir été créés dans les premiers instants de l’Univers</a:t>
            </a:r>
          </a:p>
          <a:p>
            <a:r>
              <a:rPr lang="fr-FR" b="1" dirty="0">
                <a:latin typeface="franklingothicbook"/>
              </a:rPr>
              <a:t>Françoise Combes </a:t>
            </a:r>
            <a:r>
              <a:rPr lang="fr-FR" dirty="0">
                <a:latin typeface="franklingothicbook"/>
              </a:rPr>
              <a:t>peu probable car la matière noire était trop étalées </a:t>
            </a:r>
            <a:endParaRPr lang="fr-FR" dirty="0"/>
          </a:p>
        </p:txBody>
      </p:sp>
      <p:sp>
        <p:nvSpPr>
          <p:cNvPr id="8" name="ZoneTexte 7"/>
          <p:cNvSpPr txBox="1"/>
          <p:nvPr/>
        </p:nvSpPr>
        <p:spPr>
          <a:xfrm>
            <a:off x="-7208928" y="935052"/>
            <a:ext cx="7056784" cy="830997"/>
          </a:xfrm>
          <a:prstGeom prst="rect">
            <a:avLst/>
          </a:prstGeom>
          <a:noFill/>
        </p:spPr>
        <p:txBody>
          <a:bodyPr wrap="square" rtlCol="0">
            <a:spAutoFit/>
          </a:bodyPr>
          <a:lstStyle/>
          <a:p>
            <a:r>
              <a:rPr lang="fr-FR" dirty="0"/>
              <a:t>La soupe primordiale a créé plus de noyaux d’hélium que toutes les étoiles</a:t>
            </a:r>
          </a:p>
        </p:txBody>
      </p:sp>
      <p:sp>
        <p:nvSpPr>
          <p:cNvPr id="9" name="Rectangle 8"/>
          <p:cNvSpPr/>
          <p:nvPr/>
        </p:nvSpPr>
        <p:spPr>
          <a:xfrm>
            <a:off x="-7857000" y="6247778"/>
            <a:ext cx="8352928" cy="3785652"/>
          </a:xfrm>
          <a:prstGeom prst="rect">
            <a:avLst/>
          </a:prstGeom>
        </p:spPr>
        <p:txBody>
          <a:bodyPr wrap="square">
            <a:spAutoFit/>
          </a:bodyPr>
          <a:lstStyle/>
          <a:p>
            <a:r>
              <a:rPr lang="fr-FR" altLang="fr-FR" dirty="0"/>
              <a:t>En 1980/90 pour résoudre cette difficulté, Alan </a:t>
            </a:r>
            <a:r>
              <a:rPr lang="fr-FR" altLang="fr-FR" dirty="0" err="1"/>
              <a:t>Guth</a:t>
            </a:r>
            <a:r>
              <a:rPr lang="fr-FR" altLang="fr-FR" dirty="0"/>
              <a:t> et A. Linde et d'autres ont introduit la notion d'INFLATION.</a:t>
            </a:r>
          </a:p>
          <a:p>
            <a:r>
              <a:rPr lang="fr-FR" altLang="fr-FR" dirty="0"/>
              <a:t>Cette théorie se base sur le fait que l'univers provient d'une région très petite qui s'est enflée (d'ou le nom inflation) approximativement 10-</a:t>
            </a:r>
            <a:r>
              <a:rPr lang="fr-FR" altLang="fr-FR" baseline="30000" dirty="0"/>
              <a:t>35</a:t>
            </a:r>
            <a:r>
              <a:rPr lang="fr-FR" altLang="fr-FR" dirty="0"/>
              <a:t> sec après le BB. </a:t>
            </a:r>
          </a:p>
          <a:p>
            <a:r>
              <a:rPr lang="fr-FR" altLang="fr-FR" dirty="0"/>
              <a:t>Cette période aurait été très courte et aurait fait gonfler l'Univers d'un énorme facteur de 10</a:t>
            </a:r>
            <a:r>
              <a:rPr lang="fr-FR" altLang="fr-FR" baseline="30000" dirty="0"/>
              <a:t>50</a:t>
            </a:r>
            <a:r>
              <a:rPr lang="fr-FR" altLang="fr-FR" dirty="0"/>
              <a:t>!!!!!!</a:t>
            </a:r>
          </a:p>
          <a:p>
            <a:r>
              <a:rPr lang="fr-FR" altLang="fr-FR" dirty="0"/>
              <a:t>Le second effet de l'inflation, c'est de rendre l'univers plat. En effet, cette inflation augmente toutes les distances de l'univers, y compris son rayon de courbure, qui tend alors vers l'infini.</a:t>
            </a:r>
          </a:p>
        </p:txBody>
      </p:sp>
    </p:spTree>
    <p:extLst>
      <p:ext uri="{BB962C8B-B14F-4D97-AF65-F5344CB8AC3E}">
        <p14:creationId xmlns:p14="http://schemas.microsoft.com/office/powerpoint/2010/main" val="6192660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noChangeArrowheads="1"/>
          </p:cNvSpPr>
          <p:nvPr>
            <p:ph type="sldNum"/>
          </p:nvPr>
        </p:nvSpPr>
        <p:spPr>
          <a:xfrm>
            <a:off x="4278313" y="10156825"/>
            <a:ext cx="3279775" cy="533400"/>
          </a:xfrm>
          <a:prstGeom prst="rect">
            <a:avLst/>
          </a:prstGeom>
          <a:ln/>
        </p:spPr>
        <p:txBody>
          <a:bodyPr/>
          <a:lstStyle/>
          <a:p>
            <a:fld id="{2BFB4536-0730-4136-A935-01E0FF7BF281}" type="slidenum">
              <a:rPr lang="fr-FR" altLang="fr-FR"/>
              <a:pPr/>
              <a:t>39</a:t>
            </a:fld>
            <a:endParaRPr lang="fr-FR" altLang="fr-FR"/>
          </a:p>
        </p:txBody>
      </p:sp>
      <p:sp>
        <p:nvSpPr>
          <p:cNvPr id="336898" name="Rectangle 2"/>
          <p:cNvSpPr>
            <a:spLocks noGrp="1" noRot="1" noChangeAspect="1" noChangeArrowheads="1" noTextEdit="1"/>
          </p:cNvSpPr>
          <p:nvPr>
            <p:ph type="sldImg"/>
          </p:nvPr>
        </p:nvSpPr>
        <p:spPr bwMode="auto">
          <a:xfrm>
            <a:off x="1106488" y="812800"/>
            <a:ext cx="5343525" cy="4006850"/>
          </a:xfrm>
          <a:prstGeom prst="rect">
            <a:avLst/>
          </a:prstGeom>
          <a:solidFill>
            <a:srgbClr val="FFFFFF"/>
          </a:solidFill>
          <a:ln>
            <a:solidFill>
              <a:srgbClr val="000000"/>
            </a:solidFill>
            <a:miter lim="800000"/>
            <a:headEnd/>
            <a:tailEnd/>
          </a:ln>
        </p:spPr>
      </p:sp>
      <p:sp>
        <p:nvSpPr>
          <p:cNvPr id="2" name="Espace réservé des commentaires 1"/>
          <p:cNvSpPr>
            <a:spLocks noGrp="1"/>
          </p:cNvSpPr>
          <p:nvPr>
            <p:ph type="body" idx="10"/>
          </p:nvPr>
        </p:nvSpPr>
        <p:spPr/>
        <p:txBody>
          <a:bodyPr/>
          <a:lstStyle/>
          <a:p>
            <a:endParaRPr lang="fr-FR"/>
          </a:p>
        </p:txBody>
      </p:sp>
      <p:sp>
        <p:nvSpPr>
          <p:cNvPr id="4" name="Rectangle 3"/>
          <p:cNvSpPr/>
          <p:nvPr/>
        </p:nvSpPr>
        <p:spPr>
          <a:xfrm>
            <a:off x="8316341" y="449362"/>
            <a:ext cx="3778250" cy="2585323"/>
          </a:xfrm>
          <a:prstGeom prst="rect">
            <a:avLst/>
          </a:prstGeom>
        </p:spPr>
        <p:txBody>
          <a:bodyPr>
            <a:spAutoFit/>
          </a:bodyPr>
          <a:lstStyle/>
          <a:p>
            <a:r>
              <a:rPr lang="fr-FR" sz="1800" dirty="0">
                <a:solidFill>
                  <a:srgbClr val="202124"/>
                </a:solidFill>
                <a:latin typeface="Google Sans"/>
              </a:rPr>
              <a:t>En physique, </a:t>
            </a:r>
            <a:r>
              <a:rPr lang="fr-FR" sz="1800" dirty="0">
                <a:solidFill>
                  <a:srgbClr val="040C28"/>
                </a:solidFill>
                <a:latin typeface="Google Sans"/>
              </a:rPr>
              <a:t>l'annihilation ou anéantissement correspond à la collision entre une particule sous-atomique et son antiparticule respective</a:t>
            </a:r>
            <a:r>
              <a:rPr lang="fr-FR" sz="1800" dirty="0">
                <a:solidFill>
                  <a:srgbClr val="202124"/>
                </a:solidFill>
                <a:latin typeface="Google Sans"/>
              </a:rPr>
              <a:t>. Puisque l'énergie et la quantité de mouvement doivent être conservées, les particules ne se muent pas en rien, mais plutôt en nouvelles particules.</a:t>
            </a:r>
            <a:endParaRPr lang="fr-FR" sz="1800" dirty="0"/>
          </a:p>
        </p:txBody>
      </p:sp>
      <p:sp>
        <p:nvSpPr>
          <p:cNvPr id="5" name="Rectangle 4"/>
          <p:cNvSpPr/>
          <p:nvPr/>
        </p:nvSpPr>
        <p:spPr>
          <a:xfrm>
            <a:off x="-8153820" y="-198710"/>
            <a:ext cx="8153820" cy="6740307"/>
          </a:xfrm>
          <a:prstGeom prst="rect">
            <a:avLst/>
          </a:prstGeom>
        </p:spPr>
        <p:txBody>
          <a:bodyPr wrap="square">
            <a:spAutoFit/>
          </a:bodyPr>
          <a:lstStyle/>
          <a:p>
            <a:r>
              <a:rPr lang="fr-FR" dirty="0">
                <a:solidFill>
                  <a:srgbClr val="202122"/>
                </a:solidFill>
                <a:latin typeface="Arial" panose="020B0604020202020204" pitchFamily="34" charset="0"/>
              </a:rPr>
              <a:t>En physique, l’</a:t>
            </a:r>
            <a:r>
              <a:rPr lang="fr-FR" b="1" dirty="0">
                <a:solidFill>
                  <a:srgbClr val="202122"/>
                </a:solidFill>
                <a:latin typeface="Arial" panose="020B0604020202020204" pitchFamily="34" charset="0"/>
              </a:rPr>
              <a:t>annihilation</a:t>
            </a:r>
            <a:r>
              <a:rPr lang="fr-FR" dirty="0">
                <a:solidFill>
                  <a:srgbClr val="202122"/>
                </a:solidFill>
                <a:latin typeface="Arial" panose="020B0604020202020204" pitchFamily="34" charset="0"/>
              </a:rPr>
              <a:t> ou </a:t>
            </a:r>
            <a:r>
              <a:rPr lang="fr-FR" b="1" dirty="0">
                <a:solidFill>
                  <a:srgbClr val="202122"/>
                </a:solidFill>
                <a:latin typeface="Arial" panose="020B0604020202020204" pitchFamily="34" charset="0"/>
              </a:rPr>
              <a:t>anéantissement</a:t>
            </a:r>
            <a:r>
              <a:rPr lang="fr-FR" dirty="0">
                <a:solidFill>
                  <a:srgbClr val="202122"/>
                </a:solidFill>
                <a:latin typeface="Arial" panose="020B0604020202020204" pitchFamily="34" charset="0"/>
              </a:rPr>
              <a:t> correspond à la collision entre une </a:t>
            </a:r>
            <a:r>
              <a:rPr lang="fr-FR" dirty="0">
                <a:solidFill>
                  <a:srgbClr val="3366CC"/>
                </a:solidFill>
                <a:latin typeface="Arial" panose="020B0604020202020204" pitchFamily="34" charset="0"/>
                <a:hlinkClick r:id="rId3" tooltip="Particule subatomique"/>
              </a:rPr>
              <a:t>particule sous-atomique</a:t>
            </a:r>
            <a:r>
              <a:rPr lang="fr-FR" dirty="0">
                <a:solidFill>
                  <a:srgbClr val="202122"/>
                </a:solidFill>
                <a:latin typeface="Arial" panose="020B0604020202020204" pitchFamily="34" charset="0"/>
              </a:rPr>
              <a:t> et son </a:t>
            </a:r>
            <a:r>
              <a:rPr lang="fr-FR" dirty="0">
                <a:solidFill>
                  <a:srgbClr val="3366CC"/>
                </a:solidFill>
                <a:latin typeface="Arial" panose="020B0604020202020204" pitchFamily="34" charset="0"/>
                <a:hlinkClick r:id="rId4" tooltip="Antiparticule"/>
              </a:rPr>
              <a:t>antiparticule</a:t>
            </a:r>
            <a:r>
              <a:rPr lang="fr-FR" dirty="0">
                <a:solidFill>
                  <a:srgbClr val="202122"/>
                </a:solidFill>
                <a:latin typeface="Arial" panose="020B0604020202020204" pitchFamily="34" charset="0"/>
              </a:rPr>
              <a:t> respective</a:t>
            </a:r>
            <a:r>
              <a:rPr lang="fr-FR" baseline="30000" dirty="0">
                <a:solidFill>
                  <a:srgbClr val="3366CC"/>
                </a:solidFill>
                <a:latin typeface="Arial" panose="020B0604020202020204" pitchFamily="34" charset="0"/>
                <a:hlinkClick r:id="rId5"/>
              </a:rPr>
              <a:t>1</a:t>
            </a:r>
            <a:r>
              <a:rPr lang="fr-FR" dirty="0">
                <a:solidFill>
                  <a:srgbClr val="202122"/>
                </a:solidFill>
                <a:latin typeface="Arial" panose="020B0604020202020204" pitchFamily="34" charset="0"/>
              </a:rPr>
              <a:t>. Puisque l’énergie et la </a:t>
            </a:r>
            <a:r>
              <a:rPr lang="fr-FR" dirty="0">
                <a:solidFill>
                  <a:srgbClr val="3366CC"/>
                </a:solidFill>
                <a:latin typeface="Arial" panose="020B0604020202020204" pitchFamily="34" charset="0"/>
                <a:hlinkClick r:id="rId6" tooltip="Quantité de mouvement"/>
              </a:rPr>
              <a:t>quantité de mouvement</a:t>
            </a:r>
            <a:r>
              <a:rPr lang="fr-FR" dirty="0">
                <a:solidFill>
                  <a:srgbClr val="202122"/>
                </a:solidFill>
                <a:latin typeface="Arial" panose="020B0604020202020204" pitchFamily="34" charset="0"/>
              </a:rPr>
              <a:t> doivent être conservées, les particules ne se muent pas en rien, mais plutôt en nouvelles particules. Les antiparticules possèdent des </a:t>
            </a:r>
            <a:r>
              <a:rPr lang="fr-FR" dirty="0">
                <a:solidFill>
                  <a:srgbClr val="3366CC"/>
                </a:solidFill>
                <a:latin typeface="Arial" panose="020B0604020202020204" pitchFamily="34" charset="0"/>
                <a:hlinkClick r:id="rId7" tooltip="Nombre quantique"/>
              </a:rPr>
              <a:t>nombres quantiques</a:t>
            </a:r>
            <a:r>
              <a:rPr lang="fr-FR" dirty="0">
                <a:solidFill>
                  <a:srgbClr val="202122"/>
                </a:solidFill>
                <a:latin typeface="Arial" panose="020B0604020202020204" pitchFamily="34" charset="0"/>
              </a:rPr>
              <a:t> exactement opposés à ceux des particules, donc la somme des nombres quantiques du pair égale zéro. Ainsi, le processus peut donner naissance à n’importe quel jeu de particules dont la somme des nombres quantiques est égale à zéro, pourvu que la conservation d’énergie et de la quantité de mouvement soient respectées. Lors de la collision entre une particule et son antiparticule, leur énergie se transforme en particule porteuse de force, tel le boson W+/W-, porteuse de force W/Z ou un </a:t>
            </a:r>
            <a:r>
              <a:rPr lang="fr-FR" dirty="0">
                <a:solidFill>
                  <a:srgbClr val="3366CC"/>
                </a:solidFill>
                <a:latin typeface="Arial" panose="020B0604020202020204" pitchFamily="34" charset="0"/>
                <a:hlinkClick r:id="rId8" tooltip="Photon"/>
              </a:rPr>
              <a:t>photon</a:t>
            </a:r>
            <a:r>
              <a:rPr lang="fr-FR" dirty="0">
                <a:solidFill>
                  <a:srgbClr val="202122"/>
                </a:solidFill>
                <a:latin typeface="Arial" panose="020B0604020202020204" pitchFamily="34" charset="0"/>
              </a:rPr>
              <a:t>. Ces particules se transforment plus tard en autres particules</a:t>
            </a:r>
            <a:r>
              <a:rPr lang="fr-FR" baseline="30000" dirty="0">
                <a:solidFill>
                  <a:srgbClr val="3366CC"/>
                </a:solidFill>
                <a:latin typeface="Arial" panose="020B0604020202020204" pitchFamily="34" charset="0"/>
                <a:hlinkClick r:id="rId9"/>
              </a:rPr>
              <a:t>2</a:t>
            </a:r>
            <a:r>
              <a:rPr lang="fr-FR" dirty="0">
                <a:solidFill>
                  <a:srgbClr val="202122"/>
                </a:solidFill>
                <a:latin typeface="Arial" panose="020B0604020202020204" pitchFamily="34" charset="0"/>
              </a:rPr>
              <a:t>.</a:t>
            </a:r>
            <a:endParaRPr lang="fr-FR" dirty="0"/>
          </a:p>
        </p:txBody>
      </p:sp>
      <p:sp>
        <p:nvSpPr>
          <p:cNvPr id="6" name="Rectangle 5"/>
          <p:cNvSpPr/>
          <p:nvPr/>
        </p:nvSpPr>
        <p:spPr>
          <a:xfrm>
            <a:off x="1169988" y="5302797"/>
            <a:ext cx="13275441" cy="4154984"/>
          </a:xfrm>
          <a:prstGeom prst="rect">
            <a:avLst/>
          </a:prstGeom>
        </p:spPr>
        <p:txBody>
          <a:bodyPr wrap="square">
            <a:spAutoFit/>
          </a:bodyPr>
          <a:lstStyle/>
          <a:p>
            <a:r>
              <a:rPr lang="fr-FR" dirty="0">
                <a:solidFill>
                  <a:srgbClr val="292929"/>
                </a:solidFill>
                <a:latin typeface="sourcesans-regular"/>
              </a:rPr>
              <a:t>Les particules d’antimatière ont la même masse que leurs homologues de matière, mais des caractéristiques opposées, notamment la charge électrique. Ainsi, le positon, chargé positivement, est l’antiparticule de l’électron, chargé négativement. Les particules de matière et d'antimatière sont toujours produites par paire et, lorsqu'elles entrent en contact l’une avec l’autre, elles s'annihilent mutuellement, ne laissant derrière elles que de l’énergie pure. Au cours des premières fractions de seconde qui ont suivi le </a:t>
            </a:r>
            <a:r>
              <a:rPr lang="fr-FR" dirty="0" err="1">
                <a:solidFill>
                  <a:srgbClr val="292929"/>
                </a:solidFill>
                <a:latin typeface="sourcesans-regular"/>
              </a:rPr>
              <a:t>Big</a:t>
            </a:r>
            <a:r>
              <a:rPr lang="fr-FR" dirty="0">
                <a:solidFill>
                  <a:srgbClr val="292929"/>
                </a:solidFill>
                <a:latin typeface="sourcesans-regular"/>
              </a:rPr>
              <a:t> Bang, l’Univers dense et chaud était en effervescence : des paires particule-antiparticule ne cessaient d'apparaître et de disparaître. Si la matière et l’antimatière sont créées et détruites ensemble, l'Univers ne devrait contenir que de l'énergie résiduelle.</a:t>
            </a:r>
          </a:p>
          <a:p>
            <a:r>
              <a:rPr lang="fr-FR" dirty="0">
                <a:solidFill>
                  <a:srgbClr val="292929"/>
                </a:solidFill>
                <a:latin typeface="sourcesans-regular"/>
              </a:rPr>
              <a:t>Néanmoins, une minuscule partie de la matière – environ une particule sur un milliard – a réussi à survivre. C’est la matière que nous observons aujourd’hui. Au cours des dernières décennies,</a:t>
            </a:r>
            <a:endParaRPr lang="fr-FR" b="0" i="0" dirty="0">
              <a:solidFill>
                <a:srgbClr val="292929"/>
              </a:solidFill>
              <a:effectLst/>
              <a:latin typeface="sourcesans-regular"/>
            </a:endParaRPr>
          </a:p>
        </p:txBody>
      </p:sp>
    </p:spTree>
    <p:extLst>
      <p:ext uri="{BB962C8B-B14F-4D97-AF65-F5344CB8AC3E}">
        <p14:creationId xmlns:p14="http://schemas.microsoft.com/office/powerpoint/2010/main" val="1408809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5122"/>
          <p:cNvSpPr>
            <a:spLocks noGrp="1" noRot="1" noChangeAspect="1" noChangeArrowheads="1" noTextEdit="1"/>
          </p:cNvSpPr>
          <p:nvPr>
            <p:ph type="sldImg"/>
          </p:nvPr>
        </p:nvSpPr>
        <p:spPr>
          <a:xfrm>
            <a:off x="311150" y="377825"/>
            <a:ext cx="5343525" cy="4006850"/>
          </a:xfrm>
          <a:solidFill>
            <a:srgbClr val="FFFFFF"/>
          </a:solidFill>
          <a:ln>
            <a:solidFill>
              <a:srgbClr val="000000"/>
            </a:solidFill>
            <a:miter lim="800000"/>
            <a:headEnd/>
            <a:tailEnd/>
          </a:ln>
        </p:spPr>
      </p:sp>
      <p:sp>
        <p:nvSpPr>
          <p:cNvPr id="122883" name="Rectangle 4"/>
          <p:cNvSpPr>
            <a:spLocks noChangeArrowheads="1"/>
          </p:cNvSpPr>
          <p:nvPr/>
        </p:nvSpPr>
        <p:spPr bwMode="auto">
          <a:xfrm>
            <a:off x="-4284663" y="7359650"/>
            <a:ext cx="0" cy="2476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endParaRPr lang="en-GB" altLang="fr-FR" sz="1600">
              <a:solidFill>
                <a:srgbClr val="333333"/>
              </a:solidFill>
              <a:latin typeface="Verdana" panose="020B0604030504040204" pitchFamily="34" charset="0"/>
            </a:endParaRPr>
          </a:p>
        </p:txBody>
      </p:sp>
      <p:pic>
        <p:nvPicPr>
          <p:cNvPr id="122884" name="Picture 5" descr="Vera Rubin est morte le 25 décembre 2016. Dans les années 1970, Vera Rubin avait confirmé la présence d'une matière invisible en observant le mouvement des étoiles et cela avait lancé la chasse à la matière noire qui continue toujours aujourd'hu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3088" y="377825"/>
            <a:ext cx="5932488"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Imag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4675" y="550863"/>
            <a:ext cx="7559675" cy="377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6" name="Rectangle 1"/>
          <p:cNvSpPr>
            <a:spLocks noChangeArrowheads="1"/>
          </p:cNvSpPr>
          <p:nvPr/>
        </p:nvSpPr>
        <p:spPr bwMode="auto">
          <a:xfrm>
            <a:off x="2967037" y="5140325"/>
            <a:ext cx="74168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fr-FR" altLang="fr-FR" sz="1800" dirty="0">
                <a:solidFill>
                  <a:srgbClr val="181818"/>
                </a:solidFill>
                <a:latin typeface="Prociono"/>
              </a:rPr>
              <a:t>Le premier chercheur a avoir repéré cette incohérence est le Suisse Fritz Zwicky en 1933, ce dernier voulait étudier un groupe de galaxies situés dans l’amas de la « chevelure de Bérénice » (vous noterez le nom toujours très poétique) pour pouvoir en calculer la masse en regardant leur dispersion de vitesse puisque la différence de vitesse entre les astres d’un amas est liée à la masse au sein de l’amas. Zwicky compare alors la masse dynamique (déduite de son influence gravitationnelle) à la masse lumineuse, c’est à dire la masse déduite d’après la quantité de lumière émise par l’amas. Le scientifique constate alors que la vitesse dynamique est 400 fois plus élevée que la vitesse lumineuse. Cependant, rien ne l’alarme car les instruments de mesures étaient alors peu précis et les corps tels que les trous noirs ou les gaz moléculaires sont très peu lumineux et pouvaient participer à l’erreur de mesure.</a:t>
            </a:r>
          </a:p>
          <a:p>
            <a:pPr algn="just"/>
            <a:r>
              <a:rPr lang="fr-FR" altLang="fr-FR" sz="1800" dirty="0">
                <a:solidFill>
                  <a:srgbClr val="181818"/>
                </a:solidFill>
                <a:latin typeface="Prociono"/>
              </a:rPr>
              <a:t> </a:t>
            </a:r>
          </a:p>
        </p:txBody>
      </p:sp>
      <p:sp>
        <p:nvSpPr>
          <p:cNvPr id="122887" name="Espace réservé des commentaires 2"/>
          <p:cNvSpPr>
            <a:spLocks noGrp="1"/>
          </p:cNvSpPr>
          <p:nvPr/>
        </p:nvSpPr>
        <p:spPr bwMode="auto">
          <a:xfrm>
            <a:off x="1169988" y="5086350"/>
            <a:ext cx="5224462"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endParaRPr lang="fr-FR" altLang="fr-FR"/>
          </a:p>
        </p:txBody>
      </p:sp>
      <p:sp>
        <p:nvSpPr>
          <p:cNvPr id="122888" name="Rectangle 1"/>
          <p:cNvSpPr>
            <a:spLocks noChangeArrowheads="1"/>
          </p:cNvSpPr>
          <p:nvPr/>
        </p:nvSpPr>
        <p:spPr bwMode="auto">
          <a:xfrm>
            <a:off x="-3853011" y="4958993"/>
            <a:ext cx="6408738"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800" dirty="0">
                <a:solidFill>
                  <a:srgbClr val="252525"/>
                </a:solidFill>
                <a:latin typeface="Arial" panose="020B0604020202020204" pitchFamily="34" charset="0"/>
              </a:rPr>
              <a:t>L'</a:t>
            </a:r>
            <a:r>
              <a:rPr lang="fr-FR" altLang="fr-FR" sz="1800" b="1" dirty="0">
                <a:solidFill>
                  <a:srgbClr val="252525"/>
                </a:solidFill>
                <a:latin typeface="Arial" panose="020B0604020202020204" pitchFamily="34" charset="0"/>
              </a:rPr>
              <a:t>amas de la </a:t>
            </a:r>
            <a:r>
              <a:rPr lang="fr-FR" altLang="fr-FR" sz="1800" b="1" dirty="0">
                <a:solidFill>
                  <a:srgbClr val="0B0080"/>
                </a:solidFill>
                <a:latin typeface="Arial" panose="020B0604020202020204" pitchFamily="34" charset="0"/>
                <a:hlinkClick r:id="rId5" tooltip="Chevelure de Bérénice"/>
              </a:rPr>
              <a:t>Chevelure de Bérénice</a:t>
            </a:r>
            <a:r>
              <a:rPr lang="fr-FR" altLang="fr-FR" sz="1800" dirty="0">
                <a:solidFill>
                  <a:srgbClr val="252525"/>
                </a:solidFill>
                <a:latin typeface="Arial" panose="020B0604020202020204" pitchFamily="34" charset="0"/>
              </a:rPr>
              <a:t> ou </a:t>
            </a:r>
            <a:r>
              <a:rPr lang="fr-FR" altLang="fr-FR" sz="1800" b="1" dirty="0">
                <a:solidFill>
                  <a:srgbClr val="252525"/>
                </a:solidFill>
                <a:latin typeface="Arial" panose="020B0604020202020204" pitchFamily="34" charset="0"/>
              </a:rPr>
              <a:t>Amas de Coma</a:t>
            </a:r>
            <a:r>
              <a:rPr lang="fr-FR" altLang="fr-FR" sz="1800" dirty="0">
                <a:solidFill>
                  <a:srgbClr val="252525"/>
                </a:solidFill>
                <a:latin typeface="Arial" panose="020B0604020202020204" pitchFamily="34" charset="0"/>
              </a:rPr>
              <a:t> (</a:t>
            </a:r>
            <a:r>
              <a:rPr lang="fr-FR" altLang="fr-FR" sz="1800" dirty="0">
                <a:solidFill>
                  <a:srgbClr val="0B0080"/>
                </a:solidFill>
                <a:latin typeface="Arial" panose="020B0604020202020204" pitchFamily="34" charset="0"/>
                <a:hlinkClick r:id="rId6" tooltip="Abell 1656"/>
              </a:rPr>
              <a:t>Abell 1656</a:t>
            </a:r>
            <a:r>
              <a:rPr lang="fr-FR" altLang="fr-FR" sz="1800" dirty="0">
                <a:solidFill>
                  <a:srgbClr val="252525"/>
                </a:solidFill>
                <a:latin typeface="Arial" panose="020B0604020202020204" pitchFamily="34" charset="0"/>
              </a:rPr>
              <a:t>) est un vaste </a:t>
            </a:r>
            <a:r>
              <a:rPr lang="fr-FR" altLang="fr-FR" sz="1800" dirty="0">
                <a:solidFill>
                  <a:srgbClr val="0B0080"/>
                </a:solidFill>
                <a:latin typeface="Arial" panose="020B0604020202020204" pitchFamily="34" charset="0"/>
                <a:hlinkClick r:id="rId7" tooltip="Amas de galaxies"/>
              </a:rPr>
              <a:t>amas de galaxies</a:t>
            </a:r>
            <a:r>
              <a:rPr lang="fr-FR" altLang="fr-FR" sz="1800" dirty="0">
                <a:solidFill>
                  <a:srgbClr val="252525"/>
                </a:solidFill>
                <a:latin typeface="Arial" panose="020B0604020202020204" pitchFamily="34" charset="0"/>
              </a:rPr>
              <a:t> qui contient plus de 1000 galaxies identifiées. Avec l'</a:t>
            </a:r>
            <a:r>
              <a:rPr lang="fr-FR" altLang="fr-FR" sz="1800" dirty="0">
                <a:solidFill>
                  <a:srgbClr val="0B0080"/>
                </a:solidFill>
                <a:latin typeface="Arial" panose="020B0604020202020204" pitchFamily="34" charset="0"/>
                <a:hlinkClick r:id="rId8" tooltip="Amas du Lion"/>
              </a:rPr>
              <a:t>amas du Lion</a:t>
            </a:r>
            <a:r>
              <a:rPr lang="fr-FR" altLang="fr-FR" sz="1800" dirty="0">
                <a:solidFill>
                  <a:srgbClr val="252525"/>
                </a:solidFill>
                <a:latin typeface="Arial" panose="020B0604020202020204" pitchFamily="34" charset="0"/>
              </a:rPr>
              <a:t> (Abell 1367), c'est l'un des deux amas majeurs qui constituent le superamas de Coma</a:t>
            </a:r>
            <a:r>
              <a:rPr lang="fr-FR" altLang="fr-FR" sz="1800" baseline="30000" dirty="0">
                <a:solidFill>
                  <a:srgbClr val="0B0080"/>
                </a:solidFill>
                <a:latin typeface="Arial" panose="020B0604020202020204" pitchFamily="34" charset="0"/>
                <a:hlinkClick r:id="rId9"/>
              </a:rPr>
              <a:t>1</a:t>
            </a:r>
            <a:r>
              <a:rPr lang="fr-FR" altLang="fr-FR" sz="1800" dirty="0">
                <a:solidFill>
                  <a:srgbClr val="252525"/>
                </a:solidFill>
                <a:latin typeface="Arial" panose="020B0604020202020204" pitchFamily="34" charset="0"/>
              </a:rPr>
              <a:t>.</a:t>
            </a:r>
          </a:p>
          <a:p>
            <a:r>
              <a:rPr lang="fr-FR" altLang="fr-FR" sz="1800" dirty="0">
                <a:solidFill>
                  <a:srgbClr val="252525"/>
                </a:solidFill>
                <a:latin typeface="Arial" panose="020B0604020202020204" pitchFamily="34" charset="0"/>
              </a:rPr>
              <a:t>La distance moyenne de l'amas à la Terre est de environ 99 </a:t>
            </a:r>
            <a:r>
              <a:rPr lang="fr-FR" altLang="fr-FR" sz="1800" dirty="0" err="1">
                <a:solidFill>
                  <a:srgbClr val="0B0080"/>
                </a:solidFill>
                <a:latin typeface="Arial" panose="020B0604020202020204" pitchFamily="34" charset="0"/>
                <a:hlinkClick r:id="rId10" tooltip="Mégaparsec"/>
              </a:rPr>
              <a:t>Mpc</a:t>
            </a:r>
            <a:r>
              <a:rPr lang="fr-FR" altLang="fr-FR" sz="1800" dirty="0">
                <a:solidFill>
                  <a:srgbClr val="252525"/>
                </a:solidFill>
                <a:latin typeface="Arial" panose="020B0604020202020204" pitchFamily="34" charset="0"/>
              </a:rPr>
              <a:t> (∼323 millions d' </a:t>
            </a:r>
            <a:r>
              <a:rPr lang="fr-FR" altLang="fr-FR" sz="1800" dirty="0" err="1">
                <a:solidFill>
                  <a:srgbClr val="0B0080"/>
                </a:solidFill>
                <a:latin typeface="Arial" panose="020B0604020202020204" pitchFamily="34" charset="0"/>
                <a:hlinkClick r:id="rId11" tooltip="Année-lumière"/>
              </a:rPr>
              <a:t>a.l</a:t>
            </a:r>
            <a:r>
              <a:rPr lang="fr-FR" altLang="fr-FR" sz="1800" dirty="0">
                <a:solidFill>
                  <a:srgbClr val="0B0080"/>
                </a:solidFill>
                <a:latin typeface="Arial" panose="020B0604020202020204" pitchFamily="34" charset="0"/>
                <a:hlinkClick r:id="rId11" tooltip="Année-lumière"/>
              </a:rPr>
              <a:t>.</a:t>
            </a:r>
            <a:r>
              <a:rPr lang="fr-FR" altLang="fr-FR" sz="1800" dirty="0">
                <a:solidFill>
                  <a:srgbClr val="252525"/>
                </a:solidFill>
                <a:latin typeface="Arial" panose="020B0604020202020204" pitchFamily="34" charset="0"/>
              </a:rPr>
              <a:t>)</a:t>
            </a:r>
            <a:r>
              <a:rPr lang="fr-FR" altLang="fr-FR" sz="1800" baseline="30000" dirty="0">
                <a:solidFill>
                  <a:srgbClr val="0B0080"/>
                </a:solidFill>
                <a:latin typeface="Arial" panose="020B0604020202020204" pitchFamily="34" charset="0"/>
                <a:hlinkClick r:id="rId12"/>
              </a:rPr>
              <a:t>2</a:t>
            </a:r>
            <a:r>
              <a:rPr lang="fr-FR" altLang="fr-FR" sz="1800" dirty="0">
                <a:solidFill>
                  <a:srgbClr val="252525"/>
                </a:solidFill>
                <a:latin typeface="Arial" panose="020B0604020202020204" pitchFamily="34" charset="0"/>
              </a:rPr>
              <a:t>. Ses dix plus brillantes galaxies spirales ont une </a:t>
            </a:r>
            <a:r>
              <a:rPr lang="fr-FR" altLang="fr-FR" sz="1800" dirty="0">
                <a:solidFill>
                  <a:srgbClr val="0B0080"/>
                </a:solidFill>
                <a:latin typeface="Arial" panose="020B0604020202020204" pitchFamily="34" charset="0"/>
                <a:hlinkClick r:id="rId13" tooltip="Magnitude apparente"/>
              </a:rPr>
              <a:t>magnitude apparente</a:t>
            </a:r>
            <a:r>
              <a:rPr lang="fr-FR" altLang="fr-FR" sz="1800" dirty="0">
                <a:solidFill>
                  <a:srgbClr val="252525"/>
                </a:solidFill>
                <a:latin typeface="Arial" panose="020B0604020202020204" pitchFamily="34" charset="0"/>
              </a:rPr>
              <a:t> comprise entre 12 et 14 et sont observables avec un télescope d'amateur de diamètre supérieur à 200 </a:t>
            </a:r>
            <a:r>
              <a:rPr lang="fr-FR" altLang="fr-FR" sz="1800" dirty="0" err="1">
                <a:solidFill>
                  <a:srgbClr val="252525"/>
                </a:solidFill>
                <a:latin typeface="Arial" panose="020B0604020202020204" pitchFamily="34" charset="0"/>
              </a:rPr>
              <a:t>mm.</a:t>
            </a:r>
            <a:r>
              <a:rPr lang="fr-FR" altLang="fr-FR" sz="1800" dirty="0">
                <a:solidFill>
                  <a:srgbClr val="252525"/>
                </a:solidFill>
                <a:latin typeface="Arial" panose="020B0604020202020204" pitchFamily="34" charset="0"/>
              </a:rPr>
              <a:t> La région centrale est dominée par deux </a:t>
            </a:r>
            <a:r>
              <a:rPr lang="fr-FR" altLang="fr-FR" sz="1800" dirty="0">
                <a:solidFill>
                  <a:srgbClr val="0B0080"/>
                </a:solidFill>
                <a:latin typeface="Arial" panose="020B0604020202020204" pitchFamily="34" charset="0"/>
                <a:hlinkClick r:id="rId14" tooltip="Galaxie elliptique"/>
              </a:rPr>
              <a:t>galaxies elliptiques</a:t>
            </a:r>
            <a:r>
              <a:rPr lang="fr-FR" altLang="fr-FR" sz="1800" dirty="0">
                <a:solidFill>
                  <a:srgbClr val="252525"/>
                </a:solidFill>
                <a:latin typeface="Arial" panose="020B0604020202020204" pitchFamily="34" charset="0"/>
              </a:rPr>
              <a:t> géantes : </a:t>
            </a:r>
            <a:r>
              <a:rPr lang="fr-FR" altLang="fr-FR" sz="1800" dirty="0">
                <a:solidFill>
                  <a:srgbClr val="0B0080"/>
                </a:solidFill>
                <a:latin typeface="Arial" panose="020B0604020202020204" pitchFamily="34" charset="0"/>
                <a:hlinkClick r:id="rId15" tooltip="NGC 4874"/>
              </a:rPr>
              <a:t>NGC 4874</a:t>
            </a:r>
            <a:r>
              <a:rPr lang="fr-FR" altLang="fr-FR" sz="1800" dirty="0">
                <a:solidFill>
                  <a:srgbClr val="252525"/>
                </a:solidFill>
                <a:latin typeface="Arial" panose="020B0604020202020204" pitchFamily="34" charset="0"/>
              </a:rPr>
              <a:t> et </a:t>
            </a:r>
            <a:r>
              <a:rPr lang="fr-FR" altLang="fr-FR" sz="1800" dirty="0">
                <a:solidFill>
                  <a:srgbClr val="0B0080"/>
                </a:solidFill>
                <a:latin typeface="Arial" panose="020B0604020202020204" pitchFamily="34" charset="0"/>
                <a:hlinkClick r:id="rId16" tooltip="NGC 4889"/>
              </a:rPr>
              <a:t>NGC 4889</a:t>
            </a:r>
            <a:r>
              <a:rPr lang="fr-FR" altLang="fr-FR" sz="1800" baseline="30000" dirty="0">
                <a:solidFill>
                  <a:srgbClr val="0B0080"/>
                </a:solidFill>
                <a:latin typeface="Arial" panose="020B0604020202020204" pitchFamily="34" charset="0"/>
                <a:hlinkClick r:id="rId17"/>
              </a:rPr>
              <a:t>3</a:t>
            </a:r>
            <a:r>
              <a:rPr lang="fr-FR" altLang="fr-FR" sz="1800" dirty="0">
                <a:solidFill>
                  <a:srgbClr val="252525"/>
                </a:solidFill>
                <a:latin typeface="Arial" panose="020B0604020202020204" pitchFamily="34" charset="0"/>
              </a:rPr>
              <a:t>. L'amas est situé dans le ciel à quelques degrés du pôle galactique nord. La plupart des galaxies de la partie centrale de l'amas de Coma sont elliptiques. Des galaxies naines ainsi que des elliptiques géantes sont présentes en abondance dans l'amas</a:t>
            </a:r>
            <a:r>
              <a:rPr lang="fr-FR" altLang="fr-FR" sz="1800" baseline="30000" dirty="0">
                <a:solidFill>
                  <a:srgbClr val="0B0080"/>
                </a:solidFill>
                <a:latin typeface="Arial" panose="020B0604020202020204" pitchFamily="34" charset="0"/>
                <a:hlinkClick r:id="rId18"/>
              </a:rPr>
              <a:t>4</a:t>
            </a:r>
            <a:r>
              <a:rPr lang="fr-FR" altLang="fr-FR" sz="1800" dirty="0">
                <a:solidFill>
                  <a:srgbClr val="252525"/>
                </a:solidFill>
                <a:latin typeface="Arial" panose="020B0604020202020204" pitchFamily="34" charset="0"/>
              </a:rPr>
              <a:t>.</a:t>
            </a:r>
          </a:p>
        </p:txBody>
      </p:sp>
      <p:sp>
        <p:nvSpPr>
          <p:cNvPr id="2" name="ZoneTexte 1"/>
          <p:cNvSpPr txBox="1"/>
          <p:nvPr/>
        </p:nvSpPr>
        <p:spPr>
          <a:xfrm>
            <a:off x="11340677" y="5849962"/>
            <a:ext cx="4320480" cy="3046988"/>
          </a:xfrm>
          <a:prstGeom prst="rect">
            <a:avLst/>
          </a:prstGeom>
          <a:noFill/>
        </p:spPr>
        <p:txBody>
          <a:bodyPr wrap="square" rtlCol="0">
            <a:spAutoFit/>
          </a:bodyPr>
          <a:lstStyle/>
          <a:p>
            <a:r>
              <a:rPr lang="fr-FR" dirty="0"/>
              <a:t>Zwicky a surestimé la masse manquante pour 3 raisons</a:t>
            </a:r>
          </a:p>
          <a:p>
            <a:r>
              <a:rPr lang="fr-FR" dirty="0"/>
              <a:t>Ne connaissait pas la masse des gaz présents dans l’amas</a:t>
            </a:r>
          </a:p>
          <a:p>
            <a:r>
              <a:rPr lang="fr-FR" dirty="0"/>
              <a:t>A mal évaluée la masse des galaxies (erreur de distance</a:t>
            </a:r>
          </a:p>
          <a:p>
            <a:r>
              <a:rPr lang="fr-FR" dirty="0"/>
              <a:t>N’a pas tenu compte de l’expansion de l’Univers</a:t>
            </a:r>
          </a:p>
        </p:txBody>
      </p:sp>
      <p:pic>
        <p:nvPicPr>
          <p:cNvPr id="10" name="Imag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28109" y="400223"/>
            <a:ext cx="7559675" cy="377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417449" y="8894725"/>
            <a:ext cx="4243708" cy="830997"/>
          </a:xfrm>
          <a:prstGeom prst="rect">
            <a:avLst/>
          </a:prstGeom>
        </p:spPr>
        <p:txBody>
          <a:bodyPr wrap="square">
            <a:spAutoFit/>
          </a:bodyPr>
          <a:lstStyle/>
          <a:p>
            <a:r>
              <a:rPr lang="fr-FR" b="1" dirty="0"/>
              <a:t>Vitesse expansion à 99 Mégas Parsecs 7130km/s</a:t>
            </a:r>
          </a:p>
        </p:txBody>
      </p:sp>
    </p:spTree>
    <p:extLst>
      <p:ext uri="{BB962C8B-B14F-4D97-AF65-F5344CB8AC3E}">
        <p14:creationId xmlns:p14="http://schemas.microsoft.com/office/powerpoint/2010/main" val="11256667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37219" name="Rectangle 5123"/>
          <p:cNvSpPr>
            <a:spLocks noGrp="1" noChangeArrowheads="1"/>
          </p:cNvSpPr>
          <p:nvPr>
            <p:ph type="body" idx="1"/>
          </p:nvPr>
        </p:nvSpPr>
        <p:spPr>
          <a:xfrm>
            <a:off x="755650" y="5078413"/>
            <a:ext cx="6046788" cy="4810125"/>
          </a:xfrm>
          <a:solidFill>
            <a:srgbClr val="FFFFFF"/>
          </a:solidFill>
          <a:ln>
            <a:solidFill>
              <a:srgbClr val="000000"/>
            </a:solidFill>
            <a:miter lim="800000"/>
            <a:headEnd/>
            <a:tailEnd/>
          </a:ln>
        </p:spPr>
        <p:txBody>
          <a:bodyPr/>
          <a:lstStyle/>
          <a:p>
            <a:r>
              <a:rPr lang="fr-FR" altLang="fr-FR" sz="2000">
                <a:hlinkClick r:id="rId3"/>
              </a:rPr>
              <a:t/>
            </a:r>
            <a:br>
              <a:rPr lang="fr-FR" altLang="fr-FR" sz="2000">
                <a:hlinkClick r:id="rId3"/>
              </a:rPr>
            </a:br>
            <a:endParaRPr lang="fr-FR" altLang="fr-FR" sz="2000"/>
          </a:p>
        </p:txBody>
      </p:sp>
      <p:sp>
        <p:nvSpPr>
          <p:cNvPr id="2" name="Rectangle 1"/>
          <p:cNvSpPr/>
          <p:nvPr/>
        </p:nvSpPr>
        <p:spPr>
          <a:xfrm>
            <a:off x="-6157267" y="1169442"/>
            <a:ext cx="3778250" cy="3046988"/>
          </a:xfrm>
          <a:prstGeom prst="rect">
            <a:avLst/>
          </a:prstGeom>
        </p:spPr>
        <p:txBody>
          <a:bodyPr>
            <a:spAutoFit/>
          </a:bodyPr>
          <a:lstStyle/>
          <a:p>
            <a:r>
              <a:rPr lang="fr-FR" dirty="0">
                <a:latin typeface="Lucida Sans Unicode" panose="020B0602030504020204" pitchFamily="34" charset="0"/>
                <a:ea typeface="Times New Roman" panose="02020603050405020304" pitchFamily="18" charset="0"/>
              </a:rPr>
              <a:t>Or, la matière noire n’interagit pas avec les photons et peut s’effondrer sous sa propre gravitation pour former des structures et des galaxies noires, avant la recombinaison. </a:t>
            </a:r>
            <a:endParaRPr lang="fr-FR" dirty="0"/>
          </a:p>
        </p:txBody>
      </p:sp>
    </p:spTree>
    <p:extLst>
      <p:ext uri="{BB962C8B-B14F-4D97-AF65-F5344CB8AC3E}">
        <p14:creationId xmlns:p14="http://schemas.microsoft.com/office/powerpoint/2010/main" val="38653386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122"/>
          <p:cNvSpPr>
            <a:spLocks noGrp="1" noRot="1" noChangeAspect="1" noChangeArrowheads="1" noTextEdit="1"/>
          </p:cNvSpPr>
          <p:nvPr>
            <p:ph type="sldImg"/>
          </p:nvPr>
        </p:nvSpPr>
        <p:spPr>
          <a:xfrm>
            <a:off x="1106488" y="738188"/>
            <a:ext cx="5343525" cy="4006850"/>
          </a:xfrm>
          <a:solidFill>
            <a:srgbClr val="FFFFFF"/>
          </a:solidFill>
          <a:ln>
            <a:solidFill>
              <a:srgbClr val="000000"/>
            </a:solidFill>
            <a:miter lim="800000"/>
            <a:headEnd/>
            <a:tailEnd/>
          </a:ln>
        </p:spPr>
      </p:sp>
      <p:sp>
        <p:nvSpPr>
          <p:cNvPr id="137219" name="Rectangle 5123"/>
          <p:cNvSpPr>
            <a:spLocks noGrp="1" noChangeArrowheads="1"/>
          </p:cNvSpPr>
          <p:nvPr>
            <p:ph type="body" idx="1"/>
          </p:nvPr>
        </p:nvSpPr>
        <p:spPr>
          <a:xfrm>
            <a:off x="755650" y="5078413"/>
            <a:ext cx="6046788" cy="4810125"/>
          </a:xfrm>
          <a:solidFill>
            <a:srgbClr val="FFFFFF"/>
          </a:solidFill>
          <a:ln>
            <a:solidFill>
              <a:srgbClr val="000000"/>
            </a:solidFill>
            <a:miter lim="800000"/>
            <a:headEnd/>
            <a:tailEnd/>
          </a:ln>
        </p:spPr>
        <p:txBody>
          <a:bodyPr/>
          <a:lstStyle/>
          <a:p>
            <a:r>
              <a:rPr lang="fr-FR" altLang="fr-FR" sz="2000">
                <a:hlinkClick r:id="rId3"/>
              </a:rPr>
              <a:t/>
            </a:r>
            <a:br>
              <a:rPr lang="fr-FR" altLang="fr-FR" sz="2000">
                <a:hlinkClick r:id="rId3"/>
              </a:rPr>
            </a:br>
            <a:endParaRPr lang="fr-FR" altLang="fr-FR" sz="2000"/>
          </a:p>
        </p:txBody>
      </p:sp>
      <p:sp>
        <p:nvSpPr>
          <p:cNvPr id="2" name="Rectangle 1"/>
          <p:cNvSpPr/>
          <p:nvPr/>
        </p:nvSpPr>
        <p:spPr>
          <a:xfrm>
            <a:off x="-5221163" y="521370"/>
            <a:ext cx="3778250" cy="7109639"/>
          </a:xfrm>
          <a:prstGeom prst="rect">
            <a:avLst/>
          </a:prstGeom>
        </p:spPr>
        <p:txBody>
          <a:bodyPr>
            <a:spAutoFit/>
          </a:bodyPr>
          <a:lstStyle/>
          <a:p>
            <a:r>
              <a:rPr lang="fr-FR" dirty="0">
                <a:latin typeface="Nunito"/>
              </a:rPr>
              <a:t>Elle ferait donc partie de la soupe cosmique originelle, ce qui rejoint la considération voulant qu’elle ait contribué à former la diversité des grandes structures de l’Univers (galaxies et amas de galaxies), en provoquant des fluctuations primordiales de densité. C’est aussi pour cette raison que le satellite Euclid, évoqué précédemment et destiné à étudier l’expansion de l’Univers, pourra peut-être percer certains secrets de la matière noire.</a:t>
            </a:r>
            <a:endParaRPr lang="fr-FR" dirty="0"/>
          </a:p>
        </p:txBody>
      </p:sp>
    </p:spTree>
    <p:extLst>
      <p:ext uri="{BB962C8B-B14F-4D97-AF65-F5344CB8AC3E}">
        <p14:creationId xmlns:p14="http://schemas.microsoft.com/office/powerpoint/2010/main" val="21426966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Espace réservé de l'image des diapositives 1"/>
          <p:cNvSpPr>
            <a:spLocks noGrp="1" noRot="1" noChangeAspect="1" noTextEdit="1"/>
          </p:cNvSpPr>
          <p:nvPr>
            <p:ph type="sldImg"/>
          </p:nvPr>
        </p:nvSpPr>
        <p:spPr/>
      </p:sp>
      <p:sp>
        <p:nvSpPr>
          <p:cNvPr id="149507" name="Espace réservé des commentaires 2"/>
          <p:cNvSpPr>
            <a:spLocks noGrp="1"/>
          </p:cNvSpPr>
          <p:nvPr>
            <p:ph type="body" idx="1"/>
          </p:nvPr>
        </p:nvSpPr>
        <p:spPr>
          <a:noFill/>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buFont typeface="Times New Roman" charset="0"/>
              <a:buNone/>
              <a:defRPr/>
            </a:pPr>
            <a:endParaRPr lang="fr-FR">
              <a:latin typeface="Times New Roman" charset="0"/>
              <a:ea typeface="ＭＳ Ｐゴシック" charset="0"/>
            </a:endParaRPr>
          </a:p>
        </p:txBody>
      </p:sp>
    </p:spTree>
    <p:extLst>
      <p:ext uri="{BB962C8B-B14F-4D97-AF65-F5344CB8AC3E}">
        <p14:creationId xmlns:p14="http://schemas.microsoft.com/office/powerpoint/2010/main" val="26962641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80484" y="-252376"/>
            <a:ext cx="13177838" cy="4093428"/>
          </a:xfrm>
          <a:prstGeom prst="rect">
            <a:avLst/>
          </a:prstGeom>
        </p:spPr>
        <p:txBody>
          <a:bodyPr>
            <a:spAutoFit/>
          </a:bodyPr>
          <a:lstStyle/>
          <a:p>
            <a:pPr algn="ctr">
              <a:defRPr/>
            </a:pPr>
            <a:r>
              <a:rPr lang="fr-FR" sz="2000" b="1" cap="small" dirty="0">
                <a:solidFill>
                  <a:srgbClr val="001070"/>
                </a:solidFill>
                <a:latin typeface="Arial" panose="020B0604020202020204" pitchFamily="34" charset="0"/>
              </a:rPr>
              <a:t>La source la plus lointaine de l'Univers: première émission lumineuse</a:t>
            </a:r>
          </a:p>
          <a:p>
            <a:pPr algn="just">
              <a:defRPr/>
            </a:pPr>
            <a:r>
              <a:rPr lang="fr-FR" sz="2000" dirty="0">
                <a:solidFill>
                  <a:srgbClr val="000000"/>
                </a:solidFill>
              </a:rPr>
              <a:t>Le fond diffus cosmologique correspond à la première émission de photons dans l'Univers, 380 000 ans après le Big-Bang. Il a été découvert par les radioastronomes </a:t>
            </a:r>
            <a:r>
              <a:rPr lang="fr-FR" sz="2000" b="1" dirty="0">
                <a:solidFill>
                  <a:srgbClr val="000000"/>
                </a:solidFill>
              </a:rPr>
              <a:t>Penzias et Wilson en 1965 </a:t>
            </a:r>
            <a:r>
              <a:rPr lang="fr-FR" sz="2000" dirty="0">
                <a:solidFill>
                  <a:srgbClr val="000000"/>
                </a:solidFill>
              </a:rPr>
              <a:t>qui testaient une antenne pour mesurer le rayonnement radio de notre Galaxie. Ils ont découvert un signal émis qui était identique quelque soit la direction observée.</a:t>
            </a:r>
          </a:p>
          <a:p>
            <a:pPr algn="just">
              <a:defRPr/>
            </a:pPr>
            <a:r>
              <a:rPr lang="fr-FR" sz="2000" dirty="0">
                <a:solidFill>
                  <a:srgbClr val="000000"/>
                </a:solidFill>
              </a:rPr>
              <a:t>Le fond diffus cosmologique avait été prédit par l'astrophysicien Gamow. 380 000 ans après le Big-Bang, l'Univers était considérablement plus petit et plus dense qu'il ne l'est aujourd'hui. Les photons étaient perpétuellement en interaction avec la matière dense : tout photon émis était immédiatement absorbé par la matière, en particulier par les électrons libres. Dès que les électrons ont commencé à se combiner avec les noyaux des atomes, les photons ont pu se libérer de la matière : l'Univers est devenu transparent. L'image de ces premiers photons occupe toute la sphère céleste (voir image).</a:t>
            </a:r>
          </a:p>
          <a:p>
            <a:pPr algn="just">
              <a:defRPr/>
            </a:pPr>
            <a:r>
              <a:rPr lang="fr-FR" sz="2000" dirty="0">
                <a:solidFill>
                  <a:srgbClr val="000000"/>
                </a:solidFill>
              </a:rPr>
              <a:t>La découverte du fond diffus cosmologique est une des preuves du Big-Bang. Son décalage spectral correspond à z=1100, impliquant que l'Univers était plus d'un milliard de fois plus dense qu'aujourd'hui ! On peut associer une température à cette émission, dite de </a:t>
            </a:r>
            <a:r>
              <a:rPr lang="fr-FR" sz="2000" b="1" dirty="0">
                <a:solidFill>
                  <a:srgbClr val="0000FF"/>
                </a:solidFill>
                <a:hlinkClick r:id="rId3" tooltip="Un corps noir est un objet physique dont le rayonnement est uniquement causé par l'agitation thermique de ses composantes. L'appellation &quot;corps noir&quot; vient du fait qu'un tel corps absorbe l'ensemble des radiations électromagnétiques qu'il reçoit."/>
              </a:rPr>
              <a:t>corps noir</a:t>
            </a:r>
            <a:r>
              <a:rPr lang="fr-FR" sz="2000" dirty="0">
                <a:solidFill>
                  <a:srgbClr val="000000"/>
                </a:solidFill>
              </a:rPr>
              <a:t>, qui est de 2,7 degrés Kelvin aujourd'hui, alors qu'elle était de 3000 degrés Kelvin lors de l'émission.</a:t>
            </a:r>
          </a:p>
        </p:txBody>
      </p:sp>
      <p:sp>
        <p:nvSpPr>
          <p:cNvPr id="112643" name="Rectangle 2"/>
          <p:cNvSpPr>
            <a:spLocks noChangeArrowheads="1"/>
          </p:cNvSpPr>
          <p:nvPr/>
        </p:nvSpPr>
        <p:spPr bwMode="auto">
          <a:xfrm>
            <a:off x="-2916906" y="4006395"/>
            <a:ext cx="9289032"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sz="2000" dirty="0">
                <a:latin typeface="Arial" panose="020B0604020202020204" pitchFamily="34" charset="0"/>
              </a:rPr>
              <a:t>Le </a:t>
            </a:r>
            <a:r>
              <a:rPr lang="fr-FR" altLang="fr-FR" sz="2000" b="1" dirty="0">
                <a:latin typeface="Arial" panose="020B0604020202020204" pitchFamily="34" charset="0"/>
              </a:rPr>
              <a:t>fond diffus cosmologique</a:t>
            </a:r>
            <a:r>
              <a:rPr lang="fr-FR" altLang="fr-FR" sz="2000" dirty="0">
                <a:latin typeface="Arial" panose="020B0604020202020204" pitchFamily="34" charset="0"/>
              </a:rPr>
              <a:t>, ou de plus en plus souvent </a:t>
            </a:r>
            <a:r>
              <a:rPr lang="fr-FR" altLang="fr-FR" sz="2000" b="1" dirty="0">
                <a:latin typeface="Arial" panose="020B0604020202020204" pitchFamily="34" charset="0"/>
              </a:rPr>
              <a:t>fond diffus micro-onde</a:t>
            </a:r>
            <a:r>
              <a:rPr lang="fr-FR" altLang="fr-FR" sz="2000" dirty="0">
                <a:latin typeface="Arial" panose="020B0604020202020204" pitchFamily="34" charset="0"/>
              </a:rPr>
              <a:t> ou </a:t>
            </a:r>
            <a:r>
              <a:rPr lang="fr-FR" altLang="fr-FR" sz="2000" b="1" dirty="0">
                <a:latin typeface="Arial" panose="020B0604020202020204" pitchFamily="34" charset="0"/>
              </a:rPr>
              <a:t>fond cosmique de micro-ondes</a:t>
            </a:r>
            <a:r>
              <a:rPr lang="fr-FR" altLang="fr-FR" sz="2000" baseline="30000" dirty="0">
                <a:latin typeface="Arial" panose="020B0604020202020204" pitchFamily="34" charset="0"/>
                <a:hlinkClick r:id="rId4"/>
              </a:rPr>
              <a:t>1</a:t>
            </a:r>
            <a:r>
              <a:rPr lang="fr-FR" altLang="fr-FR" sz="2000" dirty="0">
                <a:latin typeface="Arial" panose="020B0604020202020204" pitchFamily="34" charset="0"/>
              </a:rPr>
              <a:t>, est le nom donné au </a:t>
            </a:r>
            <a:r>
              <a:rPr lang="fr-FR" altLang="fr-FR" sz="2000" dirty="0">
                <a:latin typeface="Arial" panose="020B0604020202020204" pitchFamily="34" charset="0"/>
                <a:hlinkClick r:id="rId5" tooltip="Rayonnement électromagnétique"/>
              </a:rPr>
              <a:t>rayonnement électromagnétique</a:t>
            </a:r>
            <a:r>
              <a:rPr lang="fr-FR" altLang="fr-FR" sz="2000" dirty="0">
                <a:latin typeface="Arial" panose="020B0604020202020204" pitchFamily="34" charset="0"/>
              </a:rPr>
              <a:t> issu, selon le </a:t>
            </a:r>
            <a:r>
              <a:rPr lang="fr-FR" altLang="fr-FR" sz="2000" dirty="0">
                <a:latin typeface="Arial" panose="020B0604020202020204" pitchFamily="34" charset="0"/>
                <a:hlinkClick r:id="rId6" tooltip="Modèle standard de la cosmologie"/>
              </a:rPr>
              <a:t>modèle standard de la cosmologie</a:t>
            </a:r>
            <a:r>
              <a:rPr lang="fr-FR" altLang="fr-FR" sz="2000" dirty="0">
                <a:latin typeface="Arial" panose="020B0604020202020204" pitchFamily="34" charset="0"/>
              </a:rPr>
              <a:t>, de l'époque dense et chaude qu'a connue l'</a:t>
            </a:r>
            <a:r>
              <a:rPr lang="fr-FR" altLang="fr-FR" sz="2000" dirty="0">
                <a:latin typeface="Arial" panose="020B0604020202020204" pitchFamily="34" charset="0"/>
                <a:hlinkClick r:id="rId7" tooltip="Univers"/>
              </a:rPr>
              <a:t>Univers</a:t>
            </a:r>
            <a:r>
              <a:rPr lang="fr-FR" altLang="fr-FR" sz="2000" dirty="0">
                <a:latin typeface="Arial" panose="020B0604020202020204" pitchFamily="34" charset="0"/>
              </a:rPr>
              <a:t> par le passé, le </a:t>
            </a:r>
            <a:r>
              <a:rPr lang="fr-FR" altLang="fr-FR" sz="2000" dirty="0" err="1">
                <a:latin typeface="Arial" panose="020B0604020202020204" pitchFamily="34" charset="0"/>
                <a:hlinkClick r:id="rId8" tooltip="Big Bang"/>
              </a:rPr>
              <a:t>Big</a:t>
            </a:r>
            <a:r>
              <a:rPr lang="fr-FR" altLang="fr-FR" sz="2000" dirty="0">
                <a:latin typeface="Arial" panose="020B0604020202020204" pitchFamily="34" charset="0"/>
                <a:hlinkClick r:id="rId8" tooltip="Big Bang"/>
              </a:rPr>
              <a:t> Bang</a:t>
            </a:r>
            <a:r>
              <a:rPr lang="fr-FR" altLang="fr-FR" sz="2000" dirty="0">
                <a:latin typeface="Arial" panose="020B0604020202020204" pitchFamily="34" charset="0"/>
              </a:rPr>
              <a:t>. Bien qu'issu d'une époque très chaude, ce rayonnement a été dilué et refroidi par l'</a:t>
            </a:r>
            <a:r>
              <a:rPr lang="fr-FR" altLang="fr-FR" sz="2000" dirty="0">
                <a:latin typeface="Arial" panose="020B0604020202020204" pitchFamily="34" charset="0"/>
                <a:hlinkClick r:id="rId9" tooltip="Expansion de l'Univers"/>
              </a:rPr>
              <a:t>expansion de l'Univers</a:t>
            </a:r>
            <a:r>
              <a:rPr lang="fr-FR" altLang="fr-FR" sz="2000" dirty="0">
                <a:latin typeface="Arial" panose="020B0604020202020204" pitchFamily="34" charset="0"/>
              </a:rPr>
              <a:t> et possède désormais une </a:t>
            </a:r>
            <a:r>
              <a:rPr lang="fr-FR" altLang="fr-FR" sz="2000" dirty="0">
                <a:latin typeface="Arial" panose="020B0604020202020204" pitchFamily="34" charset="0"/>
                <a:hlinkClick r:id="rId10" tooltip="Température"/>
              </a:rPr>
              <a:t>température</a:t>
            </a:r>
            <a:r>
              <a:rPr lang="fr-FR" altLang="fr-FR" sz="2000" dirty="0">
                <a:latin typeface="Arial" panose="020B0604020202020204" pitchFamily="34" charset="0"/>
              </a:rPr>
              <a:t> très basse de 2,728 </a:t>
            </a:r>
            <a:r>
              <a:rPr lang="fr-FR" altLang="fr-FR" sz="2000" dirty="0">
                <a:latin typeface="Arial" panose="020B0604020202020204" pitchFamily="34" charset="0"/>
                <a:hlinkClick r:id="rId11" tooltip="Kelvin"/>
              </a:rPr>
              <a:t>K</a:t>
            </a:r>
            <a:r>
              <a:rPr lang="fr-FR" altLang="fr-FR" sz="2000" dirty="0">
                <a:latin typeface="Arial" panose="020B0604020202020204" pitchFamily="34" charset="0"/>
              </a:rPr>
              <a:t>(-270,424 °C). Le domaine de </a:t>
            </a:r>
            <a:r>
              <a:rPr lang="fr-FR" altLang="fr-FR" sz="2000" dirty="0">
                <a:latin typeface="Arial" panose="020B0604020202020204" pitchFamily="34" charset="0"/>
                <a:hlinkClick r:id="rId12" tooltip="Longueur d'onde"/>
              </a:rPr>
              <a:t>longueur d'onde</a:t>
            </a:r>
            <a:r>
              <a:rPr lang="fr-FR" altLang="fr-FR" sz="2000" dirty="0">
                <a:latin typeface="Arial" panose="020B0604020202020204" pitchFamily="34" charset="0"/>
              </a:rPr>
              <a:t> dans lequel il se situe est celui des </a:t>
            </a:r>
            <a:r>
              <a:rPr lang="fr-FR" altLang="fr-FR" sz="2000" dirty="0">
                <a:latin typeface="Arial" panose="020B0604020202020204" pitchFamily="34" charset="0"/>
                <a:hlinkClick r:id="rId13" tooltip="Micro-onde"/>
              </a:rPr>
              <a:t>micro-ondes</a:t>
            </a:r>
            <a:r>
              <a:rPr lang="fr-FR" altLang="fr-FR" sz="2000" dirty="0">
                <a:latin typeface="Arial" panose="020B0604020202020204" pitchFamily="34" charset="0"/>
              </a:rPr>
              <a:t>, entre l'</a:t>
            </a:r>
            <a:r>
              <a:rPr lang="fr-FR" altLang="fr-FR" sz="2000" dirty="0">
                <a:latin typeface="Arial" panose="020B0604020202020204" pitchFamily="34" charset="0"/>
                <a:hlinkClick r:id="rId14" tooltip="Infrarouge"/>
              </a:rPr>
              <a:t>infrarouge</a:t>
            </a:r>
            <a:r>
              <a:rPr lang="fr-FR" altLang="fr-FR" sz="2000" dirty="0">
                <a:latin typeface="Arial" panose="020B0604020202020204" pitchFamily="34" charset="0"/>
              </a:rPr>
              <a:t> et les </a:t>
            </a:r>
            <a:r>
              <a:rPr lang="fr-FR" altLang="fr-FR" sz="2000" dirty="0">
                <a:latin typeface="Arial" panose="020B0604020202020204" pitchFamily="34" charset="0"/>
                <a:hlinkClick r:id="rId15" tooltip="Onde radio"/>
              </a:rPr>
              <a:t>ondes radio</a:t>
            </a:r>
            <a:r>
              <a:rPr lang="fr-FR" altLang="fr-FR" sz="2000" dirty="0">
                <a:latin typeface="Arial" panose="020B0604020202020204" pitchFamily="34" charset="0"/>
              </a:rPr>
              <a:t>. Plus précisément, les longueur d'onde et </a:t>
            </a:r>
            <a:r>
              <a:rPr lang="fr-FR" altLang="fr-FR" sz="2000" dirty="0">
                <a:latin typeface="Arial" panose="020B0604020202020204" pitchFamily="34" charset="0"/>
                <a:hlinkClick r:id="rId16" tooltip="Fréquence"/>
              </a:rPr>
              <a:t>fréquence</a:t>
            </a:r>
            <a:r>
              <a:rPr lang="fr-FR" altLang="fr-FR" sz="2000" dirty="0">
                <a:latin typeface="Arial" panose="020B0604020202020204" pitchFamily="34" charset="0"/>
              </a:rPr>
              <a:t> typiques du rayonnement sont respectivement 1,9 </a:t>
            </a:r>
            <a:r>
              <a:rPr lang="fr-FR" altLang="fr-FR" sz="2000" dirty="0">
                <a:latin typeface="Arial" panose="020B0604020202020204" pitchFamily="34" charset="0"/>
                <a:hlinkClick r:id="rId17" tooltip="Millimètre"/>
              </a:rPr>
              <a:t>mm</a:t>
            </a:r>
            <a:r>
              <a:rPr lang="fr-FR" altLang="fr-FR" sz="2000" dirty="0">
                <a:latin typeface="Arial" panose="020B0604020202020204" pitchFamily="34" charset="0"/>
              </a:rPr>
              <a:t> et 160 </a:t>
            </a:r>
            <a:r>
              <a:rPr lang="fr-FR" altLang="fr-FR" sz="2000" dirty="0">
                <a:latin typeface="Arial" panose="020B0604020202020204" pitchFamily="34" charset="0"/>
                <a:hlinkClick r:id="rId18" tooltip="Gigahertz"/>
              </a:rPr>
              <a:t>GHz</a:t>
            </a:r>
            <a:r>
              <a:rPr lang="fr-FR" altLang="fr-FR" sz="2000" dirty="0">
                <a:latin typeface="Arial" panose="020B0604020202020204" pitchFamily="34" charset="0"/>
              </a:rPr>
              <a:t>.</a:t>
            </a:r>
            <a:endParaRPr lang="fr-FR" altLang="fr-FR" sz="2000" dirty="0"/>
          </a:p>
        </p:txBody>
      </p:sp>
      <p:sp>
        <p:nvSpPr>
          <p:cNvPr id="112644" name="Rectangle 2"/>
          <p:cNvSpPr>
            <a:spLocks noChangeArrowheads="1"/>
          </p:cNvSpPr>
          <p:nvPr/>
        </p:nvSpPr>
        <p:spPr bwMode="auto">
          <a:xfrm>
            <a:off x="-2484041" y="7573942"/>
            <a:ext cx="7775576"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dirty="0">
                <a:solidFill>
                  <a:srgbClr val="252525"/>
                </a:solidFill>
                <a:latin typeface="Arial" panose="020B0604020202020204" pitchFamily="34" charset="0"/>
              </a:rPr>
              <a:t>Penzias et Wilson recevront chacun 1/4 du </a:t>
            </a:r>
            <a:r>
              <a:rPr lang="fr-FR" altLang="fr-FR" dirty="0">
                <a:solidFill>
                  <a:srgbClr val="0B0080"/>
                </a:solidFill>
                <a:latin typeface="Arial" panose="020B0604020202020204" pitchFamily="34" charset="0"/>
                <a:hlinkClick r:id="rId19" tooltip="Prix Nobel"/>
              </a:rPr>
              <a:t>prix Nobel</a:t>
            </a:r>
            <a:r>
              <a:rPr lang="fr-FR" altLang="fr-FR" dirty="0">
                <a:solidFill>
                  <a:srgbClr val="252525"/>
                </a:solidFill>
                <a:latin typeface="Arial" panose="020B0604020202020204" pitchFamily="34" charset="0"/>
              </a:rPr>
              <a:t> de physique 1978 pour leur découverte.</a:t>
            </a:r>
            <a:endParaRPr lang="fr-FR" altLang="fr-FR" dirty="0"/>
          </a:p>
        </p:txBody>
      </p:sp>
      <p:sp>
        <p:nvSpPr>
          <p:cNvPr id="112645" name="ZoneTexte 2"/>
          <p:cNvSpPr txBox="1">
            <a:spLocks noChangeArrowheads="1"/>
          </p:cNvSpPr>
          <p:nvPr/>
        </p:nvSpPr>
        <p:spPr bwMode="auto">
          <a:xfrm>
            <a:off x="-1980803" y="8446086"/>
            <a:ext cx="6769101"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dirty="0"/>
              <a:t>Le zéro absolu = - 273,15 ° Celsius</a:t>
            </a:r>
          </a:p>
        </p:txBody>
      </p:sp>
      <p:sp>
        <p:nvSpPr>
          <p:cNvPr id="112646" name="ZoneTexte 3"/>
          <p:cNvSpPr txBox="1">
            <a:spLocks noChangeArrowheads="1"/>
          </p:cNvSpPr>
          <p:nvPr/>
        </p:nvSpPr>
        <p:spPr bwMode="auto">
          <a:xfrm>
            <a:off x="10260557" y="2753618"/>
            <a:ext cx="1080119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b="1" dirty="0"/>
              <a:t>Isotrope : les propriétés physiques sont les mêmes quelque soit la direction</a:t>
            </a:r>
          </a:p>
          <a:p>
            <a:r>
              <a:rPr lang="fr-FR" altLang="fr-FR" dirty="0"/>
              <a:t>(Anisotrope c’est le contraire)</a:t>
            </a:r>
          </a:p>
          <a:p>
            <a:r>
              <a:rPr lang="fr-FR" altLang="fr-FR" b="1" dirty="0"/>
              <a:t>Homogène : dont la composition et la structure sont les mêmes partout</a:t>
            </a:r>
          </a:p>
        </p:txBody>
      </p:sp>
      <p:sp>
        <p:nvSpPr>
          <p:cNvPr id="3" name="ZoneTexte 2"/>
          <p:cNvSpPr txBox="1"/>
          <p:nvPr/>
        </p:nvSpPr>
        <p:spPr>
          <a:xfrm>
            <a:off x="9684493" y="809402"/>
            <a:ext cx="12241360" cy="1200329"/>
          </a:xfrm>
          <a:prstGeom prst="rect">
            <a:avLst/>
          </a:prstGeom>
          <a:noFill/>
        </p:spPr>
        <p:txBody>
          <a:bodyPr wrap="square" rtlCol="0">
            <a:spAutoFit/>
          </a:bodyPr>
          <a:lstStyle/>
          <a:p>
            <a:r>
              <a:rPr lang="fr-FR" dirty="0"/>
              <a:t>COBE 1989</a:t>
            </a:r>
          </a:p>
          <a:p>
            <a:r>
              <a:rPr lang="fr-FR" dirty="0"/>
              <a:t>WMAP 2001</a:t>
            </a:r>
          </a:p>
          <a:p>
            <a:r>
              <a:rPr lang="fr-FR" dirty="0"/>
              <a:t>Planck 2009</a:t>
            </a:r>
          </a:p>
        </p:txBody>
      </p:sp>
      <p:sp>
        <p:nvSpPr>
          <p:cNvPr id="4" name="Rectangle 3"/>
          <p:cNvSpPr/>
          <p:nvPr/>
        </p:nvSpPr>
        <p:spPr>
          <a:xfrm>
            <a:off x="7956301" y="5201890"/>
            <a:ext cx="7704856" cy="2308324"/>
          </a:xfrm>
          <a:prstGeom prst="rect">
            <a:avLst/>
          </a:prstGeom>
        </p:spPr>
        <p:txBody>
          <a:bodyPr wrap="square">
            <a:spAutoFit/>
          </a:bodyPr>
          <a:lstStyle/>
          <a:p>
            <a:r>
              <a:rPr lang="fr-FR" dirty="0">
                <a:solidFill>
                  <a:srgbClr val="202124"/>
                </a:solidFill>
                <a:latin typeface="Google Sans"/>
              </a:rPr>
              <a:t>En physique, un corps noir est un </a:t>
            </a:r>
            <a:r>
              <a:rPr lang="fr-FR" dirty="0">
                <a:solidFill>
                  <a:srgbClr val="040C28"/>
                </a:solidFill>
                <a:latin typeface="Google Sans"/>
              </a:rPr>
              <a:t>objet idéal qui absorbe parfaitement toute l'énergie électromagnétique (toute la lumière quelle que soit sa longueur d'onde) qu'il reçoit</a:t>
            </a:r>
            <a:r>
              <a:rPr lang="fr-FR" dirty="0">
                <a:solidFill>
                  <a:srgbClr val="202124"/>
                </a:solidFill>
                <a:latin typeface="Google Sans"/>
              </a:rPr>
              <a:t>. Cette absorption se traduit par une agitation thermique qui provoque l'émission d'un rayonnement thermique, dit rayonnement du corps noir.</a:t>
            </a:r>
            <a:endParaRPr lang="fr-FR" dirty="0"/>
          </a:p>
        </p:txBody>
      </p:sp>
    </p:spTree>
    <p:extLst>
      <p:ext uri="{BB962C8B-B14F-4D97-AF65-F5344CB8AC3E}">
        <p14:creationId xmlns:p14="http://schemas.microsoft.com/office/powerpoint/2010/main" val="6393498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noChangeArrowheads="1"/>
          </p:cNvSpPr>
          <p:nvPr>
            <p:ph type="sldNum"/>
          </p:nvPr>
        </p:nvSpPr>
        <p:spPr>
          <a:xfrm>
            <a:off x="4278313" y="10156825"/>
            <a:ext cx="3279775" cy="533400"/>
          </a:xfrm>
          <a:prstGeom prst="rect">
            <a:avLst/>
          </a:prstGeom>
          <a:ln/>
        </p:spPr>
        <p:txBody>
          <a:bodyPr/>
          <a:lstStyle/>
          <a:p>
            <a:fld id="{2BFB4536-0730-4136-A935-01E0FF7BF281}" type="slidenum">
              <a:rPr lang="fr-FR" altLang="fr-FR"/>
              <a:pPr/>
              <a:t>44</a:t>
            </a:fld>
            <a:endParaRPr lang="fr-FR" altLang="fr-FR"/>
          </a:p>
        </p:txBody>
      </p:sp>
      <p:sp>
        <p:nvSpPr>
          <p:cNvPr id="336898" name="Rectangle 2"/>
          <p:cNvSpPr>
            <a:spLocks noGrp="1" noRot="1" noChangeAspect="1" noChangeArrowheads="1" noTextEdit="1"/>
          </p:cNvSpPr>
          <p:nvPr>
            <p:ph type="sldImg"/>
          </p:nvPr>
        </p:nvSpPr>
        <p:spPr bwMode="auto">
          <a:xfrm>
            <a:off x="1106488" y="812800"/>
            <a:ext cx="5343525" cy="4006850"/>
          </a:xfrm>
          <a:prstGeom prst="rect">
            <a:avLst/>
          </a:prstGeom>
          <a:solidFill>
            <a:srgbClr val="FFFFFF"/>
          </a:solidFill>
          <a:ln>
            <a:solidFill>
              <a:srgbClr val="000000"/>
            </a:solidFill>
            <a:miter lim="800000"/>
            <a:headEnd/>
            <a:tailEnd/>
          </a:ln>
        </p:spPr>
      </p:sp>
      <p:sp>
        <p:nvSpPr>
          <p:cNvPr id="336899" name="Rectangle 3"/>
          <p:cNvSpPr>
            <a:spLocks noGrp="1" noChangeArrowheads="1"/>
          </p:cNvSpPr>
          <p:nvPr>
            <p:ph type="body" idx="1"/>
          </p:nvPr>
        </p:nvSpPr>
        <p:spPr bwMode="auto">
          <a:xfrm>
            <a:off x="755650" y="5078413"/>
            <a:ext cx="6046788" cy="4810125"/>
          </a:xfrm>
          <a:prstGeom prst="rect">
            <a:avLst/>
          </a:prstGeom>
          <a:solidFill>
            <a:srgbClr val="FFFFFF"/>
          </a:solidFill>
          <a:ln>
            <a:solidFill>
              <a:srgbClr val="000000"/>
            </a:solidFill>
            <a:miter lim="800000"/>
            <a:headEnd/>
            <a:tailEnd/>
          </a:ln>
        </p:spPr>
        <p:txBody>
          <a:bodyPr/>
          <a:lstStyle/>
          <a:p>
            <a:r>
              <a:rPr lang="fr-FR" altLang="fr-FR" b="1"/>
              <a:t>Le problème des neutrinos </a:t>
            </a:r>
            <a:endParaRPr lang="fr-FR" altLang="fr-FR"/>
          </a:p>
          <a:p>
            <a:r>
              <a:rPr lang="fr-FR" altLang="fr-FR"/>
              <a:t>L'ensemble des réactions nucléaires qui produisent l'énergie du Soleil, avec les équations décrivant la température, la pression à chaque niveau, constituent le </a:t>
            </a:r>
            <a:r>
              <a:rPr lang="fr-FR" altLang="fr-FR" i="1"/>
              <a:t>modèle standard du Soleil</a:t>
            </a:r>
            <a:r>
              <a:rPr lang="fr-FR" altLang="fr-FR"/>
              <a:t>. Celui-ci est très précis, et donne des résultats vraiment excellents, à moins d'une centième près. Mais il y a un problème... </a:t>
            </a:r>
          </a:p>
          <a:p>
            <a:r>
              <a:rPr lang="fr-FR" altLang="fr-FR"/>
              <a:t>Les réactions nucléaires de fusion de l'hydrogène en hélium produisent des neutrinos. Ce sont des particules très légères, qui comme leur nom l'indique sont neutres, et de plus insensibles aux interactions forte et électromagnétique. De ce fait, les neutrinos interagissent très peu avec la matière ordinaire : pour arrêter à coup sûr un neutrino, il faut un mur de plomb d'une épaisseur... d'une année-lumière ! Pour un neutrino, le Soleil est tout à fait transparent. Donc, tous ceux qui sont produits dans le cœur du Soleil le traversent  en 3 secondes presque à la vitesse de la lumière, et ceux qui sont dirigés vers nous arrivent sur terre en 8 minutes. Au niveau de l'orbite terrestre, ce flux est énorme : 10 milliards de neutrinos par centimètre carré et par seconde. Ils nous traversent sans arrêt sans que nous nous en doutions. </a:t>
            </a:r>
          </a:p>
          <a:p>
            <a:r>
              <a:rPr lang="fr-FR" altLang="fr-FR"/>
              <a:t>Il est très difficile de les détecter, mais on y parvient cependant. Et les expériences qui ont été faites dans ce sens ont réservé une belle surprise : on en voit passer un tiers de ce qu'on avait prévu. Soit la théorie du Soleil est fausse, soit c'est celle des neutrinos. Ce débat s'est ouvert il y a quelques années, et il a été tranché sans doute en 2000. </a:t>
            </a:r>
          </a:p>
          <a:p>
            <a:r>
              <a:rPr lang="fr-FR" altLang="fr-FR"/>
              <a:t>Il faut dire ici qu'il existe trois sortes de neutrinos, associés aux trois particules de type électron : l'électron lui-même, le muon et le tau qui sont des électrons lourds. Il existe donc un neutrino électronique, un neutrino muonique et un neutrino tauique. Leurs masses sont extrêmement faibles, peut-être nulle. Si elle ne sont pas nulles, ils peuvent se désintégrer. Or les détecteurs qu'on utilise aujourd'hui ne peuvent capter que les neutrinos électroniques. Si, dans le temps de parcours entre le Soleil et la Terre, les neutrinos électroniques peuvent se désintégrer en neutrinos muoniques ou tauiques (c'est ce qu'on appelle </a:t>
            </a:r>
            <a:r>
              <a:rPr lang="fr-FR" altLang="fr-FR" i="1"/>
              <a:t>l'oscillation du neutrino</a:t>
            </a:r>
            <a:r>
              <a:rPr lang="fr-FR" altLang="fr-FR"/>
              <a:t>), alors on ne les verra pas passer. Ce qui résoudrait notre problème. </a:t>
            </a:r>
          </a:p>
          <a:p>
            <a:r>
              <a:rPr lang="fr-FR" altLang="fr-FR"/>
              <a:t>De très récentes expériences faites au Japon prouvent que le neutrino possède effectivement une masse, donc que l'oscillation est possible, et donc expliquent le déficit en neutrinos solaires en préservant le modèle standard. Ces expériences ont été confirmées entre le CERN à Genève, qui a émis un flux connu de neutrinos, et le détecteur du Gran Sasso en Italie, qui a observé une diminution des neutrinos électroniques prévus. ( alors qu’à 100 km ils sont encore tous présents )</a:t>
            </a:r>
          </a:p>
          <a:p>
            <a:r>
              <a:rPr lang="fr-FR" altLang="fr-FR"/>
              <a:t>Toute théorie pour être validée doit être confirmée par l’observation. Lhéliosismologie à permit de valider la théorie du fonctionnement du Soleil et donc de confirmer la quantité de neutrinos émis par le soleil. Ceci à relancé l’énigme du déficit de neutrinos constaté en 1968; ce n’est qu’en 2000 qu’on a compris les oscillations des neutrinos </a:t>
            </a:r>
          </a:p>
          <a:p>
            <a:r>
              <a:rPr lang="fr-FR" altLang="fr-FR" b="1" u="sng"/>
              <a:t>Conférence H Reeve</a:t>
            </a:r>
          </a:p>
          <a:p>
            <a:r>
              <a:rPr lang="fr-FR" altLang="fr-FR"/>
              <a:t>Neutrons découverts en 1932 se désintègrent hors du noyau en 20 mn en 1 proton et 1 électron, il manque de la matière !</a:t>
            </a:r>
          </a:p>
          <a:p>
            <a:r>
              <a:rPr lang="fr-FR" altLang="fr-FR"/>
              <a:t>Pauli pense en 1956 qu’il existe des particules neutres invisibles qu’il nomme neutrinos</a:t>
            </a:r>
          </a:p>
          <a:p>
            <a:r>
              <a:rPr lang="fr-FR" altLang="fr-FR"/>
              <a:t>Il y a par m² d’univers  450 millions de neutrinos, 400millions de photons,1 proton et un électron</a:t>
            </a:r>
          </a:p>
          <a:p>
            <a:r>
              <a:rPr lang="fr-FR" altLang="fr-FR"/>
              <a:t>L’énergie dissipée par le soleil : 95% par les photons, 5% par les neutrinos</a:t>
            </a:r>
          </a:p>
          <a:p>
            <a:r>
              <a:rPr lang="fr-FR" altLang="fr-FR"/>
              <a:t>Flux de neutrinos identique quelque soit l’activité solaire</a:t>
            </a:r>
          </a:p>
          <a:p>
            <a:r>
              <a:rPr lang="fr-FR" altLang="fr-FR"/>
              <a:t>Neutrinos découverts en 1962, seuls les électroniques sont détectés et on en perd 2/3 en route car ils oscillent 1/3 en mu et  1/3 en tau</a:t>
            </a:r>
          </a:p>
          <a:p>
            <a:r>
              <a:rPr lang="fr-FR" altLang="fr-FR"/>
              <a:t>Masse totale des neutrinos 2% de la masse de l’univers mais d’énergie égale à l’univers visible</a:t>
            </a:r>
          </a:p>
          <a:p>
            <a:endParaRPr lang="fr-FR" altLang="fr-FR"/>
          </a:p>
          <a:p>
            <a:endParaRPr lang="fr-FR" altLang="fr-FR"/>
          </a:p>
        </p:txBody>
      </p:sp>
      <p:sp>
        <p:nvSpPr>
          <p:cNvPr id="2" name="Rectangle 1"/>
          <p:cNvSpPr/>
          <p:nvPr/>
        </p:nvSpPr>
        <p:spPr>
          <a:xfrm>
            <a:off x="-9109595" y="2105546"/>
            <a:ext cx="8208912" cy="4413516"/>
          </a:xfrm>
          <a:prstGeom prst="rect">
            <a:avLst/>
          </a:prstGeom>
        </p:spPr>
        <p:txBody>
          <a:bodyPr wrap="square">
            <a:spAutoFit/>
          </a:bodyPr>
          <a:lstStyle/>
          <a:p>
            <a:pPr algn="just">
              <a:lnSpc>
                <a:spcPts val="1800"/>
              </a:lnSpc>
              <a:spcBef>
                <a:spcPts val="600"/>
              </a:spcBef>
              <a:spcAft>
                <a:spcPts val="600"/>
              </a:spcAft>
            </a:pPr>
            <a:r>
              <a:rPr lang="fr-FR" dirty="0">
                <a:solidFill>
                  <a:srgbClr val="353535"/>
                </a:solidFill>
                <a:latin typeface="Arial" panose="020B0604020202020204" pitchFamily="34" charset="0"/>
                <a:ea typeface="Times New Roman" panose="02020603050405020304" pitchFamily="18" charset="0"/>
                <a:cs typeface="Arial" panose="020B0604020202020204" pitchFamily="34" charset="0"/>
              </a:rPr>
              <a:t>Françoise Combes</a:t>
            </a:r>
          </a:p>
          <a:p>
            <a:pPr algn="just">
              <a:lnSpc>
                <a:spcPts val="1800"/>
              </a:lnSpc>
              <a:spcBef>
                <a:spcPts val="600"/>
              </a:spcBef>
              <a:spcAft>
                <a:spcPts val="600"/>
              </a:spcAft>
            </a:pPr>
            <a:r>
              <a:rPr lang="fr-FR" dirty="0">
                <a:solidFill>
                  <a:srgbClr val="353535"/>
                </a:solidFill>
                <a:latin typeface="Arial" panose="020B0604020202020204" pitchFamily="34" charset="0"/>
                <a:ea typeface="Times New Roman" panose="02020603050405020304" pitchFamily="18" charset="0"/>
                <a:cs typeface="Arial" panose="020B0604020202020204" pitchFamily="34" charset="0"/>
              </a:rPr>
              <a:t>Or, les particules relativistes créent une pression qui empêche la matière de s’effondrer sur des échelles de l’ordre de leur libre parcours moyen. Il ne se formerait alors que de très grandes structures, qui ensuite pourraient se fragmenter. Mais ce scénario n’est pas favorisé par les simulations numériques de formation des structures. La matière noire froide (CDM pour </a:t>
            </a:r>
            <a:r>
              <a:rPr lang="fr-FR" i="1" dirty="0">
                <a:solidFill>
                  <a:srgbClr val="353535"/>
                </a:solidFill>
                <a:latin typeface="Arial" panose="020B0604020202020204" pitchFamily="34" charset="0"/>
                <a:ea typeface="Times New Roman" panose="02020603050405020304" pitchFamily="18" charset="0"/>
                <a:cs typeface="Arial" panose="020B0604020202020204" pitchFamily="34" charset="0"/>
              </a:rPr>
              <a:t>cold </a:t>
            </a:r>
            <a:r>
              <a:rPr lang="fr-FR" i="1" dirty="0" err="1">
                <a:solidFill>
                  <a:srgbClr val="353535"/>
                </a:solidFill>
                <a:latin typeface="Arial" panose="020B0604020202020204" pitchFamily="34" charset="0"/>
                <a:ea typeface="Times New Roman" panose="02020603050405020304" pitchFamily="18" charset="0"/>
                <a:cs typeface="Arial" panose="020B0604020202020204" pitchFamily="34" charset="0"/>
              </a:rPr>
              <a:t>dark</a:t>
            </a:r>
            <a:r>
              <a:rPr lang="fr-FR" i="1" dirty="0">
                <a:solidFill>
                  <a:srgbClr val="353535"/>
                </a:solidFill>
                <a:latin typeface="Arial" panose="020B0604020202020204" pitchFamily="34" charset="0"/>
                <a:ea typeface="Times New Roman" panose="02020603050405020304" pitchFamily="18" charset="0"/>
                <a:cs typeface="Arial" panose="020B0604020202020204" pitchFamily="34" charset="0"/>
              </a:rPr>
              <a:t> </a:t>
            </a:r>
            <a:r>
              <a:rPr lang="fr-FR" i="1" dirty="0" err="1">
                <a:solidFill>
                  <a:srgbClr val="353535"/>
                </a:solidFill>
                <a:latin typeface="Arial" panose="020B0604020202020204" pitchFamily="34" charset="0"/>
                <a:ea typeface="Times New Roman" panose="02020603050405020304" pitchFamily="18" charset="0"/>
                <a:cs typeface="Arial" panose="020B0604020202020204" pitchFamily="34" charset="0"/>
              </a:rPr>
              <a:t>matter</a:t>
            </a:r>
            <a:r>
              <a:rPr lang="fr-FR" dirty="0">
                <a:solidFill>
                  <a:srgbClr val="353535"/>
                </a:solidFill>
                <a:latin typeface="Arial" panose="020B0604020202020204" pitchFamily="34" charset="0"/>
                <a:ea typeface="Times New Roman" panose="02020603050405020304" pitchFamily="18" charset="0"/>
                <a:cs typeface="Arial" panose="020B0604020202020204" pitchFamily="34" charset="0"/>
              </a:rPr>
              <a:t>), faite de particules plus massives, non relativistes au découplage, devient le modèle privilégié, le modèle standard. Ces particules permettent la formation de structures à toute échelle. Comme les premières structures à s’effondrer sont à petite échelle, cela correspond au scénario hiérarchique, où les grandes structures se forment par fusion de plus petites. Les particules de matière noire candidates sont supposées n’interagir entre elles que par l’interaction faible, et sont alors nommées les WIMPs (pour </a:t>
            </a:r>
            <a:r>
              <a:rPr lang="fr-FR" i="1" dirty="0" err="1">
                <a:solidFill>
                  <a:srgbClr val="353535"/>
                </a:solidFill>
                <a:latin typeface="Arial" panose="020B0604020202020204" pitchFamily="34" charset="0"/>
                <a:ea typeface="Times New Roman" panose="02020603050405020304" pitchFamily="18" charset="0"/>
                <a:cs typeface="Arial" panose="020B0604020202020204" pitchFamily="34" charset="0"/>
              </a:rPr>
              <a:t>weakly</a:t>
            </a:r>
            <a:r>
              <a:rPr lang="fr-FR" i="1" dirty="0">
                <a:solidFill>
                  <a:srgbClr val="353535"/>
                </a:solidFill>
                <a:latin typeface="Arial" panose="020B0604020202020204" pitchFamily="34" charset="0"/>
                <a:ea typeface="Times New Roman" panose="02020603050405020304" pitchFamily="18" charset="0"/>
                <a:cs typeface="Arial" panose="020B0604020202020204" pitchFamily="34" charset="0"/>
              </a:rPr>
              <a:t> interactive massive </a:t>
            </a:r>
            <a:r>
              <a:rPr lang="fr-FR" i="1" dirty="0" err="1">
                <a:solidFill>
                  <a:srgbClr val="353535"/>
                </a:solidFill>
                <a:latin typeface="Arial" panose="020B0604020202020204" pitchFamily="34" charset="0"/>
                <a:ea typeface="Times New Roman" panose="02020603050405020304" pitchFamily="18" charset="0"/>
                <a:cs typeface="Arial" panose="020B0604020202020204" pitchFamily="34" charset="0"/>
              </a:rPr>
              <a:t>particles</a:t>
            </a:r>
            <a:r>
              <a:rPr lang="fr-FR" dirty="0">
                <a:solidFill>
                  <a:srgbClr val="353535"/>
                </a:solidFill>
                <a:latin typeface="Arial" panose="020B0604020202020204" pitchFamily="34" charset="0"/>
                <a:ea typeface="Times New Roman" panose="02020603050405020304" pitchFamily="18" charset="0"/>
                <a:cs typeface="Arial" panose="020B0604020202020204" pitchFamily="34" charset="0"/>
              </a:rPr>
              <a:t>).</a:t>
            </a:r>
            <a:endParaRPr lang="fr-FR" sz="1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068670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noChangeArrowheads="1"/>
          </p:cNvSpPr>
          <p:nvPr>
            <p:ph type="sldNum"/>
          </p:nvPr>
        </p:nvSpPr>
        <p:spPr>
          <a:xfrm>
            <a:off x="4278313" y="10156825"/>
            <a:ext cx="3279775" cy="533400"/>
          </a:xfrm>
          <a:prstGeom prst="rect">
            <a:avLst/>
          </a:prstGeom>
          <a:ln/>
        </p:spPr>
        <p:txBody>
          <a:bodyPr/>
          <a:lstStyle/>
          <a:p>
            <a:fld id="{2BFB4536-0730-4136-A935-01E0FF7BF281}" type="slidenum">
              <a:rPr lang="fr-FR" altLang="fr-FR"/>
              <a:pPr/>
              <a:t>45</a:t>
            </a:fld>
            <a:endParaRPr lang="fr-FR" altLang="fr-FR"/>
          </a:p>
        </p:txBody>
      </p:sp>
      <p:sp>
        <p:nvSpPr>
          <p:cNvPr id="336898" name="Rectangle 2"/>
          <p:cNvSpPr>
            <a:spLocks noGrp="1" noRot="1" noChangeAspect="1" noChangeArrowheads="1" noTextEdit="1"/>
          </p:cNvSpPr>
          <p:nvPr>
            <p:ph type="sldImg"/>
          </p:nvPr>
        </p:nvSpPr>
        <p:spPr bwMode="auto">
          <a:xfrm>
            <a:off x="1106488" y="812800"/>
            <a:ext cx="5343525" cy="4006850"/>
          </a:xfrm>
          <a:prstGeom prst="rect">
            <a:avLst/>
          </a:prstGeom>
          <a:solidFill>
            <a:srgbClr val="FFFFFF"/>
          </a:solidFill>
          <a:ln>
            <a:solidFill>
              <a:srgbClr val="000000"/>
            </a:solidFill>
            <a:miter lim="800000"/>
            <a:headEnd/>
            <a:tailEnd/>
          </a:ln>
        </p:spPr>
      </p:sp>
      <p:sp>
        <p:nvSpPr>
          <p:cNvPr id="336899" name="Rectangle 3"/>
          <p:cNvSpPr>
            <a:spLocks noGrp="1" noChangeArrowheads="1"/>
          </p:cNvSpPr>
          <p:nvPr>
            <p:ph type="body" idx="1"/>
          </p:nvPr>
        </p:nvSpPr>
        <p:spPr bwMode="auto">
          <a:xfrm>
            <a:off x="755650" y="5078413"/>
            <a:ext cx="6046788" cy="4810125"/>
          </a:xfrm>
          <a:prstGeom prst="rect">
            <a:avLst/>
          </a:prstGeom>
          <a:solidFill>
            <a:srgbClr val="FFFFFF"/>
          </a:solidFill>
          <a:ln>
            <a:solidFill>
              <a:srgbClr val="000000"/>
            </a:solidFill>
            <a:miter lim="800000"/>
            <a:headEnd/>
            <a:tailEnd/>
          </a:ln>
        </p:spPr>
        <p:txBody>
          <a:bodyPr/>
          <a:lstStyle/>
          <a:p>
            <a:r>
              <a:rPr lang="fr-FR" altLang="fr-FR" b="1"/>
              <a:t>Le problème des neutrinos </a:t>
            </a:r>
            <a:endParaRPr lang="fr-FR" altLang="fr-FR"/>
          </a:p>
          <a:p>
            <a:r>
              <a:rPr lang="fr-FR" altLang="fr-FR"/>
              <a:t>L'ensemble des réactions nucléaires qui produisent l'énergie du Soleil, avec les équations décrivant la température, la pression à chaque niveau, constituent le </a:t>
            </a:r>
            <a:r>
              <a:rPr lang="fr-FR" altLang="fr-FR" i="1"/>
              <a:t>modèle standard du Soleil</a:t>
            </a:r>
            <a:r>
              <a:rPr lang="fr-FR" altLang="fr-FR"/>
              <a:t>. Celui-ci est très précis, et donne des résultats vraiment excellents, à moins d'une centième près. Mais il y a un problème... </a:t>
            </a:r>
          </a:p>
          <a:p>
            <a:r>
              <a:rPr lang="fr-FR" altLang="fr-FR"/>
              <a:t>Les réactions nucléaires de fusion de l'hydrogène en hélium produisent des neutrinos. Ce sont des particules très légères, qui comme leur nom l'indique sont neutres, et de plus insensibles aux interactions forte et électromagnétique. De ce fait, les neutrinos interagissent très peu avec la matière ordinaire : pour arrêter à coup sûr un neutrino, il faut un mur de plomb d'une épaisseur... d'une année-lumière ! Pour un neutrino, le Soleil est tout à fait transparent. Donc, tous ceux qui sont produits dans le cœur du Soleil le traversent  en 3 secondes presque à la vitesse de la lumière, et ceux qui sont dirigés vers nous arrivent sur terre en 8 minutes. Au niveau de l'orbite terrestre, ce flux est énorme : 10 milliards de neutrinos par centimètre carré et par seconde. Ils nous traversent sans arrêt sans que nous nous en doutions. </a:t>
            </a:r>
          </a:p>
          <a:p>
            <a:r>
              <a:rPr lang="fr-FR" altLang="fr-FR"/>
              <a:t>Il est très difficile de les détecter, mais on y parvient cependant. Et les expériences qui ont été faites dans ce sens ont réservé une belle surprise : on en voit passer un tiers de ce qu'on avait prévu. Soit la théorie du Soleil est fausse, soit c'est celle des neutrinos. Ce débat s'est ouvert il y a quelques années, et il a été tranché sans doute en 2000. </a:t>
            </a:r>
          </a:p>
          <a:p>
            <a:r>
              <a:rPr lang="fr-FR" altLang="fr-FR"/>
              <a:t>Il faut dire ici qu'il existe trois sortes de neutrinos, associés aux trois particules de type électron : l'électron lui-même, le muon et le tau qui sont des électrons lourds. Il existe donc un neutrino électronique, un neutrino muonique et un neutrino tauique. Leurs masses sont extrêmement faibles, peut-être nulle. Si elle ne sont pas nulles, ils peuvent se désintégrer. Or les détecteurs qu'on utilise aujourd'hui ne peuvent capter que les neutrinos électroniques. Si, dans le temps de parcours entre le Soleil et la Terre, les neutrinos électroniques peuvent se désintégrer en neutrinos muoniques ou tauiques (c'est ce qu'on appelle </a:t>
            </a:r>
            <a:r>
              <a:rPr lang="fr-FR" altLang="fr-FR" i="1"/>
              <a:t>l'oscillation du neutrino</a:t>
            </a:r>
            <a:r>
              <a:rPr lang="fr-FR" altLang="fr-FR"/>
              <a:t>), alors on ne les verra pas passer. Ce qui résoudrait notre problème. </a:t>
            </a:r>
          </a:p>
          <a:p>
            <a:r>
              <a:rPr lang="fr-FR" altLang="fr-FR"/>
              <a:t>De très récentes expériences faites au Japon prouvent que le neutrino possède effectivement une masse, donc que l'oscillation est possible, et donc expliquent le déficit en neutrinos solaires en préservant le modèle standard. Ces expériences ont été confirmées entre le CERN à Genève, qui a émis un flux connu de neutrinos, et le détecteur du Gran Sasso en Italie, qui a observé une diminution des neutrinos électroniques prévus. ( alors qu’à 100 km ils sont encore tous présents )</a:t>
            </a:r>
          </a:p>
          <a:p>
            <a:r>
              <a:rPr lang="fr-FR" altLang="fr-FR"/>
              <a:t>Toute théorie pour être validée doit être confirmée par l’observation. Lhéliosismologie à permit de valider la théorie du fonctionnement du Soleil et donc de confirmer la quantité de neutrinos émis par le soleil. Ceci à relancé l’énigme du déficit de neutrinos constaté en 1968; ce n’est qu’en 2000 qu’on a compris les oscillations des neutrinos </a:t>
            </a:r>
          </a:p>
          <a:p>
            <a:r>
              <a:rPr lang="fr-FR" altLang="fr-FR" b="1" u="sng"/>
              <a:t>Conférence H Reeve</a:t>
            </a:r>
          </a:p>
          <a:p>
            <a:r>
              <a:rPr lang="fr-FR" altLang="fr-FR"/>
              <a:t>Neutrons découverts en 1932 se désintègrent hors du noyau en 20 mn en 1 proton et 1 électron, il manque de la matière !</a:t>
            </a:r>
          </a:p>
          <a:p>
            <a:r>
              <a:rPr lang="fr-FR" altLang="fr-FR"/>
              <a:t>Pauli pense en 1956 qu’il existe des particules neutres invisibles qu’il nomme neutrinos</a:t>
            </a:r>
          </a:p>
          <a:p>
            <a:r>
              <a:rPr lang="fr-FR" altLang="fr-FR"/>
              <a:t>Il y a par m² d’univers  450 millions de neutrinos, 400millions de photons,1 proton et un électron</a:t>
            </a:r>
          </a:p>
          <a:p>
            <a:r>
              <a:rPr lang="fr-FR" altLang="fr-FR"/>
              <a:t>L’énergie dissipée par le soleil : 95% par les photons, 5% par les neutrinos</a:t>
            </a:r>
          </a:p>
          <a:p>
            <a:r>
              <a:rPr lang="fr-FR" altLang="fr-FR"/>
              <a:t>Flux de neutrinos identique quelque soit l’activité solaire</a:t>
            </a:r>
          </a:p>
          <a:p>
            <a:r>
              <a:rPr lang="fr-FR" altLang="fr-FR"/>
              <a:t>Neutrinos découverts en 1962, seuls les électroniques sont détectés et on en perd 2/3 en route car ils oscillent 1/3 en mu et  1/3 en tau</a:t>
            </a:r>
          </a:p>
          <a:p>
            <a:r>
              <a:rPr lang="fr-FR" altLang="fr-FR"/>
              <a:t>Masse totale des neutrinos 2% de la masse de l’univers mais d’énergie égale à l’univers visible</a:t>
            </a:r>
          </a:p>
          <a:p>
            <a:endParaRPr lang="fr-FR" altLang="fr-FR"/>
          </a:p>
          <a:p>
            <a:endParaRPr lang="fr-FR" altLang="fr-FR"/>
          </a:p>
        </p:txBody>
      </p:sp>
    </p:spTree>
    <p:extLst>
      <p:ext uri="{BB962C8B-B14F-4D97-AF65-F5344CB8AC3E}">
        <p14:creationId xmlns:p14="http://schemas.microsoft.com/office/powerpoint/2010/main" val="41035061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37219" name="Rectangle 5123"/>
          <p:cNvSpPr>
            <a:spLocks noGrp="1" noChangeArrowheads="1"/>
          </p:cNvSpPr>
          <p:nvPr>
            <p:ph type="body" idx="1"/>
          </p:nvPr>
        </p:nvSpPr>
        <p:spPr>
          <a:xfrm>
            <a:off x="755650" y="5078413"/>
            <a:ext cx="6046788" cy="4810125"/>
          </a:xfrm>
          <a:solidFill>
            <a:srgbClr val="FFFFFF"/>
          </a:solidFill>
          <a:ln>
            <a:solidFill>
              <a:srgbClr val="000000"/>
            </a:solidFill>
            <a:miter lim="800000"/>
            <a:headEnd/>
            <a:tailEnd/>
          </a:ln>
        </p:spPr>
        <p:txBody>
          <a:bodyPr/>
          <a:lstStyle/>
          <a:p>
            <a:r>
              <a:rPr lang="fr-FR" altLang="fr-FR" sz="2000">
                <a:hlinkClick r:id="rId3"/>
              </a:rPr>
              <a:t/>
            </a:r>
            <a:br>
              <a:rPr lang="fr-FR" altLang="fr-FR" sz="2000">
                <a:hlinkClick r:id="rId3"/>
              </a:rPr>
            </a:br>
            <a:endParaRPr lang="fr-FR" altLang="fr-FR" sz="2000"/>
          </a:p>
        </p:txBody>
      </p:sp>
      <p:sp>
        <p:nvSpPr>
          <p:cNvPr id="137220" name="Rectangle 1"/>
          <p:cNvSpPr>
            <a:spLocks noChangeArrowheads="1"/>
          </p:cNvSpPr>
          <p:nvPr/>
        </p:nvSpPr>
        <p:spPr bwMode="auto">
          <a:xfrm>
            <a:off x="-1260723" y="5777954"/>
            <a:ext cx="9737726"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dirty="0">
                <a:solidFill>
                  <a:srgbClr val="222222"/>
                </a:solidFill>
                <a:latin typeface="Arial" panose="020B0604020202020204" pitchFamily="34" charset="0"/>
              </a:rPr>
              <a:t>L'</a:t>
            </a:r>
            <a:r>
              <a:rPr lang="fr-FR" altLang="fr-FR" b="1" dirty="0">
                <a:solidFill>
                  <a:srgbClr val="222222"/>
                </a:solidFill>
                <a:latin typeface="Arial" panose="020B0604020202020204" pitchFamily="34" charset="0"/>
              </a:rPr>
              <a:t>énergie du vide</a:t>
            </a:r>
            <a:r>
              <a:rPr lang="fr-FR" altLang="fr-FR" dirty="0">
                <a:solidFill>
                  <a:srgbClr val="222222"/>
                </a:solidFill>
                <a:latin typeface="Arial" panose="020B0604020202020204" pitchFamily="34" charset="0"/>
              </a:rPr>
              <a:t> est une </a:t>
            </a:r>
            <a:r>
              <a:rPr lang="fr-FR" altLang="fr-FR" b="1" dirty="0">
                <a:solidFill>
                  <a:srgbClr val="222222"/>
                </a:solidFill>
                <a:latin typeface="Arial" panose="020B0604020202020204" pitchFamily="34" charset="0"/>
              </a:rPr>
              <a:t>énergie</a:t>
            </a:r>
            <a:r>
              <a:rPr lang="fr-FR" altLang="fr-FR" dirty="0">
                <a:solidFill>
                  <a:srgbClr val="222222"/>
                </a:solidFill>
                <a:latin typeface="Arial" panose="020B0604020202020204" pitchFamily="34" charset="0"/>
              </a:rPr>
              <a:t> sous-jacente qui existe partout dans l'espace, à travers l'Univers. Une contribution possible à l'</a:t>
            </a:r>
            <a:r>
              <a:rPr lang="fr-FR" altLang="fr-FR" b="1" dirty="0">
                <a:solidFill>
                  <a:srgbClr val="222222"/>
                </a:solidFill>
                <a:latin typeface="Arial" panose="020B0604020202020204" pitchFamily="34" charset="0"/>
              </a:rPr>
              <a:t>énergie du vide</a:t>
            </a:r>
            <a:r>
              <a:rPr lang="fr-FR" altLang="fr-FR" dirty="0">
                <a:solidFill>
                  <a:srgbClr val="222222"/>
                </a:solidFill>
                <a:latin typeface="Arial" panose="020B0604020202020204" pitchFamily="34" charset="0"/>
              </a:rPr>
              <a:t> sont les particules virtuelles qui sont vues comme des couples de particules qui apparaissent puis s'annihilent dans un temps tellement bref qu'on ne peut pas les observer.10 puissance-20 seconde</a:t>
            </a:r>
            <a:endParaRPr lang="fr-FR" altLang="fr-FR" dirty="0"/>
          </a:p>
        </p:txBody>
      </p:sp>
    </p:spTree>
    <p:extLst>
      <p:ext uri="{BB962C8B-B14F-4D97-AF65-F5344CB8AC3E}">
        <p14:creationId xmlns:p14="http://schemas.microsoft.com/office/powerpoint/2010/main" val="6661611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noChangeArrowheads="1"/>
          </p:cNvSpPr>
          <p:nvPr>
            <p:ph type="sldNum"/>
          </p:nvPr>
        </p:nvSpPr>
        <p:spPr>
          <a:xfrm>
            <a:off x="4278313" y="10156825"/>
            <a:ext cx="3279775" cy="533400"/>
          </a:xfrm>
          <a:prstGeom prst="rect">
            <a:avLst/>
          </a:prstGeom>
          <a:ln/>
        </p:spPr>
        <p:txBody>
          <a:bodyPr/>
          <a:lstStyle/>
          <a:p>
            <a:fld id="{2BFB4536-0730-4136-A935-01E0FF7BF281}" type="slidenum">
              <a:rPr lang="fr-FR" altLang="fr-FR"/>
              <a:pPr/>
              <a:t>47</a:t>
            </a:fld>
            <a:endParaRPr lang="fr-FR" altLang="fr-FR"/>
          </a:p>
        </p:txBody>
      </p:sp>
      <p:sp>
        <p:nvSpPr>
          <p:cNvPr id="336898" name="Rectangle 2"/>
          <p:cNvSpPr>
            <a:spLocks noGrp="1" noRot="1" noChangeAspect="1" noChangeArrowheads="1" noTextEdit="1"/>
          </p:cNvSpPr>
          <p:nvPr>
            <p:ph type="sldImg"/>
          </p:nvPr>
        </p:nvSpPr>
        <p:spPr bwMode="auto">
          <a:xfrm>
            <a:off x="1106488" y="812800"/>
            <a:ext cx="5343525" cy="4006850"/>
          </a:xfrm>
          <a:prstGeom prst="rect">
            <a:avLst/>
          </a:prstGeom>
          <a:solidFill>
            <a:srgbClr val="FFFFFF"/>
          </a:solidFill>
          <a:ln>
            <a:solidFill>
              <a:srgbClr val="000000"/>
            </a:solidFill>
            <a:miter lim="800000"/>
            <a:headEnd/>
            <a:tailEnd/>
          </a:ln>
        </p:spPr>
      </p:sp>
      <p:sp>
        <p:nvSpPr>
          <p:cNvPr id="336899" name="Rectangle 3"/>
          <p:cNvSpPr>
            <a:spLocks noGrp="1" noChangeArrowheads="1"/>
          </p:cNvSpPr>
          <p:nvPr>
            <p:ph type="body" idx="1"/>
          </p:nvPr>
        </p:nvSpPr>
        <p:spPr bwMode="auto">
          <a:xfrm>
            <a:off x="755650" y="5078413"/>
            <a:ext cx="6046788" cy="4810125"/>
          </a:xfrm>
          <a:prstGeom prst="rect">
            <a:avLst/>
          </a:prstGeom>
          <a:solidFill>
            <a:srgbClr val="FFFFFF"/>
          </a:solidFill>
          <a:ln>
            <a:solidFill>
              <a:srgbClr val="000000"/>
            </a:solidFill>
            <a:miter lim="800000"/>
            <a:headEnd/>
            <a:tailEnd/>
          </a:ln>
        </p:spPr>
        <p:txBody>
          <a:bodyPr/>
          <a:lstStyle/>
          <a:p>
            <a:r>
              <a:rPr lang="fr-FR" altLang="fr-FR" b="1"/>
              <a:t>Le problème des neutrinos </a:t>
            </a:r>
            <a:endParaRPr lang="fr-FR" altLang="fr-FR"/>
          </a:p>
          <a:p>
            <a:r>
              <a:rPr lang="fr-FR" altLang="fr-FR"/>
              <a:t>L'ensemble des réactions nucléaires qui produisent l'énergie du Soleil, avec les équations décrivant la température, la pression à chaque niveau, constituent le </a:t>
            </a:r>
            <a:r>
              <a:rPr lang="fr-FR" altLang="fr-FR" i="1"/>
              <a:t>modèle standard du Soleil</a:t>
            </a:r>
            <a:r>
              <a:rPr lang="fr-FR" altLang="fr-FR"/>
              <a:t>. Celui-ci est très précis, et donne des résultats vraiment excellents, à moins d'une centième près. Mais il y a un problème... </a:t>
            </a:r>
          </a:p>
          <a:p>
            <a:r>
              <a:rPr lang="fr-FR" altLang="fr-FR"/>
              <a:t>Les réactions nucléaires de fusion de l'hydrogène en hélium produisent des neutrinos. Ce sont des particules très légères, qui comme leur nom l'indique sont neutres, et de plus insensibles aux interactions forte et électromagnétique. De ce fait, les neutrinos interagissent très peu avec la matière ordinaire : pour arrêter à coup sûr un neutrino, il faut un mur de plomb d'une épaisseur... d'une année-lumière ! Pour un neutrino, le Soleil est tout à fait transparent. Donc, tous ceux qui sont produits dans le cœur du Soleil le traversent  en 3 secondes presque à la vitesse de la lumière, et ceux qui sont dirigés vers nous arrivent sur terre en 8 minutes. Au niveau de l'orbite terrestre, ce flux est énorme : 10 milliards de neutrinos par centimètre carré et par seconde. Ils nous traversent sans arrêt sans que nous nous en doutions. </a:t>
            </a:r>
          </a:p>
          <a:p>
            <a:r>
              <a:rPr lang="fr-FR" altLang="fr-FR"/>
              <a:t>Il est très difficile de les détecter, mais on y parvient cependant. Et les expériences qui ont été faites dans ce sens ont réservé une belle surprise : on en voit passer un tiers de ce qu'on avait prévu. Soit la théorie du Soleil est fausse, soit c'est celle des neutrinos. Ce débat s'est ouvert il y a quelques années, et il a été tranché sans doute en 2000. </a:t>
            </a:r>
          </a:p>
          <a:p>
            <a:r>
              <a:rPr lang="fr-FR" altLang="fr-FR"/>
              <a:t>Il faut dire ici qu'il existe trois sortes de neutrinos, associés aux trois particules de type électron : l'électron lui-même, le muon et le tau qui sont des électrons lourds. Il existe donc un neutrino électronique, un neutrino muonique et un neutrino tauique. Leurs masses sont extrêmement faibles, peut-être nulle. Si elle ne sont pas nulles, ils peuvent se désintégrer. Or les détecteurs qu'on utilise aujourd'hui ne peuvent capter que les neutrinos électroniques. Si, dans le temps de parcours entre le Soleil et la Terre, les neutrinos électroniques peuvent se désintégrer en neutrinos muoniques ou tauiques (c'est ce qu'on appelle </a:t>
            </a:r>
            <a:r>
              <a:rPr lang="fr-FR" altLang="fr-FR" i="1"/>
              <a:t>l'oscillation du neutrino</a:t>
            </a:r>
            <a:r>
              <a:rPr lang="fr-FR" altLang="fr-FR"/>
              <a:t>), alors on ne les verra pas passer. Ce qui résoudrait notre problème. </a:t>
            </a:r>
          </a:p>
          <a:p>
            <a:r>
              <a:rPr lang="fr-FR" altLang="fr-FR"/>
              <a:t>De très récentes expériences faites au Japon prouvent que le neutrino possède effectivement une masse, donc que l'oscillation est possible, et donc expliquent le déficit en neutrinos solaires en préservant le modèle standard. Ces expériences ont été confirmées entre le CERN à Genève, qui a émis un flux connu de neutrinos, et le détecteur du Gran Sasso en Italie, qui a observé une diminution des neutrinos électroniques prévus. ( alors qu’à 100 km ils sont encore tous présents )</a:t>
            </a:r>
          </a:p>
          <a:p>
            <a:r>
              <a:rPr lang="fr-FR" altLang="fr-FR"/>
              <a:t>Toute théorie pour être validée doit être confirmée par l’observation. Lhéliosismologie à permit de valider la théorie du fonctionnement du Soleil et donc de confirmer la quantité de neutrinos émis par le soleil. Ceci à relancé l’énigme du déficit de neutrinos constaté en 1968; ce n’est qu’en 2000 qu’on a compris les oscillations des neutrinos </a:t>
            </a:r>
          </a:p>
          <a:p>
            <a:r>
              <a:rPr lang="fr-FR" altLang="fr-FR" b="1" u="sng"/>
              <a:t>Conférence H Reeve</a:t>
            </a:r>
          </a:p>
          <a:p>
            <a:r>
              <a:rPr lang="fr-FR" altLang="fr-FR"/>
              <a:t>Neutrons découverts en 1932 se désintègrent hors du noyau en 20 mn en 1 proton et 1 électron, il manque de la matière !</a:t>
            </a:r>
          </a:p>
          <a:p>
            <a:r>
              <a:rPr lang="fr-FR" altLang="fr-FR"/>
              <a:t>Pauli pense en 1956 qu’il existe des particules neutres invisibles qu’il nomme neutrinos</a:t>
            </a:r>
          </a:p>
          <a:p>
            <a:r>
              <a:rPr lang="fr-FR" altLang="fr-FR"/>
              <a:t>Il y a par m² d’univers  450 millions de neutrinos, 400millions de photons,1 proton et un électron</a:t>
            </a:r>
          </a:p>
          <a:p>
            <a:r>
              <a:rPr lang="fr-FR" altLang="fr-FR"/>
              <a:t>L’énergie dissipée par le soleil : 95% par les photons, 5% par les neutrinos</a:t>
            </a:r>
          </a:p>
          <a:p>
            <a:r>
              <a:rPr lang="fr-FR" altLang="fr-FR"/>
              <a:t>Flux de neutrinos identique quelque soit l’activité solaire</a:t>
            </a:r>
          </a:p>
          <a:p>
            <a:r>
              <a:rPr lang="fr-FR" altLang="fr-FR"/>
              <a:t>Neutrinos découverts en 1962, seuls les électroniques sont détectés et on en perd 2/3 en route car ils oscillent 1/3 en mu et  1/3 en tau</a:t>
            </a:r>
          </a:p>
          <a:p>
            <a:r>
              <a:rPr lang="fr-FR" altLang="fr-FR"/>
              <a:t>Masse totale des neutrinos 2% de la masse de l’univers mais d’énergie égale à l’univers visible</a:t>
            </a:r>
          </a:p>
          <a:p>
            <a:endParaRPr lang="fr-FR" altLang="fr-FR"/>
          </a:p>
          <a:p>
            <a:endParaRPr lang="fr-FR" altLang="fr-FR"/>
          </a:p>
        </p:txBody>
      </p:sp>
    </p:spTree>
    <p:extLst>
      <p:ext uri="{BB962C8B-B14F-4D97-AF65-F5344CB8AC3E}">
        <p14:creationId xmlns:p14="http://schemas.microsoft.com/office/powerpoint/2010/main" val="27122984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3" name="Espace réservé des commentaires 2"/>
          <p:cNvSpPr>
            <a:spLocks noGrp="1"/>
          </p:cNvSpPr>
          <p:nvPr>
            <p:ph type="body" idx="10"/>
          </p:nvPr>
        </p:nvSpPr>
        <p:spPr>
          <a:xfrm>
            <a:off x="-3853011" y="5086350"/>
            <a:ext cx="14113567" cy="4105275"/>
          </a:xfrm>
        </p:spPr>
        <p:txBody>
          <a:bodyPr/>
          <a:lstStyle/>
          <a:p>
            <a:r>
              <a:rPr lang="fr-FR" sz="1600" b="1" dirty="0"/>
              <a:t>L’expansion accélère</a:t>
            </a:r>
            <a:r>
              <a:rPr lang="fr-FR" sz="1600" dirty="0"/>
              <a:t/>
            </a:r>
            <a:br>
              <a:rPr lang="fr-FR" sz="1600" dirty="0"/>
            </a:br>
            <a:r>
              <a:rPr lang="fr-FR" sz="1600" dirty="0"/>
              <a:t/>
            </a:r>
            <a:br>
              <a:rPr lang="fr-FR" sz="1600" dirty="0"/>
            </a:br>
            <a:r>
              <a:rPr lang="fr-FR" sz="1600" dirty="0"/>
              <a:t>Jusqu’à la fin des années 90, les astronomes pensaient donc que nous vivions dans un univers en expansion sous l’effet du Big-Bang initial, mais menacé d’être ralenti ou stoppé par la gravité. Mais les mesures réalisées sur de lointaines supernovæ par l’équipe de Saul </a:t>
            </a:r>
            <a:r>
              <a:rPr lang="fr-FR" sz="1600" dirty="0" err="1"/>
              <a:t>Perlmutter</a:t>
            </a:r>
            <a:r>
              <a:rPr lang="fr-FR" sz="1600" dirty="0"/>
              <a:t> et par celle de Brian Schmidt et Adam </a:t>
            </a:r>
            <a:r>
              <a:rPr lang="fr-FR" sz="1600" dirty="0" err="1"/>
              <a:t>Riess</a:t>
            </a:r>
            <a:r>
              <a:rPr lang="fr-FR" sz="1600" dirty="0"/>
              <a:t>, ont montré que la vitesse de récession des galaxies par rapport à la Voie lactée augmentait au cours du temps (</a:t>
            </a:r>
            <a:r>
              <a:rPr lang="fr-FR" sz="1600" i="1" dirty="0">
                <a:hlinkClick r:id="rId3"/>
              </a:rPr>
              <a:t>lire </a:t>
            </a:r>
            <a:r>
              <a:rPr lang="fr-FR" sz="1600" i="1" dirty="0" err="1">
                <a:hlinkClick r:id="rId3"/>
              </a:rPr>
              <a:t>Supernovae</a:t>
            </a:r>
            <a:r>
              <a:rPr lang="fr-FR" sz="1600" i="1" dirty="0">
                <a:hlinkClick r:id="rId3"/>
              </a:rPr>
              <a:t>, des "chandelles standard"</a:t>
            </a:r>
            <a:r>
              <a:rPr lang="fr-FR" sz="1600" dirty="0"/>
              <a:t>).  A la vision traditionnelle de l’Univers venait se substituer celle d’un univers en expansion accélérée, alimentée par une mystérieuse force qui s’oppose à la gravité: l’énergie noire.</a:t>
            </a:r>
            <a:br>
              <a:rPr lang="fr-FR" sz="1600" dirty="0"/>
            </a:br>
            <a:r>
              <a:rPr lang="fr-FR" sz="1600" dirty="0"/>
              <a:t/>
            </a:r>
            <a:br>
              <a:rPr lang="fr-FR" sz="1600" dirty="0"/>
            </a:br>
            <a:r>
              <a:rPr lang="fr-FR" sz="1600" dirty="0"/>
              <a:t>Car outre cette accélération surprenant de l’expansion s’ajoute une énigme –et pas des moindres : celle du moteur de l’expansion. L'interprétation la plus simple de la découverte de l'accélération de l'expansion de l'Univers est qu'il existe dans l'Univers une forme d'énergie, traditionnellement appelée énergie noire qui composerait 70% de l’Univers. La nature exacte de cette énergie noire n'est pas connue à ce jour, mais plusieurs candidats possibles existent. Le plus simple d'entre eux est la fameuse constante cosmologique introduite par Einstein qui agirait comme une force anti-gravité (avec une valeur toutefois différente puisque pour Einstein cette constante empêchait justement l’expansion). </a:t>
            </a:r>
          </a:p>
        </p:txBody>
      </p:sp>
    </p:spTree>
    <p:extLst>
      <p:ext uri="{BB962C8B-B14F-4D97-AF65-F5344CB8AC3E}">
        <p14:creationId xmlns:p14="http://schemas.microsoft.com/office/powerpoint/2010/main" val="3610953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5122"/>
          <p:cNvSpPr>
            <a:spLocks noGrp="1" noRot="1" noChangeAspect="1" noChangeArrowheads="1" noTextEdit="1"/>
          </p:cNvSpPr>
          <p:nvPr>
            <p:ph type="sldImg"/>
          </p:nvPr>
        </p:nvSpPr>
        <p:spPr>
          <a:xfrm>
            <a:off x="295275" y="377825"/>
            <a:ext cx="5343525" cy="4006850"/>
          </a:xfrm>
          <a:solidFill>
            <a:srgbClr val="FFFFFF"/>
          </a:solidFill>
          <a:ln>
            <a:solidFill>
              <a:srgbClr val="000000"/>
            </a:solidFill>
            <a:miter lim="800000"/>
            <a:headEnd/>
            <a:tailEnd/>
          </a:ln>
        </p:spPr>
      </p:sp>
      <p:sp>
        <p:nvSpPr>
          <p:cNvPr id="124931" name="Rectangle 5123"/>
          <p:cNvSpPr>
            <a:spLocks noGrp="1" noChangeArrowheads="1"/>
          </p:cNvSpPr>
          <p:nvPr>
            <p:ph type="body" idx="1"/>
          </p:nvPr>
        </p:nvSpPr>
        <p:spPr>
          <a:xfrm>
            <a:off x="755650" y="5078413"/>
            <a:ext cx="6046788" cy="4810125"/>
          </a:xfrm>
          <a:solidFill>
            <a:srgbClr val="FFFFFF"/>
          </a:solidFill>
          <a:ln>
            <a:solidFill>
              <a:srgbClr val="000000"/>
            </a:solidFill>
            <a:miter lim="800000"/>
            <a:headEnd/>
            <a:tailEnd/>
          </a:ln>
        </p:spPr>
        <p:txBody>
          <a:bodyPr/>
          <a:lstStyle/>
          <a:p>
            <a:endParaRPr lang="fr-FR" altLang="fr-FR" sz="1800"/>
          </a:p>
          <a:p>
            <a:endParaRPr lang="fr-FR" altLang="fr-FR" sz="1800"/>
          </a:p>
        </p:txBody>
      </p:sp>
      <p:sp>
        <p:nvSpPr>
          <p:cNvPr id="124932" name="Rectangle 4"/>
          <p:cNvSpPr>
            <a:spLocks noChangeArrowheads="1"/>
          </p:cNvSpPr>
          <p:nvPr/>
        </p:nvSpPr>
        <p:spPr bwMode="auto">
          <a:xfrm>
            <a:off x="-4284663" y="5145088"/>
            <a:ext cx="17111663" cy="46767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r>
              <a:rPr lang="en-GB" altLang="fr-FR" sz="1600" b="1">
                <a:solidFill>
                  <a:srgbClr val="333333"/>
                </a:solidFill>
                <a:latin typeface="Verdana" panose="020B0604030504040204" pitchFamily="34" charset="0"/>
              </a:rPr>
              <a:t>Vera Rubin</a:t>
            </a:r>
            <a:r>
              <a:rPr lang="en-GB" altLang="fr-FR" sz="1600">
                <a:solidFill>
                  <a:srgbClr val="333333"/>
                </a:solidFill>
              </a:rPr>
              <a:t> </a:t>
            </a:r>
            <a:r>
              <a:rPr lang="en-GB" altLang="fr-FR" sz="1600">
                <a:solidFill>
                  <a:srgbClr val="333333"/>
                </a:solidFill>
                <a:latin typeface="Verdana" panose="020B0604030504040204" pitchFamily="34" charset="0"/>
              </a:rPr>
              <a:t>est morte le 25 d</a:t>
            </a:r>
            <a:r>
              <a:rPr lang="en-GB" altLang="fr-FR" sz="1600">
                <a:solidFill>
                  <a:srgbClr val="333333"/>
                </a:solidFill>
              </a:rPr>
              <a:t>é</a:t>
            </a:r>
            <a:r>
              <a:rPr lang="en-GB" altLang="fr-FR" sz="1600">
                <a:solidFill>
                  <a:srgbClr val="333333"/>
                </a:solidFill>
                <a:latin typeface="Verdana" panose="020B0604030504040204" pitchFamily="34" charset="0"/>
              </a:rPr>
              <a:t>cembre 2016 </a:t>
            </a:r>
            <a:r>
              <a:rPr lang="en-GB" altLang="fr-FR" sz="1600">
                <a:solidFill>
                  <a:srgbClr val="333333"/>
                </a:solidFill>
              </a:rPr>
              <a:t>à</a:t>
            </a:r>
            <a:r>
              <a:rPr lang="en-GB" altLang="fr-FR" sz="1600">
                <a:solidFill>
                  <a:srgbClr val="333333"/>
                </a:solidFill>
                <a:latin typeface="Verdana" panose="020B0604030504040204" pitchFamily="34" charset="0"/>
              </a:rPr>
              <a:t> Princeton </a:t>
            </a:r>
            <a:r>
              <a:rPr lang="en-GB" altLang="fr-FR" sz="1600">
                <a:solidFill>
                  <a:srgbClr val="333333"/>
                </a:solidFill>
              </a:rPr>
              <a:t>à</a:t>
            </a:r>
            <a:r>
              <a:rPr lang="en-GB" altLang="fr-FR" sz="1600">
                <a:solidFill>
                  <a:srgbClr val="333333"/>
                </a:solidFill>
                <a:latin typeface="Verdana" panose="020B0604030504040204" pitchFamily="34" charset="0"/>
              </a:rPr>
              <a:t> l</a:t>
            </a:r>
            <a:r>
              <a:rPr lang="en-GB" altLang="fr-FR" sz="1600">
                <a:solidFill>
                  <a:srgbClr val="333333"/>
                </a:solidFill>
              </a:rPr>
              <a:t>’</a:t>
            </a:r>
            <a:r>
              <a:rPr lang="en-GB" altLang="fr-FR" sz="1600">
                <a:solidFill>
                  <a:srgbClr val="333333"/>
                </a:solidFill>
                <a:latin typeface="Verdana" panose="020B0604030504040204" pitchFamily="34" charset="0"/>
              </a:rPr>
              <a:t>âge de 88 ans.</a:t>
            </a:r>
            <a:r>
              <a:rPr lang="en-GB" altLang="fr-FR" sz="1600">
                <a:solidFill>
                  <a:srgbClr val="333333"/>
                </a:solidFill>
              </a:rPr>
              <a:t> </a:t>
            </a:r>
            <a:r>
              <a:rPr lang="en-GB" altLang="fr-FR" sz="1600" b="1">
                <a:solidFill>
                  <a:srgbClr val="333333"/>
                </a:solidFill>
                <a:latin typeface="Verdana" panose="020B0604030504040204" pitchFamily="34" charset="0"/>
              </a:rPr>
              <a:t>Vera Rubin</a:t>
            </a:r>
            <a:r>
              <a:rPr lang="en-GB" altLang="fr-FR" sz="1600">
                <a:solidFill>
                  <a:srgbClr val="333333"/>
                </a:solidFill>
              </a:rPr>
              <a:t> </a:t>
            </a:r>
            <a:r>
              <a:rPr lang="en-GB" altLang="fr-FR" sz="1600">
                <a:solidFill>
                  <a:srgbClr val="333333"/>
                </a:solidFill>
                <a:latin typeface="Verdana" panose="020B0604030504040204" pitchFamily="34" charset="0"/>
              </a:rPr>
              <a:t>est l</a:t>
            </a:r>
            <a:r>
              <a:rPr lang="en-GB" altLang="fr-FR" sz="1600">
                <a:solidFill>
                  <a:srgbClr val="333333"/>
                </a:solidFill>
              </a:rPr>
              <a:t>’</a:t>
            </a:r>
            <a:r>
              <a:rPr lang="en-GB" altLang="fr-FR" sz="1600">
                <a:solidFill>
                  <a:srgbClr val="333333"/>
                </a:solidFill>
                <a:latin typeface="Verdana" panose="020B0604030504040204" pitchFamily="34" charset="0"/>
              </a:rPr>
              <a:t>astronome qui a confirm</a:t>
            </a:r>
            <a:r>
              <a:rPr lang="en-GB" altLang="fr-FR" sz="1600">
                <a:solidFill>
                  <a:srgbClr val="333333"/>
                </a:solidFill>
              </a:rPr>
              <a:t>é</a:t>
            </a:r>
            <a:r>
              <a:rPr lang="en-GB" altLang="fr-FR" sz="1600">
                <a:solidFill>
                  <a:srgbClr val="333333"/>
                </a:solidFill>
                <a:latin typeface="Verdana" panose="020B0604030504040204" pitchFamily="34" charset="0"/>
              </a:rPr>
              <a:t> l</a:t>
            </a:r>
            <a:r>
              <a:rPr lang="en-GB" altLang="fr-FR" sz="1600">
                <a:solidFill>
                  <a:srgbClr val="333333"/>
                </a:solidFill>
              </a:rPr>
              <a:t>’</a:t>
            </a:r>
            <a:r>
              <a:rPr lang="en-GB" altLang="fr-FR" sz="1600">
                <a:solidFill>
                  <a:srgbClr val="333333"/>
                </a:solidFill>
                <a:latin typeface="Verdana" panose="020B0604030504040204" pitchFamily="34" charset="0"/>
              </a:rPr>
              <a:t>existence de la mati</a:t>
            </a:r>
            <a:r>
              <a:rPr lang="en-GB" altLang="fr-FR" sz="1600">
                <a:solidFill>
                  <a:srgbClr val="333333"/>
                </a:solidFill>
              </a:rPr>
              <a:t>è</a:t>
            </a:r>
            <a:r>
              <a:rPr lang="en-GB" altLang="fr-FR" sz="1600">
                <a:solidFill>
                  <a:srgbClr val="333333"/>
                </a:solidFill>
                <a:latin typeface="Verdana" panose="020B0604030504040204" pitchFamily="34" charset="0"/>
              </a:rPr>
              <a:t>re noire</a:t>
            </a:r>
          </a:p>
          <a:p>
            <a:r>
              <a:rPr lang="en-GB" altLang="fr-FR" sz="1600">
                <a:solidFill>
                  <a:srgbClr val="333333"/>
                </a:solidFill>
                <a:latin typeface="Verdana" panose="020B0604030504040204" pitchFamily="34" charset="0"/>
              </a:rPr>
              <a:t>. Dans les ann</a:t>
            </a:r>
            <a:r>
              <a:rPr lang="en-GB" altLang="fr-FR" sz="1600">
                <a:solidFill>
                  <a:srgbClr val="333333"/>
                </a:solidFill>
              </a:rPr>
              <a:t>é</a:t>
            </a:r>
            <a:r>
              <a:rPr lang="en-GB" altLang="fr-FR" sz="1600">
                <a:solidFill>
                  <a:srgbClr val="333333"/>
                </a:solidFill>
                <a:latin typeface="Verdana" panose="020B0604030504040204" pitchFamily="34" charset="0"/>
              </a:rPr>
              <a:t>es 1960,</a:t>
            </a:r>
            <a:r>
              <a:rPr lang="en-GB" altLang="fr-FR" sz="1600">
                <a:solidFill>
                  <a:srgbClr val="333333"/>
                </a:solidFill>
              </a:rPr>
              <a:t> </a:t>
            </a:r>
            <a:r>
              <a:rPr lang="en-GB" altLang="fr-FR" sz="1600" b="1">
                <a:solidFill>
                  <a:srgbClr val="333333"/>
                </a:solidFill>
                <a:latin typeface="Verdana" panose="020B0604030504040204" pitchFamily="34" charset="0"/>
              </a:rPr>
              <a:t>Vera Rubin</a:t>
            </a:r>
            <a:r>
              <a:rPr lang="en-GB" altLang="fr-FR" sz="1600">
                <a:solidFill>
                  <a:srgbClr val="333333"/>
                </a:solidFill>
              </a:rPr>
              <a:t> </a:t>
            </a:r>
            <a:r>
              <a:rPr lang="en-GB" altLang="fr-FR" sz="1600">
                <a:solidFill>
                  <a:srgbClr val="333333"/>
                </a:solidFill>
                <a:latin typeface="Verdana" panose="020B0604030504040204" pitchFamily="34" charset="0"/>
              </a:rPr>
              <a:t>et son coll</a:t>
            </a:r>
            <a:r>
              <a:rPr lang="en-GB" altLang="fr-FR" sz="1600">
                <a:solidFill>
                  <a:srgbClr val="333333"/>
                </a:solidFill>
              </a:rPr>
              <a:t>è</a:t>
            </a:r>
            <a:r>
              <a:rPr lang="en-GB" altLang="fr-FR" sz="1600">
                <a:solidFill>
                  <a:srgbClr val="333333"/>
                </a:solidFill>
                <a:latin typeface="Verdana" panose="020B0604030504040204" pitchFamily="34" charset="0"/>
              </a:rPr>
              <a:t>gue</a:t>
            </a:r>
            <a:r>
              <a:rPr lang="en-GB" altLang="fr-FR" sz="1600">
                <a:solidFill>
                  <a:srgbClr val="333333"/>
                </a:solidFill>
              </a:rPr>
              <a:t> </a:t>
            </a:r>
            <a:r>
              <a:rPr lang="en-GB" altLang="fr-FR" sz="1600" i="1">
                <a:solidFill>
                  <a:srgbClr val="333333"/>
                </a:solidFill>
                <a:latin typeface="Verdana" panose="020B0604030504040204" pitchFamily="34" charset="0"/>
              </a:rPr>
              <a:t>Kent Ford</a:t>
            </a:r>
            <a:r>
              <a:rPr lang="en-GB" altLang="fr-FR" sz="1600">
                <a:solidFill>
                  <a:srgbClr val="333333"/>
                </a:solidFill>
              </a:rPr>
              <a:t> é</a:t>
            </a:r>
            <a:r>
              <a:rPr lang="en-GB" altLang="fr-FR" sz="1600">
                <a:solidFill>
                  <a:srgbClr val="333333"/>
                </a:solidFill>
                <a:latin typeface="Verdana" panose="020B0604030504040204" pitchFamily="34" charset="0"/>
              </a:rPr>
              <a:t>taient int</a:t>
            </a:r>
            <a:r>
              <a:rPr lang="en-GB" altLang="fr-FR" sz="1600">
                <a:solidFill>
                  <a:srgbClr val="333333"/>
                </a:solidFill>
              </a:rPr>
              <a:t>é</a:t>
            </a:r>
            <a:r>
              <a:rPr lang="en-GB" altLang="fr-FR" sz="1600">
                <a:solidFill>
                  <a:srgbClr val="333333"/>
                </a:solidFill>
                <a:latin typeface="Verdana" panose="020B0604030504040204" pitchFamily="34" charset="0"/>
              </a:rPr>
              <a:t>ress</a:t>
            </a:r>
            <a:r>
              <a:rPr lang="en-GB" altLang="fr-FR" sz="1600">
                <a:solidFill>
                  <a:srgbClr val="333333"/>
                </a:solidFill>
              </a:rPr>
              <a:t>é</a:t>
            </a:r>
            <a:r>
              <a:rPr lang="en-GB" altLang="fr-FR" sz="1600">
                <a:solidFill>
                  <a:srgbClr val="333333"/>
                </a:solidFill>
                <a:latin typeface="Verdana" panose="020B0604030504040204" pitchFamily="34" charset="0"/>
              </a:rPr>
              <a:t>s par l</a:t>
            </a:r>
            <a:r>
              <a:rPr lang="en-GB" altLang="fr-FR" sz="1600">
                <a:solidFill>
                  <a:srgbClr val="333333"/>
                </a:solidFill>
              </a:rPr>
              <a:t>’</a:t>
            </a:r>
            <a:r>
              <a:rPr lang="en-GB" altLang="fr-FR" sz="1600">
                <a:solidFill>
                  <a:srgbClr val="333333"/>
                </a:solidFill>
                <a:latin typeface="Verdana" panose="020B0604030504040204" pitchFamily="34" charset="0"/>
              </a:rPr>
              <a:t>orbite des </a:t>
            </a:r>
            <a:r>
              <a:rPr lang="en-GB" altLang="fr-FR" sz="1600">
                <a:solidFill>
                  <a:srgbClr val="333333"/>
                </a:solidFill>
              </a:rPr>
              <a:t>é</a:t>
            </a:r>
            <a:r>
              <a:rPr lang="en-GB" altLang="fr-FR" sz="1600">
                <a:solidFill>
                  <a:srgbClr val="333333"/>
                </a:solidFill>
                <a:latin typeface="Verdana" panose="020B0604030504040204" pitchFamily="34" charset="0"/>
              </a:rPr>
              <a:t>toiles dans la galaxie d</a:t>
            </a:r>
            <a:r>
              <a:rPr lang="en-GB" altLang="fr-FR" sz="1600">
                <a:solidFill>
                  <a:srgbClr val="333333"/>
                </a:solidFill>
              </a:rPr>
              <a:t>’</a:t>
            </a:r>
            <a:r>
              <a:rPr lang="en-GB" altLang="fr-FR" sz="1600">
                <a:solidFill>
                  <a:srgbClr val="333333"/>
                </a:solidFill>
                <a:latin typeface="Verdana" panose="020B0604030504040204" pitchFamily="34" charset="0"/>
              </a:rPr>
              <a:t>Androm</a:t>
            </a:r>
            <a:r>
              <a:rPr lang="en-GB" altLang="fr-FR" sz="1600">
                <a:solidFill>
                  <a:srgbClr val="333333"/>
                </a:solidFill>
              </a:rPr>
              <a:t>è</a:t>
            </a:r>
            <a:r>
              <a:rPr lang="en-GB" altLang="fr-FR" sz="1600">
                <a:solidFill>
                  <a:srgbClr val="333333"/>
                </a:solidFill>
                <a:latin typeface="Verdana" panose="020B0604030504040204" pitchFamily="34" charset="0"/>
              </a:rPr>
              <a:t>de. Les 2 scientifiques</a:t>
            </a:r>
          </a:p>
          <a:p>
            <a:r>
              <a:rPr lang="en-GB" altLang="fr-FR" sz="1600">
                <a:solidFill>
                  <a:srgbClr val="333333"/>
                </a:solidFill>
                <a:latin typeface="Verdana" panose="020B0604030504040204" pitchFamily="34" charset="0"/>
              </a:rPr>
              <a:t> voulaient d</a:t>
            </a:r>
            <a:r>
              <a:rPr lang="en-GB" altLang="fr-FR" sz="1600">
                <a:solidFill>
                  <a:srgbClr val="333333"/>
                </a:solidFill>
              </a:rPr>
              <a:t>é</a:t>
            </a:r>
            <a:r>
              <a:rPr lang="en-GB" altLang="fr-FR" sz="1600">
                <a:solidFill>
                  <a:srgbClr val="333333"/>
                </a:solidFill>
                <a:latin typeface="Verdana" panose="020B0604030504040204" pitchFamily="34" charset="0"/>
              </a:rPr>
              <a:t>terminer la masse de la galaxie en observant les vitesses orbitales des </a:t>
            </a:r>
            <a:r>
              <a:rPr lang="en-GB" altLang="fr-FR" sz="1600">
                <a:solidFill>
                  <a:srgbClr val="333333"/>
                </a:solidFill>
              </a:rPr>
              <a:t>é</a:t>
            </a:r>
            <a:r>
              <a:rPr lang="en-GB" altLang="fr-FR" sz="1600">
                <a:solidFill>
                  <a:srgbClr val="333333"/>
                </a:solidFill>
                <a:latin typeface="Verdana" panose="020B0604030504040204" pitchFamily="34" charset="0"/>
              </a:rPr>
              <a:t>toiles et du gaz </a:t>
            </a:r>
            <a:r>
              <a:rPr lang="en-GB" altLang="fr-FR" sz="1600">
                <a:solidFill>
                  <a:srgbClr val="333333"/>
                </a:solidFill>
              </a:rPr>
              <a:t>à</a:t>
            </a:r>
            <a:r>
              <a:rPr lang="en-GB" altLang="fr-FR" sz="1600">
                <a:solidFill>
                  <a:srgbClr val="333333"/>
                </a:solidFill>
                <a:latin typeface="Verdana" panose="020B0604030504040204" pitchFamily="34" charset="0"/>
              </a:rPr>
              <a:t> diff</a:t>
            </a:r>
            <a:r>
              <a:rPr lang="en-GB" altLang="fr-FR" sz="1600">
                <a:solidFill>
                  <a:srgbClr val="333333"/>
                </a:solidFill>
              </a:rPr>
              <a:t>é</a:t>
            </a:r>
            <a:r>
              <a:rPr lang="en-GB" altLang="fr-FR" sz="1600">
                <a:solidFill>
                  <a:srgbClr val="333333"/>
                </a:solidFill>
                <a:latin typeface="Verdana" panose="020B0604030504040204" pitchFamily="34" charset="0"/>
              </a:rPr>
              <a:t>rentes distances du centre galactique. Ils pensaient </a:t>
            </a:r>
          </a:p>
          <a:p>
            <a:r>
              <a:rPr lang="en-GB" altLang="fr-FR" sz="1600">
                <a:solidFill>
                  <a:srgbClr val="333333"/>
                </a:solidFill>
                <a:latin typeface="Verdana" panose="020B0604030504040204" pitchFamily="34" charset="0"/>
              </a:rPr>
              <a:t>que ces mouvements correspondraient avec la th</a:t>
            </a:r>
            <a:r>
              <a:rPr lang="en-GB" altLang="fr-FR" sz="1600">
                <a:solidFill>
                  <a:srgbClr val="333333"/>
                </a:solidFill>
              </a:rPr>
              <a:t>é</a:t>
            </a:r>
            <a:r>
              <a:rPr lang="en-GB" altLang="fr-FR" sz="1600">
                <a:solidFill>
                  <a:srgbClr val="333333"/>
                </a:solidFill>
                <a:latin typeface="Verdana" panose="020B0604030504040204" pitchFamily="34" charset="0"/>
              </a:rPr>
              <a:t>orie de la gravitation de Newton avec un objet qui aurait une vitesse orbitale plus lente </a:t>
            </a:r>
            <a:r>
              <a:rPr lang="en-GB" altLang="fr-FR" sz="1600">
                <a:solidFill>
                  <a:srgbClr val="333333"/>
                </a:solidFill>
              </a:rPr>
              <a:t>à</a:t>
            </a:r>
            <a:r>
              <a:rPr lang="en-GB" altLang="fr-FR" sz="1600">
                <a:solidFill>
                  <a:srgbClr val="333333"/>
                </a:solidFill>
                <a:latin typeface="Verdana" panose="020B0604030504040204" pitchFamily="34" charset="0"/>
              </a:rPr>
              <a:t> mesure qu</a:t>
            </a:r>
            <a:r>
              <a:rPr lang="en-GB" altLang="fr-FR" sz="1600">
                <a:solidFill>
                  <a:srgbClr val="333333"/>
                </a:solidFill>
              </a:rPr>
              <a:t>’</a:t>
            </a:r>
            <a:r>
              <a:rPr lang="en-GB" altLang="fr-FR" sz="1600">
                <a:solidFill>
                  <a:srgbClr val="333333"/>
                </a:solidFill>
                <a:latin typeface="Verdana" panose="020B0604030504040204" pitchFamily="34" charset="0"/>
              </a:rPr>
              <a:t>il serait </a:t>
            </a:r>
            <a:r>
              <a:rPr lang="en-GB" altLang="fr-FR" sz="1600">
                <a:solidFill>
                  <a:srgbClr val="333333"/>
                </a:solidFill>
              </a:rPr>
              <a:t>é</a:t>
            </a:r>
            <a:r>
              <a:rPr lang="en-GB" altLang="fr-FR" sz="1600">
                <a:solidFill>
                  <a:srgbClr val="333333"/>
                </a:solidFill>
                <a:latin typeface="Verdana" panose="020B0604030504040204" pitchFamily="34" charset="0"/>
              </a:rPr>
              <a:t>loign</a:t>
            </a:r>
            <a:r>
              <a:rPr lang="en-GB" altLang="fr-FR" sz="1600">
                <a:solidFill>
                  <a:srgbClr val="333333"/>
                </a:solidFill>
              </a:rPr>
              <a:t>é</a:t>
            </a:r>
          </a:p>
          <a:p>
            <a:r>
              <a:rPr lang="en-GB" altLang="fr-FR" sz="1600">
                <a:solidFill>
                  <a:srgbClr val="333333"/>
                </a:solidFill>
                <a:latin typeface="Verdana" panose="020B0604030504040204" pitchFamily="34" charset="0"/>
              </a:rPr>
              <a:t> du centre. Et </a:t>
            </a:r>
            <a:r>
              <a:rPr lang="en-GB" altLang="fr-FR" sz="1600">
                <a:solidFill>
                  <a:srgbClr val="333333"/>
                </a:solidFill>
              </a:rPr>
              <a:t>à</a:t>
            </a:r>
            <a:r>
              <a:rPr lang="en-GB" altLang="fr-FR" sz="1600">
                <a:solidFill>
                  <a:srgbClr val="333333"/>
                </a:solidFill>
                <a:latin typeface="Verdana" panose="020B0604030504040204" pitchFamily="34" charset="0"/>
              </a:rPr>
              <a:t> sa surprise,</a:t>
            </a:r>
            <a:r>
              <a:rPr lang="en-GB" altLang="fr-FR" sz="1600">
                <a:solidFill>
                  <a:srgbClr val="333333"/>
                </a:solidFill>
              </a:rPr>
              <a:t> </a:t>
            </a:r>
            <a:r>
              <a:rPr lang="en-GB" altLang="fr-FR" sz="1600" b="1">
                <a:solidFill>
                  <a:srgbClr val="333333"/>
                </a:solidFill>
                <a:latin typeface="Verdana" panose="020B0604030504040204" pitchFamily="34" charset="0"/>
              </a:rPr>
              <a:t>Vera Rubin</a:t>
            </a:r>
            <a:r>
              <a:rPr lang="en-GB" altLang="fr-FR" sz="1600">
                <a:solidFill>
                  <a:srgbClr val="333333"/>
                </a:solidFill>
              </a:rPr>
              <a:t> </a:t>
            </a:r>
            <a:r>
              <a:rPr lang="en-GB" altLang="fr-FR" sz="1600">
                <a:solidFill>
                  <a:srgbClr val="333333"/>
                </a:solidFill>
                <a:latin typeface="Verdana" panose="020B0604030504040204" pitchFamily="34" charset="0"/>
              </a:rPr>
              <a:t>a d</a:t>
            </a:r>
            <a:r>
              <a:rPr lang="en-GB" altLang="fr-FR" sz="1600">
                <a:solidFill>
                  <a:srgbClr val="333333"/>
                </a:solidFill>
              </a:rPr>
              <a:t>é</a:t>
            </a:r>
            <a:r>
              <a:rPr lang="en-GB" altLang="fr-FR" sz="1600">
                <a:solidFill>
                  <a:srgbClr val="333333"/>
                </a:solidFill>
                <a:latin typeface="Verdana" panose="020B0604030504040204" pitchFamily="34" charset="0"/>
              </a:rPr>
              <a:t>couvert que les </a:t>
            </a:r>
            <a:r>
              <a:rPr lang="en-GB" altLang="fr-FR" sz="1600">
                <a:solidFill>
                  <a:srgbClr val="333333"/>
                </a:solidFill>
              </a:rPr>
              <a:t>é</a:t>
            </a:r>
            <a:r>
              <a:rPr lang="en-GB" altLang="fr-FR" sz="1600">
                <a:solidFill>
                  <a:srgbClr val="333333"/>
                </a:solidFill>
                <a:latin typeface="Verdana" panose="020B0604030504040204" pitchFamily="34" charset="0"/>
              </a:rPr>
              <a:t>toiles </a:t>
            </a:r>
            <a:r>
              <a:rPr lang="en-GB" altLang="fr-FR" sz="1600">
                <a:solidFill>
                  <a:srgbClr val="333333"/>
                </a:solidFill>
              </a:rPr>
              <a:t>à</a:t>
            </a:r>
            <a:r>
              <a:rPr lang="en-GB" altLang="fr-FR" sz="1600">
                <a:solidFill>
                  <a:srgbClr val="333333"/>
                </a:solidFill>
                <a:latin typeface="Verdana" panose="020B0604030504040204" pitchFamily="34" charset="0"/>
              </a:rPr>
              <a:t> la p</a:t>
            </a:r>
            <a:r>
              <a:rPr lang="en-GB" altLang="fr-FR" sz="1600">
                <a:solidFill>
                  <a:srgbClr val="333333"/>
                </a:solidFill>
              </a:rPr>
              <a:t>é</a:t>
            </a:r>
            <a:r>
              <a:rPr lang="en-GB" altLang="fr-FR" sz="1600">
                <a:solidFill>
                  <a:srgbClr val="333333"/>
                </a:solidFill>
                <a:latin typeface="Verdana" panose="020B0604030504040204" pitchFamily="34" charset="0"/>
              </a:rPr>
              <a:t>riph</a:t>
            </a:r>
            <a:r>
              <a:rPr lang="en-GB" altLang="fr-FR" sz="1600">
                <a:solidFill>
                  <a:srgbClr val="333333"/>
                </a:solidFill>
              </a:rPr>
              <a:t>é</a:t>
            </a:r>
            <a:r>
              <a:rPr lang="en-GB" altLang="fr-FR" sz="1600">
                <a:solidFill>
                  <a:srgbClr val="333333"/>
                </a:solidFill>
                <a:latin typeface="Verdana" panose="020B0604030504040204" pitchFamily="34" charset="0"/>
              </a:rPr>
              <a:t>rie de la galaxie tournaient </a:t>
            </a:r>
            <a:r>
              <a:rPr lang="en-GB" altLang="fr-FR" sz="1600">
                <a:solidFill>
                  <a:srgbClr val="333333"/>
                </a:solidFill>
              </a:rPr>
              <a:t>à</a:t>
            </a:r>
            <a:r>
              <a:rPr lang="en-GB" altLang="fr-FR" sz="1600">
                <a:solidFill>
                  <a:srgbClr val="333333"/>
                </a:solidFill>
                <a:latin typeface="Verdana" panose="020B0604030504040204" pitchFamily="34" charset="0"/>
              </a:rPr>
              <a:t> la même vitesse que celles au centre.</a:t>
            </a:r>
            <a:endParaRPr lang="en-GB" altLang="fr-FR" sz="1600"/>
          </a:p>
          <a:p>
            <a:r>
              <a:rPr lang="en-GB" altLang="fr-FR" sz="1600">
                <a:solidFill>
                  <a:srgbClr val="333333"/>
                </a:solidFill>
                <a:latin typeface="Verdana" panose="020B0604030504040204" pitchFamily="34" charset="0"/>
              </a:rPr>
              <a:t>  </a:t>
            </a:r>
          </a:p>
          <a:p>
            <a:r>
              <a:rPr lang="en-GB" altLang="fr-FR" sz="1600">
                <a:solidFill>
                  <a:srgbClr val="888888"/>
                </a:solidFill>
                <a:latin typeface="Verdana" panose="020B0604030504040204" pitchFamily="34" charset="0"/>
              </a:rPr>
              <a:t>Vera Rubin en 1965</a:t>
            </a:r>
            <a:endParaRPr lang="en-GB" altLang="fr-FR" sz="1600">
              <a:solidFill>
                <a:srgbClr val="000000"/>
              </a:solidFill>
              <a:latin typeface="Verdana" panose="020B0604030504040204" pitchFamily="34" charset="0"/>
            </a:endParaRPr>
          </a:p>
          <a:p>
            <a:r>
              <a:rPr lang="en-GB" altLang="fr-FR" sz="1600">
                <a:solidFill>
                  <a:srgbClr val="000000"/>
                </a:solidFill>
                <a:latin typeface="Verdana" panose="020B0604030504040204" pitchFamily="34" charset="0"/>
              </a:rPr>
              <a:t>A</a:t>
            </a:r>
            <a:r>
              <a:rPr lang="en-GB" altLang="fr-FR" sz="1600">
                <a:solidFill>
                  <a:srgbClr val="333333"/>
                </a:solidFill>
                <a:latin typeface="Verdana" panose="020B0604030504040204" pitchFamily="34" charset="0"/>
              </a:rPr>
              <a:t>pr</a:t>
            </a:r>
            <a:r>
              <a:rPr lang="en-GB" altLang="fr-FR" sz="1600">
                <a:solidFill>
                  <a:srgbClr val="333333"/>
                </a:solidFill>
              </a:rPr>
              <a:t>è</a:t>
            </a:r>
            <a:r>
              <a:rPr lang="en-GB" altLang="fr-FR" sz="1600">
                <a:solidFill>
                  <a:srgbClr val="333333"/>
                </a:solidFill>
                <a:latin typeface="Verdana" panose="020B0604030504040204" pitchFamily="34" charset="0"/>
              </a:rPr>
              <a:t>s avoir observ</a:t>
            </a:r>
            <a:r>
              <a:rPr lang="en-GB" altLang="fr-FR" sz="1600">
                <a:solidFill>
                  <a:srgbClr val="333333"/>
                </a:solidFill>
              </a:rPr>
              <a:t>é</a:t>
            </a:r>
            <a:r>
              <a:rPr lang="en-GB" altLang="fr-FR" sz="1600">
                <a:solidFill>
                  <a:srgbClr val="333333"/>
                </a:solidFill>
                <a:latin typeface="Verdana" panose="020B0604030504040204" pitchFamily="34" charset="0"/>
              </a:rPr>
              <a:t> des douzaines de galaxies dans les 1970, Rubin et ses coll</a:t>
            </a:r>
            <a:r>
              <a:rPr lang="en-GB" altLang="fr-FR" sz="1600">
                <a:solidFill>
                  <a:srgbClr val="333333"/>
                </a:solidFill>
              </a:rPr>
              <a:t>è</a:t>
            </a:r>
            <a:r>
              <a:rPr lang="en-GB" altLang="fr-FR" sz="1600">
                <a:solidFill>
                  <a:srgbClr val="333333"/>
                </a:solidFill>
                <a:latin typeface="Verdana" panose="020B0604030504040204" pitchFamily="34" charset="0"/>
              </a:rPr>
              <a:t>gues ont d</a:t>
            </a:r>
            <a:r>
              <a:rPr lang="en-GB" altLang="fr-FR" sz="1600">
                <a:solidFill>
                  <a:srgbClr val="333333"/>
                </a:solidFill>
              </a:rPr>
              <a:t>é</a:t>
            </a:r>
            <a:r>
              <a:rPr lang="en-GB" altLang="fr-FR" sz="1600">
                <a:solidFill>
                  <a:srgbClr val="333333"/>
                </a:solidFill>
                <a:latin typeface="Verdana" panose="020B0604030504040204" pitchFamily="34" charset="0"/>
              </a:rPr>
              <a:t>couvert qu</a:t>
            </a:r>
            <a:r>
              <a:rPr lang="en-GB" altLang="fr-FR" sz="1600">
                <a:solidFill>
                  <a:srgbClr val="333333"/>
                </a:solidFill>
              </a:rPr>
              <a:t>’</a:t>
            </a:r>
            <a:r>
              <a:rPr lang="en-GB" altLang="fr-FR" sz="1600">
                <a:solidFill>
                  <a:srgbClr val="333333"/>
                </a:solidFill>
                <a:latin typeface="Verdana" panose="020B0604030504040204" pitchFamily="34" charset="0"/>
              </a:rPr>
              <a:t>il y avait autre chose que la mati</a:t>
            </a:r>
            <a:r>
              <a:rPr lang="en-GB" altLang="fr-FR" sz="1600">
                <a:solidFill>
                  <a:srgbClr val="333333"/>
                </a:solidFill>
              </a:rPr>
              <a:t>è</a:t>
            </a:r>
            <a:r>
              <a:rPr lang="en-GB" altLang="fr-FR" sz="1600">
                <a:solidFill>
                  <a:srgbClr val="333333"/>
                </a:solidFill>
                <a:latin typeface="Verdana" panose="020B0604030504040204" pitchFamily="34" charset="0"/>
              </a:rPr>
              <a:t>re visible qui </a:t>
            </a:r>
            <a:r>
              <a:rPr lang="en-GB" altLang="fr-FR" sz="1600">
                <a:solidFill>
                  <a:srgbClr val="333333"/>
                </a:solidFill>
              </a:rPr>
              <a:t>é</a:t>
            </a:r>
            <a:r>
              <a:rPr lang="en-GB" altLang="fr-FR" sz="1600">
                <a:solidFill>
                  <a:srgbClr val="333333"/>
                </a:solidFill>
                <a:latin typeface="Verdana" panose="020B0604030504040204" pitchFamily="34" charset="0"/>
              </a:rPr>
              <a:t>tait</a:t>
            </a:r>
          </a:p>
          <a:p>
            <a:r>
              <a:rPr lang="en-GB" altLang="fr-FR" sz="1600">
                <a:solidFill>
                  <a:srgbClr val="333333"/>
                </a:solidFill>
                <a:latin typeface="Verdana" panose="020B0604030504040204" pitchFamily="34" charset="0"/>
              </a:rPr>
              <a:t> responsable du mouvement des </a:t>
            </a:r>
            <a:r>
              <a:rPr lang="en-GB" altLang="fr-FR" sz="1600">
                <a:solidFill>
                  <a:srgbClr val="333333"/>
                </a:solidFill>
              </a:rPr>
              <a:t>é</a:t>
            </a:r>
            <a:r>
              <a:rPr lang="en-GB" altLang="fr-FR" sz="1600">
                <a:solidFill>
                  <a:srgbClr val="333333"/>
                </a:solidFill>
                <a:latin typeface="Verdana" panose="020B0604030504040204" pitchFamily="34" charset="0"/>
              </a:rPr>
              <a:t>toiles. Chaque galaxie en spiral est int</a:t>
            </a:r>
            <a:r>
              <a:rPr lang="en-GB" altLang="fr-FR" sz="1600">
                <a:solidFill>
                  <a:srgbClr val="333333"/>
                </a:solidFill>
              </a:rPr>
              <a:t>é</a:t>
            </a:r>
            <a:r>
              <a:rPr lang="en-GB" altLang="fr-FR" sz="1600">
                <a:solidFill>
                  <a:srgbClr val="333333"/>
                </a:solidFill>
                <a:latin typeface="Verdana" panose="020B0604030504040204" pitchFamily="34" charset="0"/>
              </a:rPr>
              <a:t>gr</a:t>
            </a:r>
            <a:r>
              <a:rPr lang="en-GB" altLang="fr-FR" sz="1600">
                <a:solidFill>
                  <a:srgbClr val="333333"/>
                </a:solidFill>
              </a:rPr>
              <a:t>é</a:t>
            </a:r>
            <a:r>
              <a:rPr lang="en-GB" altLang="fr-FR" sz="1600">
                <a:solidFill>
                  <a:srgbClr val="333333"/>
                </a:solidFill>
                <a:latin typeface="Verdana" panose="020B0604030504040204" pitchFamily="34" charset="0"/>
              </a:rPr>
              <a:t>e dans un</a:t>
            </a:r>
            <a:r>
              <a:rPr lang="en-GB" altLang="fr-FR" sz="1600">
                <a:solidFill>
                  <a:srgbClr val="333333"/>
                </a:solidFill>
              </a:rPr>
              <a:t> </a:t>
            </a:r>
            <a:r>
              <a:rPr lang="en-GB" altLang="fr-FR" sz="1600" b="1">
                <a:solidFill>
                  <a:srgbClr val="0B5EC2"/>
                </a:solidFill>
                <a:hlinkClick r:id="rId3"/>
              </a:rPr>
              <a:t>« </a:t>
            </a:r>
            <a:r>
              <a:rPr lang="en-GB" altLang="fr-FR" sz="1600" b="1">
                <a:solidFill>
                  <a:srgbClr val="0B5EC2"/>
                </a:solidFill>
                <a:latin typeface="Verdana" panose="020B0604030504040204" pitchFamily="34" charset="0"/>
                <a:hlinkClick r:id="rId3"/>
              </a:rPr>
              <a:t>halo</a:t>
            </a:r>
            <a:r>
              <a:rPr lang="en-GB" altLang="fr-FR" sz="1600" b="1">
                <a:solidFill>
                  <a:srgbClr val="0B5EC2"/>
                </a:solidFill>
                <a:hlinkClick r:id="rId3"/>
              </a:rPr>
              <a:t> »</a:t>
            </a:r>
            <a:r>
              <a:rPr lang="en-GB" altLang="fr-FR" sz="1600" b="1">
                <a:solidFill>
                  <a:srgbClr val="0B5EC2"/>
                </a:solidFill>
                <a:latin typeface="Verdana" panose="020B0604030504040204" pitchFamily="34" charset="0"/>
                <a:hlinkClick r:id="rId3"/>
              </a:rPr>
              <a:t> de mati</a:t>
            </a:r>
            <a:r>
              <a:rPr lang="en-GB" altLang="fr-FR" sz="1600" b="1">
                <a:solidFill>
                  <a:srgbClr val="0B5EC2"/>
                </a:solidFill>
                <a:hlinkClick r:id="rId3"/>
              </a:rPr>
              <a:t>è</a:t>
            </a:r>
            <a:r>
              <a:rPr lang="en-GB" altLang="fr-FR" sz="1600" b="1">
                <a:solidFill>
                  <a:srgbClr val="0B5EC2"/>
                </a:solidFill>
                <a:latin typeface="Verdana" panose="020B0604030504040204" pitchFamily="34" charset="0"/>
                <a:hlinkClick r:id="rId3"/>
              </a:rPr>
              <a:t>re noire</a:t>
            </a:r>
            <a:r>
              <a:rPr lang="en-GB" altLang="fr-FR" sz="1600">
                <a:solidFill>
                  <a:srgbClr val="333333"/>
                </a:solidFill>
              </a:rPr>
              <a:t> </a:t>
            </a:r>
            <a:r>
              <a:rPr lang="en-GB" altLang="fr-FR" sz="1600">
                <a:solidFill>
                  <a:srgbClr val="333333"/>
                </a:solidFill>
                <a:latin typeface="Verdana" panose="020B0604030504040204" pitchFamily="34" charset="0"/>
              </a:rPr>
              <a:t>qui n</a:t>
            </a:r>
            <a:r>
              <a:rPr lang="en-GB" altLang="fr-FR" sz="1600">
                <a:solidFill>
                  <a:srgbClr val="333333"/>
                </a:solidFill>
              </a:rPr>
              <a:t>’é</a:t>
            </a:r>
            <a:r>
              <a:rPr lang="en-GB" altLang="fr-FR" sz="1600">
                <a:solidFill>
                  <a:srgbClr val="333333"/>
                </a:solidFill>
                <a:latin typeface="Verdana" panose="020B0604030504040204" pitchFamily="34" charset="0"/>
              </a:rPr>
              <a:t>met pas de lumi</a:t>
            </a:r>
            <a:r>
              <a:rPr lang="en-GB" altLang="fr-FR" sz="1600">
                <a:solidFill>
                  <a:srgbClr val="333333"/>
                </a:solidFill>
              </a:rPr>
              <a:t>è</a:t>
            </a:r>
            <a:r>
              <a:rPr lang="en-GB" altLang="fr-FR" sz="1600">
                <a:solidFill>
                  <a:srgbClr val="333333"/>
                </a:solidFill>
                <a:latin typeface="Verdana" panose="020B0604030504040204" pitchFamily="34" charset="0"/>
              </a:rPr>
              <a:t>re et ce halo s</a:t>
            </a:r>
            <a:r>
              <a:rPr lang="en-GB" altLang="fr-FR" sz="1600">
                <a:solidFill>
                  <a:srgbClr val="333333"/>
                </a:solidFill>
              </a:rPr>
              <a:t>’é</a:t>
            </a:r>
            <a:r>
              <a:rPr lang="en-GB" altLang="fr-FR" sz="1600">
                <a:solidFill>
                  <a:srgbClr val="333333"/>
                </a:solidFill>
                <a:latin typeface="Verdana" panose="020B0604030504040204" pitchFamily="34" charset="0"/>
              </a:rPr>
              <a:t>tend </a:t>
            </a:r>
          </a:p>
          <a:p>
            <a:r>
              <a:rPr lang="en-GB" altLang="fr-FR" sz="1600">
                <a:solidFill>
                  <a:srgbClr val="333333"/>
                </a:solidFill>
                <a:latin typeface="Verdana" panose="020B0604030504040204" pitchFamily="34" charset="0"/>
              </a:rPr>
              <a:t>au-del</a:t>
            </a:r>
            <a:r>
              <a:rPr lang="en-GB" altLang="fr-FR" sz="1600">
                <a:solidFill>
                  <a:srgbClr val="333333"/>
                </a:solidFill>
              </a:rPr>
              <a:t>à</a:t>
            </a:r>
            <a:r>
              <a:rPr lang="en-GB" altLang="fr-FR" sz="1600">
                <a:solidFill>
                  <a:srgbClr val="333333"/>
                </a:solidFill>
                <a:latin typeface="Verdana" panose="020B0604030504040204" pitchFamily="34" charset="0"/>
              </a:rPr>
              <a:t> de la galaxie optique. Et ils ont d</a:t>
            </a:r>
            <a:r>
              <a:rPr lang="en-GB" altLang="fr-FR" sz="1600">
                <a:solidFill>
                  <a:srgbClr val="333333"/>
                </a:solidFill>
              </a:rPr>
              <a:t>é</a:t>
            </a:r>
            <a:r>
              <a:rPr lang="en-GB" altLang="fr-FR" sz="1600">
                <a:solidFill>
                  <a:srgbClr val="333333"/>
                </a:solidFill>
                <a:latin typeface="Verdana" panose="020B0604030504040204" pitchFamily="34" charset="0"/>
              </a:rPr>
              <a:t>couvert que ce halo de mati</a:t>
            </a:r>
            <a:r>
              <a:rPr lang="en-GB" altLang="fr-FR" sz="1600">
                <a:solidFill>
                  <a:srgbClr val="333333"/>
                </a:solidFill>
              </a:rPr>
              <a:t>è</a:t>
            </a:r>
            <a:r>
              <a:rPr lang="en-GB" altLang="fr-FR" sz="1600">
                <a:solidFill>
                  <a:srgbClr val="333333"/>
                </a:solidFill>
                <a:latin typeface="Verdana" panose="020B0604030504040204" pitchFamily="34" charset="0"/>
              </a:rPr>
              <a:t>re noire contenait 5 </a:t>
            </a:r>
            <a:r>
              <a:rPr lang="en-GB" altLang="fr-FR" sz="1600">
                <a:solidFill>
                  <a:srgbClr val="333333"/>
                </a:solidFill>
              </a:rPr>
              <a:t>à</a:t>
            </a:r>
            <a:r>
              <a:rPr lang="en-GB" altLang="fr-FR" sz="1600">
                <a:solidFill>
                  <a:srgbClr val="333333"/>
                </a:solidFill>
                <a:latin typeface="Verdana" panose="020B0604030504040204" pitchFamily="34" charset="0"/>
              </a:rPr>
              <a:t> 10 fois plus de masse que la galaxie lumineuse. Les travaux </a:t>
            </a:r>
          </a:p>
          <a:p>
            <a:r>
              <a:rPr lang="en-GB" altLang="fr-FR" sz="1600">
                <a:solidFill>
                  <a:srgbClr val="333333"/>
                </a:solidFill>
                <a:latin typeface="Verdana" panose="020B0604030504040204" pitchFamily="34" charset="0"/>
              </a:rPr>
              <a:t>de</a:t>
            </a:r>
            <a:r>
              <a:rPr lang="en-GB" altLang="fr-FR" sz="1600">
                <a:solidFill>
                  <a:srgbClr val="333333"/>
                </a:solidFill>
              </a:rPr>
              <a:t> </a:t>
            </a:r>
            <a:r>
              <a:rPr lang="en-GB" altLang="fr-FR" sz="1600" b="1">
                <a:solidFill>
                  <a:srgbClr val="333333"/>
                </a:solidFill>
                <a:latin typeface="Verdana" panose="020B0604030504040204" pitchFamily="34" charset="0"/>
              </a:rPr>
              <a:t>Vera Rubin</a:t>
            </a:r>
            <a:r>
              <a:rPr lang="en-GB" altLang="fr-FR" sz="1600">
                <a:solidFill>
                  <a:srgbClr val="333333"/>
                </a:solidFill>
              </a:rPr>
              <a:t> </a:t>
            </a:r>
            <a:r>
              <a:rPr lang="en-GB" altLang="fr-FR" sz="1600">
                <a:solidFill>
                  <a:srgbClr val="333333"/>
                </a:solidFill>
                <a:latin typeface="Verdana" panose="020B0604030504040204" pitchFamily="34" charset="0"/>
              </a:rPr>
              <a:t>ont permis de comprendre de mani</a:t>
            </a:r>
            <a:r>
              <a:rPr lang="en-GB" altLang="fr-FR" sz="1600">
                <a:solidFill>
                  <a:srgbClr val="333333"/>
                </a:solidFill>
              </a:rPr>
              <a:t>è</a:t>
            </a:r>
            <a:r>
              <a:rPr lang="en-GB" altLang="fr-FR" sz="1600">
                <a:solidFill>
                  <a:srgbClr val="333333"/>
                </a:solidFill>
                <a:latin typeface="Verdana" panose="020B0604030504040204" pitchFamily="34" charset="0"/>
              </a:rPr>
              <a:t>re spectaculaire que</a:t>
            </a:r>
            <a:r>
              <a:rPr lang="en-GB" altLang="fr-FR" sz="1600">
                <a:solidFill>
                  <a:srgbClr val="333333"/>
                </a:solidFill>
              </a:rPr>
              <a:t> </a:t>
            </a:r>
            <a:r>
              <a:rPr lang="en-GB" altLang="fr-FR" sz="1600" b="1" i="1">
                <a:solidFill>
                  <a:srgbClr val="333333"/>
                </a:solidFill>
                <a:latin typeface="Verdana" panose="020B0604030504040204" pitchFamily="34" charset="0"/>
              </a:rPr>
              <a:t>90 % de la masse de l</a:t>
            </a:r>
            <a:r>
              <a:rPr lang="en-GB" altLang="fr-FR" sz="1600" b="1" i="1">
                <a:solidFill>
                  <a:srgbClr val="333333"/>
                </a:solidFill>
              </a:rPr>
              <a:t>’</a:t>
            </a:r>
            <a:r>
              <a:rPr lang="en-GB" altLang="fr-FR" sz="1600" b="1" i="1">
                <a:solidFill>
                  <a:srgbClr val="333333"/>
                </a:solidFill>
                <a:latin typeface="Verdana" panose="020B0604030504040204" pitchFamily="34" charset="0"/>
              </a:rPr>
              <a:t>univers est compos</a:t>
            </a:r>
            <a:r>
              <a:rPr lang="en-GB" altLang="fr-FR" sz="1600" b="1" i="1">
                <a:solidFill>
                  <a:srgbClr val="333333"/>
                </a:solidFill>
              </a:rPr>
              <a:t>é</a:t>
            </a:r>
            <a:r>
              <a:rPr lang="en-GB" altLang="fr-FR" sz="1600" b="1" i="1">
                <a:solidFill>
                  <a:srgbClr val="333333"/>
                </a:solidFill>
                <a:latin typeface="Verdana" panose="020B0604030504040204" pitchFamily="34" charset="0"/>
              </a:rPr>
              <a:t>e de mati</a:t>
            </a:r>
            <a:r>
              <a:rPr lang="en-GB" altLang="fr-FR" sz="1600" b="1" i="1">
                <a:solidFill>
                  <a:srgbClr val="333333"/>
                </a:solidFill>
              </a:rPr>
              <a:t>è</a:t>
            </a:r>
            <a:r>
              <a:rPr lang="en-GB" altLang="fr-FR" sz="1600" b="1" i="1">
                <a:solidFill>
                  <a:srgbClr val="333333"/>
                </a:solidFill>
                <a:latin typeface="Verdana" panose="020B0604030504040204" pitchFamily="34" charset="0"/>
              </a:rPr>
              <a:t>re noire</a:t>
            </a:r>
            <a:r>
              <a:rPr lang="en-GB" altLang="fr-FR" sz="1600">
                <a:solidFill>
                  <a:srgbClr val="333333"/>
                </a:solidFill>
                <a:latin typeface="Verdana" panose="020B0604030504040204" pitchFamily="34" charset="0"/>
              </a:rPr>
              <a:t>. Notons que</a:t>
            </a:r>
            <a:r>
              <a:rPr lang="en-GB" altLang="fr-FR" sz="1600">
                <a:solidFill>
                  <a:srgbClr val="333333"/>
                </a:solidFill>
              </a:rPr>
              <a:t> </a:t>
            </a:r>
          </a:p>
          <a:p>
            <a:r>
              <a:rPr lang="en-GB" altLang="fr-FR" sz="1600" b="1">
                <a:solidFill>
                  <a:srgbClr val="333333"/>
                </a:solidFill>
                <a:latin typeface="Verdana" panose="020B0604030504040204" pitchFamily="34" charset="0"/>
              </a:rPr>
              <a:t>Vera Rubin</a:t>
            </a:r>
            <a:r>
              <a:rPr lang="en-GB" altLang="fr-FR" sz="1600">
                <a:solidFill>
                  <a:srgbClr val="333333"/>
                </a:solidFill>
              </a:rPr>
              <a:t> </a:t>
            </a:r>
            <a:r>
              <a:rPr lang="en-GB" altLang="fr-FR" sz="1600">
                <a:solidFill>
                  <a:srgbClr val="333333"/>
                </a:solidFill>
                <a:latin typeface="Verdana" panose="020B0604030504040204" pitchFamily="34" charset="0"/>
              </a:rPr>
              <a:t>n</a:t>
            </a:r>
            <a:r>
              <a:rPr lang="en-GB" altLang="fr-FR" sz="1600">
                <a:solidFill>
                  <a:srgbClr val="333333"/>
                </a:solidFill>
              </a:rPr>
              <a:t>’</a:t>
            </a:r>
            <a:r>
              <a:rPr lang="en-GB" altLang="fr-FR" sz="1600">
                <a:solidFill>
                  <a:srgbClr val="333333"/>
                </a:solidFill>
                <a:latin typeface="Verdana" panose="020B0604030504040204" pitchFamily="34" charset="0"/>
              </a:rPr>
              <a:t>a pas propos</a:t>
            </a:r>
            <a:r>
              <a:rPr lang="en-GB" altLang="fr-FR" sz="1600">
                <a:solidFill>
                  <a:srgbClr val="333333"/>
                </a:solidFill>
              </a:rPr>
              <a:t>é</a:t>
            </a:r>
            <a:r>
              <a:rPr lang="en-GB" altLang="fr-FR" sz="1600">
                <a:solidFill>
                  <a:srgbClr val="333333"/>
                </a:solidFill>
                <a:latin typeface="Verdana" panose="020B0604030504040204" pitchFamily="34" charset="0"/>
              </a:rPr>
              <a:t> le concept de mati</a:t>
            </a:r>
            <a:r>
              <a:rPr lang="en-GB" altLang="fr-FR" sz="1600">
                <a:solidFill>
                  <a:srgbClr val="333333"/>
                </a:solidFill>
              </a:rPr>
              <a:t>è</a:t>
            </a:r>
            <a:r>
              <a:rPr lang="en-GB" altLang="fr-FR" sz="1600">
                <a:solidFill>
                  <a:srgbClr val="333333"/>
                </a:solidFill>
                <a:latin typeface="Verdana" panose="020B0604030504040204" pitchFamily="34" charset="0"/>
              </a:rPr>
              <a:t>re noire puisqu</a:t>
            </a:r>
            <a:r>
              <a:rPr lang="en-GB" altLang="fr-FR" sz="1600">
                <a:solidFill>
                  <a:srgbClr val="333333"/>
                </a:solidFill>
              </a:rPr>
              <a:t>’</a:t>
            </a:r>
            <a:r>
              <a:rPr lang="en-GB" altLang="fr-FR" sz="1600">
                <a:solidFill>
                  <a:srgbClr val="333333"/>
                </a:solidFill>
                <a:latin typeface="Verdana" panose="020B0604030504040204" pitchFamily="34" charset="0"/>
              </a:rPr>
              <a:t>on le doit </a:t>
            </a:r>
            <a:r>
              <a:rPr lang="en-GB" altLang="fr-FR" sz="1600">
                <a:solidFill>
                  <a:srgbClr val="333333"/>
                </a:solidFill>
              </a:rPr>
              <a:t>à </a:t>
            </a:r>
            <a:r>
              <a:rPr lang="en-GB" altLang="fr-FR" sz="1600" i="1">
                <a:solidFill>
                  <a:srgbClr val="333333"/>
                </a:solidFill>
                <a:latin typeface="Verdana" panose="020B0604030504040204" pitchFamily="34" charset="0"/>
              </a:rPr>
              <a:t>Fritz Zwicky</a:t>
            </a:r>
            <a:r>
              <a:rPr lang="en-GB" altLang="fr-FR" sz="1600">
                <a:solidFill>
                  <a:srgbClr val="333333"/>
                </a:solidFill>
                <a:latin typeface="Verdana" panose="020B0604030504040204" pitchFamily="34" charset="0"/>
              </a:rPr>
              <a:t>, un astronome suisse en 1933, mais Vera Rubin l</a:t>
            </a:r>
            <a:r>
              <a:rPr lang="en-GB" altLang="fr-FR" sz="1600">
                <a:solidFill>
                  <a:srgbClr val="333333"/>
                </a:solidFill>
              </a:rPr>
              <a:t>’</a:t>
            </a:r>
            <a:r>
              <a:rPr lang="en-GB" altLang="fr-FR" sz="1600">
                <a:solidFill>
                  <a:srgbClr val="333333"/>
                </a:solidFill>
                <a:latin typeface="Verdana" panose="020B0604030504040204" pitchFamily="34" charset="0"/>
              </a:rPr>
              <a:t>a confirm</a:t>
            </a:r>
            <a:r>
              <a:rPr lang="en-GB" altLang="fr-FR" sz="1600">
                <a:solidFill>
                  <a:srgbClr val="333333"/>
                </a:solidFill>
              </a:rPr>
              <a:t>é</a:t>
            </a:r>
            <a:r>
              <a:rPr lang="en-GB" altLang="fr-FR" sz="1600">
                <a:solidFill>
                  <a:srgbClr val="333333"/>
                </a:solidFill>
                <a:latin typeface="Verdana" panose="020B0604030504040204" pitchFamily="34" charset="0"/>
              </a:rPr>
              <a:t>.</a:t>
            </a:r>
            <a:endParaRPr lang="en-GB" altLang="fr-FR" sz="1600"/>
          </a:p>
          <a:p>
            <a:r>
              <a:rPr lang="en-GB" altLang="fr-FR" sz="1600">
                <a:solidFill>
                  <a:srgbClr val="333333"/>
                </a:solidFill>
                <a:latin typeface="Verdana" panose="020B0604030504040204" pitchFamily="34" charset="0"/>
              </a:rPr>
              <a:t>En plus d</a:t>
            </a:r>
            <a:r>
              <a:rPr lang="en-GB" altLang="fr-FR" sz="1600">
                <a:solidFill>
                  <a:srgbClr val="333333"/>
                </a:solidFill>
              </a:rPr>
              <a:t>’</a:t>
            </a:r>
            <a:r>
              <a:rPr lang="en-GB" altLang="fr-FR" sz="1600">
                <a:solidFill>
                  <a:srgbClr val="333333"/>
                </a:solidFill>
                <a:latin typeface="Verdana" panose="020B0604030504040204" pitchFamily="34" charset="0"/>
              </a:rPr>
              <a:t>être une astronome hors pair,</a:t>
            </a:r>
            <a:r>
              <a:rPr lang="en-GB" altLang="fr-FR" sz="1600">
                <a:solidFill>
                  <a:srgbClr val="333333"/>
                </a:solidFill>
              </a:rPr>
              <a:t> </a:t>
            </a:r>
            <a:r>
              <a:rPr lang="en-GB" altLang="fr-FR" sz="1600" b="1">
                <a:solidFill>
                  <a:srgbClr val="333333"/>
                </a:solidFill>
                <a:latin typeface="Verdana" panose="020B0604030504040204" pitchFamily="34" charset="0"/>
              </a:rPr>
              <a:t>Vera Rubin</a:t>
            </a:r>
            <a:r>
              <a:rPr lang="en-GB" altLang="fr-FR" sz="1600">
                <a:solidFill>
                  <a:srgbClr val="333333"/>
                </a:solidFill>
              </a:rPr>
              <a:t> é</a:t>
            </a:r>
            <a:r>
              <a:rPr lang="en-GB" altLang="fr-FR" sz="1600">
                <a:solidFill>
                  <a:srgbClr val="333333"/>
                </a:solidFill>
                <a:latin typeface="Verdana" panose="020B0604030504040204" pitchFamily="34" charset="0"/>
              </a:rPr>
              <a:t>tait une ardente f</a:t>
            </a:r>
            <a:r>
              <a:rPr lang="en-GB" altLang="fr-FR" sz="1600">
                <a:solidFill>
                  <a:srgbClr val="333333"/>
                </a:solidFill>
              </a:rPr>
              <a:t>é</a:t>
            </a:r>
            <a:r>
              <a:rPr lang="en-GB" altLang="fr-FR" sz="1600">
                <a:solidFill>
                  <a:srgbClr val="333333"/>
                </a:solidFill>
                <a:latin typeface="Verdana" panose="020B0604030504040204" pitchFamily="34" charset="0"/>
              </a:rPr>
              <a:t>ministe et elle a </a:t>
            </a:r>
            <a:r>
              <a:rPr lang="en-GB" altLang="fr-FR" sz="1600">
                <a:solidFill>
                  <a:srgbClr val="333333"/>
                </a:solidFill>
              </a:rPr>
              <a:t>é</a:t>
            </a:r>
            <a:r>
              <a:rPr lang="en-GB" altLang="fr-FR" sz="1600">
                <a:solidFill>
                  <a:srgbClr val="333333"/>
                </a:solidFill>
                <a:latin typeface="Verdana" panose="020B0604030504040204" pitchFamily="34" charset="0"/>
              </a:rPr>
              <a:t>t</a:t>
            </a:r>
            <a:r>
              <a:rPr lang="en-GB" altLang="fr-FR" sz="1600">
                <a:solidFill>
                  <a:srgbClr val="333333"/>
                </a:solidFill>
              </a:rPr>
              <a:t>é</a:t>
            </a:r>
            <a:r>
              <a:rPr lang="en-GB" altLang="fr-FR" sz="1600">
                <a:solidFill>
                  <a:srgbClr val="333333"/>
                </a:solidFill>
                <a:latin typeface="Verdana" panose="020B0604030504040204" pitchFamily="34" charset="0"/>
              </a:rPr>
              <a:t> l</a:t>
            </a:r>
            <a:r>
              <a:rPr lang="en-GB" altLang="fr-FR" sz="1600">
                <a:solidFill>
                  <a:srgbClr val="333333"/>
                </a:solidFill>
              </a:rPr>
              <a:t>’</a:t>
            </a:r>
            <a:r>
              <a:rPr lang="en-GB" altLang="fr-FR" sz="1600">
                <a:solidFill>
                  <a:srgbClr val="333333"/>
                </a:solidFill>
                <a:latin typeface="Verdana" panose="020B0604030504040204" pitchFamily="34" charset="0"/>
              </a:rPr>
              <a:t>une des premi</a:t>
            </a:r>
            <a:r>
              <a:rPr lang="en-GB" altLang="fr-FR" sz="1600">
                <a:solidFill>
                  <a:srgbClr val="333333"/>
                </a:solidFill>
              </a:rPr>
              <a:t>è</a:t>
            </a:r>
            <a:r>
              <a:rPr lang="en-GB" altLang="fr-FR" sz="1600">
                <a:solidFill>
                  <a:srgbClr val="333333"/>
                </a:solidFill>
                <a:latin typeface="Verdana" panose="020B0604030504040204" pitchFamily="34" charset="0"/>
              </a:rPr>
              <a:t>res </a:t>
            </a:r>
            <a:r>
              <a:rPr lang="en-GB" altLang="fr-FR" sz="1600">
                <a:solidFill>
                  <a:srgbClr val="333333"/>
                </a:solidFill>
              </a:rPr>
              <a:t>à</a:t>
            </a:r>
            <a:r>
              <a:rPr lang="en-GB" altLang="fr-FR" sz="1600">
                <a:solidFill>
                  <a:srgbClr val="333333"/>
                </a:solidFill>
                <a:latin typeface="Verdana" panose="020B0604030504040204" pitchFamily="34" charset="0"/>
              </a:rPr>
              <a:t> demander au Pape d</a:t>
            </a:r>
            <a:r>
              <a:rPr lang="en-GB" altLang="fr-FR" sz="1600">
                <a:solidFill>
                  <a:srgbClr val="333333"/>
                </a:solidFill>
              </a:rPr>
              <a:t>’</a:t>
            </a:r>
            <a:r>
              <a:rPr lang="en-GB" altLang="fr-FR" sz="1600">
                <a:solidFill>
                  <a:srgbClr val="333333"/>
                </a:solidFill>
                <a:latin typeface="Verdana" panose="020B0604030504040204" pitchFamily="34" charset="0"/>
              </a:rPr>
              <a:t>int</a:t>
            </a:r>
            <a:r>
              <a:rPr lang="en-GB" altLang="fr-FR" sz="1600">
                <a:solidFill>
                  <a:srgbClr val="333333"/>
                </a:solidFill>
              </a:rPr>
              <a:t>é</a:t>
            </a:r>
            <a:r>
              <a:rPr lang="en-GB" altLang="fr-FR" sz="1600">
                <a:solidFill>
                  <a:srgbClr val="333333"/>
                </a:solidFill>
                <a:latin typeface="Verdana" panose="020B0604030504040204" pitchFamily="34" charset="0"/>
              </a:rPr>
              <a:t>grer plus de femmes</a:t>
            </a:r>
          </a:p>
          <a:p>
            <a:r>
              <a:rPr lang="en-GB" altLang="fr-FR" sz="1600">
                <a:solidFill>
                  <a:srgbClr val="333333"/>
                </a:solidFill>
                <a:latin typeface="Verdana" panose="020B0604030504040204" pitchFamily="34" charset="0"/>
              </a:rPr>
              <a:t> dans son comit</a:t>
            </a:r>
            <a:r>
              <a:rPr lang="en-GB" altLang="fr-FR" sz="1600">
                <a:solidFill>
                  <a:srgbClr val="333333"/>
                </a:solidFill>
              </a:rPr>
              <a:t>é</a:t>
            </a:r>
            <a:r>
              <a:rPr lang="en-GB" altLang="fr-FR" sz="1600">
                <a:solidFill>
                  <a:srgbClr val="333333"/>
                </a:solidFill>
                <a:latin typeface="Verdana" panose="020B0604030504040204" pitchFamily="34" charset="0"/>
              </a:rPr>
              <a:t>. Elle s</a:t>
            </a:r>
            <a:r>
              <a:rPr lang="en-GB" altLang="fr-FR" sz="1600">
                <a:solidFill>
                  <a:srgbClr val="333333"/>
                </a:solidFill>
              </a:rPr>
              <a:t>’</a:t>
            </a:r>
            <a:r>
              <a:rPr lang="en-GB" altLang="fr-FR" sz="1600">
                <a:solidFill>
                  <a:srgbClr val="333333"/>
                </a:solidFill>
                <a:latin typeface="Verdana" panose="020B0604030504040204" pitchFamily="34" charset="0"/>
              </a:rPr>
              <a:t>est battue pour une meilleure inclusion de femmes </a:t>
            </a:r>
            <a:r>
              <a:rPr lang="en-GB" altLang="fr-FR" sz="1600">
                <a:solidFill>
                  <a:srgbClr val="333333"/>
                </a:solidFill>
              </a:rPr>
              <a:t>à </a:t>
            </a:r>
            <a:r>
              <a:rPr lang="en-GB" altLang="fr-FR" sz="1600" i="1">
                <a:solidFill>
                  <a:srgbClr val="333333"/>
                </a:solidFill>
                <a:latin typeface="Verdana" panose="020B0604030504040204" pitchFamily="34" charset="0"/>
              </a:rPr>
              <a:t>l</a:t>
            </a:r>
            <a:r>
              <a:rPr lang="en-GB" altLang="fr-FR" sz="1600" i="1">
                <a:solidFill>
                  <a:srgbClr val="333333"/>
                </a:solidFill>
              </a:rPr>
              <a:t>’</a:t>
            </a:r>
            <a:r>
              <a:rPr lang="en-GB" altLang="fr-FR" sz="1600" i="1">
                <a:solidFill>
                  <a:srgbClr val="333333"/>
                </a:solidFill>
                <a:latin typeface="Verdana" panose="020B0604030504040204" pitchFamily="34" charset="0"/>
              </a:rPr>
              <a:t>observatoire de Palomar</a:t>
            </a:r>
            <a:r>
              <a:rPr lang="en-GB" altLang="fr-FR" sz="1600">
                <a:solidFill>
                  <a:srgbClr val="333333"/>
                </a:solidFill>
              </a:rPr>
              <a:t> à</a:t>
            </a:r>
            <a:r>
              <a:rPr lang="en-GB" altLang="fr-FR" sz="1600">
                <a:solidFill>
                  <a:srgbClr val="333333"/>
                </a:solidFill>
                <a:latin typeface="Verdana" panose="020B0604030504040204" pitchFamily="34" charset="0"/>
              </a:rPr>
              <a:t> Princeton. Vera Rubin est n</a:t>
            </a:r>
            <a:r>
              <a:rPr lang="en-GB" altLang="fr-FR" sz="1600">
                <a:solidFill>
                  <a:srgbClr val="333333"/>
                </a:solidFill>
              </a:rPr>
              <a:t>é</a:t>
            </a:r>
            <a:r>
              <a:rPr lang="en-GB" altLang="fr-FR" sz="1600">
                <a:solidFill>
                  <a:srgbClr val="333333"/>
                </a:solidFill>
                <a:latin typeface="Verdana" panose="020B0604030504040204" pitchFamily="34" charset="0"/>
              </a:rPr>
              <a:t>e le 23 juillet 1928 et </a:t>
            </a:r>
          </a:p>
          <a:p>
            <a:r>
              <a:rPr lang="en-GB" altLang="fr-FR" sz="1600">
                <a:solidFill>
                  <a:srgbClr val="333333"/>
                </a:solidFill>
                <a:latin typeface="Verdana" panose="020B0604030504040204" pitchFamily="34" charset="0"/>
              </a:rPr>
              <a:t>elle a </a:t>
            </a:r>
            <a:r>
              <a:rPr lang="en-GB" altLang="fr-FR" sz="1600">
                <a:solidFill>
                  <a:srgbClr val="333333"/>
                </a:solidFill>
              </a:rPr>
              <a:t>é</a:t>
            </a:r>
            <a:r>
              <a:rPr lang="en-GB" altLang="fr-FR" sz="1600">
                <a:solidFill>
                  <a:srgbClr val="333333"/>
                </a:solidFill>
                <a:latin typeface="Verdana" panose="020B0604030504040204" pitchFamily="34" charset="0"/>
              </a:rPr>
              <a:t>t</a:t>
            </a:r>
            <a:r>
              <a:rPr lang="en-GB" altLang="fr-FR" sz="1600">
                <a:solidFill>
                  <a:srgbClr val="333333"/>
                </a:solidFill>
              </a:rPr>
              <a:t>é</a:t>
            </a:r>
            <a:r>
              <a:rPr lang="en-GB" altLang="fr-FR" sz="1600">
                <a:solidFill>
                  <a:srgbClr val="333333"/>
                </a:solidFill>
                <a:latin typeface="Verdana" panose="020B0604030504040204" pitchFamily="34" charset="0"/>
              </a:rPr>
              <a:t> la premi</a:t>
            </a:r>
            <a:r>
              <a:rPr lang="en-GB" altLang="fr-FR" sz="1600">
                <a:solidFill>
                  <a:srgbClr val="333333"/>
                </a:solidFill>
              </a:rPr>
              <a:t>è</a:t>
            </a:r>
            <a:r>
              <a:rPr lang="en-GB" altLang="fr-FR" sz="1600">
                <a:solidFill>
                  <a:srgbClr val="333333"/>
                </a:solidFill>
                <a:latin typeface="Verdana" panose="020B0604030504040204" pitchFamily="34" charset="0"/>
              </a:rPr>
              <a:t>re femme </a:t>
            </a:r>
            <a:r>
              <a:rPr lang="en-GB" altLang="fr-FR" sz="1600">
                <a:solidFill>
                  <a:srgbClr val="333333"/>
                </a:solidFill>
              </a:rPr>
              <a:t>à</a:t>
            </a:r>
            <a:r>
              <a:rPr lang="en-GB" altLang="fr-FR" sz="1600">
                <a:solidFill>
                  <a:srgbClr val="333333"/>
                </a:solidFill>
                <a:latin typeface="Verdana" panose="020B0604030504040204" pitchFamily="34" charset="0"/>
              </a:rPr>
              <a:t> être admise </a:t>
            </a:r>
            <a:r>
              <a:rPr lang="en-GB" altLang="fr-FR" sz="1600">
                <a:solidFill>
                  <a:srgbClr val="333333"/>
                </a:solidFill>
              </a:rPr>
              <a:t>à</a:t>
            </a:r>
            <a:r>
              <a:rPr lang="en-GB" altLang="fr-FR" sz="1600">
                <a:solidFill>
                  <a:srgbClr val="333333"/>
                </a:solidFill>
                <a:latin typeface="Verdana" panose="020B0604030504040204" pitchFamily="34" charset="0"/>
              </a:rPr>
              <a:t> l</a:t>
            </a:r>
            <a:r>
              <a:rPr lang="en-GB" altLang="fr-FR" sz="1600">
                <a:solidFill>
                  <a:srgbClr val="333333"/>
                </a:solidFill>
              </a:rPr>
              <a:t>’</a:t>
            </a:r>
            <a:r>
              <a:rPr lang="en-GB" altLang="fr-FR" sz="1600">
                <a:solidFill>
                  <a:srgbClr val="333333"/>
                </a:solidFill>
                <a:latin typeface="Verdana" panose="020B0604030504040204" pitchFamily="34" charset="0"/>
              </a:rPr>
              <a:t>observatoire de Palomar. En 1993,</a:t>
            </a:r>
            <a:r>
              <a:rPr lang="en-GB" altLang="fr-FR" sz="1600">
                <a:solidFill>
                  <a:srgbClr val="333333"/>
                </a:solidFill>
              </a:rPr>
              <a:t> </a:t>
            </a:r>
            <a:r>
              <a:rPr lang="en-GB" altLang="fr-FR" sz="1600" b="1">
                <a:solidFill>
                  <a:srgbClr val="333333"/>
                </a:solidFill>
                <a:latin typeface="Verdana" panose="020B0604030504040204" pitchFamily="34" charset="0"/>
              </a:rPr>
              <a:t>Vera Rubin</a:t>
            </a:r>
            <a:r>
              <a:rPr lang="en-GB" altLang="fr-FR" sz="1600">
                <a:solidFill>
                  <a:srgbClr val="333333"/>
                </a:solidFill>
              </a:rPr>
              <a:t> </a:t>
            </a:r>
            <a:r>
              <a:rPr lang="en-GB" altLang="fr-FR" sz="1600">
                <a:solidFill>
                  <a:srgbClr val="333333"/>
                </a:solidFill>
                <a:latin typeface="Verdana" panose="020B0604030504040204" pitchFamily="34" charset="0"/>
              </a:rPr>
              <a:t>a re</a:t>
            </a:r>
            <a:r>
              <a:rPr lang="en-GB" altLang="fr-FR" sz="1600">
                <a:solidFill>
                  <a:srgbClr val="333333"/>
                </a:solidFill>
              </a:rPr>
              <a:t>ç</a:t>
            </a:r>
            <a:r>
              <a:rPr lang="en-GB" altLang="fr-FR" sz="1600">
                <a:solidFill>
                  <a:srgbClr val="333333"/>
                </a:solidFill>
                <a:latin typeface="Verdana" panose="020B0604030504040204" pitchFamily="34" charset="0"/>
              </a:rPr>
              <a:t>u la</a:t>
            </a:r>
            <a:r>
              <a:rPr lang="en-GB" altLang="fr-FR" sz="1600">
                <a:solidFill>
                  <a:srgbClr val="333333"/>
                </a:solidFill>
              </a:rPr>
              <a:t> </a:t>
            </a:r>
            <a:r>
              <a:rPr lang="en-GB" altLang="fr-FR" sz="1600" i="1">
                <a:solidFill>
                  <a:srgbClr val="333333"/>
                </a:solidFill>
                <a:latin typeface="Verdana" panose="020B0604030504040204" pitchFamily="34" charset="0"/>
              </a:rPr>
              <a:t>National Medal of Science</a:t>
            </a:r>
            <a:r>
              <a:rPr lang="en-GB" altLang="fr-FR" sz="1600">
                <a:solidFill>
                  <a:srgbClr val="333333"/>
                </a:solidFill>
              </a:rPr>
              <a:t> </a:t>
            </a:r>
            <a:r>
              <a:rPr lang="en-GB" altLang="fr-FR" sz="1600">
                <a:solidFill>
                  <a:srgbClr val="333333"/>
                </a:solidFill>
                <a:latin typeface="Verdana" panose="020B0604030504040204" pitchFamily="34" charset="0"/>
              </a:rPr>
              <a:t>qui est la plus grande distinction</a:t>
            </a:r>
          </a:p>
          <a:p>
            <a:r>
              <a:rPr lang="en-GB" altLang="fr-FR" sz="1600">
                <a:solidFill>
                  <a:srgbClr val="333333"/>
                </a:solidFill>
                <a:latin typeface="Verdana" panose="020B0604030504040204" pitchFamily="34" charset="0"/>
              </a:rPr>
              <a:t> scientifique aux </a:t>
            </a:r>
            <a:r>
              <a:rPr lang="en-GB" altLang="fr-FR" sz="1600">
                <a:solidFill>
                  <a:srgbClr val="333333"/>
                </a:solidFill>
              </a:rPr>
              <a:t>É</a:t>
            </a:r>
            <a:r>
              <a:rPr lang="en-GB" altLang="fr-FR" sz="1600">
                <a:solidFill>
                  <a:srgbClr val="333333"/>
                </a:solidFill>
                <a:latin typeface="Verdana" panose="020B0604030504040204" pitchFamily="34" charset="0"/>
              </a:rPr>
              <a:t>tats-Unis. Elle a </a:t>
            </a:r>
            <a:r>
              <a:rPr lang="en-GB" altLang="fr-FR" sz="1600">
                <a:solidFill>
                  <a:srgbClr val="333333"/>
                </a:solidFill>
              </a:rPr>
              <a:t>é</a:t>
            </a:r>
            <a:r>
              <a:rPr lang="en-GB" altLang="fr-FR" sz="1600">
                <a:solidFill>
                  <a:srgbClr val="333333"/>
                </a:solidFill>
                <a:latin typeface="Verdana" panose="020B0604030504040204" pitchFamily="34" charset="0"/>
              </a:rPr>
              <a:t>t</a:t>
            </a:r>
            <a:r>
              <a:rPr lang="en-GB" altLang="fr-FR" sz="1600">
                <a:solidFill>
                  <a:srgbClr val="333333"/>
                </a:solidFill>
              </a:rPr>
              <a:t>é</a:t>
            </a:r>
            <a:r>
              <a:rPr lang="en-GB" altLang="fr-FR" sz="1600">
                <a:solidFill>
                  <a:srgbClr val="333333"/>
                </a:solidFill>
                <a:latin typeface="Verdana" panose="020B0604030504040204" pitchFamily="34" charset="0"/>
              </a:rPr>
              <a:t> </a:t>
            </a:r>
            <a:r>
              <a:rPr lang="en-GB" altLang="fr-FR" sz="1600">
                <a:solidFill>
                  <a:srgbClr val="333333"/>
                </a:solidFill>
              </a:rPr>
              <a:t>é</a:t>
            </a:r>
            <a:r>
              <a:rPr lang="en-GB" altLang="fr-FR" sz="1600">
                <a:solidFill>
                  <a:srgbClr val="333333"/>
                </a:solidFill>
                <a:latin typeface="Verdana" panose="020B0604030504040204" pitchFamily="34" charset="0"/>
              </a:rPr>
              <a:t>lue </a:t>
            </a:r>
            <a:r>
              <a:rPr lang="en-GB" altLang="fr-FR" sz="1600">
                <a:solidFill>
                  <a:srgbClr val="333333"/>
                </a:solidFill>
              </a:rPr>
              <a:t>à</a:t>
            </a:r>
            <a:r>
              <a:rPr lang="en-GB" altLang="fr-FR" sz="1600">
                <a:solidFill>
                  <a:srgbClr val="333333"/>
                </a:solidFill>
                <a:latin typeface="Verdana" panose="020B0604030504040204" pitchFamily="34" charset="0"/>
              </a:rPr>
              <a:t> l</a:t>
            </a:r>
            <a:r>
              <a:rPr lang="en-GB" altLang="fr-FR" sz="1600">
                <a:solidFill>
                  <a:srgbClr val="333333"/>
                </a:solidFill>
              </a:rPr>
              <a:t>’</a:t>
            </a:r>
            <a:r>
              <a:rPr lang="en-GB" altLang="fr-FR" sz="1600">
                <a:solidFill>
                  <a:srgbClr val="333333"/>
                </a:solidFill>
                <a:latin typeface="Verdana" panose="020B0604030504040204" pitchFamily="34" charset="0"/>
              </a:rPr>
              <a:t>acad</a:t>
            </a:r>
            <a:r>
              <a:rPr lang="en-GB" altLang="fr-FR" sz="1600">
                <a:solidFill>
                  <a:srgbClr val="333333"/>
                </a:solidFill>
              </a:rPr>
              <a:t>é</a:t>
            </a:r>
            <a:r>
              <a:rPr lang="en-GB" altLang="fr-FR" sz="1600">
                <a:solidFill>
                  <a:srgbClr val="333333"/>
                </a:solidFill>
                <a:latin typeface="Verdana" panose="020B0604030504040204" pitchFamily="34" charset="0"/>
              </a:rPr>
              <a:t>mie nationale de sciences en 1981 et en 1996, elle a </a:t>
            </a:r>
            <a:r>
              <a:rPr lang="en-GB" altLang="fr-FR" sz="1600">
                <a:solidFill>
                  <a:srgbClr val="333333"/>
                </a:solidFill>
              </a:rPr>
              <a:t>é</a:t>
            </a:r>
            <a:r>
              <a:rPr lang="en-GB" altLang="fr-FR" sz="1600">
                <a:solidFill>
                  <a:srgbClr val="333333"/>
                </a:solidFill>
                <a:latin typeface="Verdana" panose="020B0604030504040204" pitchFamily="34" charset="0"/>
              </a:rPr>
              <a:t>t</a:t>
            </a:r>
            <a:r>
              <a:rPr lang="en-GB" altLang="fr-FR" sz="1600">
                <a:solidFill>
                  <a:srgbClr val="333333"/>
                </a:solidFill>
              </a:rPr>
              <a:t>é</a:t>
            </a:r>
            <a:r>
              <a:rPr lang="en-GB" altLang="fr-FR" sz="1600">
                <a:solidFill>
                  <a:srgbClr val="333333"/>
                </a:solidFill>
                <a:latin typeface="Verdana" panose="020B0604030504040204" pitchFamily="34" charset="0"/>
              </a:rPr>
              <a:t> la premi</a:t>
            </a:r>
            <a:r>
              <a:rPr lang="en-GB" altLang="fr-FR" sz="1600">
                <a:solidFill>
                  <a:srgbClr val="333333"/>
                </a:solidFill>
              </a:rPr>
              <a:t>è</a:t>
            </a:r>
            <a:r>
              <a:rPr lang="en-GB" altLang="fr-FR" sz="1600">
                <a:solidFill>
                  <a:srgbClr val="333333"/>
                </a:solidFill>
                <a:latin typeface="Verdana" panose="020B0604030504040204" pitchFamily="34" charset="0"/>
              </a:rPr>
              <a:t>re femme </a:t>
            </a:r>
            <a:r>
              <a:rPr lang="en-GB" altLang="fr-FR" sz="1600">
                <a:solidFill>
                  <a:srgbClr val="333333"/>
                </a:solidFill>
              </a:rPr>
              <a:t>à</a:t>
            </a:r>
            <a:r>
              <a:rPr lang="en-GB" altLang="fr-FR" sz="1600">
                <a:solidFill>
                  <a:srgbClr val="333333"/>
                </a:solidFill>
                <a:latin typeface="Verdana" panose="020B0604030504040204" pitchFamily="34" charset="0"/>
              </a:rPr>
              <a:t> avoir re</a:t>
            </a:r>
            <a:r>
              <a:rPr lang="en-GB" altLang="fr-FR" sz="1600">
                <a:solidFill>
                  <a:srgbClr val="333333"/>
                </a:solidFill>
              </a:rPr>
              <a:t>ç</a:t>
            </a:r>
            <a:r>
              <a:rPr lang="en-GB" altLang="fr-FR" sz="1600">
                <a:solidFill>
                  <a:srgbClr val="333333"/>
                </a:solidFill>
                <a:latin typeface="Verdana" panose="020B0604030504040204" pitchFamily="34" charset="0"/>
              </a:rPr>
              <a:t>u la</a:t>
            </a:r>
            <a:r>
              <a:rPr lang="en-GB" altLang="fr-FR" sz="1600">
                <a:solidFill>
                  <a:srgbClr val="333333"/>
                </a:solidFill>
              </a:rPr>
              <a:t> </a:t>
            </a:r>
            <a:r>
              <a:rPr lang="en-GB" altLang="fr-FR" sz="1600" i="1">
                <a:solidFill>
                  <a:srgbClr val="333333"/>
                </a:solidFill>
                <a:latin typeface="Verdana" panose="020B0604030504040204" pitchFamily="34" charset="0"/>
              </a:rPr>
              <a:t>M</a:t>
            </a:r>
            <a:r>
              <a:rPr lang="en-GB" altLang="fr-FR" sz="1600" i="1">
                <a:solidFill>
                  <a:srgbClr val="333333"/>
                </a:solidFill>
              </a:rPr>
              <a:t>é</a:t>
            </a:r>
            <a:r>
              <a:rPr lang="en-GB" altLang="fr-FR" sz="1600" i="1">
                <a:solidFill>
                  <a:srgbClr val="333333"/>
                </a:solidFill>
                <a:latin typeface="Verdana" panose="020B0604030504040204" pitchFamily="34" charset="0"/>
              </a:rPr>
              <a:t>daille d</a:t>
            </a:r>
            <a:r>
              <a:rPr lang="en-GB" altLang="fr-FR" sz="1600" i="1">
                <a:solidFill>
                  <a:srgbClr val="333333"/>
                </a:solidFill>
              </a:rPr>
              <a:t>’</a:t>
            </a:r>
            <a:r>
              <a:rPr lang="en-GB" altLang="fr-FR" sz="1600" i="1">
                <a:solidFill>
                  <a:srgbClr val="333333"/>
                </a:solidFill>
                <a:latin typeface="Verdana" panose="020B0604030504040204" pitchFamily="34" charset="0"/>
              </a:rPr>
              <a:t>or de la</a:t>
            </a:r>
          </a:p>
          <a:p>
            <a:r>
              <a:rPr lang="en-GB" altLang="fr-FR" sz="1600" i="1">
                <a:solidFill>
                  <a:srgbClr val="333333"/>
                </a:solidFill>
                <a:latin typeface="Verdana" panose="020B0604030504040204" pitchFamily="34" charset="0"/>
              </a:rPr>
              <a:t> Royal Astronomical Society</a:t>
            </a:r>
            <a:r>
              <a:rPr lang="en-GB" altLang="fr-FR" sz="1600">
                <a:solidFill>
                  <a:srgbClr val="333333"/>
                </a:solidFill>
              </a:rPr>
              <a:t> </a:t>
            </a:r>
            <a:r>
              <a:rPr lang="en-GB" altLang="fr-FR" sz="1600">
                <a:solidFill>
                  <a:srgbClr val="333333"/>
                </a:solidFill>
                <a:latin typeface="Verdana" panose="020B0604030504040204" pitchFamily="34" charset="0"/>
              </a:rPr>
              <a:t>depuis</a:t>
            </a:r>
            <a:r>
              <a:rPr lang="en-GB" altLang="fr-FR" sz="1600">
                <a:solidFill>
                  <a:srgbClr val="333333"/>
                </a:solidFill>
              </a:rPr>
              <a:t> </a:t>
            </a:r>
            <a:r>
              <a:rPr lang="en-GB" altLang="fr-FR" sz="1600" i="1">
                <a:solidFill>
                  <a:srgbClr val="333333"/>
                </a:solidFill>
                <a:latin typeface="Verdana" panose="020B0604030504040204" pitchFamily="34" charset="0"/>
              </a:rPr>
              <a:t>Caroline Hershel</a:t>
            </a:r>
            <a:r>
              <a:rPr lang="en-GB" altLang="fr-FR" sz="1600">
                <a:solidFill>
                  <a:srgbClr val="333333"/>
                </a:solidFill>
              </a:rPr>
              <a:t> </a:t>
            </a:r>
            <a:r>
              <a:rPr lang="en-GB" altLang="fr-FR" sz="1600">
                <a:solidFill>
                  <a:srgbClr val="333333"/>
                </a:solidFill>
                <a:latin typeface="Verdana" panose="020B0604030504040204" pitchFamily="34" charset="0"/>
              </a:rPr>
              <a:t>en 1828. La contribution de</a:t>
            </a:r>
            <a:r>
              <a:rPr lang="en-GB" altLang="fr-FR" sz="1600">
                <a:solidFill>
                  <a:srgbClr val="333333"/>
                </a:solidFill>
              </a:rPr>
              <a:t> </a:t>
            </a:r>
            <a:r>
              <a:rPr lang="en-GB" altLang="fr-FR" sz="1600" b="1">
                <a:solidFill>
                  <a:srgbClr val="333333"/>
                </a:solidFill>
                <a:latin typeface="Verdana" panose="020B0604030504040204" pitchFamily="34" charset="0"/>
              </a:rPr>
              <a:t>Vera Rubin</a:t>
            </a:r>
            <a:r>
              <a:rPr lang="en-GB" altLang="fr-FR" sz="1600">
                <a:solidFill>
                  <a:srgbClr val="333333"/>
                </a:solidFill>
              </a:rPr>
              <a:t> </a:t>
            </a:r>
            <a:r>
              <a:rPr lang="en-GB" altLang="fr-FR" sz="1600">
                <a:solidFill>
                  <a:srgbClr val="333333"/>
                </a:solidFill>
                <a:latin typeface="Verdana" panose="020B0604030504040204" pitchFamily="34" charset="0"/>
              </a:rPr>
              <a:t>a </a:t>
            </a:r>
            <a:r>
              <a:rPr lang="en-GB" altLang="fr-FR" sz="1600">
                <a:solidFill>
                  <a:srgbClr val="333333"/>
                </a:solidFill>
              </a:rPr>
              <a:t>é</a:t>
            </a:r>
            <a:r>
              <a:rPr lang="en-GB" altLang="fr-FR" sz="1600">
                <a:solidFill>
                  <a:srgbClr val="333333"/>
                </a:solidFill>
                <a:latin typeface="Verdana" panose="020B0604030504040204" pitchFamily="34" charset="0"/>
              </a:rPr>
              <a:t>t</a:t>
            </a:r>
            <a:r>
              <a:rPr lang="en-GB" altLang="fr-FR" sz="1600">
                <a:solidFill>
                  <a:srgbClr val="333333"/>
                </a:solidFill>
              </a:rPr>
              <a:t>é</a:t>
            </a:r>
            <a:r>
              <a:rPr lang="en-GB" altLang="fr-FR" sz="1600">
                <a:solidFill>
                  <a:srgbClr val="333333"/>
                </a:solidFill>
                <a:latin typeface="Verdana" panose="020B0604030504040204" pitchFamily="34" charset="0"/>
              </a:rPr>
              <a:t> majeure et elle a fa</a:t>
            </a:r>
            <a:r>
              <a:rPr lang="en-GB" altLang="fr-FR" sz="1600">
                <a:solidFill>
                  <a:srgbClr val="333333"/>
                </a:solidFill>
              </a:rPr>
              <a:t>ç</a:t>
            </a:r>
            <a:r>
              <a:rPr lang="en-GB" altLang="fr-FR" sz="1600">
                <a:solidFill>
                  <a:srgbClr val="333333"/>
                </a:solidFill>
                <a:latin typeface="Verdana" panose="020B0604030504040204" pitchFamily="34" charset="0"/>
              </a:rPr>
              <a:t>onn</a:t>
            </a:r>
            <a:r>
              <a:rPr lang="en-GB" altLang="fr-FR" sz="1600">
                <a:solidFill>
                  <a:srgbClr val="333333"/>
                </a:solidFill>
              </a:rPr>
              <a:t>é</a:t>
            </a:r>
            <a:r>
              <a:rPr lang="en-GB" altLang="fr-FR" sz="1600">
                <a:solidFill>
                  <a:srgbClr val="333333"/>
                </a:solidFill>
                <a:latin typeface="Verdana" panose="020B0604030504040204" pitchFamily="34" charset="0"/>
              </a:rPr>
              <a:t> l</a:t>
            </a:r>
            <a:r>
              <a:rPr lang="en-GB" altLang="fr-FR" sz="1600">
                <a:solidFill>
                  <a:srgbClr val="333333"/>
                </a:solidFill>
              </a:rPr>
              <a:t>’</a:t>
            </a:r>
            <a:r>
              <a:rPr lang="en-GB" altLang="fr-FR" sz="1600">
                <a:solidFill>
                  <a:srgbClr val="333333"/>
                </a:solidFill>
                <a:latin typeface="Verdana" panose="020B0604030504040204" pitchFamily="34" charset="0"/>
              </a:rPr>
              <a:t>astronomie, l</a:t>
            </a:r>
            <a:r>
              <a:rPr lang="en-GB" altLang="fr-FR" sz="1600">
                <a:solidFill>
                  <a:srgbClr val="333333"/>
                </a:solidFill>
              </a:rPr>
              <a:t>’</a:t>
            </a:r>
            <a:r>
              <a:rPr lang="en-GB" altLang="fr-FR" sz="1600">
                <a:solidFill>
                  <a:srgbClr val="333333"/>
                </a:solidFill>
                <a:latin typeface="Verdana" panose="020B0604030504040204" pitchFamily="34" charset="0"/>
              </a:rPr>
              <a:t>astrophysique et </a:t>
            </a:r>
          </a:p>
          <a:p>
            <a:r>
              <a:rPr lang="en-GB" altLang="fr-FR" sz="1600">
                <a:solidFill>
                  <a:srgbClr val="333333"/>
                </a:solidFill>
                <a:latin typeface="Verdana" panose="020B0604030504040204" pitchFamily="34" charset="0"/>
              </a:rPr>
              <a:t>la physique th</a:t>
            </a:r>
            <a:r>
              <a:rPr lang="en-GB" altLang="fr-FR" sz="1600">
                <a:solidFill>
                  <a:srgbClr val="333333"/>
                </a:solidFill>
              </a:rPr>
              <a:t>é</a:t>
            </a:r>
            <a:r>
              <a:rPr lang="en-GB" altLang="fr-FR" sz="1600">
                <a:solidFill>
                  <a:srgbClr val="333333"/>
                </a:solidFill>
                <a:latin typeface="Verdana" panose="020B0604030504040204" pitchFamily="34" charset="0"/>
              </a:rPr>
              <a:t>orique autour de l</a:t>
            </a:r>
            <a:r>
              <a:rPr lang="en-GB" altLang="fr-FR" sz="1600">
                <a:solidFill>
                  <a:srgbClr val="333333"/>
                </a:solidFill>
              </a:rPr>
              <a:t>’</a:t>
            </a:r>
            <a:r>
              <a:rPr lang="en-GB" altLang="fr-FR" sz="1600">
                <a:solidFill>
                  <a:srgbClr val="333333"/>
                </a:solidFill>
                <a:latin typeface="Verdana" panose="020B0604030504040204" pitchFamily="34" charset="0"/>
              </a:rPr>
              <a:t>hypoth</a:t>
            </a:r>
            <a:r>
              <a:rPr lang="en-GB" altLang="fr-FR" sz="1600">
                <a:solidFill>
                  <a:srgbClr val="333333"/>
                </a:solidFill>
              </a:rPr>
              <a:t>è</a:t>
            </a:r>
            <a:r>
              <a:rPr lang="en-GB" altLang="fr-FR" sz="1600">
                <a:solidFill>
                  <a:srgbClr val="333333"/>
                </a:solidFill>
                <a:latin typeface="Verdana" panose="020B0604030504040204" pitchFamily="34" charset="0"/>
              </a:rPr>
              <a:t>se de la mati</a:t>
            </a:r>
            <a:r>
              <a:rPr lang="en-GB" altLang="fr-FR" sz="1600">
                <a:solidFill>
                  <a:srgbClr val="333333"/>
                </a:solidFill>
              </a:rPr>
              <a:t>è</a:t>
            </a:r>
            <a:r>
              <a:rPr lang="en-GB" altLang="fr-FR" sz="1600">
                <a:solidFill>
                  <a:srgbClr val="333333"/>
                </a:solidFill>
                <a:latin typeface="Verdana" panose="020B0604030504040204" pitchFamily="34" charset="0"/>
              </a:rPr>
              <a:t>re noire. Même si aujourd</a:t>
            </a:r>
            <a:r>
              <a:rPr lang="en-GB" altLang="fr-FR" sz="1600">
                <a:solidFill>
                  <a:srgbClr val="333333"/>
                </a:solidFill>
              </a:rPr>
              <a:t>’</a:t>
            </a:r>
            <a:r>
              <a:rPr lang="en-GB" altLang="fr-FR" sz="1600">
                <a:solidFill>
                  <a:srgbClr val="333333"/>
                </a:solidFill>
                <a:latin typeface="Verdana" panose="020B0604030504040204" pitchFamily="34" charset="0"/>
              </a:rPr>
              <a:t>hui, il y a des voix dissidentes qui se l</a:t>
            </a:r>
            <a:r>
              <a:rPr lang="en-GB" altLang="fr-FR" sz="1600">
                <a:solidFill>
                  <a:srgbClr val="333333"/>
                </a:solidFill>
              </a:rPr>
              <a:t>è</a:t>
            </a:r>
            <a:r>
              <a:rPr lang="en-GB" altLang="fr-FR" sz="1600">
                <a:solidFill>
                  <a:srgbClr val="333333"/>
                </a:solidFill>
                <a:latin typeface="Verdana" panose="020B0604030504040204" pitchFamily="34" charset="0"/>
              </a:rPr>
              <a:t>vent pour</a:t>
            </a:r>
            <a:r>
              <a:rPr lang="en-GB" altLang="fr-FR" sz="1600">
                <a:solidFill>
                  <a:srgbClr val="333333"/>
                </a:solidFill>
              </a:rPr>
              <a:t> </a:t>
            </a:r>
            <a:r>
              <a:rPr lang="en-GB" altLang="fr-FR" sz="1600" b="1">
                <a:solidFill>
                  <a:srgbClr val="0B5EC2"/>
                </a:solidFill>
                <a:latin typeface="Verdana" panose="020B0604030504040204" pitchFamily="34" charset="0"/>
                <a:hlinkClick r:id="rId4"/>
              </a:rPr>
              <a:t>contester la mati</a:t>
            </a:r>
            <a:r>
              <a:rPr lang="en-GB" altLang="fr-FR" sz="1600" b="1">
                <a:solidFill>
                  <a:srgbClr val="0B5EC2"/>
                </a:solidFill>
                <a:hlinkClick r:id="rId4"/>
              </a:rPr>
              <a:t>è</a:t>
            </a:r>
            <a:r>
              <a:rPr lang="en-GB" altLang="fr-FR" sz="1600" b="1">
                <a:solidFill>
                  <a:srgbClr val="0B5EC2"/>
                </a:solidFill>
                <a:latin typeface="Verdana" panose="020B0604030504040204" pitchFamily="34" charset="0"/>
                <a:hlinkClick r:id="rId4"/>
              </a:rPr>
              <a:t>re noire</a:t>
            </a:r>
            <a:r>
              <a:rPr lang="en-GB" altLang="fr-FR" sz="1600">
                <a:solidFill>
                  <a:srgbClr val="333333"/>
                </a:solidFill>
              </a:rPr>
              <a:t> </a:t>
            </a:r>
          </a:p>
          <a:p>
            <a:r>
              <a:rPr lang="en-GB" altLang="fr-FR" sz="1600">
                <a:solidFill>
                  <a:srgbClr val="333333"/>
                </a:solidFill>
                <a:latin typeface="Verdana" panose="020B0604030504040204" pitchFamily="34" charset="0"/>
              </a:rPr>
              <a:t>ou en tout cas, que cette mati</a:t>
            </a:r>
            <a:r>
              <a:rPr lang="en-GB" altLang="fr-FR" sz="1600">
                <a:solidFill>
                  <a:srgbClr val="333333"/>
                </a:solidFill>
              </a:rPr>
              <a:t>è</a:t>
            </a:r>
            <a:r>
              <a:rPr lang="en-GB" altLang="fr-FR" sz="1600">
                <a:solidFill>
                  <a:srgbClr val="333333"/>
                </a:solidFill>
                <a:latin typeface="Verdana" panose="020B0604030504040204" pitchFamily="34" charset="0"/>
              </a:rPr>
              <a:t>re invisible semble beaucoup plus complexe qu</a:t>
            </a:r>
            <a:r>
              <a:rPr lang="en-GB" altLang="fr-FR" sz="1600">
                <a:solidFill>
                  <a:srgbClr val="333333"/>
                </a:solidFill>
              </a:rPr>
              <a:t>’</a:t>
            </a:r>
            <a:r>
              <a:rPr lang="en-GB" altLang="fr-FR" sz="1600">
                <a:solidFill>
                  <a:srgbClr val="333333"/>
                </a:solidFill>
                <a:latin typeface="Verdana" panose="020B0604030504040204" pitchFamily="34" charset="0"/>
              </a:rPr>
              <a:t>il n</a:t>
            </a:r>
            <a:r>
              <a:rPr lang="en-GB" altLang="fr-FR" sz="1600">
                <a:solidFill>
                  <a:srgbClr val="333333"/>
                </a:solidFill>
              </a:rPr>
              <a:t>’</a:t>
            </a:r>
            <a:r>
              <a:rPr lang="en-GB" altLang="fr-FR" sz="1600">
                <a:solidFill>
                  <a:srgbClr val="333333"/>
                </a:solidFill>
                <a:latin typeface="Verdana" panose="020B0604030504040204" pitchFamily="34" charset="0"/>
              </a:rPr>
              <a:t>y parait.</a:t>
            </a:r>
          </a:p>
        </p:txBody>
      </p:sp>
      <p:pic>
        <p:nvPicPr>
          <p:cNvPr id="124933" name="Picture 5" descr="Vera Rubin est morte le 25 décembre 2016. Dans les années 1970, Vera Rubin avait confirmé la présence d'une matière invisible en observant le mouvement des étoiles et cela avait lancé la chasse à la matière noire qui continue toujours aujourd'hu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3088" y="377825"/>
            <a:ext cx="5932488"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4" name="Imag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54675" y="550863"/>
            <a:ext cx="7559675" cy="377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1656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1"/>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6979" name="Text Box 2"/>
          <p:cNvSpPr>
            <a:spLocks noGrp="1" noChangeArrowheads="1"/>
          </p:cNvSpPr>
          <p:nvPr>
            <p:ph type="body" idx="1"/>
          </p:nvPr>
        </p:nvSpPr>
        <p:spPr>
          <a:xfrm>
            <a:off x="1169988" y="5086350"/>
            <a:ext cx="5226050" cy="41068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spcBef>
                <a:spcPct val="0"/>
              </a:spcBef>
            </a:pPr>
            <a:endParaRPr lang="fr-FR" altLang="fr-FR">
              <a:solidFill>
                <a:srgbClr val="FFFFFF"/>
              </a:solidFill>
              <a:latin typeface="Tahoma" panose="020B0604030504040204" pitchFamily="34" charset="0"/>
            </a:endParaRPr>
          </a:p>
          <a:p>
            <a:endParaRPr lang="fr-FR" altLang="fr-FR"/>
          </a:p>
        </p:txBody>
      </p:sp>
      <p:sp>
        <p:nvSpPr>
          <p:cNvPr id="126980" name="Text Box 3"/>
          <p:cNvSpPr txBox="1">
            <a:spLocks noChangeArrowheads="1"/>
          </p:cNvSpPr>
          <p:nvPr/>
        </p:nvSpPr>
        <p:spPr bwMode="auto">
          <a:xfrm>
            <a:off x="431800" y="5589588"/>
            <a:ext cx="6865938" cy="688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5120" rIns="0" bIns="0"/>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200">
                <a:solidFill>
                  <a:srgbClr val="000000"/>
                </a:solidFill>
                <a:latin typeface="Times New Roman" panose="02020603050405020304" pitchFamily="18" charset="0"/>
              </a:defRPr>
            </a:lvl9pPr>
          </a:lstStyle>
          <a:p>
            <a:pPr eaLnBrk="1">
              <a:lnSpc>
                <a:spcPct val="95000"/>
              </a:lnSpc>
              <a:spcBef>
                <a:spcPct val="0"/>
              </a:spcBef>
            </a:pPr>
            <a:r>
              <a:rPr lang="fr-FR" altLang="fr-FR" sz="2400" dirty="0"/>
              <a:t>Concernant la nature de la matière noire, deux théories avaient été émises : la matière noire chaude et la matière noire froide. Ces deux théories divergeaient par rapport à la vitesse supposée des particules qui composeraient cette matière noire. Dans le cas de la matière chaude, les particules approcheraient la vitesse de la lumière tandis que les particules composant la matière froide seraient beaucoup plus lentes. Le neutrino serait la particule envisagée pour la composition de la matière noire chaude tandis que les WIMP et les MACHO seraient les candidats idéaux pour la matière noire froide. De nos jours, la théorie de matière froide semble l’emporter et est majoritairement soutenue par la communauté scientifique.</a:t>
            </a:r>
            <a:endParaRPr lang="fr-FR" altLang="fr-FR" sz="2400" b="1" dirty="0"/>
          </a:p>
        </p:txBody>
      </p:sp>
    </p:spTree>
    <p:extLst>
      <p:ext uri="{BB962C8B-B14F-4D97-AF65-F5344CB8AC3E}">
        <p14:creationId xmlns:p14="http://schemas.microsoft.com/office/powerpoint/2010/main" val="3525090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29027" name="Rectangle 5123"/>
          <p:cNvSpPr>
            <a:spLocks noGrp="1" noChangeArrowheads="1"/>
          </p:cNvSpPr>
          <p:nvPr>
            <p:ph type="body" idx="1"/>
          </p:nvPr>
        </p:nvSpPr>
        <p:spPr>
          <a:xfrm>
            <a:off x="755650" y="5078413"/>
            <a:ext cx="6046788" cy="4810125"/>
          </a:xfrm>
          <a:solidFill>
            <a:srgbClr val="FFFFFF"/>
          </a:solidFill>
          <a:ln>
            <a:solidFill>
              <a:srgbClr val="000000"/>
            </a:solidFill>
            <a:miter lim="800000"/>
            <a:headEnd/>
            <a:tailEnd/>
          </a:ln>
        </p:spPr>
        <p:txBody>
          <a:bodyPr/>
          <a:lstStyle/>
          <a:p>
            <a:endParaRPr lang="fr-FR" altLang="fr-FR"/>
          </a:p>
        </p:txBody>
      </p:sp>
      <p:sp>
        <p:nvSpPr>
          <p:cNvPr id="2" name="ZoneTexte 1"/>
          <p:cNvSpPr txBox="1"/>
          <p:nvPr/>
        </p:nvSpPr>
        <p:spPr>
          <a:xfrm>
            <a:off x="-7741443" y="1097434"/>
            <a:ext cx="5688632" cy="830997"/>
          </a:xfrm>
          <a:prstGeom prst="rect">
            <a:avLst/>
          </a:prstGeom>
          <a:noFill/>
        </p:spPr>
        <p:txBody>
          <a:bodyPr wrap="square" rtlCol="0">
            <a:spAutoFit/>
          </a:bodyPr>
          <a:lstStyle/>
          <a:p>
            <a:r>
              <a:rPr lang="fr-FR" dirty="0"/>
              <a:t>ABSCISSE horizontal</a:t>
            </a:r>
          </a:p>
          <a:p>
            <a:r>
              <a:rPr lang="fr-FR" dirty="0"/>
              <a:t>Ordonnée vertical</a:t>
            </a:r>
          </a:p>
        </p:txBody>
      </p:sp>
    </p:spTree>
    <p:extLst>
      <p:ext uri="{BB962C8B-B14F-4D97-AF65-F5344CB8AC3E}">
        <p14:creationId xmlns:p14="http://schemas.microsoft.com/office/powerpoint/2010/main" val="3140101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2" name="Rectangle 1"/>
          <p:cNvSpPr>
            <a:spLocks noChangeArrowheads="1"/>
          </p:cNvSpPr>
          <p:nvPr/>
        </p:nvSpPr>
        <p:spPr bwMode="auto">
          <a:xfrm>
            <a:off x="8244333" y="521370"/>
            <a:ext cx="5760640" cy="369331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solidFill>
                  <a:srgbClr val="000000"/>
                </a:solidFill>
                <a:effectLst/>
                <a:latin typeface="Helvetica" panose="020B0604020202020204" pitchFamily="34" charset="0"/>
              </a:rPr>
              <a:t>Uhuru a réalisé plusieurs avancées scientifiques exceptionnelles, y compris la découverte et l’étude détaillée des </a:t>
            </a:r>
            <a:r>
              <a:rPr kumimoji="0" lang="fr-FR" altLang="fr-FR" sz="1600" b="0" i="0" u="sng" strike="noStrike" cap="none" normalizeH="0" baseline="0" dirty="0">
                <a:ln>
                  <a:noFill/>
                </a:ln>
                <a:solidFill>
                  <a:srgbClr val="0D44A0"/>
                </a:solidFill>
                <a:effectLst/>
                <a:latin typeface="Helvetica" panose="020B0604020202020204" pitchFamily="34" charset="0"/>
                <a:hlinkClick r:id="rId3"/>
              </a:rPr>
              <a:t>sources binaires de rayons X</a:t>
            </a:r>
            <a:endParaRPr kumimoji="0" lang="fr-FR" altLang="fr-FR" sz="1600" b="0" i="0" u="sng" strike="noStrike" cap="none" normalizeH="0" baseline="0" dirty="0">
              <a:ln>
                <a:noFill/>
              </a:ln>
              <a:solidFill>
                <a:srgbClr val="0D44A0"/>
              </a:solidFill>
              <a:effectLst/>
              <a:latin typeface="Helvetica"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solidFill>
                  <a:srgbClr val="000000"/>
                </a:solidFill>
                <a:effectLst/>
                <a:latin typeface="Helvetica" panose="020B0604020202020204" pitchFamily="34" charset="0"/>
              </a:rPr>
              <a:t> alimentées par accrétion pulsée telles que </a:t>
            </a:r>
            <a:r>
              <a:rPr kumimoji="0" lang="fr-FR" altLang="fr-FR" sz="1600" b="0" i="0" u="none" strike="noStrike" cap="none" normalizeH="0" baseline="0" dirty="0">
                <a:ln>
                  <a:noFill/>
                </a:ln>
                <a:solidFill>
                  <a:schemeClr val="tx1"/>
                </a:solidFill>
                <a:effectLst/>
              </a:rPr>
              <a:t>Cen X-3</a:t>
            </a:r>
            <a:r>
              <a:rPr kumimoji="0" lang="fr-FR" altLang="fr-FR" sz="1600" b="0" i="0" u="none" strike="noStrike" cap="none" normalizeH="0" baseline="0" dirty="0">
                <a:ln>
                  <a:noFill/>
                </a:ln>
                <a:solidFill>
                  <a:srgbClr val="000000"/>
                </a:solidFill>
                <a:effectLst/>
                <a:latin typeface="Helvetica" panose="020B0604020202020204" pitchFamily="34" charset="0"/>
              </a:rPr>
              <a:t>, Vela X-1, et </a:t>
            </a:r>
            <a:r>
              <a:rPr kumimoji="0" lang="fr-FR" altLang="fr-FR" sz="1600" b="0" i="0" u="none" strike="noStrike" cap="none" normalizeH="0" baseline="0" dirty="0" err="1">
                <a:ln>
                  <a:noFill/>
                </a:ln>
                <a:solidFill>
                  <a:srgbClr val="000000"/>
                </a:solidFill>
                <a:effectLst/>
                <a:latin typeface="Helvetica" panose="020B0604020202020204" pitchFamily="34" charset="0"/>
              </a:rPr>
              <a:t>Her</a:t>
            </a:r>
            <a:r>
              <a:rPr kumimoji="0" lang="fr-FR" altLang="fr-FR" sz="1600" b="0" i="0" u="none" strike="noStrike" cap="none" normalizeH="0" baseline="0" dirty="0">
                <a:ln>
                  <a:noFill/>
                </a:ln>
                <a:solidFill>
                  <a:srgbClr val="000000"/>
                </a:solidFill>
                <a:effectLst/>
                <a:latin typeface="Helvetica" panose="020B0604020202020204" pitchFamily="34" charset="0"/>
              </a:rPr>
              <a:t> X-1, l’identification de </a:t>
            </a:r>
            <a:r>
              <a:rPr kumimoji="0" lang="fr-FR" altLang="fr-FR" sz="1600" b="0" i="0" u="none" strike="noStrike" cap="none" normalizeH="0" baseline="0" dirty="0" err="1">
                <a:ln>
                  <a:noFill/>
                </a:ln>
                <a:solidFill>
                  <a:schemeClr val="tx1"/>
                </a:solidFill>
                <a:effectLst/>
              </a:rPr>
              <a:t>Cygnus</a:t>
            </a:r>
            <a:r>
              <a:rPr kumimoji="0" lang="fr-FR" altLang="fr-FR" sz="1600" b="0" i="0" u="none" strike="noStrike" cap="none" normalizeH="0" baseline="0" dirty="0">
                <a:ln>
                  <a:noFill/>
                </a:ln>
                <a:solidFill>
                  <a:schemeClr val="tx1"/>
                </a:solidFill>
                <a:effectLst/>
              </a:rPr>
              <a:t> X-1</a:t>
            </a:r>
            <a:r>
              <a:rPr kumimoji="0" lang="fr-FR" altLang="fr-FR" sz="1600" b="0" i="0" u="none" strike="noStrike" cap="none" normalizeH="0" baseline="0" dirty="0">
                <a:ln>
                  <a:noFill/>
                </a:ln>
                <a:solidFill>
                  <a:srgbClr val="000000"/>
                </a:solidFill>
                <a:effectLst/>
                <a:latin typeface="Helvetica" panose="020B0604020202020204" pitchFamily="34" charset="0"/>
              </a:rPr>
              <a:t>, le premier candidat fort pour un </a:t>
            </a:r>
            <a:r>
              <a:rPr kumimoji="0" lang="fr-FR" altLang="fr-FR" sz="1600" b="0" i="0" u="none" strike="noStrike" cap="none" normalizeH="0" baseline="0" dirty="0">
                <a:ln>
                  <a:noFill/>
                </a:ln>
                <a:solidFill>
                  <a:schemeClr val="tx1"/>
                </a:solidFill>
                <a:effectLst/>
              </a:rPr>
              <a:t>noir astrophysique trou,</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solidFill>
                  <a:srgbClr val="000000"/>
                </a:solidFill>
                <a:effectLst/>
                <a:latin typeface="Helvetica" panose="020B0604020202020204" pitchFamily="34" charset="0"/>
              </a:rPr>
              <a:t> et de nombreuses sources extragalactiques importantes. Le catalogue Uhuru, publié en quatre versions successives, la dernière étant le catalogue 4U,</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solidFill>
                  <a:srgbClr val="000000"/>
                </a:solidFill>
                <a:effectLst/>
                <a:latin typeface="Helvetica" panose="020B0604020202020204" pitchFamily="34" charset="0"/>
              </a:rPr>
              <a:t> a été le premier catalogue complet de rayons X, contient 339 objets et couvre tout le ciel dans la bande de 2 à 6 </a:t>
            </a:r>
            <a:r>
              <a:rPr kumimoji="0" lang="fr-FR" altLang="fr-FR" sz="1600" b="0" i="0" u="none" strike="noStrike" cap="none" normalizeH="0" baseline="0" dirty="0" err="1">
                <a:ln>
                  <a:noFill/>
                </a:ln>
                <a:solidFill>
                  <a:srgbClr val="000000"/>
                </a:solidFill>
                <a:effectLst/>
                <a:latin typeface="Helvetica" panose="020B0604020202020204" pitchFamily="34" charset="0"/>
              </a:rPr>
              <a:t>keV</a:t>
            </a:r>
            <a:r>
              <a:rPr kumimoji="0" lang="fr-FR" altLang="fr-FR" sz="1600" b="0" i="0" u="none" strike="noStrike" cap="none" normalizeH="0" baseline="0" dirty="0">
                <a:ln>
                  <a:noFill/>
                </a:ln>
                <a:solidFill>
                  <a:srgbClr val="000000"/>
                </a:solidFill>
                <a:effectLst/>
                <a:latin typeface="Helvetica" panose="020B0604020202020204" pitchFamily="34" charset="0"/>
              </a:rPr>
              <a:t> </a:t>
            </a:r>
            <a:r>
              <a:rPr kumimoji="0" lang="fr-FR" altLang="fr-FR" sz="1600" b="0" i="0" u="none" strike="noStrike" cap="none" normalizeH="0" baseline="0" dirty="0">
                <a:ln>
                  <a:noFill/>
                </a:ln>
                <a:solidFill>
                  <a:schemeClr val="tx1"/>
                </a:solidFill>
                <a:effectLst/>
              </a:rPr>
              <a:t>Forman</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solidFill>
                  <a:schemeClr val="tx1"/>
                </a:solidFill>
                <a:effectLst/>
              </a:rPr>
              <a:t> et al. (1978), </a:t>
            </a:r>
            <a:r>
              <a:rPr kumimoji="0" lang="fr-FR" altLang="fr-FR" sz="1600" b="0" i="0" u="none" strike="noStrike" cap="none" normalizeH="0" baseline="0" dirty="0" err="1">
                <a:ln>
                  <a:noFill/>
                </a:ln>
                <a:solidFill>
                  <a:schemeClr val="tx1"/>
                </a:solidFill>
                <a:effectLst/>
              </a:rPr>
              <a:t>ApJS</a:t>
            </a:r>
            <a:r>
              <a:rPr kumimoji="0" lang="fr-FR" altLang="fr-FR" sz="1600" b="0" i="0" u="none" strike="noStrike" cap="none" normalizeH="0" baseline="0" dirty="0">
                <a:ln>
                  <a:noFill/>
                </a:ln>
                <a:solidFill>
                  <a:schemeClr val="tx1"/>
                </a:solidFill>
                <a:effectLst/>
              </a:rPr>
              <a:t>, 38, 357. [</a:t>
            </a:r>
            <a:r>
              <a:rPr kumimoji="0" lang="fr-FR" altLang="fr-FR" sz="1600" b="0" i="1" u="none" strike="noStrike" cap="none" normalizeH="0" baseline="0" dirty="0">
                <a:ln>
                  <a:noFill/>
                </a:ln>
                <a:solidFill>
                  <a:schemeClr val="tx1"/>
                </a:solidFill>
                <a:effectLst/>
              </a:rPr>
              <a:t>http://heasarc. GSFC. NASA.</a:t>
            </a:r>
            <a:r>
              <a:rPr kumimoji="0" lang="fr-FR" altLang="fr-FR" sz="1600" b="0" i="0" u="none" strike="noStrike" cap="none" normalizeH="0" baseline="0" dirty="0">
                <a:ln>
                  <a:noFill/>
                </a:ln>
                <a:solidFill>
                  <a:schemeClr val="tx1"/>
                </a:solidFill>
                <a:effectLst/>
              </a:rPr>
              <a:t> </a:t>
            </a:r>
          </a:p>
        </p:txBody>
      </p:sp>
    </p:spTree>
    <p:extLst>
      <p:ext uri="{BB962C8B-B14F-4D97-AF65-F5344CB8AC3E}">
        <p14:creationId xmlns:p14="http://schemas.microsoft.com/office/powerpoint/2010/main" val="1193545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6"/>
          <p:cNvSpPr>
            <a:spLocks noGrp="1" noChangeArrowheads="1"/>
          </p:cNvSpPr>
          <p:nvPr>
            <p:ph type="sldNum" sz="quarter"/>
          </p:nvPr>
        </p:nvSpPr>
        <p:spPr>
          <a:xfrm>
            <a:off x="4278313" y="10156825"/>
            <a:ext cx="3279775" cy="533400"/>
          </a:xfrm>
          <a:prstGeom prst="rect">
            <a:avLst/>
          </a:prstGeom>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6B3C152F-082F-40A3-9DE1-27EC4C7F761B}" type="slidenum">
              <a:rPr lang="fr-FR" altLang="fr-FR" sz="1400" smtClean="0"/>
              <a:pPr>
                <a:spcBef>
                  <a:spcPct val="0"/>
                </a:spcBef>
              </a:pPr>
              <a:t>9</a:t>
            </a:fld>
            <a:endParaRPr lang="fr-FR" altLang="fr-FR" sz="1400"/>
          </a:p>
        </p:txBody>
      </p:sp>
      <p:sp>
        <p:nvSpPr>
          <p:cNvPr id="98307" name="Rectangle 2"/>
          <p:cNvSpPr>
            <a:spLocks noGrp="1" noRot="1" noChangeAspect="1" noChangeArrowheads="1" noTextEdit="1"/>
          </p:cNvSpPr>
          <p:nvPr>
            <p:ph type="sldImg"/>
          </p:nvPr>
        </p:nvSpPr>
        <p:spPr/>
      </p:sp>
      <p:sp>
        <p:nvSpPr>
          <p:cNvPr id="9830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z="2000" dirty="0"/>
              <a:t>Le photon est un petit paquet d’énergie qui vibre et se déplace à 300 0000 km/s dans le vide</a:t>
            </a:r>
          </a:p>
        </p:txBody>
      </p:sp>
    </p:spTree>
    <p:extLst>
      <p:ext uri="{BB962C8B-B14F-4D97-AF65-F5344CB8AC3E}">
        <p14:creationId xmlns:p14="http://schemas.microsoft.com/office/powerpoint/2010/main" val="740258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260475" y="1236663"/>
            <a:ext cx="7559675" cy="2632075"/>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1390471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487149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196138" y="627063"/>
            <a:ext cx="2151062" cy="6235700"/>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741363" y="627063"/>
            <a:ext cx="6302375" cy="623570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569127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657195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87388" y="1884363"/>
            <a:ext cx="8694737" cy="31448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2295049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741363" y="2101850"/>
            <a:ext cx="4225925" cy="476091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5119688" y="2101850"/>
            <a:ext cx="4227512" cy="476091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033157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93738" y="403225"/>
            <a:ext cx="8694737" cy="1460500"/>
          </a:xfrm>
        </p:spPr>
        <p:txBody>
          <a:bodyPr/>
          <a:lstStyle/>
          <a:p>
            <a:r>
              <a:rPr lang="fr-FR"/>
              <a:t>Modifiez le style du titre</a:t>
            </a:r>
          </a:p>
        </p:txBody>
      </p:sp>
      <p:sp>
        <p:nvSpPr>
          <p:cNvPr id="3" name="Espace réservé du texte 2"/>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93738" y="2760663"/>
            <a:ext cx="4265612" cy="406241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5103813" y="2760663"/>
            <a:ext cx="4284662" cy="406241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000988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24264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963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851612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556062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741363" y="627063"/>
            <a:ext cx="860583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fr-FR"/>
              <a:t>Cliquez pour éditer le format du texte-titre</a:t>
            </a:r>
          </a:p>
        </p:txBody>
      </p:sp>
      <p:sp>
        <p:nvSpPr>
          <p:cNvPr id="1027" name="Rectangle 2"/>
          <p:cNvSpPr>
            <a:spLocks noGrp="1" noChangeArrowheads="1"/>
          </p:cNvSpPr>
          <p:nvPr>
            <p:ph type="body" idx="1"/>
          </p:nvPr>
        </p:nvSpPr>
        <p:spPr bwMode="auto">
          <a:xfrm>
            <a:off x="741363" y="2101850"/>
            <a:ext cx="8605837" cy="4760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0160" rIns="0" bIns="0" numCol="1" anchor="t" anchorCtr="0" compatLnSpc="1">
            <a:prstTxWarp prst="textNoShape">
              <a:avLst/>
            </a:prstTxWarp>
          </a:bodyPr>
          <a:lstStyle/>
          <a:p>
            <a:pPr lvl="0"/>
            <a:r>
              <a:rPr lang="en-GB" altLang="fr-FR"/>
              <a:t>Cliquez pour éditer le format du plan de texte</a:t>
            </a:r>
          </a:p>
          <a:p>
            <a:pPr lvl="1"/>
            <a:r>
              <a:rPr lang="en-GB" altLang="fr-FR"/>
              <a:t>Second niveau de plan</a:t>
            </a:r>
          </a:p>
          <a:p>
            <a:pPr lvl="2"/>
            <a:r>
              <a:rPr lang="en-GB" altLang="fr-FR"/>
              <a:t>Troisième niveau de plan</a:t>
            </a:r>
          </a:p>
          <a:p>
            <a:pPr lvl="3"/>
            <a:r>
              <a:rPr lang="en-GB" altLang="fr-FR"/>
              <a:t>Quatrième niveau de plan</a:t>
            </a:r>
          </a:p>
          <a:p>
            <a:pPr lvl="4"/>
            <a:r>
              <a:rPr lang="en-GB" altLang="fr-FR"/>
              <a:t>Cinquième niveau de plan</a:t>
            </a:r>
          </a:p>
          <a:p>
            <a:pPr lvl="4"/>
            <a:r>
              <a:rPr lang="en-GB" altLang="fr-FR"/>
              <a:t>Sixième niveau de plan</a:t>
            </a:r>
          </a:p>
          <a:p>
            <a:pPr lvl="4"/>
            <a:r>
              <a:rPr lang="en-GB" altLang="fr-FR"/>
              <a:t>Septième niveau de plan</a:t>
            </a:r>
          </a:p>
          <a:p>
            <a:pPr lvl="4"/>
            <a:r>
              <a:rPr lang="en-GB" altLang="fr-FR"/>
              <a:t>Huitième niveau de plan</a:t>
            </a:r>
          </a:p>
          <a:p>
            <a:pPr lvl="4"/>
            <a:r>
              <a:rPr lang="en-GB" altLang="fr-FR"/>
              <a:t>Neuvième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Lucida Sans Unicode" panose="020B0602030504020204" pitchFamily="34" charset="0"/>
          <a:cs typeface="+mj-cs"/>
        </a:defRPr>
      </a:lvl1pPr>
      <a:lvl2pPr algn="ctr"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algn="ctr" defTabSz="449263" rtl="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cs typeface="Lucida Sans Unicode" panose="020B0602030504020204" pitchFamily="34" charset="0"/>
        </a:defRPr>
      </a:lvl6pPr>
      <a:lvl7pPr marL="2971800" indent="-228600" algn="ctr" defTabSz="449263" rtl="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cs typeface="Lucida Sans Unicode" panose="020B0602030504020204" pitchFamily="34" charset="0"/>
        </a:defRPr>
      </a:lvl7pPr>
      <a:lvl8pPr marL="3429000" indent="-228600" algn="ctr" defTabSz="449263" rtl="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cs typeface="Lucida Sans Unicode" panose="020B0602030504020204" pitchFamily="34" charset="0"/>
        </a:defRPr>
      </a:lvl8pPr>
      <a:lvl9pPr marL="3886200" indent="-228600" algn="ctr" defTabSz="449263" rtl="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cs typeface="Lucida Sans Unicode" panose="020B0602030504020204" pitchFamily="34" charset="0"/>
        </a:defRPr>
      </a:lvl9pPr>
    </p:titleStyle>
    <p:bodyStyle>
      <a:lvl1pPr marL="342900" indent="-342900" algn="l" defTabSz="449263" rtl="0" eaLnBrk="0" fontAlgn="base" hangingPunct="0">
        <a:lnSpc>
          <a:spcPct val="95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Lucida Sans Unicode" panose="020B0602030504020204" pitchFamily="34" charset="0"/>
          <a:cs typeface="+mn-cs"/>
        </a:defRPr>
      </a:lvl1pPr>
      <a:lvl2pPr marL="742950" indent="-285750" algn="l" defTabSz="449263" rtl="0" eaLnBrk="0" fontAlgn="base" hangingPunct="0">
        <a:lnSpc>
          <a:spcPct val="95000"/>
        </a:lnSpc>
        <a:spcBef>
          <a:spcPct val="0"/>
        </a:spcBef>
        <a:spcAft>
          <a:spcPts val="1138"/>
        </a:spcAft>
        <a:buClr>
          <a:srgbClr val="000000"/>
        </a:buClr>
        <a:buSzPct val="100000"/>
        <a:buFont typeface="Times New Roman" panose="02020603050405020304" pitchFamily="18" charset="0"/>
        <a:defRPr sz="2800" kern="1200">
          <a:solidFill>
            <a:srgbClr val="000000"/>
          </a:solidFill>
          <a:latin typeface="+mn-lt"/>
          <a:ea typeface="Lucida Sans Unicode" panose="020B0602030504020204" pitchFamily="34" charset="0"/>
          <a:cs typeface="+mn-cs"/>
        </a:defRPr>
      </a:lvl2pPr>
      <a:lvl3pPr marL="1143000" indent="-228600" algn="l" defTabSz="449263" rtl="0" eaLnBrk="0" fontAlgn="base" hangingPunct="0">
        <a:lnSpc>
          <a:spcPct val="95000"/>
        </a:lnSpc>
        <a:spcBef>
          <a:spcPct val="0"/>
        </a:spcBef>
        <a:spcAft>
          <a:spcPts val="850"/>
        </a:spcAft>
        <a:buClr>
          <a:srgbClr val="000000"/>
        </a:buClr>
        <a:buSzPct val="100000"/>
        <a:buFont typeface="Times New Roman" panose="02020603050405020304" pitchFamily="18" charset="0"/>
        <a:defRPr sz="2400" kern="1200">
          <a:solidFill>
            <a:srgbClr val="000000"/>
          </a:solidFill>
          <a:latin typeface="+mn-lt"/>
          <a:ea typeface="Lucida Sans Unicode" panose="020B0602030504020204" pitchFamily="34" charset="0"/>
          <a:cs typeface="+mn-cs"/>
        </a:defRPr>
      </a:lvl3pPr>
      <a:lvl4pPr marL="1600200" indent="-228600" algn="l" defTabSz="449263" rtl="0" eaLnBrk="0" fontAlgn="base" hangingPunct="0">
        <a:lnSpc>
          <a:spcPct val="95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Lucida Sans Unicode" panose="020B0602030504020204" pitchFamily="34" charset="0"/>
          <a:cs typeface="+mn-cs"/>
        </a:defRPr>
      </a:lvl4pPr>
      <a:lvl5pPr marL="2057400" indent="-228600" algn="l" defTabSz="449263" rtl="0" eaLnBrk="0" fontAlgn="base" hangingPunct="0">
        <a:lnSpc>
          <a:spcPct val="95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Lucida Sans Unicode" panose="020B0602030504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16.jpeg"/><Relationship Id="rId5" Type="http://schemas.openxmlformats.org/officeDocument/2006/relationships/image" Target="../media/image1.png"/><Relationship Id="rId4" Type="http://schemas.openxmlformats.org/officeDocument/2006/relationships/oleObject" Target="../embeddings/oleObject9.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17.jpg"/><Relationship Id="rId5" Type="http://schemas.openxmlformats.org/officeDocument/2006/relationships/image" Target="../media/image1.png"/><Relationship Id="rId4" Type="http://schemas.openxmlformats.org/officeDocument/2006/relationships/oleObject" Target="../embeddings/oleObject10.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18.png"/><Relationship Id="rId5" Type="http://schemas.openxmlformats.org/officeDocument/2006/relationships/image" Target="../media/image1.png"/><Relationship Id="rId4" Type="http://schemas.openxmlformats.org/officeDocument/2006/relationships/oleObject" Target="../embeddings/oleObject11.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oleObject" Target="../embeddings/oleObject12.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20.jpg"/><Relationship Id="rId5" Type="http://schemas.openxmlformats.org/officeDocument/2006/relationships/image" Target="../media/image1.png"/><Relationship Id="rId4" Type="http://schemas.openxmlformats.org/officeDocument/2006/relationships/oleObject" Target="../embeddings/oleObject13.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image" Target="../media/image21.jpeg"/><Relationship Id="rId5" Type="http://schemas.openxmlformats.org/officeDocument/2006/relationships/image" Target="../media/image1.png"/><Relationship Id="rId4" Type="http://schemas.openxmlformats.org/officeDocument/2006/relationships/oleObject" Target="../embeddings/oleObject14.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24.jpeg"/><Relationship Id="rId5" Type="http://schemas.openxmlformats.org/officeDocument/2006/relationships/image" Target="../media/image1.png"/><Relationship Id="rId4" Type="http://schemas.openxmlformats.org/officeDocument/2006/relationships/oleObject" Target="../embeddings/oleObject15.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image" Target="../media/image26.jpeg"/><Relationship Id="rId5" Type="http://schemas.openxmlformats.org/officeDocument/2006/relationships/image" Target="../media/image1.png"/><Relationship Id="rId4" Type="http://schemas.openxmlformats.org/officeDocument/2006/relationships/oleObject" Target="../embeddings/oleObject16.bin"/></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9.xml"/><Relationship Id="rId7" Type="http://schemas.openxmlformats.org/officeDocument/2006/relationships/image" Target="../media/image29.wmf"/><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28.png"/><Relationship Id="rId5" Type="http://schemas.openxmlformats.org/officeDocument/2006/relationships/image" Target="../media/image1.png"/><Relationship Id="rId4" Type="http://schemas.openxmlformats.org/officeDocument/2006/relationships/oleObject" Target="../embeddings/oleObject17.bin"/><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png"/><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33.gif"/><Relationship Id="rId5" Type="http://schemas.openxmlformats.org/officeDocument/2006/relationships/image" Target="../media/image1.png"/><Relationship Id="rId4" Type="http://schemas.openxmlformats.org/officeDocument/2006/relationships/oleObject" Target="../embeddings/oleObject18.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image" Target="../media/image34.png"/><Relationship Id="rId5" Type="http://schemas.openxmlformats.org/officeDocument/2006/relationships/image" Target="../media/image1.png"/><Relationship Id="rId4" Type="http://schemas.openxmlformats.org/officeDocument/2006/relationships/oleObject" Target="../embeddings/oleObject19.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image" Target="../media/image35.jpg"/><Relationship Id="rId5" Type="http://schemas.openxmlformats.org/officeDocument/2006/relationships/image" Target="../media/image1.png"/><Relationship Id="rId4" Type="http://schemas.openxmlformats.org/officeDocument/2006/relationships/oleObject" Target="../embeddings/oleObject20.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image" Target="../media/image36.png"/><Relationship Id="rId5" Type="http://schemas.openxmlformats.org/officeDocument/2006/relationships/image" Target="../media/image1.png"/><Relationship Id="rId4" Type="http://schemas.openxmlformats.org/officeDocument/2006/relationships/oleObject" Target="../embeddings/oleObject21.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image" Target="../media/image37.jpg"/><Relationship Id="rId5" Type="http://schemas.openxmlformats.org/officeDocument/2006/relationships/image" Target="../media/image1.png"/><Relationship Id="rId4" Type="http://schemas.openxmlformats.org/officeDocument/2006/relationships/oleObject" Target="../embeddings/oleObject22.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image" Target="../media/image38.png"/><Relationship Id="rId5" Type="http://schemas.openxmlformats.org/officeDocument/2006/relationships/image" Target="../media/image1.png"/><Relationship Id="rId4" Type="http://schemas.openxmlformats.org/officeDocument/2006/relationships/oleObject" Target="../embeddings/oleObject23.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image" Target="../media/image39.png"/><Relationship Id="rId5" Type="http://schemas.openxmlformats.org/officeDocument/2006/relationships/image" Target="../media/image1.png"/><Relationship Id="rId4" Type="http://schemas.openxmlformats.org/officeDocument/2006/relationships/oleObject" Target="../embeddings/oleObject24.bin"/></Relationships>
</file>

<file path=ppt/slides/_rels/slide2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notesSlide" Target="../notesSlides/notesSlide27.xml"/><Relationship Id="rId7"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vmlDrawing" Target="../drawings/vmlDrawing25.vml"/><Relationship Id="rId6" Type="http://schemas.openxmlformats.org/officeDocument/2006/relationships/image" Target="../media/image39.png"/><Relationship Id="rId5" Type="http://schemas.openxmlformats.org/officeDocument/2006/relationships/image" Target="../media/image1.png"/><Relationship Id="rId4" Type="http://schemas.openxmlformats.org/officeDocument/2006/relationships/oleObject" Target="../embeddings/oleObject25.bin"/></Relationships>
</file>

<file path=ppt/slides/_rels/slide2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notesSlide" Target="../notesSlides/notesSlide28.xml"/><Relationship Id="rId7" Type="http://schemas.openxmlformats.org/officeDocument/2006/relationships/image" Target="../media/image43.jpg"/><Relationship Id="rId2" Type="http://schemas.openxmlformats.org/officeDocument/2006/relationships/slideLayout" Target="../slideLayouts/slideLayout7.xml"/><Relationship Id="rId1" Type="http://schemas.openxmlformats.org/officeDocument/2006/relationships/vmlDrawing" Target="../drawings/vmlDrawing26.vml"/><Relationship Id="rId6" Type="http://schemas.openxmlformats.org/officeDocument/2006/relationships/image" Target="../media/image42.jpeg"/><Relationship Id="rId5" Type="http://schemas.openxmlformats.org/officeDocument/2006/relationships/image" Target="../media/image1.png"/><Relationship Id="rId4" Type="http://schemas.openxmlformats.org/officeDocument/2006/relationships/oleObject" Target="../embeddings/oleObject26.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46.jpg"/><Relationship Id="rId2" Type="http://schemas.openxmlformats.org/officeDocument/2006/relationships/slideLayout" Target="../slideLayouts/slideLayout7.xml"/><Relationship Id="rId1" Type="http://schemas.openxmlformats.org/officeDocument/2006/relationships/vmlDrawing" Target="../drawings/vmlDrawing27.vml"/><Relationship Id="rId6" Type="http://schemas.openxmlformats.org/officeDocument/2006/relationships/image" Target="../media/image45.jpeg"/><Relationship Id="rId5" Type="http://schemas.openxmlformats.org/officeDocument/2006/relationships/image" Target="../media/image1.png"/><Relationship Id="rId4" Type="http://schemas.openxmlformats.org/officeDocument/2006/relationships/oleObject" Target="../embeddings/oleObject27.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oleObject" Target="../embeddings/oleObject3.bin"/></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mlDrawing" Target="../drawings/vmlDrawing28.vml"/><Relationship Id="rId6" Type="http://schemas.openxmlformats.org/officeDocument/2006/relationships/image" Target="../media/image47.jpg"/><Relationship Id="rId5" Type="http://schemas.openxmlformats.org/officeDocument/2006/relationships/image" Target="../media/image1.png"/><Relationship Id="rId4" Type="http://schemas.openxmlformats.org/officeDocument/2006/relationships/oleObject" Target="../embeddings/oleObject28.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vmlDrawing" Target="../drawings/vmlDrawing29.vml"/><Relationship Id="rId6" Type="http://schemas.openxmlformats.org/officeDocument/2006/relationships/image" Target="../media/image48.jpg"/><Relationship Id="rId5" Type="http://schemas.openxmlformats.org/officeDocument/2006/relationships/image" Target="../media/image1.png"/><Relationship Id="rId4" Type="http://schemas.openxmlformats.org/officeDocument/2006/relationships/oleObject" Target="../embeddings/oleObject29.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50.jpg"/><Relationship Id="rId2" Type="http://schemas.openxmlformats.org/officeDocument/2006/relationships/slideLayout" Target="../slideLayouts/slideLayout7.xml"/><Relationship Id="rId1" Type="http://schemas.openxmlformats.org/officeDocument/2006/relationships/vmlDrawing" Target="../drawings/vmlDrawing30.vml"/><Relationship Id="rId6" Type="http://schemas.openxmlformats.org/officeDocument/2006/relationships/image" Target="../media/image49.PNG"/><Relationship Id="rId5" Type="http://schemas.openxmlformats.org/officeDocument/2006/relationships/image" Target="../media/image1.png"/><Relationship Id="rId4" Type="http://schemas.openxmlformats.org/officeDocument/2006/relationships/oleObject" Target="../embeddings/oleObject30.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vmlDrawing" Target="../drawings/vmlDrawing31.vml"/><Relationship Id="rId6" Type="http://schemas.openxmlformats.org/officeDocument/2006/relationships/image" Target="../media/image51.jpeg"/><Relationship Id="rId5" Type="http://schemas.openxmlformats.org/officeDocument/2006/relationships/image" Target="../media/image1.png"/><Relationship Id="rId4" Type="http://schemas.openxmlformats.org/officeDocument/2006/relationships/oleObject" Target="../embeddings/oleObject31.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vmlDrawing" Target="../drawings/vmlDrawing32.vml"/><Relationship Id="rId6" Type="http://schemas.openxmlformats.org/officeDocument/2006/relationships/image" Target="../media/image52.jpeg"/><Relationship Id="rId5" Type="http://schemas.openxmlformats.org/officeDocument/2006/relationships/image" Target="../media/image1.png"/><Relationship Id="rId4" Type="http://schemas.openxmlformats.org/officeDocument/2006/relationships/oleObject" Target="../embeddings/oleObject32.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55.jpg"/><Relationship Id="rId2" Type="http://schemas.openxmlformats.org/officeDocument/2006/relationships/slideLayout" Target="../slideLayouts/slideLayout7.xml"/><Relationship Id="rId1" Type="http://schemas.openxmlformats.org/officeDocument/2006/relationships/vmlDrawing" Target="../drawings/vmlDrawing33.vml"/><Relationship Id="rId6" Type="http://schemas.openxmlformats.org/officeDocument/2006/relationships/image" Target="../media/image54.jpg"/><Relationship Id="rId5" Type="http://schemas.openxmlformats.org/officeDocument/2006/relationships/image" Target="../media/image1.png"/><Relationship Id="rId4" Type="http://schemas.openxmlformats.org/officeDocument/2006/relationships/oleObject" Target="../embeddings/oleObject33.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mlDrawing" Target="../drawings/vmlDrawing34.vml"/><Relationship Id="rId6" Type="http://schemas.openxmlformats.org/officeDocument/2006/relationships/image" Target="../media/image55.jpg"/><Relationship Id="rId5" Type="http://schemas.openxmlformats.org/officeDocument/2006/relationships/image" Target="../media/image1.png"/><Relationship Id="rId4" Type="http://schemas.openxmlformats.org/officeDocument/2006/relationships/oleObject" Target="../embeddings/oleObject34.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vmlDrawing" Target="../drawings/vmlDrawing35.vml"/><Relationship Id="rId6" Type="http://schemas.openxmlformats.org/officeDocument/2006/relationships/image" Target="../media/image56.png"/><Relationship Id="rId5" Type="http://schemas.openxmlformats.org/officeDocument/2006/relationships/image" Target="../media/image1.png"/><Relationship Id="rId4" Type="http://schemas.openxmlformats.org/officeDocument/2006/relationships/oleObject" Target="../embeddings/oleObject35.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vmlDrawing" Target="../drawings/vmlDrawing36.vml"/><Relationship Id="rId6" Type="http://schemas.openxmlformats.org/officeDocument/2006/relationships/image" Target="../media/image57.png"/><Relationship Id="rId5" Type="http://schemas.openxmlformats.org/officeDocument/2006/relationships/image" Target="../media/image1.png"/><Relationship Id="rId4" Type="http://schemas.openxmlformats.org/officeDocument/2006/relationships/oleObject" Target="../embeddings/oleObject36.bin"/></Relationships>
</file>

<file path=ppt/slides/_rels/slide39.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video" Target="../media/media3.mp4"/><Relationship Id="rId7" Type="http://schemas.openxmlformats.org/officeDocument/2006/relationships/image" Target="../media/image1.png"/><Relationship Id="rId2" Type="http://schemas.microsoft.com/office/2007/relationships/media" Target="../media/media3.mp4"/><Relationship Id="rId1" Type="http://schemas.openxmlformats.org/officeDocument/2006/relationships/vmlDrawing" Target="../drawings/vmlDrawing37.vml"/><Relationship Id="rId6" Type="http://schemas.openxmlformats.org/officeDocument/2006/relationships/oleObject" Target="../embeddings/oleObject37.bin"/><Relationship Id="rId5" Type="http://schemas.openxmlformats.org/officeDocument/2006/relationships/notesSlide" Target="../notesSlides/notesSlide39.xml"/><Relationship Id="rId4" Type="http://schemas.openxmlformats.org/officeDocument/2006/relationships/slideLayout" Target="../slideLayouts/slideLayout7.xml"/><Relationship Id="rId9"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oleObject" Target="../embeddings/oleObject4.bin"/></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vmlDrawing" Target="../drawings/vmlDrawing38.vml"/><Relationship Id="rId6" Type="http://schemas.openxmlformats.org/officeDocument/2006/relationships/image" Target="../media/image60.jpg"/><Relationship Id="rId5" Type="http://schemas.openxmlformats.org/officeDocument/2006/relationships/image" Target="../media/image1.png"/><Relationship Id="rId4" Type="http://schemas.openxmlformats.org/officeDocument/2006/relationships/oleObject" Target="../embeddings/oleObject38.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vmlDrawing" Target="../drawings/vmlDrawing39.vml"/><Relationship Id="rId6" Type="http://schemas.openxmlformats.org/officeDocument/2006/relationships/image" Target="../media/image61.png"/><Relationship Id="rId5" Type="http://schemas.openxmlformats.org/officeDocument/2006/relationships/image" Target="../media/image1.png"/><Relationship Id="rId4" Type="http://schemas.openxmlformats.org/officeDocument/2006/relationships/oleObject" Target="../embeddings/oleObject39.bin"/></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vmlDrawing" Target="../drawings/vmlDrawing40.vml"/><Relationship Id="rId6" Type="http://schemas.openxmlformats.org/officeDocument/2006/relationships/image" Target="../media/image64.jpg"/><Relationship Id="rId5" Type="http://schemas.openxmlformats.org/officeDocument/2006/relationships/image" Target="../media/image1.png"/><Relationship Id="rId4" Type="http://schemas.openxmlformats.org/officeDocument/2006/relationships/oleObject" Target="../embeddings/oleObject40.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vmlDrawing" Target="../drawings/vmlDrawing41.vml"/><Relationship Id="rId6" Type="http://schemas.openxmlformats.org/officeDocument/2006/relationships/image" Target="../media/image65.jpg"/><Relationship Id="rId5" Type="http://schemas.openxmlformats.org/officeDocument/2006/relationships/image" Target="../media/image1.png"/><Relationship Id="rId4" Type="http://schemas.openxmlformats.org/officeDocument/2006/relationships/oleObject" Target="../embeddings/oleObject41.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vmlDrawing" Target="../drawings/vmlDrawing42.vml"/><Relationship Id="rId6" Type="http://schemas.openxmlformats.org/officeDocument/2006/relationships/image" Target="../media/image66.jpg"/><Relationship Id="rId5" Type="http://schemas.openxmlformats.org/officeDocument/2006/relationships/image" Target="../media/image1.png"/><Relationship Id="rId4" Type="http://schemas.openxmlformats.org/officeDocument/2006/relationships/oleObject" Target="../embeddings/oleObject42.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vmlDrawing" Target="../drawings/vmlDrawing43.vml"/><Relationship Id="rId6" Type="http://schemas.openxmlformats.org/officeDocument/2006/relationships/image" Target="../media/image67.jpg"/><Relationship Id="rId5" Type="http://schemas.openxmlformats.org/officeDocument/2006/relationships/image" Target="../media/image1.png"/><Relationship Id="rId4" Type="http://schemas.openxmlformats.org/officeDocument/2006/relationships/oleObject" Target="../embeddings/oleObject43.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vmlDrawing" Target="../drawings/vmlDrawing44.vml"/><Relationship Id="rId6" Type="http://schemas.openxmlformats.org/officeDocument/2006/relationships/image" Target="../media/image68.jpg"/><Relationship Id="rId5" Type="http://schemas.openxmlformats.org/officeDocument/2006/relationships/image" Target="../media/image1.png"/><Relationship Id="rId4" Type="http://schemas.openxmlformats.org/officeDocument/2006/relationships/oleObject" Target="../embeddings/oleObject44.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9.jpeg"/><Relationship Id="rId5" Type="http://schemas.openxmlformats.org/officeDocument/2006/relationships/image" Target="../media/image1.png"/><Relationship Id="rId4"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video" Target="../media/media1.mp4"/><Relationship Id="rId7" Type="http://schemas.openxmlformats.org/officeDocument/2006/relationships/oleObject" Target="../embeddings/oleObject6.bin"/><Relationship Id="rId2" Type="http://schemas.microsoft.com/office/2007/relationships/media" Target="../media/media1.mp4"/><Relationship Id="rId1" Type="http://schemas.openxmlformats.org/officeDocument/2006/relationships/vmlDrawing" Target="../drawings/vmlDrawing6.vml"/><Relationship Id="rId6" Type="http://schemas.openxmlformats.org/officeDocument/2006/relationships/hyperlink" Target="media1.mp4" TargetMode="External"/><Relationship Id="rId5" Type="http://schemas.openxmlformats.org/officeDocument/2006/relationships/notesSlide" Target="../notesSlides/notesSlide7.xml"/><Relationship Id="rId10" Type="http://schemas.openxmlformats.org/officeDocument/2006/relationships/image" Target="../media/image12.png"/><Relationship Id="rId4" Type="http://schemas.openxmlformats.org/officeDocument/2006/relationships/slideLayout" Target="../slideLayouts/slideLayout7.xml"/><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video" Target="../media/media2.mp4"/><Relationship Id="rId7" Type="http://schemas.openxmlformats.org/officeDocument/2006/relationships/image" Target="../media/image1.png"/><Relationship Id="rId2" Type="http://schemas.microsoft.com/office/2007/relationships/media" Target="../media/media2.mp4"/><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oleObject" Target="../embeddings/oleObject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9810"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spid="_x0000_s1031" name="CorelPhotoPaint.Image.7" r:id="rId4" imgW="13003175" imgH="9752381" progId="CorelPhotoPaint.Image.7">
                  <p:embed/>
                </p:oleObj>
              </mc:Choice>
              <mc:Fallback>
                <p:oleObj name="CorelPhotoPaint.Image.7" r:id="rId4" imgW="13003175" imgH="9752381" progId="CorelPhotoPaint.Image.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pic>
        <p:nvPicPr>
          <p:cNvPr id="119811" name="Imag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0058400" cy="766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ZoneTexte 3"/>
          <p:cNvSpPr txBox="1">
            <a:spLocks noChangeArrowheads="1"/>
          </p:cNvSpPr>
          <p:nvPr/>
        </p:nvSpPr>
        <p:spPr bwMode="auto">
          <a:xfrm>
            <a:off x="647824" y="1924823"/>
            <a:ext cx="1101737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fr-FR" altLang="fr-FR" sz="6000" dirty="0">
                <a:ln w="0">
                  <a:solidFill>
                    <a:schemeClr val="bg1">
                      <a:lumMod val="95000"/>
                    </a:schemeClr>
                  </a:solidFill>
                </a:ln>
                <a:solidFill>
                  <a:schemeClr val="accent6">
                    <a:lumMod val="60000"/>
                    <a:lumOff val="40000"/>
                  </a:schemeClr>
                </a:solidFill>
                <a:effectLst>
                  <a:outerShdw blurRad="38100" dist="19050" dir="2700000" algn="tl" rotWithShape="0">
                    <a:schemeClr val="dk1">
                      <a:alpha val="40000"/>
                    </a:schemeClr>
                  </a:outerShdw>
                </a:effectLst>
              </a:rPr>
              <a:t>L’énigme de la matière noire</a:t>
            </a:r>
          </a:p>
        </p:txBody>
      </p:sp>
      <p:sp>
        <p:nvSpPr>
          <p:cNvPr id="3" name="ZoneTexte 2"/>
          <p:cNvSpPr txBox="1"/>
          <p:nvPr/>
        </p:nvSpPr>
        <p:spPr>
          <a:xfrm>
            <a:off x="4032200" y="6938897"/>
            <a:ext cx="3816424" cy="369332"/>
          </a:xfrm>
          <a:prstGeom prst="rect">
            <a:avLst/>
          </a:prstGeom>
          <a:noFill/>
        </p:spPr>
        <p:txBody>
          <a:bodyPr wrap="square" rtlCol="0">
            <a:spAutoFit/>
          </a:bodyPr>
          <a:lstStyle/>
          <a:p>
            <a:r>
              <a:rPr lang="fr-FR" sz="1800" b="1" dirty="0">
                <a:solidFill>
                  <a:schemeClr val="bg1">
                    <a:lumMod val="95000"/>
                  </a:schemeClr>
                </a:solidFill>
              </a:rPr>
              <a:t> </a:t>
            </a:r>
            <a:r>
              <a:rPr lang="fr-FR" sz="1600" b="1" dirty="0">
                <a:solidFill>
                  <a:schemeClr val="accent6">
                    <a:lumMod val="40000"/>
                    <a:lumOff val="60000"/>
                  </a:schemeClr>
                </a:solidFill>
              </a:rPr>
              <a:t>André BORDES</a:t>
            </a:r>
          </a:p>
        </p:txBody>
      </p:sp>
      <p:pic>
        <p:nvPicPr>
          <p:cNvPr id="2" name="Imag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6268" y="6330626"/>
            <a:ext cx="883111" cy="120712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5874"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spid="_x0000_s9223"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pic>
        <p:nvPicPr>
          <p:cNvPr id="2" name="Imag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88836" y="1870403"/>
            <a:ext cx="4102952" cy="5080880"/>
          </a:xfrm>
          <a:prstGeom prst="rect">
            <a:avLst/>
          </a:prstGeom>
        </p:spPr>
      </p:pic>
      <p:sp>
        <p:nvSpPr>
          <p:cNvPr id="4" name="Rectangle à coins arrondis 3"/>
          <p:cNvSpPr>
            <a:spLocks noChangeArrowheads="1"/>
          </p:cNvSpPr>
          <p:nvPr/>
        </p:nvSpPr>
        <p:spPr bwMode="auto">
          <a:xfrm>
            <a:off x="359792" y="180011"/>
            <a:ext cx="9577064" cy="1583602"/>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3" name="Rectangle 2"/>
          <p:cNvSpPr/>
          <p:nvPr/>
        </p:nvSpPr>
        <p:spPr>
          <a:xfrm>
            <a:off x="13672" y="233148"/>
            <a:ext cx="10317606" cy="1477328"/>
          </a:xfrm>
          <a:prstGeom prst="rect">
            <a:avLst/>
          </a:prstGeom>
        </p:spPr>
        <p:txBody>
          <a:bodyPr wrap="square">
            <a:spAutoFit/>
          </a:bodyPr>
          <a:lstStyle/>
          <a:p>
            <a:pPr algn="ctr"/>
            <a:r>
              <a:rPr lang="fr-FR" sz="1800" dirty="0">
                <a:latin typeface="Arial" panose="020B0604020202020204" pitchFamily="34" charset="0"/>
              </a:rPr>
              <a:t>Le satellite </a:t>
            </a:r>
            <a:r>
              <a:rPr lang="fr-FR" sz="1800" b="1" dirty="0">
                <a:latin typeface="Arial" panose="020B0604020202020204" pitchFamily="34" charset="0"/>
              </a:rPr>
              <a:t>Uhuru</a:t>
            </a:r>
            <a:r>
              <a:rPr lang="fr-FR" sz="1800" dirty="0">
                <a:latin typeface="Arial" panose="020B0604020202020204" pitchFamily="34" charset="0"/>
              </a:rPr>
              <a:t> a été lancé en 1970 dans le but de faire de l’astronomie en rayons X.</a:t>
            </a:r>
          </a:p>
          <a:p>
            <a:pPr algn="ctr"/>
            <a:r>
              <a:rPr lang="fr-FR" sz="1800" dirty="0">
                <a:latin typeface="Arial" panose="020B0604020202020204" pitchFamily="34" charset="0"/>
              </a:rPr>
              <a:t> C’est le premier d'une série de petits satellites d'astronomie lancés par la NASA.</a:t>
            </a:r>
          </a:p>
          <a:p>
            <a:pPr algn="ctr"/>
            <a:r>
              <a:rPr lang="fr-FR" sz="1800" dirty="0">
                <a:latin typeface="Arial" panose="020B0604020202020204" pitchFamily="34" charset="0"/>
              </a:rPr>
              <a:t>Un catalogue des rayonnements X dans les galaxies et les amas de galaxies a été réalisé.</a:t>
            </a:r>
          </a:p>
          <a:p>
            <a:pPr algn="ctr"/>
            <a:r>
              <a:rPr lang="fr-FR" sz="1800" dirty="0">
                <a:latin typeface="Arial" panose="020B0604020202020204" pitchFamily="34" charset="0"/>
              </a:rPr>
              <a:t>La masse découverte des gaz ionisés est 10 fois supérieure à la masse des galaxies !</a:t>
            </a:r>
          </a:p>
          <a:p>
            <a:pPr algn="ctr"/>
            <a:r>
              <a:rPr lang="fr-FR" sz="1800" dirty="0">
                <a:latin typeface="Arial" panose="020B0604020202020204" pitchFamily="34" charset="0"/>
              </a:rPr>
              <a:t>Cela explique la surestimation de la masse invisible de l’amas de Coma par Frantz Zwicky.</a:t>
            </a:r>
            <a:r>
              <a:rPr lang="fr-FR" altLang="fr-FR" sz="1800" dirty="0">
                <a:solidFill>
                  <a:schemeClr val="accent2">
                    <a:lumMod val="75000"/>
                  </a:schemeClr>
                </a:solidFill>
                <a:cs typeface="Times New Roman" panose="02020603050405020304" pitchFamily="18" charset="0"/>
              </a:rPr>
              <a:t> </a:t>
            </a:r>
            <a:endParaRPr lang="fr-FR" sz="1800" dirty="0">
              <a:latin typeface="Arial" panose="020B0604020202020204" pitchFamily="34" charset="0"/>
            </a:endParaRPr>
          </a:p>
        </p:txBody>
      </p:sp>
      <p:sp>
        <p:nvSpPr>
          <p:cNvPr id="5" name="ZoneTexte 4"/>
          <p:cNvSpPr txBox="1"/>
          <p:nvPr/>
        </p:nvSpPr>
        <p:spPr>
          <a:xfrm>
            <a:off x="1871960" y="6951283"/>
            <a:ext cx="7704856" cy="369332"/>
          </a:xfrm>
          <a:prstGeom prst="rect">
            <a:avLst/>
          </a:prstGeom>
          <a:noFill/>
        </p:spPr>
        <p:txBody>
          <a:bodyPr wrap="square" rtlCol="0">
            <a:spAutoFit/>
          </a:bodyPr>
          <a:lstStyle/>
          <a:p>
            <a:r>
              <a:rPr lang="fr-FR" sz="1800" dirty="0">
                <a:solidFill>
                  <a:schemeClr val="bg1"/>
                </a:solidFill>
              </a:rPr>
              <a:t>Marjorie Townsend Directrice du Projet Uhuru et Bruno Rossi physicien</a:t>
            </a:r>
          </a:p>
        </p:txBody>
      </p:sp>
    </p:spTree>
    <p:extLst>
      <p:ext uri="{BB962C8B-B14F-4D97-AF65-F5344CB8AC3E}">
        <p14:creationId xmlns:p14="http://schemas.microsoft.com/office/powerpoint/2010/main" val="299735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194"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spid="_x0000_s10247"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3968" y="785436"/>
            <a:ext cx="6584008" cy="6584008"/>
          </a:xfrm>
          <a:prstGeom prst="rect">
            <a:avLst/>
          </a:prstGeom>
        </p:spPr>
      </p:pic>
      <p:sp>
        <p:nvSpPr>
          <p:cNvPr id="7" name="Rectangle à coins arrondis 6"/>
          <p:cNvSpPr>
            <a:spLocks noChangeArrowheads="1"/>
          </p:cNvSpPr>
          <p:nvPr/>
        </p:nvSpPr>
        <p:spPr bwMode="auto">
          <a:xfrm>
            <a:off x="359792" y="168669"/>
            <a:ext cx="9577064" cy="472118"/>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6" name="Rectangle 5"/>
          <p:cNvSpPr/>
          <p:nvPr/>
        </p:nvSpPr>
        <p:spPr>
          <a:xfrm>
            <a:off x="503808" y="195095"/>
            <a:ext cx="10096556" cy="400110"/>
          </a:xfrm>
          <a:prstGeom prst="rect">
            <a:avLst/>
          </a:prstGeom>
        </p:spPr>
        <p:txBody>
          <a:bodyPr wrap="square">
            <a:spAutoFit/>
          </a:bodyPr>
          <a:lstStyle/>
          <a:p>
            <a:r>
              <a:rPr lang="fr-FR" sz="2000" dirty="0">
                <a:solidFill>
                  <a:srgbClr val="202122"/>
                </a:solidFill>
                <a:cs typeface="Times New Roman" panose="02020603050405020304" pitchFamily="18" charset="0"/>
              </a:rPr>
              <a:t>Image de l'amas de galaxies Abell2142 depuis l'observatoire spatial de rayons X Chandra.</a:t>
            </a:r>
            <a:endParaRPr lang="fr-FR" sz="2000" dirty="0">
              <a:cs typeface="Times New Roman" panose="02020603050405020304" pitchFamily="18" charset="0"/>
            </a:endParaRPr>
          </a:p>
        </p:txBody>
      </p:sp>
    </p:spTree>
    <p:extLst>
      <p:ext uri="{BB962C8B-B14F-4D97-AF65-F5344CB8AC3E}">
        <p14:creationId xmlns:p14="http://schemas.microsoft.com/office/powerpoint/2010/main" val="357960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5874" name="Object 2"/>
          <p:cNvGraphicFramePr>
            <a:graphicFrameLocks noChangeAspect="1"/>
          </p:cNvGraphicFramePr>
          <p:nvPr>
            <p:extLst>
              <p:ext uri="{D42A27DB-BD31-4B8C-83A1-F6EECF244321}">
                <p14:modId xmlns:p14="http://schemas.microsoft.com/office/powerpoint/2010/main" val="2683968426"/>
              </p:ext>
            </p:extLst>
          </p:nvPr>
        </p:nvGraphicFramePr>
        <p:xfrm>
          <a:off x="0" y="-180602"/>
          <a:ext cx="10080625" cy="7740278"/>
        </p:xfrm>
        <a:graphic>
          <a:graphicData uri="http://schemas.openxmlformats.org/presentationml/2006/ole">
            <mc:AlternateContent xmlns:mc="http://schemas.openxmlformats.org/markup-compatibility/2006">
              <mc:Choice xmlns:v="urn:schemas-microsoft-com:vml" Requires="v">
                <p:oleObj spid="_x0000_s11271"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0602"/>
                        <a:ext cx="10080625" cy="7740278"/>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pic>
        <p:nvPicPr>
          <p:cNvPr id="2" name="Image 1"/>
          <p:cNvPicPr>
            <a:picLocks noChangeAspect="1"/>
          </p:cNvPicPr>
          <p:nvPr/>
        </p:nvPicPr>
        <p:blipFill>
          <a:blip r:embed="rId6"/>
          <a:stretch>
            <a:fillRect/>
          </a:stretch>
        </p:blipFill>
        <p:spPr>
          <a:xfrm>
            <a:off x="1007864" y="2411685"/>
            <a:ext cx="8164463" cy="5112568"/>
          </a:xfrm>
          <a:prstGeom prst="rect">
            <a:avLst/>
          </a:prstGeom>
        </p:spPr>
      </p:pic>
      <p:sp>
        <p:nvSpPr>
          <p:cNvPr id="4" name="Rectangle à coins arrondis 3"/>
          <p:cNvSpPr>
            <a:spLocks noChangeArrowheads="1"/>
          </p:cNvSpPr>
          <p:nvPr/>
        </p:nvSpPr>
        <p:spPr bwMode="auto">
          <a:xfrm>
            <a:off x="181473" y="755501"/>
            <a:ext cx="9757083" cy="1477392"/>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5" name="Rectangle à coins arrondis 4"/>
          <p:cNvSpPr/>
          <p:nvPr/>
        </p:nvSpPr>
        <p:spPr bwMode="auto">
          <a:xfrm>
            <a:off x="615458" y="196190"/>
            <a:ext cx="8819939" cy="343287"/>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3" name="Rectangle 2"/>
          <p:cNvSpPr/>
          <p:nvPr/>
        </p:nvSpPr>
        <p:spPr>
          <a:xfrm>
            <a:off x="227730" y="107429"/>
            <a:ext cx="9724729" cy="461665"/>
          </a:xfrm>
          <a:prstGeom prst="rect">
            <a:avLst/>
          </a:prstGeom>
        </p:spPr>
        <p:txBody>
          <a:bodyPr wrap="square">
            <a:spAutoFit/>
          </a:bodyPr>
          <a:lstStyle/>
          <a:p>
            <a:r>
              <a:rPr lang="fr-FR" altLang="fr-FR" dirty="0">
                <a:solidFill>
                  <a:srgbClr val="FFFF00"/>
                </a:solidFill>
                <a:latin typeface="Calibri" panose="020F0502020204030204" pitchFamily="34" charset="0"/>
              </a:rPr>
              <a:t>	</a:t>
            </a:r>
            <a:r>
              <a:rPr lang="fr-FR" altLang="fr-FR" sz="2000" dirty="0">
                <a:solidFill>
                  <a:srgbClr val="FFFF00"/>
                </a:solidFill>
                <a:latin typeface="Calibri" panose="020F0502020204030204" pitchFamily="34" charset="0"/>
              </a:rPr>
              <a:t>La radioastronomie : un renfort précieux dans la recherche de la masse manquante. </a:t>
            </a:r>
            <a:endParaRPr lang="fr-FR" sz="2000" dirty="0"/>
          </a:p>
        </p:txBody>
      </p:sp>
      <p:sp>
        <p:nvSpPr>
          <p:cNvPr id="6" name="ZoneTexte 5"/>
          <p:cNvSpPr txBox="1"/>
          <p:nvPr/>
        </p:nvSpPr>
        <p:spPr>
          <a:xfrm>
            <a:off x="75124" y="729367"/>
            <a:ext cx="9933740" cy="1754326"/>
          </a:xfrm>
          <a:prstGeom prst="rect">
            <a:avLst/>
          </a:prstGeom>
          <a:noFill/>
        </p:spPr>
        <p:txBody>
          <a:bodyPr wrap="square" rtlCol="0">
            <a:spAutoFit/>
          </a:bodyPr>
          <a:lstStyle/>
          <a:p>
            <a:pPr algn="ctr"/>
            <a:r>
              <a:rPr lang="fr-FR" sz="1800" dirty="0"/>
              <a:t>En 1942 Jan Oort et son équipe démontrent qu’une raie spectrale fondamentale</a:t>
            </a:r>
          </a:p>
          <a:p>
            <a:pPr algn="ctr"/>
            <a:r>
              <a:rPr lang="fr-FR" sz="1800" dirty="0"/>
              <a:t> de l’atome d’hydrogène neutre de 21 cm de longueur d’onde doit exister.</a:t>
            </a:r>
          </a:p>
          <a:p>
            <a:pPr algn="ctr"/>
            <a:r>
              <a:rPr lang="fr-FR" sz="1800" dirty="0"/>
              <a:t>Cette raie fut détectée en 1951 par les Américains Harold Ewen et Edward Purcell.</a:t>
            </a:r>
          </a:p>
          <a:p>
            <a:pPr algn="ctr"/>
            <a:r>
              <a:rPr lang="fr-FR" sz="1800" dirty="0"/>
              <a:t>Cette masse manquante, qui agit bien au-delà du disque des galaxies et des amas de galaxies, ne peut pas être d’origine baryonique. Depuis les années 1970 cette matière manquante est appelée matière noire.</a:t>
            </a:r>
          </a:p>
          <a:p>
            <a:pPr algn="ctr"/>
            <a:endParaRPr lang="fr-FR" sz="1800" dirty="0"/>
          </a:p>
        </p:txBody>
      </p:sp>
    </p:spTree>
    <p:extLst>
      <p:ext uri="{BB962C8B-B14F-4D97-AF65-F5344CB8AC3E}">
        <p14:creationId xmlns:p14="http://schemas.microsoft.com/office/powerpoint/2010/main" val="315583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194" name="Object 2"/>
          <p:cNvGraphicFramePr>
            <a:graphicFrameLocks noChangeAspect="1"/>
          </p:cNvGraphicFramePr>
          <p:nvPr>
            <p:extLst>
              <p:ext uri="{D42A27DB-BD31-4B8C-83A1-F6EECF244321}">
                <p14:modId xmlns:p14="http://schemas.microsoft.com/office/powerpoint/2010/main" val="1332103119"/>
              </p:ext>
            </p:extLst>
          </p:nvPr>
        </p:nvGraphicFramePr>
        <p:xfrm>
          <a:off x="-72255" y="0"/>
          <a:ext cx="10184556" cy="7559675"/>
        </p:xfrm>
        <a:graphic>
          <a:graphicData uri="http://schemas.openxmlformats.org/presentationml/2006/ole">
            <mc:AlternateContent xmlns:mc="http://schemas.openxmlformats.org/markup-compatibility/2006">
              <mc:Choice xmlns:v="urn:schemas-microsoft-com:vml" Requires="v">
                <p:oleObj spid="_x0000_s12295"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55" y="0"/>
                        <a:ext cx="10184556" cy="7559675"/>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pic>
        <p:nvPicPr>
          <p:cNvPr id="9" name="Image 8"/>
          <p:cNvPicPr>
            <a:picLocks noChangeAspect="1"/>
          </p:cNvPicPr>
          <p:nvPr/>
        </p:nvPicPr>
        <p:blipFill>
          <a:blip r:embed="rId6"/>
          <a:stretch>
            <a:fillRect/>
          </a:stretch>
        </p:blipFill>
        <p:spPr>
          <a:xfrm>
            <a:off x="-115005" y="919552"/>
            <a:ext cx="10156950" cy="6902334"/>
          </a:xfrm>
          <a:prstGeom prst="rect">
            <a:avLst/>
          </a:prstGeom>
        </p:spPr>
      </p:pic>
      <p:sp>
        <p:nvSpPr>
          <p:cNvPr id="10" name="ZoneTexte 9"/>
          <p:cNvSpPr txBox="1"/>
          <p:nvPr/>
        </p:nvSpPr>
        <p:spPr>
          <a:xfrm>
            <a:off x="-115005" y="709314"/>
            <a:ext cx="10389059" cy="1512168"/>
          </a:xfrm>
          <a:prstGeom prst="rect">
            <a:avLst/>
          </a:prstGeom>
          <a:solidFill>
            <a:schemeClr val="tx1"/>
          </a:solidFill>
        </p:spPr>
        <p:txBody>
          <a:bodyPr wrap="square" rtlCol="0">
            <a:spAutoFit/>
          </a:bodyPr>
          <a:lstStyle/>
          <a:p>
            <a:endParaRPr lang="fr-FR" dirty="0"/>
          </a:p>
        </p:txBody>
      </p:sp>
      <p:sp>
        <p:nvSpPr>
          <p:cNvPr id="12" name="Rectangle à coins arrondis 11"/>
          <p:cNvSpPr>
            <a:spLocks noChangeArrowheads="1"/>
          </p:cNvSpPr>
          <p:nvPr/>
        </p:nvSpPr>
        <p:spPr bwMode="auto">
          <a:xfrm>
            <a:off x="282950" y="709314"/>
            <a:ext cx="9361040" cy="756084"/>
          </a:xfrm>
          <a:prstGeom prst="roundRect">
            <a:avLst>
              <a:gd name="adj" fmla="val 16667"/>
            </a:avLst>
          </a:prstGeom>
          <a:solidFill>
            <a:srgbClr val="EEC412"/>
          </a:solidFill>
          <a:ln w="19050" algn="ctr">
            <a:solidFill>
              <a:srgbClr val="00B0F0"/>
            </a:solidFill>
            <a:round/>
            <a:headEnd/>
            <a:tailEnd/>
          </a:ln>
        </p:spPr>
        <p:txBody>
          <a:bodyPr/>
          <a:lstStyle/>
          <a:p>
            <a:pPr algn="ctr"/>
            <a:r>
              <a:rPr lang="fr-FR" sz="2000" dirty="0">
                <a:solidFill>
                  <a:srgbClr val="202122"/>
                </a:solidFill>
                <a:cs typeface="Times New Roman" panose="02020603050405020304" pitchFamily="18" charset="0"/>
              </a:rPr>
              <a:t> Observations en visible et ondes radio de 21cm du groupe M81 et M82</a:t>
            </a:r>
          </a:p>
          <a:p>
            <a:pPr algn="ctr"/>
            <a:r>
              <a:rPr lang="fr-FR" sz="2000" dirty="0">
                <a:solidFill>
                  <a:srgbClr val="202122"/>
                </a:solidFill>
                <a:cs typeface="Times New Roman" panose="02020603050405020304" pitchFamily="18" charset="0"/>
              </a:rPr>
              <a:t>On repère aisément les courants de gaz d’hydrogène et leur répartition intergalactique.</a:t>
            </a:r>
            <a:endParaRPr lang="fr-FR" sz="2000" dirty="0">
              <a:cs typeface="Times New Roman" panose="02020603050405020304" pitchFamily="18" charset="0"/>
            </a:endParaRPr>
          </a:p>
        </p:txBody>
      </p:sp>
    </p:spTree>
    <p:extLst>
      <p:ext uri="{BB962C8B-B14F-4D97-AF65-F5344CB8AC3E}">
        <p14:creationId xmlns:p14="http://schemas.microsoft.com/office/powerpoint/2010/main" val="229363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2098"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spid="_x0000_s13319"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204" y="2140619"/>
            <a:ext cx="8145013" cy="5634884"/>
          </a:xfrm>
          <a:prstGeom prst="rect">
            <a:avLst/>
          </a:prstGeom>
        </p:spPr>
      </p:pic>
      <p:sp>
        <p:nvSpPr>
          <p:cNvPr id="5" name="Rectangle 4"/>
          <p:cNvSpPr/>
          <p:nvPr/>
        </p:nvSpPr>
        <p:spPr bwMode="auto">
          <a:xfrm>
            <a:off x="1146418" y="395461"/>
            <a:ext cx="7876057" cy="2022096"/>
          </a:xfrm>
          <a:prstGeom prst="rect">
            <a:avLst/>
          </a:prstGeom>
          <a:solidFill>
            <a:srgbClr val="EEC412"/>
          </a:solidFill>
          <a:ln w="28575" cap="flat" cmpd="sng" algn="ctr">
            <a:solidFill>
              <a:schemeClr val="accent1">
                <a:lumMod val="20000"/>
                <a:lumOff val="80000"/>
              </a:schemeClr>
            </a:solidFill>
            <a:prstDash val="solid"/>
            <a:round/>
            <a:headEnd type="none" w="med" len="med"/>
            <a:tailEnd type="none" w="med" len="med"/>
          </a:ln>
          <a:effectLst/>
        </p:spPr>
        <p:txBody>
          <a:bodyPr/>
          <a:lstStyle/>
          <a:p>
            <a:pPr algn="ctr">
              <a:defRPr/>
            </a:pPr>
            <a:r>
              <a:rPr lang="fr-FR" sz="1800" dirty="0"/>
              <a:t>La preuve de l’existence de la matière noire est établie. </a:t>
            </a:r>
          </a:p>
          <a:p>
            <a:pPr algn="ctr">
              <a:defRPr/>
            </a:pPr>
            <a:r>
              <a:rPr lang="fr-FR" sz="1800" dirty="0"/>
              <a:t>Il est important maintenant d’en connaitre sa masse et sa répartition dans l’univers. </a:t>
            </a:r>
          </a:p>
          <a:p>
            <a:pPr algn="ctr">
              <a:defRPr/>
            </a:pPr>
            <a:r>
              <a:rPr lang="fr-FR" sz="1800" dirty="0"/>
              <a:t>Les lentilles gravitationnelles vont nous apporter de précieux renseignements.</a:t>
            </a:r>
          </a:p>
          <a:p>
            <a:pPr algn="ctr">
              <a:defRPr/>
            </a:pPr>
            <a:r>
              <a:rPr lang="fr-FR" sz="1800" dirty="0"/>
              <a:t>Dans l’exemple ci-dessous, un amas de galaxies dévie la lumière d’une galaxie </a:t>
            </a:r>
          </a:p>
          <a:p>
            <a:pPr algn="ctr">
              <a:defRPr/>
            </a:pPr>
            <a:r>
              <a:rPr lang="fr-FR" sz="1800" dirty="0"/>
              <a:t>lointaine comme prédit par la relativité générale.</a:t>
            </a:r>
          </a:p>
          <a:p>
            <a:pPr algn="ctr">
              <a:defRPr/>
            </a:pPr>
            <a:r>
              <a:rPr lang="fr-FR" sz="1800" dirty="0"/>
              <a:t>La mesure du degré de courbure de cette déviation va nous indiquer </a:t>
            </a:r>
          </a:p>
          <a:p>
            <a:pPr algn="ctr">
              <a:defRPr/>
            </a:pPr>
            <a:r>
              <a:rPr lang="fr-FR" sz="1800" dirty="0"/>
              <a:t>la masse totale (baryonique + matière noire) de cet amas.</a:t>
            </a:r>
          </a:p>
        </p:txBody>
      </p:sp>
    </p:spTree>
    <p:extLst>
      <p:ext uri="{BB962C8B-B14F-4D97-AF65-F5344CB8AC3E}">
        <p14:creationId xmlns:p14="http://schemas.microsoft.com/office/powerpoint/2010/main" val="31516990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5874" name="Object 2"/>
          <p:cNvGraphicFramePr>
            <a:graphicFrameLocks noChangeAspect="1"/>
          </p:cNvGraphicFramePr>
          <p:nvPr>
            <p:extLst>
              <p:ext uri="{D42A27DB-BD31-4B8C-83A1-F6EECF244321}">
                <p14:modId xmlns:p14="http://schemas.microsoft.com/office/powerpoint/2010/main" val="209843662"/>
              </p:ext>
            </p:extLst>
          </p:nvPr>
        </p:nvGraphicFramePr>
        <p:xfrm>
          <a:off x="-248" y="-72009"/>
          <a:ext cx="10080625" cy="7740278"/>
        </p:xfrm>
        <a:graphic>
          <a:graphicData uri="http://schemas.openxmlformats.org/presentationml/2006/ole">
            <mc:AlternateContent xmlns:mc="http://schemas.openxmlformats.org/markup-compatibility/2006">
              <mc:Choice xmlns:v="urn:schemas-microsoft-com:vml" Requires="v">
                <p:oleObj spid="_x0000_s14343"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 y="-72009"/>
                        <a:ext cx="10080625" cy="7740278"/>
                      </a:xfrm>
                      <a:prstGeom prst="rect">
                        <a:avLst/>
                      </a:prstGeom>
                      <a:solidFill>
                        <a:srgbClr val="800000"/>
                      </a:solidFill>
                      <a:ln>
                        <a:solidFill>
                          <a:schemeClr val="bg1"/>
                        </a:solidFill>
                      </a:ln>
                      <a:effectLst>
                        <a:outerShdw dist="35921" dir="2700000" algn="ctr" rotWithShape="0">
                          <a:schemeClr val="tx1"/>
                        </a:outerShdw>
                      </a:effectLst>
                    </p:spPr>
                  </p:pic>
                </p:oleObj>
              </mc:Fallback>
            </mc:AlternateContent>
          </a:graphicData>
        </a:graphic>
      </p:graphicFrame>
      <p:sp>
        <p:nvSpPr>
          <p:cNvPr id="4" name="Rectangle à coins arrondis 3"/>
          <p:cNvSpPr>
            <a:spLocks noChangeArrowheads="1"/>
          </p:cNvSpPr>
          <p:nvPr/>
        </p:nvSpPr>
        <p:spPr bwMode="auto">
          <a:xfrm>
            <a:off x="143768" y="179436"/>
            <a:ext cx="9793087" cy="1927509"/>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pic>
        <p:nvPicPr>
          <p:cNvPr id="2" name="Imag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792" y="2270389"/>
            <a:ext cx="9112610" cy="5125843"/>
          </a:xfrm>
          <a:prstGeom prst="rect">
            <a:avLst/>
          </a:prstGeom>
        </p:spPr>
      </p:pic>
      <p:sp>
        <p:nvSpPr>
          <p:cNvPr id="5" name="Rectangle 4"/>
          <p:cNvSpPr/>
          <p:nvPr/>
        </p:nvSpPr>
        <p:spPr>
          <a:xfrm>
            <a:off x="71883" y="167955"/>
            <a:ext cx="9936856" cy="1938992"/>
          </a:xfrm>
          <a:prstGeom prst="rect">
            <a:avLst/>
          </a:prstGeom>
        </p:spPr>
        <p:txBody>
          <a:bodyPr wrap="square">
            <a:spAutoFit/>
          </a:bodyPr>
          <a:lstStyle/>
          <a:p>
            <a:pPr algn="ctr">
              <a:defRPr/>
            </a:pPr>
            <a:r>
              <a:rPr lang="fr-FR" sz="2000" dirty="0"/>
              <a:t>Pour reconstituer la distribution de la masse totale d’un amas on utilise à la fois les lentilles gravitationnelles fortes qui produisent des arcs principaux, et des lentilles gravitationnelles faibles qui déforment et étirent les galaxies de fond.</a:t>
            </a:r>
          </a:p>
          <a:p>
            <a:pPr algn="ctr">
              <a:defRPr/>
            </a:pPr>
            <a:r>
              <a:rPr lang="fr-FR" sz="2000" dirty="0"/>
              <a:t>Les lentilles faibles appelées cisaillement cosmique, sont complémentaires aux lentilles fortes.</a:t>
            </a:r>
          </a:p>
          <a:p>
            <a:pPr algn="ctr">
              <a:defRPr/>
            </a:pPr>
            <a:r>
              <a:rPr lang="fr-FR" sz="2000" dirty="0"/>
              <a:t>Elles permettent de mesurer ces déformations et d’en déduire la répartition et la masse </a:t>
            </a:r>
          </a:p>
          <a:p>
            <a:pPr algn="ctr">
              <a:defRPr/>
            </a:pPr>
            <a:r>
              <a:rPr lang="fr-FR" sz="2000" dirty="0"/>
              <a:t>des amas en photographiant les galaxies du fond de l’univers en haute résolution angulaire.</a:t>
            </a:r>
            <a:r>
              <a:rPr lang="fr-FR" sz="2000" dirty="0">
                <a:solidFill>
                  <a:schemeClr val="bg1">
                    <a:lumMod val="95000"/>
                  </a:schemeClr>
                </a:solidFill>
              </a:rPr>
              <a:t>.</a:t>
            </a:r>
          </a:p>
        </p:txBody>
      </p:sp>
      <p:sp>
        <p:nvSpPr>
          <p:cNvPr id="6" name="Ellipse 5"/>
          <p:cNvSpPr/>
          <p:nvPr/>
        </p:nvSpPr>
        <p:spPr bwMode="auto">
          <a:xfrm>
            <a:off x="5400352" y="3059757"/>
            <a:ext cx="720080" cy="648072"/>
          </a:xfrm>
          <a:prstGeom prst="ellipse">
            <a:avLst/>
          </a:prstGeom>
          <a:noFill/>
          <a:ln w="19050"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cxnSp>
        <p:nvCxnSpPr>
          <p:cNvPr id="8" name="Connecteur droit avec flèche 7"/>
          <p:cNvCxnSpPr/>
          <p:nvPr/>
        </p:nvCxnSpPr>
        <p:spPr bwMode="auto">
          <a:xfrm>
            <a:off x="9360792" y="3707829"/>
            <a:ext cx="111610" cy="288032"/>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Connecteur droit avec flèche 10"/>
          <p:cNvCxnSpPr/>
          <p:nvPr/>
        </p:nvCxnSpPr>
        <p:spPr bwMode="auto">
          <a:xfrm>
            <a:off x="575816" y="5648781"/>
            <a:ext cx="216024" cy="387605"/>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Connecteur droit avec flèche 14"/>
          <p:cNvCxnSpPr/>
          <p:nvPr/>
        </p:nvCxnSpPr>
        <p:spPr bwMode="auto">
          <a:xfrm>
            <a:off x="143768" y="2118426"/>
            <a:ext cx="216024" cy="360040"/>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Connecteur droit avec flèche 15"/>
          <p:cNvCxnSpPr/>
          <p:nvPr/>
        </p:nvCxnSpPr>
        <p:spPr bwMode="auto">
          <a:xfrm>
            <a:off x="755111" y="3897623"/>
            <a:ext cx="216024" cy="360040"/>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Connecteur droit avec flèche 16"/>
          <p:cNvCxnSpPr/>
          <p:nvPr/>
        </p:nvCxnSpPr>
        <p:spPr bwMode="auto">
          <a:xfrm>
            <a:off x="863123" y="2506505"/>
            <a:ext cx="216749" cy="332001"/>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Connecteur droit avec flèche 19"/>
          <p:cNvCxnSpPr/>
          <p:nvPr/>
        </p:nvCxnSpPr>
        <p:spPr bwMode="auto">
          <a:xfrm>
            <a:off x="215776" y="6300117"/>
            <a:ext cx="216024" cy="360040"/>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Connecteur droit avec flèche 20"/>
          <p:cNvCxnSpPr/>
          <p:nvPr/>
        </p:nvCxnSpPr>
        <p:spPr bwMode="auto">
          <a:xfrm flipH="1">
            <a:off x="7776616" y="5343981"/>
            <a:ext cx="288032" cy="304800"/>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Connecteur droit avec flèche 21"/>
          <p:cNvCxnSpPr/>
          <p:nvPr/>
        </p:nvCxnSpPr>
        <p:spPr bwMode="auto">
          <a:xfrm>
            <a:off x="1151880" y="6102458"/>
            <a:ext cx="216024" cy="360040"/>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Connecteur droit avec flèche 28"/>
          <p:cNvCxnSpPr/>
          <p:nvPr/>
        </p:nvCxnSpPr>
        <p:spPr bwMode="auto">
          <a:xfrm flipH="1">
            <a:off x="8457578" y="6390999"/>
            <a:ext cx="263882" cy="360040"/>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Connecteur droit avec flèche 29"/>
          <p:cNvCxnSpPr/>
          <p:nvPr/>
        </p:nvCxnSpPr>
        <p:spPr bwMode="auto">
          <a:xfrm flipH="1">
            <a:off x="9420822" y="3985798"/>
            <a:ext cx="267604" cy="271865"/>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Connecteur droit avec flèche 30"/>
          <p:cNvCxnSpPr/>
          <p:nvPr/>
        </p:nvCxnSpPr>
        <p:spPr bwMode="auto">
          <a:xfrm flipH="1">
            <a:off x="9316089" y="5160321"/>
            <a:ext cx="312625" cy="271238"/>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Connecteur droit avec flèche 31"/>
          <p:cNvCxnSpPr/>
          <p:nvPr/>
        </p:nvCxnSpPr>
        <p:spPr bwMode="auto">
          <a:xfrm flipH="1">
            <a:off x="7272560" y="4312769"/>
            <a:ext cx="387622" cy="217043"/>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Connecteur droit avec flèche 32"/>
          <p:cNvCxnSpPr/>
          <p:nvPr/>
        </p:nvCxnSpPr>
        <p:spPr bwMode="auto">
          <a:xfrm flipH="1">
            <a:off x="9416597" y="4926976"/>
            <a:ext cx="193572" cy="264080"/>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Connecteur droit avec flèche 33"/>
          <p:cNvCxnSpPr/>
          <p:nvPr/>
        </p:nvCxnSpPr>
        <p:spPr bwMode="auto">
          <a:xfrm flipH="1">
            <a:off x="8921047" y="5842583"/>
            <a:ext cx="395042" cy="342246"/>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Connecteur droit avec flèche 52"/>
          <p:cNvCxnSpPr/>
          <p:nvPr/>
        </p:nvCxnSpPr>
        <p:spPr bwMode="auto">
          <a:xfrm flipH="1">
            <a:off x="6768504" y="5458337"/>
            <a:ext cx="288032" cy="304800"/>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Connecteur droit avec flèche 53"/>
          <p:cNvCxnSpPr/>
          <p:nvPr/>
        </p:nvCxnSpPr>
        <p:spPr bwMode="auto">
          <a:xfrm flipH="1">
            <a:off x="8892519" y="6739504"/>
            <a:ext cx="387622" cy="217043"/>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Connecteur droit avec flèche 54"/>
          <p:cNvCxnSpPr/>
          <p:nvPr/>
        </p:nvCxnSpPr>
        <p:spPr bwMode="auto">
          <a:xfrm flipH="1">
            <a:off x="4684984" y="6173956"/>
            <a:ext cx="387622" cy="217043"/>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Connecteur droit avec flèche 13"/>
          <p:cNvCxnSpPr/>
          <p:nvPr/>
        </p:nvCxnSpPr>
        <p:spPr bwMode="auto">
          <a:xfrm flipH="1">
            <a:off x="8616563" y="3707829"/>
            <a:ext cx="304484" cy="189794"/>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Connecteur droit avec flèche 24"/>
          <p:cNvCxnSpPr/>
          <p:nvPr/>
        </p:nvCxnSpPr>
        <p:spPr bwMode="auto">
          <a:xfrm flipH="1">
            <a:off x="8052368" y="2486097"/>
            <a:ext cx="216024" cy="265220"/>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16554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2098"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spid="_x0000_s15367" name="CorelPhotoPaint.Image.7" r:id="rId4" imgW="13003175" imgH="9752381" progId="CorelPhotoPaint.Image.7">
                  <p:embed/>
                </p:oleObj>
              </mc:Choice>
              <mc:Fallback>
                <p:oleObj name="CorelPhotoPaint.Image.7" r:id="rId4" imgW="13003175" imgH="9752381" progId="CorelPhotoPaint.Image.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sp>
        <p:nvSpPr>
          <p:cNvPr id="2" name="Rectangle 1"/>
          <p:cNvSpPr/>
          <p:nvPr/>
        </p:nvSpPr>
        <p:spPr bwMode="auto">
          <a:xfrm>
            <a:off x="2190155" y="532495"/>
            <a:ext cx="5760640" cy="736251"/>
          </a:xfrm>
          <a:prstGeom prst="rect">
            <a:avLst/>
          </a:prstGeom>
          <a:solidFill>
            <a:srgbClr val="EEC412"/>
          </a:solidFill>
          <a:ln w="28575" cap="flat" cmpd="sng" algn="ctr">
            <a:solidFill>
              <a:schemeClr val="accent1">
                <a:lumMod val="20000"/>
                <a:lumOff val="80000"/>
              </a:schemeClr>
            </a:solidFill>
            <a:prstDash val="solid"/>
            <a:round/>
            <a:headEnd type="none" w="med" len="med"/>
            <a:tailEnd type="none" w="med" len="med"/>
          </a:ln>
          <a:effectLst/>
        </p:spPr>
        <p:txBody>
          <a:bodyPr/>
          <a:lstStyle/>
          <a:p>
            <a:pPr algn="ctr">
              <a:defRPr/>
            </a:pPr>
            <a:endParaRPr lang="fr-FR" sz="2000" dirty="0"/>
          </a:p>
        </p:txBody>
      </p:sp>
      <p:pic>
        <p:nvPicPr>
          <p:cNvPr id="132100" name="Imag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4775" y="2247900"/>
            <a:ext cx="9931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07887" y="560860"/>
            <a:ext cx="9864849" cy="707886"/>
          </a:xfrm>
          <a:prstGeom prst="rect">
            <a:avLst/>
          </a:prstGeom>
        </p:spPr>
        <p:txBody>
          <a:bodyPr wrap="square">
            <a:spAutoFit/>
          </a:bodyPr>
          <a:lstStyle/>
          <a:p>
            <a:pPr algn="ctr">
              <a:defRPr/>
            </a:pPr>
            <a:r>
              <a:rPr lang="fr-FR" sz="2000" dirty="0"/>
              <a:t>Le télescope Hubble est un outil très performant pour </a:t>
            </a:r>
          </a:p>
          <a:p>
            <a:pPr algn="ctr">
              <a:defRPr/>
            </a:pPr>
            <a:r>
              <a:rPr lang="fr-FR" sz="2000" dirty="0"/>
              <a:t>cartographier et évaluer la masse totale des amas.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5874" name="Object 2"/>
          <p:cNvGraphicFramePr>
            <a:graphicFrameLocks noChangeAspect="1"/>
          </p:cNvGraphicFramePr>
          <p:nvPr>
            <p:extLst>
              <p:ext uri="{D42A27DB-BD31-4B8C-83A1-F6EECF244321}">
                <p14:modId xmlns:p14="http://schemas.microsoft.com/office/powerpoint/2010/main" val="3148046261"/>
              </p:ext>
            </p:extLst>
          </p:nvPr>
        </p:nvGraphicFramePr>
        <p:xfrm>
          <a:off x="0" y="-108595"/>
          <a:ext cx="10080625" cy="7659465"/>
        </p:xfrm>
        <a:graphic>
          <a:graphicData uri="http://schemas.openxmlformats.org/presentationml/2006/ole">
            <mc:AlternateContent xmlns:mc="http://schemas.openxmlformats.org/markup-compatibility/2006">
              <mc:Choice xmlns:v="urn:schemas-microsoft-com:vml" Requires="v">
                <p:oleObj spid="_x0000_s16391"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8595"/>
                        <a:ext cx="10080625" cy="7659465"/>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pic>
        <p:nvPicPr>
          <p:cNvPr id="8" name="Picture 7" descr="C:\Documents and Settings\user\Mes documents\Astronomie\Photos Astro\répartition masses univer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643" y="1208964"/>
            <a:ext cx="9641862" cy="631528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à coins arrondis 8"/>
          <p:cNvSpPr>
            <a:spLocks noChangeArrowheads="1"/>
          </p:cNvSpPr>
          <p:nvPr/>
        </p:nvSpPr>
        <p:spPr bwMode="auto">
          <a:xfrm>
            <a:off x="431800" y="611485"/>
            <a:ext cx="9289032" cy="1008112"/>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4" name="Rectangle 3"/>
          <p:cNvSpPr/>
          <p:nvPr/>
        </p:nvSpPr>
        <p:spPr>
          <a:xfrm>
            <a:off x="422598" y="611485"/>
            <a:ext cx="9355289" cy="1323439"/>
          </a:xfrm>
          <a:prstGeom prst="rect">
            <a:avLst/>
          </a:prstGeom>
        </p:spPr>
        <p:txBody>
          <a:bodyPr wrap="square">
            <a:spAutoFit/>
          </a:bodyPr>
          <a:lstStyle/>
          <a:p>
            <a:pPr algn="ctr"/>
            <a:r>
              <a:rPr lang="fr-FR" sz="2000" dirty="0"/>
              <a:t>Grâce à toutes les technologies mises en œuvre, nous sommes maintenant capables d’évaluer assez précisément les masses baryoniques et de matière noire de notre univers.</a:t>
            </a:r>
          </a:p>
          <a:p>
            <a:pPr algn="ctr"/>
            <a:r>
              <a:rPr lang="fr-FR" sz="2000" dirty="0"/>
              <a:t>La matière noire est 5,5 fois plus massive que la masse baryonique.</a:t>
            </a:r>
          </a:p>
          <a:p>
            <a:pPr algn="ctr"/>
            <a:r>
              <a:rPr lang="fr-FR" sz="2000" dirty="0"/>
              <a:t> </a:t>
            </a:r>
          </a:p>
        </p:txBody>
      </p:sp>
      <p:sp>
        <p:nvSpPr>
          <p:cNvPr id="5" name="Rectangle 4"/>
          <p:cNvSpPr/>
          <p:nvPr/>
        </p:nvSpPr>
        <p:spPr bwMode="auto">
          <a:xfrm>
            <a:off x="2664048" y="1615483"/>
            <a:ext cx="4968552" cy="43616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Tree>
    <p:extLst>
      <p:ext uri="{BB962C8B-B14F-4D97-AF65-F5344CB8AC3E}">
        <p14:creationId xmlns:p14="http://schemas.microsoft.com/office/powerpoint/2010/main" val="123114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27509"/>
            <a:ext cx="10080626" cy="6189223"/>
          </a:xfrm>
          <a:prstGeom prst="rect">
            <a:avLst/>
          </a:prstGeom>
        </p:spPr>
      </p:pic>
      <p:sp>
        <p:nvSpPr>
          <p:cNvPr id="2" name="Rectangle 1"/>
          <p:cNvSpPr/>
          <p:nvPr/>
        </p:nvSpPr>
        <p:spPr>
          <a:xfrm>
            <a:off x="503808" y="181178"/>
            <a:ext cx="9289032" cy="646331"/>
          </a:xfrm>
          <a:prstGeom prst="rect">
            <a:avLst/>
          </a:prstGeom>
        </p:spPr>
        <p:txBody>
          <a:bodyPr wrap="square">
            <a:spAutoFit/>
          </a:bodyPr>
          <a:lstStyle/>
          <a:p>
            <a:r>
              <a:rPr lang="fr-FR" altLang="fr-FR" sz="3600" dirty="0">
                <a:solidFill>
                  <a:srgbClr val="000099"/>
                </a:solidFill>
                <a:latin typeface="Script MT Bold" panose="03040602040607080904" pitchFamily="66" charset="0"/>
              </a:rPr>
              <a:t>Le modèle standard de la physique des particules. </a:t>
            </a:r>
            <a:endParaRPr lang="fr-FR" sz="3600" dirty="0">
              <a:solidFill>
                <a:srgbClr val="000099"/>
              </a:solidFill>
              <a:latin typeface="Script MT Bold" panose="03040602040607080904" pitchFamily="66" charset="0"/>
            </a:endParaRPr>
          </a:p>
        </p:txBody>
      </p:sp>
    </p:spTree>
    <p:extLst>
      <p:ext uri="{BB962C8B-B14F-4D97-AF65-F5344CB8AC3E}">
        <p14:creationId xmlns:p14="http://schemas.microsoft.com/office/powerpoint/2010/main" val="28005275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3586"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spid="_x0000_s17415"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pic>
        <p:nvPicPr>
          <p:cNvPr id="32358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8700" y="4565650"/>
            <a:ext cx="5219700" cy="297338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358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4114800"/>
            <a:ext cx="4419600" cy="16764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358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894388"/>
            <a:ext cx="4800600" cy="15732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359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86400" y="152400"/>
            <a:ext cx="4572000" cy="32702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3592" name="Text Box 8"/>
          <p:cNvSpPr txBox="1">
            <a:spLocks noChangeArrowheads="1"/>
          </p:cNvSpPr>
          <p:nvPr/>
        </p:nvSpPr>
        <p:spPr bwMode="auto">
          <a:xfrm>
            <a:off x="990600" y="3429000"/>
            <a:ext cx="9018264" cy="5847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altLang="fr-FR" sz="2800" b="1" u="sng" dirty="0">
                <a:solidFill>
                  <a:srgbClr val="FFCC66"/>
                </a:solidFill>
              </a:rPr>
              <a:t>Fermions</a:t>
            </a:r>
            <a:r>
              <a:rPr lang="fr-FR" altLang="fr-FR" sz="3200" b="1" u="sng" dirty="0">
                <a:solidFill>
                  <a:srgbClr val="FFCC66"/>
                </a:solidFill>
              </a:rPr>
              <a:t> </a:t>
            </a:r>
            <a:r>
              <a:rPr lang="fr-FR" altLang="fr-FR" sz="2400" dirty="0">
                <a:solidFill>
                  <a:srgbClr val="FFCC66"/>
                </a:solidFill>
              </a:rPr>
              <a:t>:</a:t>
            </a:r>
            <a:r>
              <a:rPr lang="fr-FR" altLang="fr-FR" sz="3200" dirty="0">
                <a:solidFill>
                  <a:srgbClr val="FFCC66"/>
                </a:solidFill>
              </a:rPr>
              <a:t> </a:t>
            </a:r>
            <a:r>
              <a:rPr lang="fr-FR" altLang="fr-FR" sz="2800" b="1" dirty="0">
                <a:solidFill>
                  <a:srgbClr val="EEC412"/>
                </a:solidFill>
              </a:rPr>
              <a:t>particules élémentaires constituant la matière</a:t>
            </a:r>
          </a:p>
        </p:txBody>
      </p:sp>
      <p:sp>
        <p:nvSpPr>
          <p:cNvPr id="323596" name="Text Box 12"/>
          <p:cNvSpPr txBox="1">
            <a:spLocks noChangeArrowheads="1"/>
          </p:cNvSpPr>
          <p:nvPr/>
        </p:nvSpPr>
        <p:spPr bwMode="auto">
          <a:xfrm>
            <a:off x="-304800" y="1828800"/>
            <a:ext cx="5715000" cy="10156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b="1" dirty="0">
                <a:solidFill>
                  <a:schemeClr val="bg1"/>
                </a:solidFill>
              </a:rPr>
              <a:t>      </a:t>
            </a:r>
            <a:r>
              <a:rPr lang="fr-FR" altLang="fr-FR" sz="2400" b="1" dirty="0">
                <a:solidFill>
                  <a:srgbClr val="FFFF00"/>
                </a:solidFill>
              </a:rPr>
              <a:t>Les messagers : les bosons de jauge</a:t>
            </a:r>
          </a:p>
          <a:p>
            <a:pPr>
              <a:spcBef>
                <a:spcPct val="50000"/>
              </a:spcBef>
            </a:pPr>
            <a:endParaRPr lang="fr-FR" altLang="fr-FR" sz="2400" b="1" dirty="0">
              <a:solidFill>
                <a:schemeClr val="bg1"/>
              </a:solidFill>
            </a:endParaRPr>
          </a:p>
        </p:txBody>
      </p:sp>
      <p:sp>
        <p:nvSpPr>
          <p:cNvPr id="323598" name="Text Box 14"/>
          <p:cNvSpPr txBox="1">
            <a:spLocks noChangeArrowheads="1"/>
          </p:cNvSpPr>
          <p:nvPr/>
        </p:nvSpPr>
        <p:spPr bwMode="auto">
          <a:xfrm>
            <a:off x="152400" y="0"/>
            <a:ext cx="5334000" cy="52322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b="1" u="sng" dirty="0">
                <a:solidFill>
                  <a:srgbClr val="FFCC66"/>
                </a:solidFill>
              </a:rPr>
              <a:t>Les 4 interactions élémentaires</a:t>
            </a:r>
          </a:p>
        </p:txBody>
      </p:sp>
      <p:sp>
        <p:nvSpPr>
          <p:cNvPr id="323599" name="Line 15"/>
          <p:cNvSpPr>
            <a:spLocks noChangeShapeType="1"/>
          </p:cNvSpPr>
          <p:nvPr/>
        </p:nvSpPr>
        <p:spPr bwMode="auto">
          <a:xfrm>
            <a:off x="2057400" y="685800"/>
            <a:ext cx="0" cy="1143000"/>
          </a:xfrm>
          <a:prstGeom prst="line">
            <a:avLst/>
          </a:prstGeom>
          <a:noFill/>
          <a:ln w="57150">
            <a:solidFill>
              <a:schemeClr val="accent6">
                <a:lumMod val="40000"/>
                <a:lumOff val="6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23600" name="Line 16"/>
          <p:cNvSpPr>
            <a:spLocks noChangeShapeType="1"/>
          </p:cNvSpPr>
          <p:nvPr/>
        </p:nvSpPr>
        <p:spPr bwMode="auto">
          <a:xfrm>
            <a:off x="2057400" y="2362200"/>
            <a:ext cx="0" cy="1143000"/>
          </a:xfrm>
          <a:prstGeom prst="line">
            <a:avLst/>
          </a:prstGeom>
          <a:noFill/>
          <a:ln w="57150">
            <a:solidFill>
              <a:schemeClr val="accent2">
                <a:lumMod val="40000"/>
                <a:lumOff val="6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23603" name="Text Box 19"/>
          <p:cNvSpPr txBox="1">
            <a:spLocks noChangeArrowheads="1"/>
          </p:cNvSpPr>
          <p:nvPr/>
        </p:nvSpPr>
        <p:spPr bwMode="auto">
          <a:xfrm>
            <a:off x="9296400" y="6926263"/>
            <a:ext cx="784225" cy="2333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000" b="1"/>
              <a:t>2000</a:t>
            </a:r>
          </a:p>
        </p:txBody>
      </p:sp>
      <p:sp>
        <p:nvSpPr>
          <p:cNvPr id="2" name="ZoneTexte 1"/>
          <p:cNvSpPr txBox="1"/>
          <p:nvPr/>
        </p:nvSpPr>
        <p:spPr>
          <a:xfrm>
            <a:off x="2296180" y="2259707"/>
            <a:ext cx="2880320" cy="1077218"/>
          </a:xfrm>
          <a:prstGeom prst="rect">
            <a:avLst/>
          </a:prstGeom>
          <a:noFill/>
        </p:spPr>
        <p:txBody>
          <a:bodyPr wrap="square" rtlCol="0">
            <a:spAutoFit/>
          </a:bodyPr>
          <a:lstStyle/>
          <a:p>
            <a:r>
              <a:rPr lang="fr-FR" sz="1600" dirty="0">
                <a:solidFill>
                  <a:schemeClr val="bg1"/>
                </a:solidFill>
              </a:rPr>
              <a:t>Gluon</a:t>
            </a:r>
          </a:p>
          <a:p>
            <a:r>
              <a:rPr lang="fr-FR" sz="1600" dirty="0">
                <a:solidFill>
                  <a:schemeClr val="bg1"/>
                </a:solidFill>
              </a:rPr>
              <a:t>Z, W+,  W-</a:t>
            </a:r>
          </a:p>
          <a:p>
            <a:r>
              <a:rPr lang="fr-FR" sz="1600" dirty="0">
                <a:solidFill>
                  <a:schemeClr val="bg1"/>
                </a:solidFill>
              </a:rPr>
              <a:t>Photon</a:t>
            </a:r>
          </a:p>
          <a:p>
            <a:r>
              <a:rPr lang="fr-FR" sz="1600" dirty="0">
                <a:solidFill>
                  <a:schemeClr val="bg1"/>
                </a:solidFill>
              </a:rPr>
              <a:t>Graviton (hypothétique</a:t>
            </a:r>
            <a:r>
              <a:rPr lang="fr-FR" sz="1400" dirty="0">
                <a:solidFill>
                  <a:schemeClr val="bg1"/>
                </a:solidFill>
              </a:rPr>
              <a:t>)</a:t>
            </a:r>
          </a:p>
        </p:txBody>
      </p:sp>
    </p:spTree>
    <p:extLst>
      <p:ext uri="{BB962C8B-B14F-4D97-AF65-F5344CB8AC3E}">
        <p14:creationId xmlns:p14="http://schemas.microsoft.com/office/powerpoint/2010/main" val="2141017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5874" name="Object 2"/>
          <p:cNvGraphicFramePr>
            <a:graphicFrameLocks noChangeAspect="1"/>
          </p:cNvGraphicFramePr>
          <p:nvPr>
            <p:extLst>
              <p:ext uri="{D42A27DB-BD31-4B8C-83A1-F6EECF244321}">
                <p14:modId xmlns:p14="http://schemas.microsoft.com/office/powerpoint/2010/main" val="1888147308"/>
              </p:ext>
            </p:extLst>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spid="_x0000_s2055"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sp>
        <p:nvSpPr>
          <p:cNvPr id="4" name="Rectangle 3"/>
          <p:cNvSpPr/>
          <p:nvPr/>
        </p:nvSpPr>
        <p:spPr bwMode="auto">
          <a:xfrm>
            <a:off x="287784" y="179437"/>
            <a:ext cx="9577064" cy="7205803"/>
          </a:xfrm>
          <a:prstGeom prst="rect">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5" name="Rectangle 4"/>
          <p:cNvSpPr/>
          <p:nvPr/>
        </p:nvSpPr>
        <p:spPr>
          <a:xfrm>
            <a:off x="575816" y="1594618"/>
            <a:ext cx="9145016" cy="6001643"/>
          </a:xfrm>
          <a:prstGeom prst="rect">
            <a:avLst/>
          </a:prstGeom>
        </p:spPr>
        <p:txBody>
          <a:bodyPr wrap="square">
            <a:spAutoFit/>
          </a:bodyPr>
          <a:lstStyle/>
          <a:p>
            <a:r>
              <a:rPr lang="fr-FR" sz="3200" dirty="0">
                <a:solidFill>
                  <a:schemeClr val="accent6">
                    <a:lumMod val="75000"/>
                  </a:schemeClr>
                </a:solidFill>
                <a:latin typeface="Script MT Bold" panose="03040602040607080904" pitchFamily="66" charset="0"/>
              </a:rPr>
              <a:t>Découverte de la matière noire : indices… et preuves</a:t>
            </a:r>
          </a:p>
          <a:p>
            <a:endParaRPr lang="fr-FR" altLang="fr-FR" sz="3200" dirty="0">
              <a:solidFill>
                <a:schemeClr val="accent6">
                  <a:lumMod val="75000"/>
                </a:schemeClr>
              </a:solidFill>
              <a:latin typeface="Script MT Bold" panose="03040602040607080904" pitchFamily="66" charset="0"/>
            </a:endParaRPr>
          </a:p>
          <a:p>
            <a:r>
              <a:rPr lang="fr-FR" altLang="fr-FR" sz="3200" dirty="0">
                <a:solidFill>
                  <a:schemeClr val="accent6">
                    <a:lumMod val="75000"/>
                  </a:schemeClr>
                </a:solidFill>
                <a:latin typeface="Script MT Bold" panose="03040602040607080904" pitchFamily="66" charset="0"/>
              </a:rPr>
              <a:t>Le modèle standard de la physique des particules.</a:t>
            </a:r>
          </a:p>
          <a:p>
            <a:endParaRPr lang="fr-FR" altLang="fr-FR" sz="3200" dirty="0">
              <a:solidFill>
                <a:schemeClr val="accent6">
                  <a:lumMod val="75000"/>
                </a:schemeClr>
              </a:solidFill>
              <a:latin typeface="Calibri" panose="020F0502020204030204" pitchFamily="34" charset="0"/>
            </a:endParaRPr>
          </a:p>
          <a:p>
            <a:r>
              <a:rPr lang="fr-FR" sz="3200" dirty="0">
                <a:solidFill>
                  <a:schemeClr val="accent6">
                    <a:lumMod val="75000"/>
                  </a:schemeClr>
                </a:solidFill>
                <a:latin typeface="Script MT Bold" panose="03040602040607080904" pitchFamily="66" charset="0"/>
              </a:rPr>
              <a:t>Dans la théorie, de quoi est composée la matière noire ?</a:t>
            </a:r>
          </a:p>
          <a:p>
            <a:endParaRPr lang="fr-FR" sz="3200" dirty="0">
              <a:solidFill>
                <a:schemeClr val="accent6">
                  <a:lumMod val="75000"/>
                </a:schemeClr>
              </a:solidFill>
              <a:latin typeface="Script MT Bold" panose="03040602040607080904" pitchFamily="66" charset="0"/>
            </a:endParaRPr>
          </a:p>
          <a:p>
            <a:r>
              <a:rPr lang="fr-FR" sz="3200" dirty="0">
                <a:solidFill>
                  <a:schemeClr val="accent6">
                    <a:lumMod val="75000"/>
                  </a:schemeClr>
                </a:solidFill>
                <a:latin typeface="Script MT Bold" panose="03040602040607080904" pitchFamily="66" charset="0"/>
              </a:rPr>
              <a:t>La particule X : comment la détecter ? </a:t>
            </a:r>
          </a:p>
          <a:p>
            <a:endParaRPr lang="fr-FR" sz="3200" dirty="0">
              <a:solidFill>
                <a:schemeClr val="accent6">
                  <a:lumMod val="75000"/>
                </a:schemeClr>
              </a:solidFill>
              <a:latin typeface="Script MT Bold" panose="03040602040607080904" pitchFamily="66" charset="0"/>
            </a:endParaRPr>
          </a:p>
          <a:p>
            <a:r>
              <a:rPr lang="fr-FR" sz="3200" dirty="0">
                <a:solidFill>
                  <a:schemeClr val="accent6">
                    <a:lumMod val="75000"/>
                  </a:schemeClr>
                </a:solidFill>
                <a:latin typeface="Script MT Bold" panose="03040602040607080904" pitchFamily="66" charset="0"/>
              </a:rPr>
              <a:t>Et si la matière noire n’existait pas !</a:t>
            </a:r>
          </a:p>
          <a:p>
            <a:endParaRPr lang="fr-FR" sz="3200" dirty="0">
              <a:solidFill>
                <a:schemeClr val="accent6">
                  <a:lumMod val="75000"/>
                </a:schemeClr>
              </a:solidFill>
              <a:latin typeface="Script MT Bold" panose="03040602040607080904" pitchFamily="66" charset="0"/>
            </a:endParaRPr>
          </a:p>
          <a:p>
            <a:r>
              <a:rPr lang="fr-FR" sz="3200" dirty="0">
                <a:solidFill>
                  <a:schemeClr val="accent6">
                    <a:lumMod val="75000"/>
                  </a:schemeClr>
                </a:solidFill>
                <a:latin typeface="Script MT Bold" panose="03040602040607080904" pitchFamily="66" charset="0"/>
              </a:rPr>
              <a:t>La matière noire dans l’histoire de l’univers. </a:t>
            </a:r>
          </a:p>
          <a:p>
            <a:endParaRPr lang="fr-FR" sz="3200" dirty="0">
              <a:solidFill>
                <a:schemeClr val="accent6">
                  <a:lumMod val="75000"/>
                </a:schemeClr>
              </a:solidFill>
              <a:latin typeface="Script MT Bold" panose="03040602040607080904" pitchFamily="66" charset="0"/>
            </a:endParaRPr>
          </a:p>
        </p:txBody>
      </p:sp>
      <p:sp>
        <p:nvSpPr>
          <p:cNvPr id="6" name="ZoneTexte 5"/>
          <p:cNvSpPr txBox="1"/>
          <p:nvPr/>
        </p:nvSpPr>
        <p:spPr>
          <a:xfrm>
            <a:off x="3456136" y="535403"/>
            <a:ext cx="4896544" cy="646331"/>
          </a:xfrm>
          <a:prstGeom prst="rect">
            <a:avLst/>
          </a:prstGeom>
          <a:noFill/>
        </p:spPr>
        <p:txBody>
          <a:bodyPr wrap="square" rtlCol="0">
            <a:spAutoFit/>
          </a:bodyPr>
          <a:lstStyle/>
          <a:p>
            <a:r>
              <a:rPr lang="fr-FR" sz="3600" dirty="0">
                <a:solidFill>
                  <a:schemeClr val="accent6">
                    <a:lumMod val="75000"/>
                  </a:schemeClr>
                </a:solidFill>
                <a:latin typeface="Script MT Bold" panose="03040602040607080904" pitchFamily="66" charset="0"/>
              </a:rPr>
              <a:t>Plan de l’exposé</a:t>
            </a:r>
          </a:p>
        </p:txBody>
      </p:sp>
    </p:spTree>
    <p:extLst>
      <p:ext uri="{BB962C8B-B14F-4D97-AF65-F5344CB8AC3E}">
        <p14:creationId xmlns:p14="http://schemas.microsoft.com/office/powerpoint/2010/main" val="21841154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194" name="Object 2"/>
          <p:cNvGraphicFramePr>
            <a:graphicFrameLocks noChangeAspect="1"/>
          </p:cNvGraphicFramePr>
          <p:nvPr>
            <p:extLst>
              <p:ext uri="{D42A27DB-BD31-4B8C-83A1-F6EECF244321}">
                <p14:modId xmlns:p14="http://schemas.microsoft.com/office/powerpoint/2010/main" val="2043368376"/>
              </p:ext>
            </p:extLst>
          </p:nvPr>
        </p:nvGraphicFramePr>
        <p:xfrm>
          <a:off x="0" y="0"/>
          <a:ext cx="10152085" cy="7559675"/>
        </p:xfrm>
        <a:graphic>
          <a:graphicData uri="http://schemas.openxmlformats.org/presentationml/2006/ole">
            <mc:AlternateContent xmlns:mc="http://schemas.openxmlformats.org/markup-compatibility/2006">
              <mc:Choice xmlns:v="urn:schemas-microsoft-com:vml" Requires="v">
                <p:oleObj spid="_x0000_s18439"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152085" cy="7559675"/>
                      </a:xfrm>
                      <a:prstGeom prst="rect">
                        <a:avLst/>
                      </a:prstGeom>
                      <a:solidFill>
                        <a:srgbClr val="800000"/>
                      </a:solidFill>
                      <a:ln>
                        <a:solidFill>
                          <a:srgbClr val="CC6600"/>
                        </a:solidFill>
                      </a:ln>
                      <a:effectLst>
                        <a:outerShdw dist="35921" dir="2700000" algn="ctr" rotWithShape="0">
                          <a:schemeClr val="tx1"/>
                        </a:outerShdw>
                      </a:effectLst>
                    </p:spPr>
                  </p:pic>
                </p:oleObj>
              </mc:Fallback>
            </mc:AlternateContent>
          </a:graphicData>
        </a:graphic>
      </p:graphicFrame>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832" y="683493"/>
            <a:ext cx="7215839" cy="6822410"/>
          </a:xfrm>
          <a:prstGeom prst="rect">
            <a:avLst/>
          </a:prstGeom>
        </p:spPr>
      </p:pic>
      <p:sp>
        <p:nvSpPr>
          <p:cNvPr id="5" name="Rectangle 4"/>
          <p:cNvSpPr/>
          <p:nvPr/>
        </p:nvSpPr>
        <p:spPr>
          <a:xfrm>
            <a:off x="6871231" y="4901300"/>
            <a:ext cx="3166517" cy="369332"/>
          </a:xfrm>
          <a:prstGeom prst="rect">
            <a:avLst/>
          </a:prstGeom>
        </p:spPr>
        <p:txBody>
          <a:bodyPr wrap="square">
            <a:spAutoFit/>
          </a:bodyPr>
          <a:lstStyle/>
          <a:p>
            <a:endParaRPr lang="fr-FR" sz="1800" dirty="0">
              <a:solidFill>
                <a:schemeClr val="bg1"/>
              </a:solidFill>
            </a:endParaRPr>
          </a:p>
        </p:txBody>
      </p:sp>
      <p:sp>
        <p:nvSpPr>
          <p:cNvPr id="6" name="Rectangle 5"/>
          <p:cNvSpPr/>
          <p:nvPr/>
        </p:nvSpPr>
        <p:spPr bwMode="auto">
          <a:xfrm>
            <a:off x="6696496" y="6156101"/>
            <a:ext cx="1204500" cy="108012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7" name="Rectangle 6"/>
          <p:cNvSpPr/>
          <p:nvPr/>
        </p:nvSpPr>
        <p:spPr>
          <a:xfrm>
            <a:off x="6330493" y="4975777"/>
            <a:ext cx="3944442" cy="1323439"/>
          </a:xfrm>
          <a:prstGeom prst="rect">
            <a:avLst/>
          </a:prstGeom>
        </p:spPr>
        <p:txBody>
          <a:bodyPr wrap="square">
            <a:spAutoFit/>
          </a:bodyPr>
          <a:lstStyle/>
          <a:p>
            <a:pPr algn="ctr"/>
            <a:r>
              <a:rPr lang="fr-FR" sz="1600" dirty="0">
                <a:solidFill>
                  <a:schemeClr val="accent1">
                    <a:lumMod val="20000"/>
                    <a:lumOff val="80000"/>
                  </a:schemeClr>
                </a:solidFill>
                <a:latin typeface="Google Sans"/>
              </a:rPr>
              <a:t>Les particules élémentaires sont des paquets d'énergies caractérisés  par :</a:t>
            </a:r>
          </a:p>
          <a:p>
            <a:pPr algn="ctr"/>
            <a:r>
              <a:rPr lang="fr-FR" sz="1600" dirty="0">
                <a:solidFill>
                  <a:schemeClr val="accent1">
                    <a:lumMod val="20000"/>
                    <a:lumOff val="80000"/>
                  </a:schemeClr>
                </a:solidFill>
                <a:latin typeface="Google Sans"/>
              </a:rPr>
              <a:t>Une masse </a:t>
            </a:r>
          </a:p>
          <a:p>
            <a:pPr algn="ctr"/>
            <a:r>
              <a:rPr lang="fr-FR" sz="1600" dirty="0">
                <a:solidFill>
                  <a:schemeClr val="accent1">
                    <a:lumMod val="20000"/>
                    <a:lumOff val="80000"/>
                  </a:schemeClr>
                </a:solidFill>
                <a:latin typeface="Google Sans"/>
              </a:rPr>
              <a:t>Une charge électrique </a:t>
            </a:r>
          </a:p>
          <a:p>
            <a:pPr algn="ctr"/>
            <a:r>
              <a:rPr lang="fr-FR" sz="1600" dirty="0">
                <a:solidFill>
                  <a:schemeClr val="accent1">
                    <a:lumMod val="20000"/>
                    <a:lumOff val="80000"/>
                  </a:schemeClr>
                </a:solidFill>
                <a:latin typeface="Google Sans"/>
              </a:rPr>
              <a:t>Un moment cinétique (le spin)</a:t>
            </a:r>
            <a:endParaRPr lang="fr-FR" sz="1600" dirty="0">
              <a:solidFill>
                <a:schemeClr val="accent1">
                  <a:lumMod val="20000"/>
                  <a:lumOff val="80000"/>
                </a:schemeClr>
              </a:solidFill>
            </a:endParaRPr>
          </a:p>
        </p:txBody>
      </p:sp>
      <p:sp>
        <p:nvSpPr>
          <p:cNvPr id="3" name="Rectangle 2"/>
          <p:cNvSpPr/>
          <p:nvPr/>
        </p:nvSpPr>
        <p:spPr bwMode="auto">
          <a:xfrm>
            <a:off x="6567682" y="4975777"/>
            <a:ext cx="3470065" cy="1343459"/>
          </a:xfrm>
          <a:prstGeom prst="rect">
            <a:avLst/>
          </a:prstGeom>
          <a:noFill/>
          <a:ln w="12700"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Tree>
    <p:extLst>
      <p:ext uri="{BB962C8B-B14F-4D97-AF65-F5344CB8AC3E}">
        <p14:creationId xmlns:p14="http://schemas.microsoft.com/office/powerpoint/2010/main" val="1899417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194"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spid="_x0000_s19463"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pic>
        <p:nvPicPr>
          <p:cNvPr id="3" name="Image 2"/>
          <p:cNvPicPr>
            <a:picLocks noChangeAspect="1"/>
          </p:cNvPicPr>
          <p:nvPr/>
        </p:nvPicPr>
        <p:blipFill>
          <a:blip r:embed="rId6"/>
          <a:stretch>
            <a:fillRect/>
          </a:stretch>
        </p:blipFill>
        <p:spPr>
          <a:xfrm>
            <a:off x="0" y="-1"/>
            <a:ext cx="10080625" cy="7559675"/>
          </a:xfrm>
          <a:prstGeom prst="rect">
            <a:avLst/>
          </a:prstGeom>
        </p:spPr>
      </p:pic>
      <p:sp>
        <p:nvSpPr>
          <p:cNvPr id="4" name="Rectangle 3"/>
          <p:cNvSpPr/>
          <p:nvPr/>
        </p:nvSpPr>
        <p:spPr>
          <a:xfrm>
            <a:off x="0" y="611485"/>
            <a:ext cx="10163360" cy="646331"/>
          </a:xfrm>
          <a:prstGeom prst="rect">
            <a:avLst/>
          </a:prstGeom>
        </p:spPr>
        <p:txBody>
          <a:bodyPr wrap="none">
            <a:spAutoFit/>
          </a:bodyPr>
          <a:lstStyle/>
          <a:p>
            <a:r>
              <a:rPr lang="fr-FR" sz="3600" dirty="0">
                <a:solidFill>
                  <a:schemeClr val="bg1">
                    <a:lumMod val="95000"/>
                  </a:schemeClr>
                </a:solidFill>
                <a:latin typeface="Script MT Bold" panose="03040602040607080904" pitchFamily="66" charset="0"/>
              </a:rPr>
              <a:t>Dans la théorie, de quoi est composée la matière noire ?</a:t>
            </a:r>
          </a:p>
        </p:txBody>
      </p:sp>
    </p:spTree>
    <p:extLst>
      <p:ext uri="{BB962C8B-B14F-4D97-AF65-F5344CB8AC3E}">
        <p14:creationId xmlns:p14="http://schemas.microsoft.com/office/powerpoint/2010/main" val="38147168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6" name="Object 2"/>
          <p:cNvGraphicFramePr>
            <a:graphicFrameLocks noChangeAspect="1"/>
          </p:cNvGraphicFramePr>
          <p:nvPr>
            <p:extLst>
              <p:ext uri="{D42A27DB-BD31-4B8C-83A1-F6EECF244321}">
                <p14:modId xmlns:p14="http://schemas.microsoft.com/office/powerpoint/2010/main" val="1228216123"/>
              </p:ext>
            </p:extLst>
          </p:nvPr>
        </p:nvGraphicFramePr>
        <p:xfrm>
          <a:off x="-144264" y="-108594"/>
          <a:ext cx="10260207" cy="7811144"/>
        </p:xfrm>
        <a:graphic>
          <a:graphicData uri="http://schemas.openxmlformats.org/presentationml/2006/ole">
            <mc:AlternateContent xmlns:mc="http://schemas.openxmlformats.org/markup-compatibility/2006">
              <mc:Choice xmlns:v="urn:schemas-microsoft-com:vml" Requires="v">
                <p:oleObj spid="_x0000_s20487" name="CorelPhotoPaint.Image.7" r:id="rId4" imgW="13003175" imgH="9752381" progId="CorelPhotoPaint.Image.7">
                  <p:embed/>
                </p:oleObj>
              </mc:Choice>
              <mc:Fallback>
                <p:oleObj name="CorelPhotoPaint.Image.7" r:id="rId4" imgW="13003175" imgH="9752381" progId="CorelPhotoPaint.Image.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264" y="-108594"/>
                        <a:ext cx="10260207" cy="7811144"/>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2" name="Rectangle 1"/>
          <p:cNvSpPr/>
          <p:nvPr/>
        </p:nvSpPr>
        <p:spPr bwMode="auto">
          <a:xfrm>
            <a:off x="17410" y="1196212"/>
            <a:ext cx="9936857" cy="2814843"/>
          </a:xfrm>
          <a:prstGeom prst="rect">
            <a:avLst/>
          </a:prstGeom>
          <a:solidFill>
            <a:srgbClr val="EEC412"/>
          </a:solidFill>
          <a:ln w="28575" cap="flat" cmpd="sng" algn="ctr">
            <a:solidFill>
              <a:schemeClr val="accent1">
                <a:lumMod val="20000"/>
                <a:lumOff val="80000"/>
              </a:schemeClr>
            </a:solidFill>
            <a:prstDash val="solid"/>
            <a:round/>
            <a:headEnd type="none" w="med" len="med"/>
            <a:tailEnd type="none" w="med" len="med"/>
          </a:ln>
          <a:effectLst/>
        </p:spPr>
        <p:txBody>
          <a:bodyPr/>
          <a:lstStyle/>
          <a:p>
            <a:pPr>
              <a:defRPr/>
            </a:pPr>
            <a:endParaRPr lang="fr-FR" sz="1600" dirty="0"/>
          </a:p>
          <a:p>
            <a:pPr>
              <a:defRPr/>
            </a:pPr>
            <a:r>
              <a:rPr lang="fr-FR" sz="1800" dirty="0">
                <a:solidFill>
                  <a:schemeClr val="accent6">
                    <a:lumMod val="75000"/>
                  </a:schemeClr>
                </a:solidFill>
              </a:rPr>
              <a:t>           </a:t>
            </a:r>
            <a:endParaRPr lang="fr-FR" sz="1800" dirty="0"/>
          </a:p>
        </p:txBody>
      </p:sp>
      <p:sp>
        <p:nvSpPr>
          <p:cNvPr id="17" name="Rectangle à coins arrondis 16"/>
          <p:cNvSpPr/>
          <p:nvPr/>
        </p:nvSpPr>
        <p:spPr bwMode="auto">
          <a:xfrm>
            <a:off x="2719501" y="424711"/>
            <a:ext cx="4392488" cy="609583"/>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5" name="Rectangle 4"/>
          <p:cNvSpPr/>
          <p:nvPr/>
        </p:nvSpPr>
        <p:spPr>
          <a:xfrm>
            <a:off x="2818055" y="505181"/>
            <a:ext cx="4195379" cy="461665"/>
          </a:xfrm>
          <a:prstGeom prst="rect">
            <a:avLst/>
          </a:prstGeom>
        </p:spPr>
        <p:txBody>
          <a:bodyPr wrap="none">
            <a:spAutoFit/>
          </a:bodyPr>
          <a:lstStyle/>
          <a:p>
            <a:pPr algn="ctr">
              <a:defRPr/>
            </a:pPr>
            <a:r>
              <a:rPr lang="fr-FR" dirty="0">
                <a:solidFill>
                  <a:srgbClr val="FFFF00"/>
                </a:solidFill>
              </a:rPr>
              <a:t>Que sait-on de la matière noire ?</a:t>
            </a:r>
          </a:p>
        </p:txBody>
      </p:sp>
      <p:sp>
        <p:nvSpPr>
          <p:cNvPr id="8" name="Rectangle 7"/>
          <p:cNvSpPr/>
          <p:nvPr/>
        </p:nvSpPr>
        <p:spPr>
          <a:xfrm>
            <a:off x="95185" y="966846"/>
            <a:ext cx="10020756" cy="3539430"/>
          </a:xfrm>
          <a:prstGeom prst="rect">
            <a:avLst/>
          </a:prstGeom>
        </p:spPr>
        <p:txBody>
          <a:bodyPr wrap="square">
            <a:spAutoFit/>
          </a:bodyPr>
          <a:lstStyle/>
          <a:p>
            <a:pPr>
              <a:defRPr/>
            </a:pPr>
            <a:r>
              <a:rPr lang="fr-FR" sz="1600" dirty="0">
                <a:solidFill>
                  <a:schemeClr val="bg1"/>
                </a:solidFill>
              </a:rPr>
              <a:t>.</a:t>
            </a:r>
          </a:p>
          <a:p>
            <a:pPr>
              <a:defRPr/>
            </a:pPr>
            <a:r>
              <a:rPr lang="fr-FR" sz="1600" dirty="0"/>
              <a:t>La matière noire n’est pas composée d’atomes comme la matière visible.</a:t>
            </a:r>
          </a:p>
          <a:p>
            <a:pPr>
              <a:defRPr/>
            </a:pPr>
            <a:endParaRPr lang="fr-FR" sz="1600" dirty="0"/>
          </a:p>
          <a:p>
            <a:pPr>
              <a:defRPr/>
            </a:pPr>
            <a:r>
              <a:rPr lang="fr-FR" sz="1600" dirty="0"/>
              <a:t>Elle est composée de particules sans charge électrique.</a:t>
            </a:r>
          </a:p>
          <a:p>
            <a:pPr>
              <a:defRPr/>
            </a:pPr>
            <a:endParaRPr lang="fr-FR" sz="1600" dirty="0"/>
          </a:p>
          <a:p>
            <a:pPr>
              <a:defRPr/>
            </a:pPr>
            <a:r>
              <a:rPr lang="fr-FR" sz="1600" dirty="0"/>
              <a:t>Contrairement à la matière « ordinaire », elle n’est pas sensible à la force électromagnétique.</a:t>
            </a:r>
          </a:p>
          <a:p>
            <a:pPr>
              <a:defRPr/>
            </a:pPr>
            <a:endParaRPr lang="fr-FR" sz="1600" dirty="0"/>
          </a:p>
          <a:p>
            <a:pPr>
              <a:defRPr/>
            </a:pPr>
            <a:r>
              <a:rPr lang="fr-FR" sz="1600" dirty="0"/>
              <a:t>Elle est très peu être sensible ou non sensible à la force nucléaire faible.</a:t>
            </a:r>
          </a:p>
          <a:p>
            <a:pPr>
              <a:defRPr/>
            </a:pPr>
            <a:endParaRPr lang="fr-FR" sz="1600" dirty="0"/>
          </a:p>
          <a:p>
            <a:pPr>
              <a:defRPr/>
            </a:pPr>
            <a:r>
              <a:rPr lang="fr-FR" sz="1600" dirty="0"/>
              <a:t>Elle interagit très peu ou pas avec la matière « ordinaire », seule la force gravitationnelle agit sur cette dernière.</a:t>
            </a:r>
          </a:p>
          <a:p>
            <a:pPr>
              <a:defRPr/>
            </a:pPr>
            <a:r>
              <a:rPr lang="fr-FR" sz="1600" dirty="0"/>
              <a:t> </a:t>
            </a:r>
          </a:p>
          <a:p>
            <a:pPr>
              <a:defRPr/>
            </a:pPr>
            <a:r>
              <a:rPr lang="fr-FR" sz="1600" dirty="0"/>
              <a:t>Les masses et le nombre des particules recherchées doivent justifient une abondance de 23% de la masse de l’univers.</a:t>
            </a:r>
          </a:p>
          <a:p>
            <a:pPr>
              <a:defRPr/>
            </a:pPr>
            <a:endParaRPr lang="fr-FR" sz="1600" dirty="0"/>
          </a:p>
          <a:p>
            <a:pPr>
              <a:defRPr/>
            </a:pPr>
            <a:endParaRPr lang="fr-FR" sz="1600" dirty="0"/>
          </a:p>
        </p:txBody>
      </p:sp>
      <p:pic>
        <p:nvPicPr>
          <p:cNvPr id="4" name="Imag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10" y="4172973"/>
            <a:ext cx="10221861" cy="3386702"/>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194"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spid="_x0000_s21511"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pic>
        <p:nvPicPr>
          <p:cNvPr id="5" name="Image 4"/>
          <p:cNvPicPr/>
          <p:nvPr/>
        </p:nvPicPr>
        <p:blipFill>
          <a:blip r:embed="rId6"/>
          <a:stretch>
            <a:fillRect/>
          </a:stretch>
        </p:blipFill>
        <p:spPr>
          <a:xfrm>
            <a:off x="-381414" y="873965"/>
            <a:ext cx="11791349" cy="6152252"/>
          </a:xfrm>
          <a:prstGeom prst="rect">
            <a:avLst/>
          </a:prstGeom>
        </p:spPr>
      </p:pic>
      <p:sp>
        <p:nvSpPr>
          <p:cNvPr id="3" name="Rectangle 2"/>
          <p:cNvSpPr/>
          <p:nvPr/>
        </p:nvSpPr>
        <p:spPr bwMode="auto">
          <a:xfrm>
            <a:off x="-381414" y="1090514"/>
            <a:ext cx="10671904" cy="1008112"/>
          </a:xfrm>
          <a:prstGeom prst="rect">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6" name="Rectangle 5"/>
          <p:cNvSpPr/>
          <p:nvPr/>
        </p:nvSpPr>
        <p:spPr bwMode="auto">
          <a:xfrm>
            <a:off x="-720328" y="6516141"/>
            <a:ext cx="11953328" cy="576064"/>
          </a:xfrm>
          <a:prstGeom prst="rect">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7" name="ZoneTexte 6"/>
          <p:cNvSpPr txBox="1"/>
          <p:nvPr/>
        </p:nvSpPr>
        <p:spPr>
          <a:xfrm>
            <a:off x="2102702" y="1336943"/>
            <a:ext cx="6177970" cy="5467230"/>
          </a:xfrm>
          <a:prstGeom prst="rect">
            <a:avLst/>
          </a:prstGeom>
          <a:solidFill>
            <a:schemeClr val="tx1">
              <a:lumMod val="95000"/>
              <a:lumOff val="5000"/>
            </a:schemeClr>
          </a:solidFill>
        </p:spPr>
        <p:txBody>
          <a:bodyPr wrap="square" rtlCol="0">
            <a:spAutoFit/>
          </a:bodyPr>
          <a:lstStyle/>
          <a:p>
            <a:endParaRPr lang="fr-FR" dirty="0"/>
          </a:p>
        </p:txBody>
      </p:sp>
      <p:sp>
        <p:nvSpPr>
          <p:cNvPr id="8" name="Rectangle 7"/>
          <p:cNvSpPr/>
          <p:nvPr/>
        </p:nvSpPr>
        <p:spPr bwMode="auto">
          <a:xfrm>
            <a:off x="2115215" y="1776593"/>
            <a:ext cx="3096344" cy="4285058"/>
          </a:xfrm>
          <a:prstGeom prst="rect">
            <a:avLst/>
          </a:prstGeom>
          <a:solidFill>
            <a:srgbClr val="1371E3"/>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10" name="Rectangle 9"/>
          <p:cNvSpPr/>
          <p:nvPr/>
        </p:nvSpPr>
        <p:spPr bwMode="auto">
          <a:xfrm>
            <a:off x="5310265" y="1776593"/>
            <a:ext cx="3096344" cy="4285058"/>
          </a:xfrm>
          <a:prstGeom prst="rect">
            <a:avLst/>
          </a:prstGeom>
          <a:solidFill>
            <a:schemeClr val="accent6">
              <a:lumMod val="60000"/>
              <a:lumOff val="40000"/>
            </a:scheme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fr-FR" dirty="0"/>
          </a:p>
        </p:txBody>
      </p:sp>
      <p:sp>
        <p:nvSpPr>
          <p:cNvPr id="9" name="ZoneTexte 8"/>
          <p:cNvSpPr txBox="1"/>
          <p:nvPr/>
        </p:nvSpPr>
        <p:spPr>
          <a:xfrm>
            <a:off x="3059201" y="1900637"/>
            <a:ext cx="1272653" cy="461665"/>
          </a:xfrm>
          <a:prstGeom prst="rect">
            <a:avLst/>
          </a:prstGeom>
          <a:noFill/>
        </p:spPr>
        <p:txBody>
          <a:bodyPr wrap="square" rtlCol="0">
            <a:spAutoFit/>
          </a:bodyPr>
          <a:lstStyle/>
          <a:p>
            <a:r>
              <a:rPr lang="fr-FR" dirty="0">
                <a:solidFill>
                  <a:schemeClr val="accent1">
                    <a:lumMod val="20000"/>
                    <a:lumOff val="80000"/>
                  </a:schemeClr>
                </a:solidFill>
              </a:rPr>
              <a:t>WIMP</a:t>
            </a:r>
          </a:p>
        </p:txBody>
      </p:sp>
      <p:sp>
        <p:nvSpPr>
          <p:cNvPr id="11" name="ZoneTexte 10"/>
          <p:cNvSpPr txBox="1"/>
          <p:nvPr/>
        </p:nvSpPr>
        <p:spPr>
          <a:xfrm>
            <a:off x="2113601" y="2583852"/>
            <a:ext cx="2952328" cy="707886"/>
          </a:xfrm>
          <a:prstGeom prst="rect">
            <a:avLst/>
          </a:prstGeom>
          <a:noFill/>
        </p:spPr>
        <p:txBody>
          <a:bodyPr wrap="square" rtlCol="0">
            <a:spAutoFit/>
          </a:bodyPr>
          <a:lstStyle/>
          <a:p>
            <a:pPr algn="ctr"/>
            <a:r>
              <a:rPr lang="fr-FR" sz="2000" dirty="0">
                <a:solidFill>
                  <a:schemeClr val="accent1">
                    <a:lumMod val="20000"/>
                    <a:lumOff val="80000"/>
                  </a:schemeClr>
                </a:solidFill>
              </a:rPr>
              <a:t>Motivation théorique </a:t>
            </a:r>
          </a:p>
          <a:p>
            <a:pPr algn="ctr"/>
            <a:r>
              <a:rPr lang="fr-FR" sz="2000" dirty="0">
                <a:solidFill>
                  <a:schemeClr val="accent1">
                    <a:lumMod val="20000"/>
                    <a:lumOff val="80000"/>
                  </a:schemeClr>
                </a:solidFill>
              </a:rPr>
              <a:t>forte</a:t>
            </a:r>
          </a:p>
        </p:txBody>
      </p:sp>
      <p:sp>
        <p:nvSpPr>
          <p:cNvPr id="13" name="ZoneTexte 12"/>
          <p:cNvSpPr txBox="1"/>
          <p:nvPr/>
        </p:nvSpPr>
        <p:spPr>
          <a:xfrm>
            <a:off x="2232001" y="3392285"/>
            <a:ext cx="2808311" cy="707886"/>
          </a:xfrm>
          <a:prstGeom prst="rect">
            <a:avLst/>
          </a:prstGeom>
          <a:noFill/>
        </p:spPr>
        <p:txBody>
          <a:bodyPr wrap="square" rtlCol="0">
            <a:spAutoFit/>
          </a:bodyPr>
          <a:lstStyle/>
          <a:p>
            <a:pPr algn="ctr"/>
            <a:r>
              <a:rPr lang="fr-FR" sz="2000" dirty="0">
                <a:solidFill>
                  <a:schemeClr val="accent1">
                    <a:lumMod val="20000"/>
                    <a:lumOff val="80000"/>
                  </a:schemeClr>
                </a:solidFill>
              </a:rPr>
              <a:t>Aucune preuve directe de son existence</a:t>
            </a:r>
          </a:p>
        </p:txBody>
      </p:sp>
      <p:sp>
        <p:nvSpPr>
          <p:cNvPr id="15" name="ZoneTexte 14"/>
          <p:cNvSpPr txBox="1"/>
          <p:nvPr/>
        </p:nvSpPr>
        <p:spPr>
          <a:xfrm>
            <a:off x="2488604" y="4432873"/>
            <a:ext cx="2448272" cy="400110"/>
          </a:xfrm>
          <a:prstGeom prst="rect">
            <a:avLst/>
          </a:prstGeom>
          <a:noFill/>
        </p:spPr>
        <p:txBody>
          <a:bodyPr wrap="square" rtlCol="0">
            <a:spAutoFit/>
          </a:bodyPr>
          <a:lstStyle/>
          <a:p>
            <a:r>
              <a:rPr lang="fr-FR" sz="2000" dirty="0">
                <a:solidFill>
                  <a:schemeClr val="accent1">
                    <a:lumMod val="20000"/>
                    <a:lumOff val="80000"/>
                  </a:schemeClr>
                </a:solidFill>
              </a:rPr>
              <a:t>Lourd et peu mobile</a:t>
            </a:r>
          </a:p>
        </p:txBody>
      </p:sp>
      <p:sp>
        <p:nvSpPr>
          <p:cNvPr id="16" name="ZoneTexte 15"/>
          <p:cNvSpPr txBox="1"/>
          <p:nvPr/>
        </p:nvSpPr>
        <p:spPr>
          <a:xfrm>
            <a:off x="2534963" y="5316408"/>
            <a:ext cx="2304256" cy="400110"/>
          </a:xfrm>
          <a:prstGeom prst="rect">
            <a:avLst/>
          </a:prstGeom>
          <a:noFill/>
        </p:spPr>
        <p:txBody>
          <a:bodyPr wrap="square" rtlCol="0">
            <a:spAutoFit/>
          </a:bodyPr>
          <a:lstStyle/>
          <a:p>
            <a:r>
              <a:rPr lang="fr-FR" sz="2000" dirty="0">
                <a:solidFill>
                  <a:schemeClr val="accent1">
                    <a:lumMod val="20000"/>
                    <a:lumOff val="80000"/>
                  </a:schemeClr>
                </a:solidFill>
              </a:rPr>
              <a:t>Matière noire froide</a:t>
            </a:r>
          </a:p>
        </p:txBody>
      </p:sp>
      <p:sp>
        <p:nvSpPr>
          <p:cNvPr id="19" name="ZoneTexte 18"/>
          <p:cNvSpPr txBox="1"/>
          <p:nvPr/>
        </p:nvSpPr>
        <p:spPr>
          <a:xfrm>
            <a:off x="5235386" y="2562716"/>
            <a:ext cx="3072321" cy="707886"/>
          </a:xfrm>
          <a:prstGeom prst="rect">
            <a:avLst/>
          </a:prstGeom>
          <a:noFill/>
        </p:spPr>
        <p:txBody>
          <a:bodyPr wrap="square" rtlCol="0">
            <a:spAutoFit/>
          </a:bodyPr>
          <a:lstStyle/>
          <a:p>
            <a:pPr algn="ctr"/>
            <a:r>
              <a:rPr lang="fr-FR" sz="2000" dirty="0">
                <a:solidFill>
                  <a:srgbClr val="FFFF00"/>
                </a:solidFill>
              </a:rPr>
              <a:t>Motivation théorique</a:t>
            </a:r>
          </a:p>
          <a:p>
            <a:pPr algn="ctr"/>
            <a:r>
              <a:rPr lang="fr-FR" sz="2000" dirty="0">
                <a:solidFill>
                  <a:srgbClr val="FFFF00"/>
                </a:solidFill>
              </a:rPr>
              <a:t> moyenne</a:t>
            </a:r>
          </a:p>
        </p:txBody>
      </p:sp>
      <p:sp>
        <p:nvSpPr>
          <p:cNvPr id="17" name="Rectangle 16"/>
          <p:cNvSpPr/>
          <p:nvPr/>
        </p:nvSpPr>
        <p:spPr>
          <a:xfrm>
            <a:off x="5379226" y="3402349"/>
            <a:ext cx="2810385" cy="707886"/>
          </a:xfrm>
          <a:prstGeom prst="rect">
            <a:avLst/>
          </a:prstGeom>
        </p:spPr>
        <p:txBody>
          <a:bodyPr wrap="none">
            <a:spAutoFit/>
          </a:bodyPr>
          <a:lstStyle/>
          <a:p>
            <a:pPr algn="ctr"/>
            <a:r>
              <a:rPr lang="fr-FR" sz="2000" dirty="0">
                <a:solidFill>
                  <a:srgbClr val="FFFF00"/>
                </a:solidFill>
              </a:rPr>
              <a:t>Aucune preuve directe de</a:t>
            </a:r>
          </a:p>
          <a:p>
            <a:pPr algn="ctr"/>
            <a:r>
              <a:rPr lang="fr-FR" sz="2000" dirty="0">
                <a:solidFill>
                  <a:srgbClr val="FFFF00"/>
                </a:solidFill>
              </a:rPr>
              <a:t> son existence</a:t>
            </a:r>
          </a:p>
        </p:txBody>
      </p:sp>
      <p:sp>
        <p:nvSpPr>
          <p:cNvPr id="20" name="Rectangle 19"/>
          <p:cNvSpPr/>
          <p:nvPr/>
        </p:nvSpPr>
        <p:spPr>
          <a:xfrm>
            <a:off x="5811160" y="5345340"/>
            <a:ext cx="2130711" cy="400110"/>
          </a:xfrm>
          <a:prstGeom prst="rect">
            <a:avLst/>
          </a:prstGeom>
        </p:spPr>
        <p:txBody>
          <a:bodyPr wrap="none">
            <a:spAutoFit/>
          </a:bodyPr>
          <a:lstStyle/>
          <a:p>
            <a:r>
              <a:rPr lang="fr-FR" sz="2000" dirty="0">
                <a:solidFill>
                  <a:srgbClr val="FFFF00"/>
                </a:solidFill>
              </a:rPr>
              <a:t>Matière noire tiède</a:t>
            </a:r>
          </a:p>
        </p:txBody>
      </p:sp>
      <p:sp>
        <p:nvSpPr>
          <p:cNvPr id="21" name="ZoneTexte 20"/>
          <p:cNvSpPr txBox="1"/>
          <p:nvPr/>
        </p:nvSpPr>
        <p:spPr>
          <a:xfrm>
            <a:off x="5802682" y="4432873"/>
            <a:ext cx="2520280" cy="400110"/>
          </a:xfrm>
          <a:prstGeom prst="rect">
            <a:avLst/>
          </a:prstGeom>
          <a:noFill/>
        </p:spPr>
        <p:txBody>
          <a:bodyPr wrap="square" rtlCol="0">
            <a:spAutoFit/>
          </a:bodyPr>
          <a:lstStyle/>
          <a:p>
            <a:r>
              <a:rPr lang="fr-FR" sz="2000" dirty="0">
                <a:solidFill>
                  <a:srgbClr val="FFFF00"/>
                </a:solidFill>
              </a:rPr>
              <a:t>Léger et rapide</a:t>
            </a:r>
          </a:p>
        </p:txBody>
      </p:sp>
      <p:sp>
        <p:nvSpPr>
          <p:cNvPr id="22" name="ZoneTexte 21"/>
          <p:cNvSpPr txBox="1"/>
          <p:nvPr/>
        </p:nvSpPr>
        <p:spPr>
          <a:xfrm>
            <a:off x="5709045" y="1880297"/>
            <a:ext cx="2130711" cy="461665"/>
          </a:xfrm>
          <a:prstGeom prst="rect">
            <a:avLst/>
          </a:prstGeom>
          <a:noFill/>
        </p:spPr>
        <p:txBody>
          <a:bodyPr wrap="square" rtlCol="0">
            <a:spAutoFit/>
          </a:bodyPr>
          <a:lstStyle/>
          <a:p>
            <a:r>
              <a:rPr lang="fr-FR" dirty="0">
                <a:solidFill>
                  <a:srgbClr val="FFFF00"/>
                </a:solidFill>
              </a:rPr>
              <a:t>Neutrino stérile</a:t>
            </a:r>
          </a:p>
        </p:txBody>
      </p:sp>
      <p:sp>
        <p:nvSpPr>
          <p:cNvPr id="12" name="Rectangle 11"/>
          <p:cNvSpPr/>
          <p:nvPr/>
        </p:nvSpPr>
        <p:spPr bwMode="auto">
          <a:xfrm>
            <a:off x="1114441" y="5132672"/>
            <a:ext cx="950822" cy="136815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cxnSp>
        <p:nvCxnSpPr>
          <p:cNvPr id="14" name="Connecteur droit avec flèche 13"/>
          <p:cNvCxnSpPr/>
          <p:nvPr/>
        </p:nvCxnSpPr>
        <p:spPr bwMode="auto">
          <a:xfrm>
            <a:off x="3600152" y="4931965"/>
            <a:ext cx="0" cy="413375"/>
          </a:xfrm>
          <a:prstGeom prst="straightConnector1">
            <a:avLst/>
          </a:prstGeom>
          <a:solidFill>
            <a:srgbClr val="00B8FF"/>
          </a:solidFill>
          <a:ln w="38100" cap="flat" cmpd="sng" algn="ctr">
            <a:solidFill>
              <a:schemeClr val="bg1">
                <a:lumMod val="9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Rectangle à coins arrondis 22"/>
          <p:cNvSpPr/>
          <p:nvPr/>
        </p:nvSpPr>
        <p:spPr bwMode="auto">
          <a:xfrm>
            <a:off x="2113601" y="522009"/>
            <a:ext cx="6209361" cy="609583"/>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4" name="Rectangle 3"/>
          <p:cNvSpPr/>
          <p:nvPr/>
        </p:nvSpPr>
        <p:spPr>
          <a:xfrm>
            <a:off x="2149965" y="593753"/>
            <a:ext cx="8978504" cy="461665"/>
          </a:xfrm>
          <a:prstGeom prst="rect">
            <a:avLst/>
          </a:prstGeom>
        </p:spPr>
        <p:txBody>
          <a:bodyPr wrap="square">
            <a:spAutoFit/>
          </a:bodyPr>
          <a:lstStyle/>
          <a:p>
            <a:r>
              <a:rPr lang="fr-FR" dirty="0">
                <a:solidFill>
                  <a:srgbClr val="FFFF00"/>
                </a:solidFill>
              </a:rPr>
              <a:t>Les 2 principaux candidats pour la matière noire</a:t>
            </a:r>
          </a:p>
        </p:txBody>
      </p:sp>
      <p:sp>
        <p:nvSpPr>
          <p:cNvPr id="2" name="ZoneTexte 1"/>
          <p:cNvSpPr txBox="1"/>
          <p:nvPr/>
        </p:nvSpPr>
        <p:spPr>
          <a:xfrm>
            <a:off x="752314" y="6306444"/>
            <a:ext cx="8878745" cy="461665"/>
          </a:xfrm>
          <a:prstGeom prst="rect">
            <a:avLst/>
          </a:prstGeom>
          <a:noFill/>
        </p:spPr>
        <p:txBody>
          <a:bodyPr wrap="square" rtlCol="0">
            <a:spAutoFit/>
          </a:bodyPr>
          <a:lstStyle/>
          <a:p>
            <a:r>
              <a:rPr lang="fr-FR" dirty="0">
                <a:solidFill>
                  <a:schemeClr val="bg1">
                    <a:lumMod val="95000"/>
                  </a:schemeClr>
                </a:solidFill>
              </a:rPr>
              <a:t>L’</a:t>
            </a:r>
            <a:r>
              <a:rPr lang="fr-FR" dirty="0" err="1">
                <a:solidFill>
                  <a:schemeClr val="bg1">
                    <a:lumMod val="95000"/>
                  </a:schemeClr>
                </a:solidFill>
              </a:rPr>
              <a:t>axion</a:t>
            </a:r>
            <a:r>
              <a:rPr lang="fr-FR" dirty="0">
                <a:solidFill>
                  <a:schemeClr val="bg1">
                    <a:lumMod val="95000"/>
                  </a:schemeClr>
                </a:solidFill>
              </a:rPr>
              <a:t> (matière noire froide) est un 3</a:t>
            </a:r>
            <a:r>
              <a:rPr lang="fr-FR" baseline="30000" dirty="0">
                <a:solidFill>
                  <a:schemeClr val="bg1">
                    <a:lumMod val="95000"/>
                  </a:schemeClr>
                </a:solidFill>
              </a:rPr>
              <a:t>ème</a:t>
            </a:r>
            <a:r>
              <a:rPr lang="fr-FR" dirty="0">
                <a:solidFill>
                  <a:schemeClr val="bg1">
                    <a:lumMod val="95000"/>
                  </a:schemeClr>
                </a:solidFill>
              </a:rPr>
              <a:t> candidat également recherché</a:t>
            </a:r>
          </a:p>
        </p:txBody>
      </p:sp>
      <p:cxnSp>
        <p:nvCxnSpPr>
          <p:cNvPr id="24" name="Connecteur droit avec flèche 23"/>
          <p:cNvCxnSpPr/>
          <p:nvPr/>
        </p:nvCxnSpPr>
        <p:spPr bwMode="auto">
          <a:xfrm>
            <a:off x="6639217" y="4950638"/>
            <a:ext cx="0" cy="413375"/>
          </a:xfrm>
          <a:prstGeom prst="straightConnector1">
            <a:avLst/>
          </a:prstGeom>
          <a:solidFill>
            <a:srgbClr val="00B8FF"/>
          </a:solidFill>
          <a:ln w="38100" cap="flat" cmpd="sng" algn="ctr">
            <a:solidFill>
              <a:schemeClr val="bg1">
                <a:lumMod val="9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2244413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194" name="Object 2"/>
          <p:cNvGraphicFramePr>
            <a:graphicFrameLocks noChangeAspect="1"/>
          </p:cNvGraphicFramePr>
          <p:nvPr>
            <p:extLst>
              <p:ext uri="{D42A27DB-BD31-4B8C-83A1-F6EECF244321}">
                <p14:modId xmlns:p14="http://schemas.microsoft.com/office/powerpoint/2010/main" val="1261997149"/>
              </p:ext>
            </p:extLst>
          </p:nvPr>
        </p:nvGraphicFramePr>
        <p:xfrm>
          <a:off x="-31891" y="-33610"/>
          <a:ext cx="10080625" cy="7559675"/>
        </p:xfrm>
        <a:graphic>
          <a:graphicData uri="http://schemas.openxmlformats.org/presentationml/2006/ole">
            <mc:AlternateContent xmlns:mc="http://schemas.openxmlformats.org/markup-compatibility/2006">
              <mc:Choice xmlns:v="urn:schemas-microsoft-com:vml" Requires="v">
                <p:oleObj spid="_x0000_s22535"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91" y="-3361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sp>
        <p:nvSpPr>
          <p:cNvPr id="7" name="ZoneTexte 6"/>
          <p:cNvSpPr txBox="1"/>
          <p:nvPr/>
        </p:nvSpPr>
        <p:spPr>
          <a:xfrm>
            <a:off x="2102702" y="1336943"/>
            <a:ext cx="6177970" cy="5467230"/>
          </a:xfrm>
          <a:prstGeom prst="rect">
            <a:avLst/>
          </a:prstGeom>
          <a:solidFill>
            <a:schemeClr val="tx1">
              <a:lumMod val="95000"/>
              <a:lumOff val="5000"/>
            </a:schemeClr>
          </a:solidFill>
        </p:spPr>
        <p:txBody>
          <a:bodyPr wrap="square" rtlCol="0">
            <a:spAutoFit/>
          </a:bodyPr>
          <a:lstStyle/>
          <a:p>
            <a:endParaRPr lang="fr-FR" dirty="0"/>
          </a:p>
        </p:txBody>
      </p:sp>
      <p:sp>
        <p:nvSpPr>
          <p:cNvPr id="22" name="ZoneTexte 21"/>
          <p:cNvSpPr txBox="1"/>
          <p:nvPr/>
        </p:nvSpPr>
        <p:spPr>
          <a:xfrm>
            <a:off x="6596615" y="3075979"/>
            <a:ext cx="2130711" cy="461665"/>
          </a:xfrm>
          <a:prstGeom prst="rect">
            <a:avLst/>
          </a:prstGeom>
          <a:noFill/>
        </p:spPr>
        <p:txBody>
          <a:bodyPr wrap="square" rtlCol="0">
            <a:spAutoFit/>
          </a:bodyPr>
          <a:lstStyle/>
          <a:p>
            <a:r>
              <a:rPr lang="fr-FR" dirty="0">
                <a:solidFill>
                  <a:srgbClr val="FFFF00"/>
                </a:solidFill>
              </a:rPr>
              <a:t>Neutrino stérile</a:t>
            </a:r>
          </a:p>
        </p:txBody>
      </p:sp>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2272"/>
            <a:ext cx="10080625" cy="7559675"/>
          </a:xfrm>
          <a:prstGeom prst="rect">
            <a:avLst/>
          </a:prstGeom>
        </p:spPr>
      </p:pic>
      <p:sp>
        <p:nvSpPr>
          <p:cNvPr id="24" name="Rectangle 23"/>
          <p:cNvSpPr/>
          <p:nvPr/>
        </p:nvSpPr>
        <p:spPr bwMode="auto">
          <a:xfrm>
            <a:off x="44537" y="1547589"/>
            <a:ext cx="4703337" cy="5040560"/>
          </a:xfrm>
          <a:prstGeom prst="rect">
            <a:avLst/>
          </a:prstGeom>
          <a:solidFill>
            <a:srgbClr val="1371E3"/>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fr-FR" dirty="0">
              <a:solidFill>
                <a:srgbClr val="FFFF00"/>
              </a:solidFill>
            </a:endParaRPr>
          </a:p>
        </p:txBody>
      </p:sp>
      <p:sp>
        <p:nvSpPr>
          <p:cNvPr id="25" name="Rectangle 24"/>
          <p:cNvSpPr/>
          <p:nvPr/>
        </p:nvSpPr>
        <p:spPr bwMode="auto">
          <a:xfrm>
            <a:off x="4837566" y="1547589"/>
            <a:ext cx="5190520" cy="5040560"/>
          </a:xfrm>
          <a:prstGeom prst="rect">
            <a:avLst/>
          </a:prstGeom>
          <a:solidFill>
            <a:schemeClr val="accent6">
              <a:lumMod val="60000"/>
              <a:lumOff val="40000"/>
            </a:scheme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fr-FR" dirty="0"/>
          </a:p>
        </p:txBody>
      </p:sp>
      <p:sp>
        <p:nvSpPr>
          <p:cNvPr id="26" name="ZoneTexte 25"/>
          <p:cNvSpPr txBox="1"/>
          <p:nvPr/>
        </p:nvSpPr>
        <p:spPr>
          <a:xfrm>
            <a:off x="-4704" y="1991926"/>
            <a:ext cx="4826325" cy="5016758"/>
          </a:xfrm>
          <a:prstGeom prst="rect">
            <a:avLst/>
          </a:prstGeom>
          <a:noFill/>
        </p:spPr>
        <p:txBody>
          <a:bodyPr wrap="square" rtlCol="0">
            <a:spAutoFit/>
          </a:bodyPr>
          <a:lstStyle/>
          <a:p>
            <a:pPr algn="ctr"/>
            <a:r>
              <a:rPr lang="fr-FR" sz="1800" dirty="0">
                <a:solidFill>
                  <a:srgbClr val="FFFF00"/>
                </a:solidFill>
              </a:rPr>
              <a:t>WIMPs Weakly Interacting Masssive Particles</a:t>
            </a:r>
          </a:p>
          <a:p>
            <a:pPr algn="ctr"/>
            <a:r>
              <a:rPr lang="fr-FR" sz="1800" dirty="0">
                <a:solidFill>
                  <a:srgbClr val="FFFF00"/>
                </a:solidFill>
              </a:rPr>
              <a:t> (particules massives interagissant faiblement)</a:t>
            </a:r>
          </a:p>
          <a:p>
            <a:pPr algn="ctr"/>
            <a:endParaRPr lang="fr-FR" sz="1800" dirty="0">
              <a:solidFill>
                <a:srgbClr val="FFFF00"/>
              </a:solidFill>
            </a:endParaRPr>
          </a:p>
          <a:p>
            <a:pPr algn="ctr"/>
            <a:endParaRPr lang="fr-FR" sz="1600" dirty="0">
              <a:solidFill>
                <a:srgbClr val="FFFF00"/>
              </a:solidFill>
            </a:endParaRPr>
          </a:p>
          <a:p>
            <a:pPr algn="ctr"/>
            <a:r>
              <a:rPr lang="fr-FR" sz="1800" dirty="0">
                <a:solidFill>
                  <a:srgbClr val="FFFF00"/>
                </a:solidFill>
              </a:rPr>
              <a:t>Ces particules sont sensibles à la gravitation et très peu sensibles à l’interaction élémentaire faible.</a:t>
            </a:r>
          </a:p>
          <a:p>
            <a:pPr algn="ctr"/>
            <a:endParaRPr lang="fr-FR" sz="1600" dirty="0">
              <a:solidFill>
                <a:srgbClr val="FFFF00"/>
              </a:solidFill>
            </a:endParaRPr>
          </a:p>
          <a:p>
            <a:pPr algn="ctr"/>
            <a:r>
              <a:rPr lang="fr-FR" sz="1800" dirty="0">
                <a:solidFill>
                  <a:srgbClr val="FFFF00"/>
                </a:solidFill>
              </a:rPr>
              <a:t>Elles sont massives et ont une vitesse non relativiste ce qui favorise la formation de matière noire froide et le développement de sa structure.</a:t>
            </a:r>
          </a:p>
          <a:p>
            <a:pPr algn="ctr"/>
            <a:endParaRPr lang="fr-FR" sz="1800" dirty="0">
              <a:solidFill>
                <a:srgbClr val="FFFF00"/>
              </a:solidFill>
            </a:endParaRPr>
          </a:p>
          <a:p>
            <a:pPr algn="ctr"/>
            <a:r>
              <a:rPr lang="fr-FR" sz="1800" dirty="0">
                <a:solidFill>
                  <a:srgbClr val="FFFF00"/>
                </a:solidFill>
              </a:rPr>
              <a:t>Leur masse comprise entre 10 et 10 000 fois celle d’un proton est compatible avec une abondance de 23% de la masse de l’univers.</a:t>
            </a:r>
          </a:p>
          <a:p>
            <a:pPr>
              <a:defRPr/>
            </a:pPr>
            <a:r>
              <a:rPr lang="fr-FR" sz="1800" dirty="0">
                <a:solidFill>
                  <a:srgbClr val="FFFF00"/>
                </a:solidFill>
              </a:rPr>
              <a:t>.</a:t>
            </a:r>
          </a:p>
          <a:p>
            <a:pPr>
              <a:defRPr/>
            </a:pPr>
            <a:endParaRPr lang="fr-FR" sz="1800" dirty="0"/>
          </a:p>
          <a:p>
            <a:endParaRPr lang="fr-FR" sz="1800" dirty="0">
              <a:solidFill>
                <a:schemeClr val="bg1"/>
              </a:solidFill>
            </a:endParaRPr>
          </a:p>
        </p:txBody>
      </p:sp>
      <p:sp>
        <p:nvSpPr>
          <p:cNvPr id="28" name="ZoneTexte 27"/>
          <p:cNvSpPr txBox="1"/>
          <p:nvPr/>
        </p:nvSpPr>
        <p:spPr>
          <a:xfrm>
            <a:off x="4732158" y="1998747"/>
            <a:ext cx="5305526" cy="4462760"/>
          </a:xfrm>
          <a:prstGeom prst="rect">
            <a:avLst/>
          </a:prstGeom>
          <a:noFill/>
        </p:spPr>
        <p:txBody>
          <a:bodyPr wrap="square" rtlCol="0">
            <a:spAutoFit/>
          </a:bodyPr>
          <a:lstStyle/>
          <a:p>
            <a:pPr algn="ctr"/>
            <a:r>
              <a:rPr lang="fr-FR" sz="1800" dirty="0">
                <a:solidFill>
                  <a:srgbClr val="FFFF00"/>
                </a:solidFill>
              </a:rPr>
              <a:t>Neutrinos stériles</a:t>
            </a:r>
          </a:p>
          <a:p>
            <a:pPr algn="ctr"/>
            <a:endParaRPr lang="fr-FR" sz="1600" dirty="0">
              <a:solidFill>
                <a:srgbClr val="FFFF00"/>
              </a:solidFill>
            </a:endParaRPr>
          </a:p>
          <a:p>
            <a:pPr algn="ctr"/>
            <a:r>
              <a:rPr lang="fr-FR" sz="1800" dirty="0">
                <a:solidFill>
                  <a:srgbClr val="FFFF00"/>
                </a:solidFill>
              </a:rPr>
              <a:t>Ces particules sont sensibles à la gravitation mais</a:t>
            </a:r>
          </a:p>
          <a:p>
            <a:pPr algn="ctr"/>
            <a:r>
              <a:rPr lang="fr-FR" sz="1800" dirty="0">
                <a:solidFill>
                  <a:srgbClr val="FFFF00"/>
                </a:solidFill>
              </a:rPr>
              <a:t> insensibles à l’interaction élémentaire faible,</a:t>
            </a:r>
          </a:p>
          <a:p>
            <a:pPr algn="ctr"/>
            <a:r>
              <a:rPr lang="fr-FR" sz="1800" dirty="0">
                <a:solidFill>
                  <a:srgbClr val="FFFF00"/>
                </a:solidFill>
              </a:rPr>
              <a:t>contrairement aux 3 familles de neutrinos</a:t>
            </a:r>
          </a:p>
          <a:p>
            <a:pPr algn="ctr"/>
            <a:r>
              <a:rPr lang="fr-FR" sz="1800" dirty="0">
                <a:solidFill>
                  <a:srgbClr val="FFFF00"/>
                </a:solidFill>
              </a:rPr>
              <a:t> du modèle standard  (d’où le nom de stérile</a:t>
            </a:r>
            <a:r>
              <a:rPr lang="fr-FR" sz="1600" dirty="0">
                <a:solidFill>
                  <a:srgbClr val="FFFF00"/>
                </a:solidFill>
              </a:rPr>
              <a:t>)</a:t>
            </a:r>
          </a:p>
          <a:p>
            <a:pPr algn="ctr"/>
            <a:endParaRPr lang="fr-FR" sz="1600" dirty="0">
              <a:solidFill>
                <a:srgbClr val="FFFF00"/>
              </a:solidFill>
            </a:endParaRPr>
          </a:p>
          <a:p>
            <a:pPr algn="ctr"/>
            <a:r>
              <a:rPr lang="fr-FR" sz="1800" dirty="0">
                <a:solidFill>
                  <a:srgbClr val="FFFF00"/>
                </a:solidFill>
              </a:rPr>
              <a:t>Elles sont plus massives que les neutrinos classiques.</a:t>
            </a:r>
          </a:p>
          <a:p>
            <a:pPr algn="ctr"/>
            <a:endParaRPr lang="fr-FR" sz="1800" dirty="0">
              <a:solidFill>
                <a:srgbClr val="FFFF00"/>
              </a:solidFill>
            </a:endParaRPr>
          </a:p>
          <a:p>
            <a:pPr algn="ctr"/>
            <a:r>
              <a:rPr lang="fr-FR" sz="1800" dirty="0">
                <a:solidFill>
                  <a:srgbClr val="FFFF00"/>
                </a:solidFill>
              </a:rPr>
              <a:t>Leur vitesse relativiste ne favorise pas la formation de la matière  noire tiède et le développement de sa structure.</a:t>
            </a:r>
          </a:p>
          <a:p>
            <a:pPr algn="ctr"/>
            <a:endParaRPr lang="fr-FR" sz="1800" dirty="0">
              <a:solidFill>
                <a:srgbClr val="FFFF00"/>
              </a:solidFill>
            </a:endParaRPr>
          </a:p>
          <a:p>
            <a:pPr algn="ctr"/>
            <a:r>
              <a:rPr lang="fr-FR" sz="1800" dirty="0">
                <a:solidFill>
                  <a:srgbClr val="FFFF00"/>
                </a:solidFill>
              </a:rPr>
              <a:t>Leurs faibles masses pourraient êtres compensées </a:t>
            </a:r>
          </a:p>
          <a:p>
            <a:pPr algn="ctr"/>
            <a:r>
              <a:rPr lang="fr-FR" sz="1800" dirty="0">
                <a:solidFill>
                  <a:srgbClr val="FFFF00"/>
                </a:solidFill>
              </a:rPr>
              <a:t>par leur nombre, ceci permettrait  d’atteindre le</a:t>
            </a:r>
          </a:p>
          <a:p>
            <a:pPr algn="ctr"/>
            <a:r>
              <a:rPr lang="fr-FR" sz="1800" dirty="0">
                <a:solidFill>
                  <a:srgbClr val="FFFF00"/>
                </a:solidFill>
              </a:rPr>
              <a:t> quota de 23% de la masse de l’univers.</a:t>
            </a:r>
          </a:p>
        </p:txBody>
      </p:sp>
      <p:sp>
        <p:nvSpPr>
          <p:cNvPr id="2" name="Rectangle 1"/>
          <p:cNvSpPr/>
          <p:nvPr/>
        </p:nvSpPr>
        <p:spPr>
          <a:xfrm>
            <a:off x="2636819" y="500226"/>
            <a:ext cx="5038725" cy="461665"/>
          </a:xfrm>
          <a:prstGeom prst="rect">
            <a:avLst/>
          </a:prstGeom>
        </p:spPr>
        <p:txBody>
          <a:bodyPr>
            <a:spAutoFit/>
          </a:bodyPr>
          <a:lstStyle/>
          <a:p>
            <a:r>
              <a:rPr lang="fr-FR" dirty="0">
                <a:solidFill>
                  <a:srgbClr val="202122"/>
                </a:solidFill>
                <a:latin typeface="Arial" panose="020B0604020202020204" pitchFamily="34" charset="0"/>
              </a:rPr>
              <a:t>. </a:t>
            </a:r>
            <a:endParaRPr lang="fr-FR" sz="1600" dirty="0"/>
          </a:p>
        </p:txBody>
      </p:sp>
      <p:sp>
        <p:nvSpPr>
          <p:cNvPr id="12" name="Rectangle à coins arrondis 11"/>
          <p:cNvSpPr/>
          <p:nvPr/>
        </p:nvSpPr>
        <p:spPr bwMode="auto">
          <a:xfrm>
            <a:off x="1735874" y="357931"/>
            <a:ext cx="6264696" cy="609583"/>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3" name="Rectangle 2"/>
          <p:cNvSpPr/>
          <p:nvPr/>
        </p:nvSpPr>
        <p:spPr>
          <a:xfrm>
            <a:off x="1735874" y="420834"/>
            <a:ext cx="7357930" cy="461665"/>
          </a:xfrm>
          <a:prstGeom prst="rect">
            <a:avLst/>
          </a:prstGeom>
        </p:spPr>
        <p:txBody>
          <a:bodyPr wrap="square">
            <a:spAutoFit/>
          </a:bodyPr>
          <a:lstStyle/>
          <a:p>
            <a:r>
              <a:rPr lang="fr-FR" dirty="0">
                <a:solidFill>
                  <a:srgbClr val="FFFF00"/>
                </a:solidFill>
              </a:rPr>
              <a:t>Caractéristiques des particules de chaque candidat </a:t>
            </a:r>
          </a:p>
        </p:txBody>
      </p:sp>
    </p:spTree>
    <p:extLst>
      <p:ext uri="{BB962C8B-B14F-4D97-AF65-F5344CB8AC3E}">
        <p14:creationId xmlns:p14="http://schemas.microsoft.com/office/powerpoint/2010/main" val="42553489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194" name="Object 2"/>
          <p:cNvGraphicFramePr>
            <a:graphicFrameLocks noChangeAspect="1"/>
          </p:cNvGraphicFramePr>
          <p:nvPr>
            <p:extLst>
              <p:ext uri="{D42A27DB-BD31-4B8C-83A1-F6EECF244321}">
                <p14:modId xmlns:p14="http://schemas.microsoft.com/office/powerpoint/2010/main" val="1837213247"/>
              </p:ext>
            </p:extLst>
          </p:nvPr>
        </p:nvGraphicFramePr>
        <p:xfrm>
          <a:off x="0" y="-108595"/>
          <a:ext cx="10080625" cy="8279755"/>
        </p:xfrm>
        <a:graphic>
          <a:graphicData uri="http://schemas.openxmlformats.org/presentationml/2006/ole">
            <mc:AlternateContent xmlns:mc="http://schemas.openxmlformats.org/markup-compatibility/2006">
              <mc:Choice xmlns:v="urn:schemas-microsoft-com:vml" Requires="v">
                <p:oleObj spid="_x0000_s23559"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8595"/>
                        <a:ext cx="10080625" cy="8279755"/>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928" y="2142350"/>
            <a:ext cx="9618753" cy="4804443"/>
          </a:xfrm>
          <a:prstGeom prst="rect">
            <a:avLst/>
          </a:prstGeom>
        </p:spPr>
      </p:pic>
      <p:sp>
        <p:nvSpPr>
          <p:cNvPr id="7" name="ZoneTexte 6"/>
          <p:cNvSpPr txBox="1"/>
          <p:nvPr/>
        </p:nvSpPr>
        <p:spPr>
          <a:xfrm>
            <a:off x="1032645" y="1645631"/>
            <a:ext cx="4104456" cy="400110"/>
          </a:xfrm>
          <a:prstGeom prst="rect">
            <a:avLst/>
          </a:prstGeom>
          <a:noFill/>
        </p:spPr>
        <p:txBody>
          <a:bodyPr wrap="square" rtlCol="0">
            <a:spAutoFit/>
          </a:bodyPr>
          <a:lstStyle/>
          <a:p>
            <a:r>
              <a:rPr lang="fr-FR" sz="2000" dirty="0">
                <a:solidFill>
                  <a:schemeClr val="bg1"/>
                </a:solidFill>
              </a:rPr>
              <a:t>Matière noire froide (WIMPs)</a:t>
            </a:r>
          </a:p>
        </p:txBody>
      </p:sp>
      <p:sp>
        <p:nvSpPr>
          <p:cNvPr id="8" name="Rectangle 7"/>
          <p:cNvSpPr/>
          <p:nvPr/>
        </p:nvSpPr>
        <p:spPr>
          <a:xfrm>
            <a:off x="5544368" y="1645631"/>
            <a:ext cx="4824536" cy="400110"/>
          </a:xfrm>
          <a:prstGeom prst="rect">
            <a:avLst/>
          </a:prstGeom>
        </p:spPr>
        <p:txBody>
          <a:bodyPr wrap="square">
            <a:spAutoFit/>
          </a:bodyPr>
          <a:lstStyle/>
          <a:p>
            <a:r>
              <a:rPr lang="fr-FR" sz="2000" dirty="0">
                <a:solidFill>
                  <a:schemeClr val="bg1"/>
                </a:solidFill>
              </a:rPr>
              <a:t>Matière noire tiède (neutrinos stériles)</a:t>
            </a:r>
          </a:p>
        </p:txBody>
      </p:sp>
      <p:sp>
        <p:nvSpPr>
          <p:cNvPr id="11" name="Rectangle 10"/>
          <p:cNvSpPr/>
          <p:nvPr/>
        </p:nvSpPr>
        <p:spPr bwMode="auto">
          <a:xfrm>
            <a:off x="1907964" y="537009"/>
            <a:ext cx="6552728" cy="642236"/>
          </a:xfrm>
          <a:prstGeom prst="rect">
            <a:avLst/>
          </a:prstGeom>
          <a:solidFill>
            <a:srgbClr val="EEC412"/>
          </a:solidFill>
          <a:ln w="28575" cap="flat" cmpd="sng" algn="ctr">
            <a:solidFill>
              <a:schemeClr val="accent1">
                <a:lumMod val="20000"/>
                <a:lumOff val="80000"/>
              </a:schemeClr>
            </a:solidFill>
            <a:prstDash val="solid"/>
            <a:round/>
            <a:headEnd type="none" w="med" len="med"/>
            <a:tailEnd type="none" w="med" len="med"/>
          </a:ln>
          <a:effectLst/>
        </p:spPr>
        <p:txBody>
          <a:bodyPr/>
          <a:lstStyle/>
          <a:p>
            <a:endParaRPr lang="fr-FR" sz="1600" dirty="0">
              <a:solidFill>
                <a:schemeClr val="bg1"/>
              </a:solidFill>
            </a:endParaRPr>
          </a:p>
        </p:txBody>
      </p:sp>
      <p:sp>
        <p:nvSpPr>
          <p:cNvPr id="10" name="Rectangle 9"/>
          <p:cNvSpPr/>
          <p:nvPr/>
        </p:nvSpPr>
        <p:spPr>
          <a:xfrm>
            <a:off x="392214" y="537009"/>
            <a:ext cx="9489773" cy="923330"/>
          </a:xfrm>
          <a:prstGeom prst="rect">
            <a:avLst/>
          </a:prstGeom>
        </p:spPr>
        <p:txBody>
          <a:bodyPr wrap="square">
            <a:spAutoFit/>
          </a:bodyPr>
          <a:lstStyle/>
          <a:p>
            <a:pPr algn="ctr"/>
            <a:r>
              <a:rPr lang="fr-FR" sz="1800" dirty="0">
                <a:latin typeface="robotoregular"/>
              </a:rPr>
              <a:t> La simulation de la distribution des masses dans les grandes</a:t>
            </a:r>
          </a:p>
          <a:p>
            <a:pPr algn="ctr"/>
            <a:r>
              <a:rPr lang="fr-FR" sz="1800" dirty="0">
                <a:latin typeface="robotoregular"/>
              </a:rPr>
              <a:t> structures, favorise l'hypothèse d'une matière noire froide.</a:t>
            </a:r>
          </a:p>
          <a:p>
            <a:pPr algn="ctr"/>
            <a:endParaRPr lang="fr-FR" sz="1800" dirty="0"/>
          </a:p>
        </p:txBody>
      </p:sp>
      <p:cxnSp>
        <p:nvCxnSpPr>
          <p:cNvPr id="4" name="Connecteur droit avec flèche 3"/>
          <p:cNvCxnSpPr/>
          <p:nvPr/>
        </p:nvCxnSpPr>
        <p:spPr bwMode="auto">
          <a:xfrm>
            <a:off x="327725" y="7338018"/>
            <a:ext cx="4856603" cy="0"/>
          </a:xfrm>
          <a:prstGeom prst="straightConnector1">
            <a:avLst/>
          </a:prstGeom>
          <a:solidFill>
            <a:srgbClr val="00B8FF"/>
          </a:solidFill>
          <a:ln w="12700" cap="flat" cmpd="sng" algn="ctr">
            <a:solidFill>
              <a:schemeClr val="bg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ZoneTexte 4"/>
          <p:cNvSpPr txBox="1"/>
          <p:nvPr/>
        </p:nvSpPr>
        <p:spPr>
          <a:xfrm>
            <a:off x="1799952" y="7014200"/>
            <a:ext cx="4392488" cy="307777"/>
          </a:xfrm>
          <a:prstGeom prst="rect">
            <a:avLst/>
          </a:prstGeom>
          <a:noFill/>
        </p:spPr>
        <p:txBody>
          <a:bodyPr wrap="square" rtlCol="0">
            <a:spAutoFit/>
          </a:bodyPr>
          <a:lstStyle/>
          <a:p>
            <a:r>
              <a:rPr lang="fr-FR" sz="1200" dirty="0">
                <a:solidFill>
                  <a:schemeClr val="bg1"/>
                </a:solidFill>
              </a:rPr>
              <a:t>300 </a:t>
            </a:r>
            <a:r>
              <a:rPr lang="fr-FR" sz="1400" dirty="0">
                <a:solidFill>
                  <a:schemeClr val="bg1"/>
                </a:solidFill>
              </a:rPr>
              <a:t>millions d’</a:t>
            </a:r>
            <a:r>
              <a:rPr lang="fr-FR" sz="1400" dirty="0" err="1">
                <a:solidFill>
                  <a:schemeClr val="bg1"/>
                </a:solidFill>
              </a:rPr>
              <a:t>années-lumiére</a:t>
            </a:r>
            <a:endParaRPr lang="fr-FR" sz="1400" dirty="0">
              <a:solidFill>
                <a:schemeClr val="bg1"/>
              </a:solidFill>
            </a:endParaRPr>
          </a:p>
        </p:txBody>
      </p:sp>
    </p:spTree>
    <p:extLst>
      <p:ext uri="{BB962C8B-B14F-4D97-AF65-F5344CB8AC3E}">
        <p14:creationId xmlns:p14="http://schemas.microsoft.com/office/powerpoint/2010/main" val="40762555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194"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spid="_x0000_s24583"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11" y="0"/>
            <a:ext cx="10079568" cy="7559675"/>
          </a:xfrm>
          <a:prstGeom prst="rect">
            <a:avLst/>
          </a:prstGeom>
        </p:spPr>
      </p:pic>
      <p:sp>
        <p:nvSpPr>
          <p:cNvPr id="3" name="ZoneTexte 2"/>
          <p:cNvSpPr txBox="1"/>
          <p:nvPr/>
        </p:nvSpPr>
        <p:spPr>
          <a:xfrm>
            <a:off x="1655936" y="683493"/>
            <a:ext cx="7704856" cy="646331"/>
          </a:xfrm>
          <a:prstGeom prst="rect">
            <a:avLst/>
          </a:prstGeom>
          <a:noFill/>
        </p:spPr>
        <p:txBody>
          <a:bodyPr wrap="square" rtlCol="0">
            <a:spAutoFit/>
          </a:bodyPr>
          <a:lstStyle/>
          <a:p>
            <a:r>
              <a:rPr lang="fr-FR" sz="3600" dirty="0">
                <a:solidFill>
                  <a:schemeClr val="bg1"/>
                </a:solidFill>
                <a:latin typeface="Script MT Bold" panose="03040602040607080904" pitchFamily="66" charset="0"/>
                <a:cs typeface="Segoe UI Light" panose="020B0502040204020203" pitchFamily="34" charset="0"/>
              </a:rPr>
              <a:t>La particule x : comment la détecter ?</a:t>
            </a:r>
          </a:p>
        </p:txBody>
      </p:sp>
    </p:spTree>
    <p:extLst>
      <p:ext uri="{BB962C8B-B14F-4D97-AF65-F5344CB8AC3E}">
        <p14:creationId xmlns:p14="http://schemas.microsoft.com/office/powerpoint/2010/main" val="35586164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5874" name="Object 2"/>
          <p:cNvGraphicFramePr>
            <a:graphicFrameLocks noChangeAspect="1"/>
          </p:cNvGraphicFramePr>
          <p:nvPr>
            <p:extLst>
              <p:ext uri="{D42A27DB-BD31-4B8C-83A1-F6EECF244321}">
                <p14:modId xmlns:p14="http://schemas.microsoft.com/office/powerpoint/2010/main" val="2449674269"/>
              </p:ext>
            </p:extLst>
          </p:nvPr>
        </p:nvGraphicFramePr>
        <p:xfrm>
          <a:off x="-144264" y="0"/>
          <a:ext cx="10496690" cy="7960487"/>
        </p:xfrm>
        <a:graphic>
          <a:graphicData uri="http://schemas.openxmlformats.org/presentationml/2006/ole">
            <mc:AlternateContent xmlns:mc="http://schemas.openxmlformats.org/markup-compatibility/2006">
              <mc:Choice xmlns:v="urn:schemas-microsoft-com:vml" Requires="v">
                <p:oleObj spid="_x0000_s25607"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264" y="0"/>
                        <a:ext cx="10496690" cy="7960487"/>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2" name="ZoneTexte 1"/>
          <p:cNvSpPr txBox="1"/>
          <p:nvPr/>
        </p:nvSpPr>
        <p:spPr>
          <a:xfrm>
            <a:off x="1871960" y="683493"/>
            <a:ext cx="7632848" cy="400110"/>
          </a:xfrm>
          <a:prstGeom prst="rect">
            <a:avLst/>
          </a:prstGeom>
          <a:noFill/>
        </p:spPr>
        <p:txBody>
          <a:bodyPr wrap="square" rtlCol="0">
            <a:spAutoFit/>
          </a:bodyPr>
          <a:lstStyle/>
          <a:p>
            <a:r>
              <a:rPr lang="fr-FR" sz="2000" dirty="0">
                <a:solidFill>
                  <a:srgbClr val="FFFF00"/>
                </a:solidFill>
              </a:rPr>
              <a:t>	</a:t>
            </a:r>
            <a:endParaRPr lang="fr-FR" sz="3200" dirty="0">
              <a:solidFill>
                <a:srgbClr val="FFFF00"/>
              </a:solidFill>
            </a:endParaRPr>
          </a:p>
        </p:txBody>
      </p:sp>
      <p:sp>
        <p:nvSpPr>
          <p:cNvPr id="6" name="Rectangle 5"/>
          <p:cNvSpPr/>
          <p:nvPr/>
        </p:nvSpPr>
        <p:spPr bwMode="auto">
          <a:xfrm>
            <a:off x="143768" y="1330439"/>
            <a:ext cx="9907378" cy="1729318"/>
          </a:xfrm>
          <a:prstGeom prst="rect">
            <a:avLst/>
          </a:prstGeom>
          <a:solidFill>
            <a:srgbClr val="EEC412"/>
          </a:solidFill>
          <a:ln w="28575" cap="flat" cmpd="sng" algn="ctr">
            <a:solidFill>
              <a:schemeClr val="accent1">
                <a:lumMod val="20000"/>
                <a:lumOff val="80000"/>
              </a:schemeClr>
            </a:solidFill>
            <a:prstDash val="solid"/>
            <a:round/>
            <a:headEnd type="none" w="med" len="med"/>
            <a:tailEnd type="none" w="med" len="med"/>
          </a:ln>
          <a:effectLst/>
        </p:spPr>
        <p:txBody>
          <a:bodyPr/>
          <a:lstStyle/>
          <a:p>
            <a:pPr>
              <a:defRPr/>
            </a:pPr>
            <a:endParaRPr lang="fr-FR" sz="1600" dirty="0"/>
          </a:p>
          <a:p>
            <a:pPr>
              <a:defRPr/>
            </a:pPr>
            <a:r>
              <a:rPr lang="fr-FR" sz="1800" dirty="0">
                <a:solidFill>
                  <a:schemeClr val="accent6">
                    <a:lumMod val="75000"/>
                  </a:schemeClr>
                </a:solidFill>
              </a:rPr>
              <a:t>           </a:t>
            </a:r>
            <a:endParaRPr lang="fr-FR" sz="1800" dirty="0"/>
          </a:p>
        </p:txBody>
      </p:sp>
      <p:sp>
        <p:nvSpPr>
          <p:cNvPr id="5" name="Rectangle 4"/>
          <p:cNvSpPr/>
          <p:nvPr/>
        </p:nvSpPr>
        <p:spPr>
          <a:xfrm>
            <a:off x="109834" y="1331778"/>
            <a:ext cx="10297144" cy="2308324"/>
          </a:xfrm>
          <a:prstGeom prst="rect">
            <a:avLst/>
          </a:prstGeom>
        </p:spPr>
        <p:txBody>
          <a:bodyPr wrap="square">
            <a:spAutoFit/>
          </a:bodyPr>
          <a:lstStyle/>
          <a:p>
            <a:r>
              <a:rPr lang="fr-FR" sz="1800" dirty="0">
                <a:solidFill>
                  <a:srgbClr val="353535"/>
                </a:solidFill>
                <a:latin typeface="FontFace"/>
              </a:rPr>
              <a:t>Pour découvrir la composition de la matière noire, les scientifiques ont trois stratégies possibles : </a:t>
            </a:r>
          </a:p>
          <a:p>
            <a:r>
              <a:rPr lang="fr-FR" sz="1800" dirty="0">
                <a:solidFill>
                  <a:srgbClr val="353535"/>
                </a:solidFill>
                <a:latin typeface="FontFace"/>
              </a:rPr>
              <a:t>  </a:t>
            </a:r>
            <a:r>
              <a:rPr lang="fr-FR" sz="1800" b="1" dirty="0">
                <a:solidFill>
                  <a:srgbClr val="353535"/>
                </a:solidFill>
                <a:latin typeface="FontFace"/>
              </a:rPr>
              <a:t>-</a:t>
            </a:r>
            <a:r>
              <a:rPr lang="fr-FR" sz="1800" dirty="0">
                <a:solidFill>
                  <a:srgbClr val="353535"/>
                </a:solidFill>
                <a:latin typeface="FontFace"/>
              </a:rPr>
              <a:t>  Détecter l’effet qu’elle induit sur la matière ordinaire.</a:t>
            </a:r>
          </a:p>
          <a:p>
            <a:r>
              <a:rPr lang="fr-FR" sz="1800" dirty="0">
                <a:solidFill>
                  <a:srgbClr val="353535"/>
                </a:solidFill>
                <a:latin typeface="FontFace"/>
              </a:rPr>
              <a:t>  </a:t>
            </a:r>
            <a:r>
              <a:rPr lang="fr-FR" sz="1800" b="1" dirty="0">
                <a:solidFill>
                  <a:srgbClr val="353535"/>
                </a:solidFill>
                <a:latin typeface="FontFace"/>
              </a:rPr>
              <a:t>-</a:t>
            </a:r>
            <a:r>
              <a:rPr lang="fr-FR" sz="1800" dirty="0">
                <a:solidFill>
                  <a:srgbClr val="353535"/>
                </a:solidFill>
                <a:latin typeface="FontFace"/>
              </a:rPr>
              <a:t>  La produire par l’énergie dégagée lors de la collision de protons de haute énergie. </a:t>
            </a:r>
          </a:p>
          <a:p>
            <a:r>
              <a:rPr lang="fr-FR" sz="1800" dirty="0">
                <a:solidFill>
                  <a:srgbClr val="353535"/>
                </a:solidFill>
                <a:latin typeface="FontFace"/>
              </a:rPr>
              <a:t>  </a:t>
            </a:r>
            <a:r>
              <a:rPr lang="fr-FR" sz="1800" b="1" dirty="0">
                <a:solidFill>
                  <a:srgbClr val="353535"/>
                </a:solidFill>
                <a:latin typeface="FontFace"/>
              </a:rPr>
              <a:t>-</a:t>
            </a:r>
            <a:r>
              <a:rPr lang="fr-FR" sz="1800" dirty="0">
                <a:solidFill>
                  <a:srgbClr val="353535"/>
                </a:solidFill>
                <a:latin typeface="FontFace"/>
              </a:rPr>
              <a:t> Tenter d’observer et analyser les produits de l’annihilation des particules de matière</a:t>
            </a:r>
          </a:p>
          <a:p>
            <a:r>
              <a:rPr lang="fr-FR" sz="1800" dirty="0">
                <a:solidFill>
                  <a:srgbClr val="353535"/>
                </a:solidFill>
                <a:latin typeface="FontFace"/>
              </a:rPr>
              <a:t>     noire qui se produisent dans le cosmos (rayonnement gamma très énergétique).</a:t>
            </a:r>
          </a:p>
          <a:p>
            <a:r>
              <a:rPr lang="fr-FR" sz="1800" dirty="0">
                <a:solidFill>
                  <a:srgbClr val="353535"/>
                </a:solidFill>
                <a:latin typeface="FontFace"/>
              </a:rPr>
              <a:t>     Etudier l’abondance inexpliquée de rayons x dans les galaxie (neutrinos stériles ?)</a:t>
            </a:r>
          </a:p>
          <a:p>
            <a:endParaRPr lang="fr-FR" sz="1800" dirty="0">
              <a:solidFill>
                <a:srgbClr val="353535"/>
              </a:solidFill>
              <a:latin typeface="FontFace"/>
            </a:endParaRPr>
          </a:p>
          <a:p>
            <a:endParaRPr lang="fr-FR" sz="1800" dirty="0">
              <a:solidFill>
                <a:srgbClr val="353535"/>
              </a:solidFill>
              <a:latin typeface="FontFace"/>
            </a:endParaRPr>
          </a:p>
        </p:txBody>
      </p:sp>
      <p:sp>
        <p:nvSpPr>
          <p:cNvPr id="10" name="Rectangle à coins arrondis 9"/>
          <p:cNvSpPr/>
          <p:nvPr/>
        </p:nvSpPr>
        <p:spPr bwMode="auto">
          <a:xfrm>
            <a:off x="1799952" y="317447"/>
            <a:ext cx="7200800" cy="504056"/>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4" name="Rectangle 3"/>
          <p:cNvSpPr/>
          <p:nvPr/>
        </p:nvSpPr>
        <p:spPr>
          <a:xfrm>
            <a:off x="2159992" y="325169"/>
            <a:ext cx="9001000" cy="461665"/>
          </a:xfrm>
          <a:prstGeom prst="rect">
            <a:avLst/>
          </a:prstGeom>
        </p:spPr>
        <p:txBody>
          <a:bodyPr wrap="square">
            <a:spAutoFit/>
          </a:bodyPr>
          <a:lstStyle/>
          <a:p>
            <a:r>
              <a:rPr lang="fr-FR" dirty="0">
                <a:solidFill>
                  <a:srgbClr val="FFFF00"/>
                </a:solidFill>
                <a:latin typeface="robotoregular"/>
              </a:rPr>
              <a:t>Stratégies utilisées pour détecter la particule X</a:t>
            </a:r>
          </a:p>
        </p:txBody>
      </p:sp>
      <p:pic>
        <p:nvPicPr>
          <p:cNvPr id="15" name="Imag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8472" y="4305324"/>
            <a:ext cx="2893954" cy="2551515"/>
          </a:xfrm>
          <a:prstGeom prst="rect">
            <a:avLst/>
          </a:prstGeom>
        </p:spPr>
      </p:pic>
      <p:pic>
        <p:nvPicPr>
          <p:cNvPr id="17" name="Image 16"/>
          <p:cNvPicPr>
            <a:picLocks noChangeAspect="1"/>
          </p:cNvPicPr>
          <p:nvPr/>
        </p:nvPicPr>
        <p:blipFill>
          <a:blip r:embed="rId7"/>
          <a:stretch>
            <a:fillRect/>
          </a:stretch>
        </p:blipFill>
        <p:spPr>
          <a:xfrm>
            <a:off x="215776" y="4305324"/>
            <a:ext cx="3207837" cy="2419583"/>
          </a:xfrm>
          <a:prstGeom prst="rect">
            <a:avLst/>
          </a:prstGeom>
        </p:spPr>
      </p:pic>
      <p:sp>
        <p:nvSpPr>
          <p:cNvPr id="18" name="ZoneTexte 17"/>
          <p:cNvSpPr txBox="1"/>
          <p:nvPr/>
        </p:nvSpPr>
        <p:spPr>
          <a:xfrm>
            <a:off x="71760" y="3645580"/>
            <a:ext cx="3924313" cy="369332"/>
          </a:xfrm>
          <a:prstGeom prst="rect">
            <a:avLst/>
          </a:prstGeom>
          <a:noFill/>
        </p:spPr>
        <p:txBody>
          <a:bodyPr wrap="square" rtlCol="0">
            <a:spAutoFit/>
          </a:bodyPr>
          <a:lstStyle/>
          <a:p>
            <a:r>
              <a:rPr lang="fr-FR" sz="1800" dirty="0">
                <a:solidFill>
                  <a:schemeClr val="bg1">
                    <a:lumMod val="95000"/>
                  </a:schemeClr>
                </a:solidFill>
              </a:rPr>
              <a:t>Collision particule-matière baryonique</a:t>
            </a:r>
          </a:p>
        </p:txBody>
      </p:sp>
      <p:sp>
        <p:nvSpPr>
          <p:cNvPr id="19" name="Rectangle 18"/>
          <p:cNvSpPr/>
          <p:nvPr/>
        </p:nvSpPr>
        <p:spPr>
          <a:xfrm>
            <a:off x="3903767" y="3656536"/>
            <a:ext cx="2894752" cy="369332"/>
          </a:xfrm>
          <a:prstGeom prst="rect">
            <a:avLst/>
          </a:prstGeom>
        </p:spPr>
        <p:txBody>
          <a:bodyPr wrap="square">
            <a:spAutoFit/>
          </a:bodyPr>
          <a:lstStyle/>
          <a:p>
            <a:r>
              <a:rPr lang="fr-FR" sz="1800" dirty="0">
                <a:solidFill>
                  <a:schemeClr val="bg1">
                    <a:lumMod val="95000"/>
                  </a:schemeClr>
                </a:solidFill>
              </a:rPr>
              <a:t>Collision proton-proton</a:t>
            </a:r>
          </a:p>
        </p:txBody>
      </p:sp>
      <p:sp>
        <p:nvSpPr>
          <p:cNvPr id="22" name="Rectangle 21"/>
          <p:cNvSpPr/>
          <p:nvPr/>
        </p:nvSpPr>
        <p:spPr>
          <a:xfrm>
            <a:off x="6459958" y="3646127"/>
            <a:ext cx="7724475" cy="369332"/>
          </a:xfrm>
          <a:prstGeom prst="rect">
            <a:avLst/>
          </a:prstGeom>
        </p:spPr>
        <p:txBody>
          <a:bodyPr wrap="square">
            <a:spAutoFit/>
          </a:bodyPr>
          <a:lstStyle/>
          <a:p>
            <a:r>
              <a:rPr lang="fr-FR" sz="1800" dirty="0">
                <a:solidFill>
                  <a:schemeClr val="bg1">
                    <a:lumMod val="95000"/>
                  </a:schemeClr>
                </a:solidFill>
              </a:rPr>
              <a:t>Rayonnements électromagnétiques</a:t>
            </a:r>
          </a:p>
        </p:txBody>
      </p:sp>
      <p:pic>
        <p:nvPicPr>
          <p:cNvPr id="195835" name="Picture 251" descr="Nas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94472" y="4272935"/>
            <a:ext cx="2891646" cy="266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4201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194" name="Object 2"/>
          <p:cNvGraphicFramePr>
            <a:graphicFrameLocks noChangeAspect="1"/>
          </p:cNvGraphicFramePr>
          <p:nvPr>
            <p:extLst>
              <p:ext uri="{D42A27DB-BD31-4B8C-83A1-F6EECF244321}">
                <p14:modId xmlns:p14="http://schemas.microsoft.com/office/powerpoint/2010/main" val="2736225123"/>
              </p:ext>
            </p:extLst>
          </p:nvPr>
        </p:nvGraphicFramePr>
        <p:xfrm>
          <a:off x="1" y="0"/>
          <a:ext cx="10219886" cy="7559675"/>
        </p:xfrm>
        <a:graphic>
          <a:graphicData uri="http://schemas.openxmlformats.org/presentationml/2006/ole">
            <mc:AlternateContent xmlns:mc="http://schemas.openxmlformats.org/markup-compatibility/2006">
              <mc:Choice xmlns:v="urn:schemas-microsoft-com:vml" Requires="v">
                <p:oleObj spid="_x0000_s26631"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10219886" cy="7559675"/>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4" name="Rectangle à coins arrondis 3"/>
          <p:cNvSpPr/>
          <p:nvPr/>
        </p:nvSpPr>
        <p:spPr bwMode="auto">
          <a:xfrm>
            <a:off x="499053" y="269357"/>
            <a:ext cx="9361040" cy="461185"/>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3" name="Rectangle 2"/>
          <p:cNvSpPr/>
          <p:nvPr/>
        </p:nvSpPr>
        <p:spPr>
          <a:xfrm>
            <a:off x="647824" y="248884"/>
            <a:ext cx="10873208" cy="461665"/>
          </a:xfrm>
          <a:prstGeom prst="rect">
            <a:avLst/>
          </a:prstGeom>
        </p:spPr>
        <p:txBody>
          <a:bodyPr wrap="square">
            <a:spAutoFit/>
          </a:bodyPr>
          <a:lstStyle/>
          <a:p>
            <a:r>
              <a:rPr lang="fr-FR" altLang="fr-FR" dirty="0">
                <a:solidFill>
                  <a:srgbClr val="FFFF00"/>
                </a:solidFill>
                <a:latin typeface="Calibri" panose="020F0502020204030204" pitchFamily="34" charset="0"/>
              </a:rPr>
              <a:t>De très nombreux instruments sont associés à ces 3 types de recherches.</a:t>
            </a:r>
            <a:endParaRPr lang="fr-FR" dirty="0"/>
          </a:p>
        </p:txBody>
      </p:sp>
      <p:sp>
        <p:nvSpPr>
          <p:cNvPr id="6" name="Rectangle 5"/>
          <p:cNvSpPr/>
          <p:nvPr/>
        </p:nvSpPr>
        <p:spPr bwMode="auto">
          <a:xfrm>
            <a:off x="95925" y="899517"/>
            <a:ext cx="9864849" cy="3457434"/>
          </a:xfrm>
          <a:prstGeom prst="rect">
            <a:avLst/>
          </a:prstGeom>
          <a:solidFill>
            <a:srgbClr val="EEC412"/>
          </a:solidFill>
          <a:ln w="28575" cap="flat" cmpd="sng" algn="ctr">
            <a:solidFill>
              <a:schemeClr val="accent1">
                <a:lumMod val="20000"/>
                <a:lumOff val="80000"/>
              </a:schemeClr>
            </a:solidFill>
            <a:prstDash val="solid"/>
            <a:round/>
            <a:headEnd type="none" w="med" len="med"/>
            <a:tailEnd type="none" w="med" len="med"/>
          </a:ln>
          <a:effectLst/>
        </p:spPr>
        <p:txBody>
          <a:bodyPr/>
          <a:lstStyle/>
          <a:p>
            <a:pPr>
              <a:defRPr/>
            </a:pPr>
            <a:endParaRPr lang="fr-FR" sz="1600" dirty="0"/>
          </a:p>
          <a:p>
            <a:pPr>
              <a:defRPr/>
            </a:pPr>
            <a:r>
              <a:rPr lang="fr-FR" sz="1800" dirty="0">
                <a:solidFill>
                  <a:schemeClr val="accent6">
                    <a:lumMod val="75000"/>
                  </a:schemeClr>
                </a:solidFill>
              </a:rPr>
              <a:t>           </a:t>
            </a:r>
            <a:endParaRPr lang="fr-FR" sz="1800" dirty="0"/>
          </a:p>
        </p:txBody>
      </p:sp>
      <p:pic>
        <p:nvPicPr>
          <p:cNvPr id="5" name="Imag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2120" y="4425158"/>
            <a:ext cx="4289254" cy="2910871"/>
          </a:xfrm>
          <a:prstGeom prst="rect">
            <a:avLst/>
          </a:prstGeom>
        </p:spPr>
      </p:pic>
      <p:sp>
        <p:nvSpPr>
          <p:cNvPr id="7" name="Rectangle 6"/>
          <p:cNvSpPr/>
          <p:nvPr/>
        </p:nvSpPr>
        <p:spPr>
          <a:xfrm>
            <a:off x="19411" y="919510"/>
            <a:ext cx="9941363" cy="4216539"/>
          </a:xfrm>
          <a:prstGeom prst="rect">
            <a:avLst/>
          </a:prstGeom>
        </p:spPr>
        <p:txBody>
          <a:bodyPr wrap="square">
            <a:spAutoFit/>
          </a:bodyPr>
          <a:lstStyle/>
          <a:p>
            <a:pPr algn="ctr"/>
            <a:r>
              <a:rPr lang="fr-FR" sz="2000" dirty="0"/>
              <a:t>L’expérience EDELWEISS de Modane enfouie à 1700 m sous le massif alpin analyse les chocs des particules contre les cristaux d’atomes de germanium et mesure le recul de ceux-ci.</a:t>
            </a:r>
          </a:p>
          <a:p>
            <a:pPr algn="ctr"/>
            <a:endParaRPr lang="fr-FR" sz="2000" dirty="0">
              <a:latin typeface="+mj-lt"/>
            </a:endParaRPr>
          </a:p>
          <a:p>
            <a:pPr algn="ctr"/>
            <a:r>
              <a:rPr lang="fr-FR" sz="2000" dirty="0">
                <a:latin typeface="+mj-lt"/>
              </a:rPr>
              <a:t>Au grand collisionneur de hadrons (LHC)</a:t>
            </a:r>
            <a:r>
              <a:rPr lang="fr-FR" sz="2000" dirty="0"/>
              <a:t> deux faisceaux de protons circulent à la vitesse de la lumière en sens opposés et se percutent. Les débris des collisions forment de nouvelles particules, qui émergent du point de collision dans toutes les directions.</a:t>
            </a:r>
          </a:p>
          <a:p>
            <a:pPr algn="ctr"/>
            <a:endParaRPr lang="fr-FR" sz="2000" dirty="0"/>
          </a:p>
          <a:p>
            <a:pPr algn="ctr"/>
            <a:r>
              <a:rPr lang="fr-FR" sz="2000" dirty="0"/>
              <a:t>La radioastronomie chasse les particules de matière noire qui s’annihilent et émettent des photons gamma . Ces particules sont plus abondantes au cœur des galaxies où elles devraient produire un excès de rayonnement gamma, or ces excès existent. La difficulté actuelle est de trier ces photons dans le flot des autres rayons gamma (pulsars gamma…)</a:t>
            </a:r>
          </a:p>
          <a:p>
            <a:pPr algn="ctr"/>
            <a:endParaRPr lang="fr-FR" sz="2000" dirty="0"/>
          </a:p>
          <a:p>
            <a:pPr algn="ctr"/>
            <a:endParaRPr lang="fr-FR" sz="2000" dirty="0">
              <a:latin typeface="+mj-lt"/>
            </a:endParaRPr>
          </a:p>
        </p:txBody>
      </p:sp>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768" y="4425159"/>
            <a:ext cx="2911516" cy="2820483"/>
          </a:xfrm>
          <a:prstGeom prst="rect">
            <a:avLst/>
          </a:prstGeom>
        </p:spPr>
      </p:pic>
      <p:pic>
        <p:nvPicPr>
          <p:cNvPr id="11" name="Imag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8624" y="4425159"/>
            <a:ext cx="2129103" cy="2910871"/>
          </a:xfrm>
          <a:prstGeom prst="rect">
            <a:avLst/>
          </a:prstGeom>
        </p:spPr>
      </p:pic>
    </p:spTree>
    <p:extLst>
      <p:ext uri="{BB962C8B-B14F-4D97-AF65-F5344CB8AC3E}">
        <p14:creationId xmlns:p14="http://schemas.microsoft.com/office/powerpoint/2010/main" val="16256353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194" name="Object 2"/>
          <p:cNvGraphicFramePr>
            <a:graphicFrameLocks noChangeAspect="1"/>
          </p:cNvGraphicFramePr>
          <p:nvPr>
            <p:extLst>
              <p:ext uri="{D42A27DB-BD31-4B8C-83A1-F6EECF244321}">
                <p14:modId xmlns:p14="http://schemas.microsoft.com/office/powerpoint/2010/main" val="1802616447"/>
              </p:ext>
            </p:extLst>
          </p:nvPr>
        </p:nvGraphicFramePr>
        <p:xfrm>
          <a:off x="0" y="-7580"/>
          <a:ext cx="10152507" cy="7559675"/>
        </p:xfrm>
        <a:graphic>
          <a:graphicData uri="http://schemas.openxmlformats.org/presentationml/2006/ole">
            <mc:AlternateContent xmlns:mc="http://schemas.openxmlformats.org/markup-compatibility/2006">
              <mc:Choice xmlns:v="urn:schemas-microsoft-com:vml" Requires="v">
                <p:oleObj spid="_x0000_s27655"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580"/>
                        <a:ext cx="10152507" cy="7559675"/>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4" name="Rectangle à coins arrondis 3"/>
          <p:cNvSpPr/>
          <p:nvPr/>
        </p:nvSpPr>
        <p:spPr bwMode="auto">
          <a:xfrm>
            <a:off x="359792" y="156406"/>
            <a:ext cx="9495183" cy="743111"/>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8" name="Rectangle 7"/>
          <p:cNvSpPr/>
          <p:nvPr/>
        </p:nvSpPr>
        <p:spPr>
          <a:xfrm>
            <a:off x="545026" y="191631"/>
            <a:ext cx="9320333" cy="707886"/>
          </a:xfrm>
          <a:prstGeom prst="rect">
            <a:avLst/>
          </a:prstGeom>
        </p:spPr>
        <p:txBody>
          <a:bodyPr wrap="square">
            <a:spAutoFit/>
          </a:bodyPr>
          <a:lstStyle/>
          <a:p>
            <a:r>
              <a:rPr lang="fr-FR" sz="2000" dirty="0">
                <a:solidFill>
                  <a:srgbClr val="FFFF00"/>
                </a:solidFill>
                <a:latin typeface="robotoregular"/>
              </a:rPr>
              <a:t>A ce jour aucune particule compatible avec la matière noire n’a été détectée.</a:t>
            </a:r>
          </a:p>
          <a:p>
            <a:r>
              <a:rPr lang="fr-FR" sz="2000" dirty="0">
                <a:solidFill>
                  <a:srgbClr val="FFFF00"/>
                </a:solidFill>
                <a:latin typeface="robotoregular"/>
              </a:rPr>
              <a:t>Des projets innovants  devraient apporter une aide considérable aux recherches.  </a:t>
            </a:r>
          </a:p>
        </p:txBody>
      </p:sp>
      <p:sp>
        <p:nvSpPr>
          <p:cNvPr id="6" name="Rectangle 5"/>
          <p:cNvSpPr/>
          <p:nvPr/>
        </p:nvSpPr>
        <p:spPr bwMode="auto">
          <a:xfrm>
            <a:off x="267828" y="1128127"/>
            <a:ext cx="9717754" cy="2017663"/>
          </a:xfrm>
          <a:prstGeom prst="rect">
            <a:avLst/>
          </a:prstGeom>
          <a:solidFill>
            <a:srgbClr val="EEC412"/>
          </a:solidFill>
          <a:ln w="28575" cap="flat" cmpd="sng" algn="ctr">
            <a:solidFill>
              <a:schemeClr val="accent1">
                <a:lumMod val="20000"/>
                <a:lumOff val="80000"/>
              </a:schemeClr>
            </a:solidFill>
            <a:prstDash val="solid"/>
            <a:round/>
            <a:headEnd type="none" w="med" len="med"/>
            <a:tailEnd type="none" w="med" len="med"/>
          </a:ln>
          <a:effectLst/>
        </p:spPr>
        <p:txBody>
          <a:bodyPr/>
          <a:lstStyle/>
          <a:p>
            <a:pPr>
              <a:defRPr/>
            </a:pPr>
            <a:endParaRPr lang="fr-FR" sz="1600" dirty="0"/>
          </a:p>
          <a:p>
            <a:pPr>
              <a:defRPr/>
            </a:pPr>
            <a:r>
              <a:rPr lang="fr-FR" sz="1800" dirty="0">
                <a:solidFill>
                  <a:schemeClr val="accent6">
                    <a:lumMod val="75000"/>
                  </a:schemeClr>
                </a:solidFill>
              </a:rPr>
              <a:t>           </a:t>
            </a:r>
            <a:endParaRPr lang="fr-FR" sz="1800" dirty="0"/>
          </a:p>
        </p:txBody>
      </p:sp>
      <p:sp>
        <p:nvSpPr>
          <p:cNvPr id="9" name="ZoneTexte 8"/>
          <p:cNvSpPr txBox="1"/>
          <p:nvPr/>
        </p:nvSpPr>
        <p:spPr>
          <a:xfrm>
            <a:off x="402619" y="3178051"/>
            <a:ext cx="5328592" cy="338554"/>
          </a:xfrm>
          <a:prstGeom prst="rect">
            <a:avLst/>
          </a:prstGeom>
          <a:noFill/>
        </p:spPr>
        <p:txBody>
          <a:bodyPr wrap="square" rtlCol="0">
            <a:spAutoFit/>
          </a:bodyPr>
          <a:lstStyle/>
          <a:p>
            <a:r>
              <a:rPr lang="fr-FR" sz="1600" dirty="0">
                <a:solidFill>
                  <a:schemeClr val="bg1"/>
                </a:solidFill>
              </a:rPr>
              <a:t>Radio télescope SKA 1 en Afrique du Sud (hautes fréquences)</a:t>
            </a:r>
          </a:p>
        </p:txBody>
      </p:sp>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604" y="3563813"/>
            <a:ext cx="5660623" cy="3808870"/>
          </a:xfrm>
          <a:prstGeom prst="rect">
            <a:avLst/>
          </a:prstGeom>
        </p:spPr>
      </p:pic>
      <p:pic>
        <p:nvPicPr>
          <p:cNvPr id="12" name="Imag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20432" y="3563813"/>
            <a:ext cx="3808870" cy="3808870"/>
          </a:xfrm>
          <a:prstGeom prst="rect">
            <a:avLst/>
          </a:prstGeom>
        </p:spPr>
      </p:pic>
      <p:sp>
        <p:nvSpPr>
          <p:cNvPr id="14" name="ZoneTexte 13"/>
          <p:cNvSpPr txBox="1"/>
          <p:nvPr/>
        </p:nvSpPr>
        <p:spPr>
          <a:xfrm>
            <a:off x="267828" y="1190345"/>
            <a:ext cx="10605132" cy="1938992"/>
          </a:xfrm>
          <a:prstGeom prst="rect">
            <a:avLst/>
          </a:prstGeom>
          <a:noFill/>
        </p:spPr>
        <p:txBody>
          <a:bodyPr wrap="square" rtlCol="0">
            <a:spAutoFit/>
          </a:bodyPr>
          <a:lstStyle/>
          <a:p>
            <a:r>
              <a:rPr lang="fr-FR" sz="2000" dirty="0"/>
              <a:t>Le SKA (Square Kilomètre Array) est un réseau de radiotélescopes interférométriques  dans</a:t>
            </a:r>
          </a:p>
          <a:p>
            <a:r>
              <a:rPr lang="fr-FR" sz="2000" dirty="0"/>
              <a:t>        les longueurs d’ondes métriques et centimétriques. Il sera le plus puissant au monde.</a:t>
            </a:r>
          </a:p>
          <a:p>
            <a:r>
              <a:rPr lang="fr-FR" sz="2000" dirty="0"/>
              <a:t>                              16 pays sont impliqués dans ce projet dont la France. </a:t>
            </a:r>
          </a:p>
          <a:p>
            <a:r>
              <a:rPr lang="fr-FR" sz="2000" b="1" dirty="0"/>
              <a:t>SKA 1</a:t>
            </a:r>
            <a:r>
              <a:rPr lang="fr-FR" sz="2000" u="sng" dirty="0"/>
              <a:t> </a:t>
            </a:r>
            <a:r>
              <a:rPr lang="fr-FR" sz="2000" dirty="0"/>
              <a:t>en Afrique du Sud est composé de 200 télescopes paraboliques 15 mètres de diamètre.</a:t>
            </a:r>
          </a:p>
          <a:p>
            <a:r>
              <a:rPr lang="fr-FR" sz="2000" dirty="0"/>
              <a:t>                 Les travaux de construction ont débuté, la mise en service est prévue en 2027</a:t>
            </a:r>
          </a:p>
          <a:p>
            <a:r>
              <a:rPr lang="fr-FR" sz="2000" b="1" dirty="0"/>
              <a:t>SKA 2</a:t>
            </a:r>
            <a:r>
              <a:rPr lang="fr-FR" sz="2000" dirty="0"/>
              <a:t>  en Australie sera composé de 350 00 antennes, mise en service prévue en 2030.</a:t>
            </a:r>
          </a:p>
        </p:txBody>
      </p:sp>
      <p:sp>
        <p:nvSpPr>
          <p:cNvPr id="17" name="ZoneTexte 16"/>
          <p:cNvSpPr txBox="1"/>
          <p:nvPr/>
        </p:nvSpPr>
        <p:spPr>
          <a:xfrm>
            <a:off x="5902457" y="3192998"/>
            <a:ext cx="4433401" cy="338554"/>
          </a:xfrm>
          <a:prstGeom prst="rect">
            <a:avLst/>
          </a:prstGeom>
          <a:noFill/>
        </p:spPr>
        <p:txBody>
          <a:bodyPr wrap="square" rtlCol="0">
            <a:spAutoFit/>
          </a:bodyPr>
          <a:lstStyle/>
          <a:p>
            <a:r>
              <a:rPr lang="fr-FR" sz="1600" dirty="0">
                <a:solidFill>
                  <a:schemeClr val="bg1"/>
                </a:solidFill>
              </a:rPr>
              <a:t>Antennes SKA 2 en Australie (basses fréquences)</a:t>
            </a:r>
          </a:p>
        </p:txBody>
      </p:sp>
    </p:spTree>
    <p:extLst>
      <p:ext uri="{BB962C8B-B14F-4D97-AF65-F5344CB8AC3E}">
        <p14:creationId xmlns:p14="http://schemas.microsoft.com/office/powerpoint/2010/main" val="6255596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5874" name="Object 2"/>
          <p:cNvGraphicFramePr>
            <a:graphicFrameLocks noChangeAspect="1"/>
          </p:cNvGraphicFramePr>
          <p:nvPr>
            <p:extLst>
              <p:ext uri="{D42A27DB-BD31-4B8C-83A1-F6EECF244321}">
                <p14:modId xmlns:p14="http://schemas.microsoft.com/office/powerpoint/2010/main" val="400877590"/>
              </p:ext>
            </p:extLst>
          </p:nvPr>
        </p:nvGraphicFramePr>
        <p:xfrm>
          <a:off x="-4710" y="395461"/>
          <a:ext cx="10080625" cy="7559675"/>
        </p:xfrm>
        <a:graphic>
          <a:graphicData uri="http://schemas.openxmlformats.org/presentationml/2006/ole">
            <mc:AlternateContent xmlns:mc="http://schemas.openxmlformats.org/markup-compatibility/2006">
              <mc:Choice xmlns:v="urn:schemas-microsoft-com:vml" Requires="v">
                <p:oleObj spid="_x0000_s3079"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0" y="395461"/>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1224384" y="-1404739"/>
            <a:ext cx="12889432" cy="9289032"/>
          </a:xfrm>
          <a:prstGeom prst="rect">
            <a:avLst/>
          </a:prstGeom>
        </p:spPr>
      </p:pic>
      <p:sp>
        <p:nvSpPr>
          <p:cNvPr id="5" name="Rectangle 4"/>
          <p:cNvSpPr/>
          <p:nvPr/>
        </p:nvSpPr>
        <p:spPr>
          <a:xfrm>
            <a:off x="647348" y="1331565"/>
            <a:ext cx="9145965" cy="584775"/>
          </a:xfrm>
          <a:prstGeom prst="rect">
            <a:avLst/>
          </a:prstGeom>
        </p:spPr>
        <p:txBody>
          <a:bodyPr wrap="square">
            <a:spAutoFit/>
          </a:bodyPr>
          <a:lstStyle/>
          <a:p>
            <a:r>
              <a:rPr lang="fr-FR" sz="3200" dirty="0">
                <a:solidFill>
                  <a:schemeClr val="bg1">
                    <a:lumMod val="95000"/>
                  </a:schemeClr>
                </a:solidFill>
                <a:latin typeface="Script MT Bold" panose="03040602040607080904" pitchFamily="66" charset="0"/>
              </a:rPr>
              <a:t>Découverte de la matière noire : indices… et preuves.</a:t>
            </a:r>
          </a:p>
        </p:txBody>
      </p:sp>
    </p:spTree>
    <p:extLst>
      <p:ext uri="{BB962C8B-B14F-4D97-AF65-F5344CB8AC3E}">
        <p14:creationId xmlns:p14="http://schemas.microsoft.com/office/powerpoint/2010/main" val="1009051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194" name="Object 2"/>
          <p:cNvGraphicFramePr>
            <a:graphicFrameLocks noChangeAspect="1"/>
          </p:cNvGraphicFramePr>
          <p:nvPr>
            <p:extLst>
              <p:ext uri="{D42A27DB-BD31-4B8C-83A1-F6EECF244321}">
                <p14:modId xmlns:p14="http://schemas.microsoft.com/office/powerpoint/2010/main" val="1398800355"/>
              </p:ext>
            </p:extLst>
          </p:nvPr>
        </p:nvGraphicFramePr>
        <p:xfrm>
          <a:off x="-72255" y="-23808"/>
          <a:ext cx="10183624" cy="7559675"/>
        </p:xfrm>
        <a:graphic>
          <a:graphicData uri="http://schemas.openxmlformats.org/presentationml/2006/ole">
            <mc:AlternateContent xmlns:mc="http://schemas.openxmlformats.org/markup-compatibility/2006">
              <mc:Choice xmlns:v="urn:schemas-microsoft-com:vml" Requires="v">
                <p:oleObj spid="_x0000_s28679"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55" y="-23808"/>
                        <a:ext cx="10183624" cy="7559675"/>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4" name="Rectangle à coins arrondis 3"/>
          <p:cNvSpPr/>
          <p:nvPr/>
        </p:nvSpPr>
        <p:spPr bwMode="auto">
          <a:xfrm>
            <a:off x="1151880" y="328437"/>
            <a:ext cx="8204211" cy="609583"/>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3" name="Rectangle 2"/>
          <p:cNvSpPr/>
          <p:nvPr/>
        </p:nvSpPr>
        <p:spPr>
          <a:xfrm>
            <a:off x="1151880" y="412219"/>
            <a:ext cx="9073008" cy="461665"/>
          </a:xfrm>
          <a:prstGeom prst="rect">
            <a:avLst/>
          </a:prstGeom>
        </p:spPr>
        <p:txBody>
          <a:bodyPr wrap="square">
            <a:spAutoFit/>
          </a:bodyPr>
          <a:lstStyle/>
          <a:p>
            <a:r>
              <a:rPr lang="fr-FR" altLang="fr-FR" dirty="0">
                <a:solidFill>
                  <a:srgbClr val="FFFF00"/>
                </a:solidFill>
                <a:latin typeface="Calibri" panose="020F0502020204030204" pitchFamily="34" charset="0"/>
              </a:rPr>
              <a:t>Un projet pharaonique pour succéder au LHC à partir de 2040 ? </a:t>
            </a:r>
            <a:endParaRPr lang="fr-FR" dirty="0"/>
          </a:p>
        </p:txBody>
      </p:sp>
      <p:sp>
        <p:nvSpPr>
          <p:cNvPr id="6" name="Rectangle 5"/>
          <p:cNvSpPr/>
          <p:nvPr/>
        </p:nvSpPr>
        <p:spPr bwMode="auto">
          <a:xfrm>
            <a:off x="102626" y="1101441"/>
            <a:ext cx="9936857" cy="1958315"/>
          </a:xfrm>
          <a:prstGeom prst="rect">
            <a:avLst/>
          </a:prstGeom>
          <a:solidFill>
            <a:srgbClr val="EEC412"/>
          </a:solidFill>
          <a:ln w="28575" cap="flat" cmpd="sng" algn="ctr">
            <a:solidFill>
              <a:schemeClr val="accent1">
                <a:lumMod val="20000"/>
                <a:lumOff val="80000"/>
              </a:schemeClr>
            </a:solidFill>
            <a:prstDash val="solid"/>
            <a:round/>
            <a:headEnd type="none" w="med" len="med"/>
            <a:tailEnd type="none" w="med" len="med"/>
          </a:ln>
          <a:effectLst/>
        </p:spPr>
        <p:txBody>
          <a:bodyPr/>
          <a:lstStyle/>
          <a:p>
            <a:pPr>
              <a:defRPr/>
            </a:pPr>
            <a:endParaRPr lang="fr-FR" sz="1600" dirty="0"/>
          </a:p>
          <a:p>
            <a:pPr>
              <a:defRPr/>
            </a:pPr>
            <a:r>
              <a:rPr lang="fr-FR" sz="1800" dirty="0">
                <a:solidFill>
                  <a:schemeClr val="accent6">
                    <a:lumMod val="75000"/>
                  </a:schemeClr>
                </a:solidFill>
              </a:rPr>
              <a:t>           </a:t>
            </a:r>
            <a:endParaRPr lang="fr-FR" sz="1800" dirty="0"/>
          </a:p>
        </p:txBody>
      </p:sp>
      <p:pic>
        <p:nvPicPr>
          <p:cNvPr id="5" name="Imag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227" y="3149288"/>
            <a:ext cx="9495654" cy="4550000"/>
          </a:xfrm>
          <a:prstGeom prst="rect">
            <a:avLst/>
          </a:prstGeom>
        </p:spPr>
      </p:pic>
      <p:sp>
        <p:nvSpPr>
          <p:cNvPr id="11" name="ZoneTexte 10"/>
          <p:cNvSpPr txBox="1"/>
          <p:nvPr/>
        </p:nvSpPr>
        <p:spPr>
          <a:xfrm>
            <a:off x="-211026" y="1101441"/>
            <a:ext cx="10461166" cy="1938992"/>
          </a:xfrm>
          <a:prstGeom prst="rect">
            <a:avLst/>
          </a:prstGeom>
          <a:noFill/>
        </p:spPr>
        <p:txBody>
          <a:bodyPr wrap="square" rtlCol="0">
            <a:spAutoFit/>
          </a:bodyPr>
          <a:lstStyle/>
          <a:p>
            <a:pPr algn="ctr"/>
            <a:r>
              <a:rPr lang="fr-FR" sz="2000" dirty="0"/>
              <a:t>Le CERN a été désigné par ses 23 états membres pour coordonner un projet international pour la construction du FCC (Futur Collisionneur Circulaire), un nouveau accélérateur de particules.</a:t>
            </a:r>
          </a:p>
          <a:p>
            <a:pPr algn="ctr"/>
            <a:r>
              <a:rPr lang="fr-FR" sz="2000" dirty="0"/>
              <a:t>A l’intérieur d’un anneau circulaire de 100 km de circonférence, les particules seront</a:t>
            </a:r>
          </a:p>
          <a:p>
            <a:pPr algn="ctr"/>
            <a:r>
              <a:rPr lang="fr-FR" sz="2000" dirty="0"/>
              <a:t> accélérées avec une énergie de 100 Téra électronvolts (Tev) contre 13 Tev pour l’actuel LHC.</a:t>
            </a:r>
          </a:p>
          <a:p>
            <a:pPr algn="ctr"/>
            <a:r>
              <a:rPr lang="fr-FR" sz="2000" dirty="0"/>
              <a:t>Les travaux de faisabilité ont été entrepris autour de Genève.</a:t>
            </a:r>
          </a:p>
          <a:p>
            <a:pPr algn="ctr"/>
            <a:r>
              <a:rPr lang="fr-FR" sz="2000" dirty="0"/>
              <a:t> Coût prévisionnel : 20 milliards d’euros !</a:t>
            </a:r>
          </a:p>
        </p:txBody>
      </p:sp>
    </p:spTree>
    <p:extLst>
      <p:ext uri="{BB962C8B-B14F-4D97-AF65-F5344CB8AC3E}">
        <p14:creationId xmlns:p14="http://schemas.microsoft.com/office/powerpoint/2010/main" val="16205200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194" name="Object 2"/>
          <p:cNvGraphicFramePr>
            <a:graphicFrameLocks noChangeAspect="1"/>
          </p:cNvGraphicFramePr>
          <p:nvPr>
            <p:extLst>
              <p:ext uri="{D42A27DB-BD31-4B8C-83A1-F6EECF244321}">
                <p14:modId xmlns:p14="http://schemas.microsoft.com/office/powerpoint/2010/main" val="2925754829"/>
              </p:ext>
            </p:extLst>
          </p:nvPr>
        </p:nvGraphicFramePr>
        <p:xfrm>
          <a:off x="0" y="-108595"/>
          <a:ext cx="10080625" cy="7559675"/>
        </p:xfrm>
        <a:graphic>
          <a:graphicData uri="http://schemas.openxmlformats.org/presentationml/2006/ole">
            <mc:AlternateContent xmlns:mc="http://schemas.openxmlformats.org/markup-compatibility/2006">
              <mc:Choice xmlns:v="urn:schemas-microsoft-com:vml" Requires="v">
                <p:oleObj spid="_x0000_s29703"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8595"/>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sp>
        <p:nvSpPr>
          <p:cNvPr id="8" name="Rectangle 7"/>
          <p:cNvSpPr/>
          <p:nvPr/>
        </p:nvSpPr>
        <p:spPr>
          <a:xfrm>
            <a:off x="2520950" y="3179674"/>
            <a:ext cx="5038725" cy="830997"/>
          </a:xfrm>
          <a:prstGeom prst="rect">
            <a:avLst/>
          </a:prstGeom>
        </p:spPr>
        <p:txBody>
          <a:bodyPr>
            <a:spAutoFit/>
          </a:bodyPr>
          <a:lstStyle/>
          <a:p>
            <a:r>
              <a:rPr lang="fr-FR" dirty="0">
                <a:solidFill>
                  <a:srgbClr val="202122"/>
                </a:solidFill>
                <a:latin typeface="Arial" panose="020B0604020202020204" pitchFamily="34" charset="0"/>
              </a:rPr>
              <a:t>Image de l'observatoire de rayons X Chandra de l'amas de galaxies </a:t>
            </a:r>
            <a:endParaRPr lang="fr-FR" dirty="0"/>
          </a:p>
        </p:txBody>
      </p:sp>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720"/>
            <a:ext cx="10058400" cy="7776864"/>
          </a:xfrm>
          <a:prstGeom prst="rect">
            <a:avLst/>
          </a:prstGeom>
        </p:spPr>
      </p:pic>
      <p:sp>
        <p:nvSpPr>
          <p:cNvPr id="5" name="Rectangle 4"/>
          <p:cNvSpPr/>
          <p:nvPr/>
        </p:nvSpPr>
        <p:spPr>
          <a:xfrm>
            <a:off x="1511920" y="3348076"/>
            <a:ext cx="7343898" cy="646331"/>
          </a:xfrm>
          <a:prstGeom prst="rect">
            <a:avLst/>
          </a:prstGeom>
        </p:spPr>
        <p:txBody>
          <a:bodyPr wrap="square">
            <a:spAutoFit/>
          </a:bodyPr>
          <a:lstStyle/>
          <a:p>
            <a:r>
              <a:rPr lang="fr-FR" sz="3600" dirty="0">
                <a:solidFill>
                  <a:schemeClr val="bg1">
                    <a:lumMod val="95000"/>
                  </a:schemeClr>
                </a:solidFill>
                <a:latin typeface="Script MT Bold" panose="03040602040607080904" pitchFamily="66" charset="0"/>
              </a:rPr>
              <a:t>Et si la matière noire n’existait pas ? </a:t>
            </a:r>
          </a:p>
        </p:txBody>
      </p:sp>
    </p:spTree>
    <p:extLst>
      <p:ext uri="{BB962C8B-B14F-4D97-AF65-F5344CB8AC3E}">
        <p14:creationId xmlns:p14="http://schemas.microsoft.com/office/powerpoint/2010/main" val="1347210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194" name="Object 2"/>
          <p:cNvGraphicFramePr>
            <a:graphicFrameLocks noChangeAspect="1"/>
          </p:cNvGraphicFramePr>
          <p:nvPr>
            <p:extLst>
              <p:ext uri="{D42A27DB-BD31-4B8C-83A1-F6EECF244321}">
                <p14:modId xmlns:p14="http://schemas.microsoft.com/office/powerpoint/2010/main" val="3126303678"/>
              </p:ext>
            </p:extLst>
          </p:nvPr>
        </p:nvGraphicFramePr>
        <p:xfrm>
          <a:off x="0" y="-108595"/>
          <a:ext cx="10080625" cy="7668270"/>
        </p:xfrm>
        <a:graphic>
          <a:graphicData uri="http://schemas.openxmlformats.org/presentationml/2006/ole">
            <mc:AlternateContent xmlns:mc="http://schemas.openxmlformats.org/markup-compatibility/2006">
              <mc:Choice xmlns:v="urn:schemas-microsoft-com:vml" Requires="v">
                <p:oleObj spid="_x0000_s30727"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8595"/>
                        <a:ext cx="10080625" cy="7668270"/>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4" name="Rectangle à coins arrondis 3"/>
          <p:cNvSpPr/>
          <p:nvPr/>
        </p:nvSpPr>
        <p:spPr bwMode="auto">
          <a:xfrm>
            <a:off x="35880" y="92697"/>
            <a:ext cx="10008864" cy="778066"/>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3" name="Rectangle 2"/>
          <p:cNvSpPr/>
          <p:nvPr/>
        </p:nvSpPr>
        <p:spPr>
          <a:xfrm>
            <a:off x="35880" y="415083"/>
            <a:ext cx="10729194" cy="461665"/>
          </a:xfrm>
          <a:prstGeom prst="rect">
            <a:avLst/>
          </a:prstGeom>
        </p:spPr>
        <p:txBody>
          <a:bodyPr wrap="square">
            <a:spAutoFit/>
          </a:bodyPr>
          <a:lstStyle/>
          <a:p>
            <a:r>
              <a:rPr lang="fr-FR" altLang="fr-FR" dirty="0">
                <a:solidFill>
                  <a:srgbClr val="FFFF00"/>
                </a:solidFill>
                <a:latin typeface="Calibri" panose="020F0502020204030204" pitchFamily="34" charset="0"/>
              </a:rPr>
              <a:t>Le modèle </a:t>
            </a:r>
            <a:r>
              <a:rPr lang="fr-FR" altLang="fr-FR" dirty="0">
                <a:solidFill>
                  <a:srgbClr val="FFFF00"/>
                </a:solidFill>
                <a:latin typeface="Calibri" panose="020F0502020204030204" pitchFamily="34" charset="0"/>
                <a:cs typeface="Calibri" panose="020F0502020204030204" pitchFamily="34" charset="0"/>
              </a:rPr>
              <a:t>MOND (</a:t>
            </a:r>
            <a:r>
              <a:rPr lang="fr-FR" i="1" dirty="0">
                <a:solidFill>
                  <a:srgbClr val="FFFF00"/>
                </a:solidFill>
                <a:latin typeface="Calibri" panose="020F0502020204030204" pitchFamily="34" charset="0"/>
                <a:cs typeface="Calibri" panose="020F0502020204030204" pitchFamily="34" charset="0"/>
              </a:rPr>
              <a:t>Modified Newtonian dynamics)</a:t>
            </a:r>
            <a:r>
              <a:rPr lang="fr-FR" altLang="fr-FR" dirty="0">
                <a:solidFill>
                  <a:srgbClr val="FFFF00"/>
                </a:solidFill>
                <a:latin typeface="Calibri" panose="020F0502020204030204" pitchFamily="34" charset="0"/>
                <a:cs typeface="Calibri" panose="020F0502020204030204" pitchFamily="34" charset="0"/>
              </a:rPr>
              <a:t> revoit</a:t>
            </a:r>
            <a:r>
              <a:rPr lang="fr-FR" altLang="fr-FR" dirty="0">
                <a:solidFill>
                  <a:srgbClr val="FFFF00"/>
                </a:solidFill>
                <a:latin typeface="Calibri" panose="020F0502020204030204" pitchFamily="34" charset="0"/>
              </a:rPr>
              <a:t> les lois de la gravité.</a:t>
            </a:r>
            <a:endParaRPr lang="fr-FR" dirty="0"/>
          </a:p>
        </p:txBody>
      </p:sp>
      <p:sp>
        <p:nvSpPr>
          <p:cNvPr id="8" name="Rectangle 7"/>
          <p:cNvSpPr/>
          <p:nvPr/>
        </p:nvSpPr>
        <p:spPr>
          <a:xfrm>
            <a:off x="2520950" y="3179674"/>
            <a:ext cx="5038725" cy="830997"/>
          </a:xfrm>
          <a:prstGeom prst="rect">
            <a:avLst/>
          </a:prstGeom>
        </p:spPr>
        <p:txBody>
          <a:bodyPr>
            <a:spAutoFit/>
          </a:bodyPr>
          <a:lstStyle/>
          <a:p>
            <a:r>
              <a:rPr lang="fr-FR" dirty="0">
                <a:solidFill>
                  <a:srgbClr val="202122"/>
                </a:solidFill>
                <a:latin typeface="Arial" panose="020B0604020202020204" pitchFamily="34" charset="0"/>
              </a:rPr>
              <a:t>Image de l'observatoire de rayons X Chandra de l'amas de galaxies </a:t>
            </a:r>
            <a:endParaRPr lang="fr-FR" dirty="0"/>
          </a:p>
        </p:txBody>
      </p:sp>
      <p:sp>
        <p:nvSpPr>
          <p:cNvPr id="6" name="Rectangle 5"/>
          <p:cNvSpPr/>
          <p:nvPr/>
        </p:nvSpPr>
        <p:spPr bwMode="auto">
          <a:xfrm>
            <a:off x="203427" y="1248248"/>
            <a:ext cx="9721080" cy="1739501"/>
          </a:xfrm>
          <a:prstGeom prst="rect">
            <a:avLst/>
          </a:prstGeom>
          <a:solidFill>
            <a:srgbClr val="EEC412"/>
          </a:solidFill>
          <a:ln w="28575" cap="flat" cmpd="sng" algn="ctr">
            <a:solidFill>
              <a:schemeClr val="accent1">
                <a:lumMod val="20000"/>
                <a:lumOff val="80000"/>
              </a:schemeClr>
            </a:solidFill>
            <a:prstDash val="solid"/>
            <a:round/>
            <a:headEnd type="none" w="med" len="med"/>
            <a:tailEnd type="none" w="med" len="med"/>
          </a:ln>
          <a:effectLst/>
        </p:spPr>
        <p:txBody>
          <a:bodyPr/>
          <a:lstStyle/>
          <a:p>
            <a:pPr>
              <a:defRPr/>
            </a:pPr>
            <a:endParaRPr lang="fr-FR" sz="1600" dirty="0"/>
          </a:p>
          <a:p>
            <a:pPr>
              <a:defRPr/>
            </a:pPr>
            <a:r>
              <a:rPr lang="fr-FR" sz="1800" dirty="0">
                <a:solidFill>
                  <a:schemeClr val="accent6">
                    <a:lumMod val="75000"/>
                  </a:schemeClr>
                </a:solidFill>
              </a:rPr>
              <a:t>           </a:t>
            </a:r>
            <a:endParaRPr lang="fr-FR" sz="1800" dirty="0"/>
          </a:p>
        </p:txBody>
      </p:sp>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6781" y="3310135"/>
            <a:ext cx="8208911" cy="3473459"/>
          </a:xfrm>
          <a:prstGeom prst="rect">
            <a:avLst/>
          </a:prstGeom>
        </p:spPr>
      </p:pic>
      <p:sp>
        <p:nvSpPr>
          <p:cNvPr id="5" name="ZoneTexte 4"/>
          <p:cNvSpPr txBox="1"/>
          <p:nvPr/>
        </p:nvSpPr>
        <p:spPr>
          <a:xfrm>
            <a:off x="179772" y="1305913"/>
            <a:ext cx="9721080" cy="1938992"/>
          </a:xfrm>
          <a:prstGeom prst="rect">
            <a:avLst/>
          </a:prstGeom>
          <a:noFill/>
        </p:spPr>
        <p:txBody>
          <a:bodyPr wrap="square" rtlCol="0">
            <a:spAutoFit/>
          </a:bodyPr>
          <a:lstStyle/>
          <a:p>
            <a:pPr algn="ctr"/>
            <a:r>
              <a:rPr lang="fr-FR" sz="2000" dirty="0"/>
              <a:t>En 1983 l’Israélien Mordehai Milgrom propose de modifier les lois de la gravité (décrites par la relativité générale) afin de s’affranchir d’une éventuelle matière noire.</a:t>
            </a:r>
          </a:p>
          <a:p>
            <a:pPr algn="ctr"/>
            <a:r>
              <a:rPr lang="fr-FR" sz="2000" dirty="0"/>
              <a:t>Il estime que la « constante » G de la gravitation augmente avec les distances par rapport aux centres des galaxies. Ceci explique les vitesses excessives constatées des étoiles éloignées.</a:t>
            </a:r>
          </a:p>
          <a:p>
            <a:pPr algn="ctr"/>
            <a:r>
              <a:rPr lang="fr-FR" sz="2000" dirty="0"/>
              <a:t> </a:t>
            </a:r>
            <a:r>
              <a:rPr lang="fr-FR" sz="2000" b="1" dirty="0"/>
              <a:t>Ce modèle fonctionne parfaitement au niveau de toutes les galaxies observées.</a:t>
            </a:r>
          </a:p>
          <a:p>
            <a:pPr algn="ctr"/>
            <a:endParaRPr lang="fr-FR" sz="2000" dirty="0"/>
          </a:p>
        </p:txBody>
      </p:sp>
      <p:pic>
        <p:nvPicPr>
          <p:cNvPr id="7" name="Imag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7784" y="4328350"/>
            <a:ext cx="2428065" cy="2428065"/>
          </a:xfrm>
          <a:prstGeom prst="rect">
            <a:avLst/>
          </a:prstGeom>
        </p:spPr>
      </p:pic>
      <p:sp>
        <p:nvSpPr>
          <p:cNvPr id="9" name="Rectangle 8"/>
          <p:cNvSpPr/>
          <p:nvPr/>
        </p:nvSpPr>
        <p:spPr>
          <a:xfrm>
            <a:off x="502449" y="3912674"/>
            <a:ext cx="2018501" cy="369332"/>
          </a:xfrm>
          <a:prstGeom prst="rect">
            <a:avLst/>
          </a:prstGeom>
        </p:spPr>
        <p:txBody>
          <a:bodyPr wrap="none">
            <a:spAutoFit/>
          </a:bodyPr>
          <a:lstStyle/>
          <a:p>
            <a:r>
              <a:rPr lang="fr-FR" sz="1800" dirty="0">
                <a:solidFill>
                  <a:schemeClr val="bg1">
                    <a:lumMod val="95000"/>
                  </a:schemeClr>
                </a:solidFill>
              </a:rPr>
              <a:t>Mordehai Milgrom </a:t>
            </a:r>
          </a:p>
        </p:txBody>
      </p:sp>
      <p:sp>
        <p:nvSpPr>
          <p:cNvPr id="10" name="ZoneTexte 9"/>
          <p:cNvSpPr txBox="1"/>
          <p:nvPr/>
        </p:nvSpPr>
        <p:spPr>
          <a:xfrm>
            <a:off x="2376016" y="48039"/>
            <a:ext cx="9218383" cy="461665"/>
          </a:xfrm>
          <a:prstGeom prst="rect">
            <a:avLst/>
          </a:prstGeom>
          <a:noFill/>
        </p:spPr>
        <p:txBody>
          <a:bodyPr wrap="square" rtlCol="0">
            <a:spAutoFit/>
          </a:bodyPr>
          <a:lstStyle/>
          <a:p>
            <a:r>
              <a:rPr lang="fr-FR" dirty="0">
                <a:solidFill>
                  <a:srgbClr val="FFFF00"/>
                </a:solidFill>
                <a:latin typeface="Calibri" panose="020F0502020204030204" pitchFamily="34" charset="0"/>
                <a:cs typeface="Calibri" panose="020F0502020204030204" pitchFamily="34" charset="0"/>
              </a:rPr>
              <a:t>La dynamique newtonienne modifiée!</a:t>
            </a:r>
          </a:p>
        </p:txBody>
      </p:sp>
    </p:spTree>
    <p:extLst>
      <p:ext uri="{BB962C8B-B14F-4D97-AF65-F5344CB8AC3E}">
        <p14:creationId xmlns:p14="http://schemas.microsoft.com/office/powerpoint/2010/main" val="42461296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194" name="Object 2"/>
          <p:cNvGraphicFramePr>
            <a:graphicFrameLocks noChangeAspect="1"/>
          </p:cNvGraphicFramePr>
          <p:nvPr>
            <p:extLst>
              <p:ext uri="{D42A27DB-BD31-4B8C-83A1-F6EECF244321}">
                <p14:modId xmlns:p14="http://schemas.microsoft.com/office/powerpoint/2010/main" val="270013380"/>
              </p:ext>
            </p:extLst>
          </p:nvPr>
        </p:nvGraphicFramePr>
        <p:xfrm>
          <a:off x="0" y="-108595"/>
          <a:ext cx="10080625" cy="7776864"/>
        </p:xfrm>
        <a:graphic>
          <a:graphicData uri="http://schemas.openxmlformats.org/presentationml/2006/ole">
            <mc:AlternateContent xmlns:mc="http://schemas.openxmlformats.org/markup-compatibility/2006">
              <mc:Choice xmlns:v="urn:schemas-microsoft-com:vml" Requires="v">
                <p:oleObj spid="_x0000_s31751"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8595"/>
                        <a:ext cx="10080625" cy="7776864"/>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cxnSp>
        <p:nvCxnSpPr>
          <p:cNvPr id="16" name="Connecteur en angle 15"/>
          <p:cNvCxnSpPr/>
          <p:nvPr/>
        </p:nvCxnSpPr>
        <p:spPr bwMode="auto">
          <a:xfrm rot="5400000" flipH="1" flipV="1">
            <a:off x="1993127" y="3971096"/>
            <a:ext cx="1487775" cy="577980"/>
          </a:xfrm>
          <a:prstGeom prst="bentConnector3">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Connecteur droit avec flèche 23"/>
          <p:cNvCxnSpPr/>
          <p:nvPr/>
        </p:nvCxnSpPr>
        <p:spPr bwMode="auto">
          <a:xfrm flipV="1">
            <a:off x="1583928" y="4355901"/>
            <a:ext cx="5328592" cy="2520280"/>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6551" name="Picture 7" descr="http://chandra.harvard.edu/photo/2006/1e0657/1e0657_op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840" y="1959117"/>
            <a:ext cx="8451737" cy="5709152"/>
          </a:xfrm>
          <a:prstGeom prst="rect">
            <a:avLst/>
          </a:prstGeom>
          <a:noFill/>
          <a:extLst>
            <a:ext uri="{909E8E84-426E-40DD-AFC4-6F175D3DCCD1}">
              <a14:hiddenFill xmlns:a14="http://schemas.microsoft.com/office/drawing/2010/main">
                <a:solidFill>
                  <a:srgbClr val="FFFFFF"/>
                </a:solidFill>
              </a14:hiddenFill>
            </a:ext>
          </a:extLst>
        </p:spPr>
      </p:pic>
      <p:sp>
        <p:nvSpPr>
          <p:cNvPr id="2" name="Ellipse 1"/>
          <p:cNvSpPr/>
          <p:nvPr/>
        </p:nvSpPr>
        <p:spPr bwMode="auto">
          <a:xfrm>
            <a:off x="2808064" y="3743834"/>
            <a:ext cx="1871250" cy="252028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5" name="Ellipse 4"/>
          <p:cNvSpPr/>
          <p:nvPr/>
        </p:nvSpPr>
        <p:spPr bwMode="auto">
          <a:xfrm>
            <a:off x="3026005" y="3914050"/>
            <a:ext cx="1510251" cy="2340258"/>
          </a:xfrm>
          <a:prstGeom prst="ellipse">
            <a:avLst/>
          </a:pr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7" name="Ellipse 6"/>
          <p:cNvSpPr/>
          <p:nvPr/>
        </p:nvSpPr>
        <p:spPr bwMode="auto">
          <a:xfrm>
            <a:off x="6120432" y="4017233"/>
            <a:ext cx="1066284" cy="1089651"/>
          </a:xfrm>
          <a:prstGeom prst="ellipse">
            <a:avLst/>
          </a:prstGeom>
          <a:noFill/>
          <a:ln w="1905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14" name="Rectangle 13"/>
          <p:cNvSpPr/>
          <p:nvPr/>
        </p:nvSpPr>
        <p:spPr bwMode="auto">
          <a:xfrm>
            <a:off x="215776" y="230925"/>
            <a:ext cx="9727780" cy="1404155"/>
          </a:xfrm>
          <a:prstGeom prst="rect">
            <a:avLst/>
          </a:prstGeom>
          <a:solidFill>
            <a:srgbClr val="EEC412"/>
          </a:solidFill>
          <a:ln w="28575" cap="flat" cmpd="sng" algn="ctr">
            <a:solidFill>
              <a:schemeClr val="accent1">
                <a:lumMod val="20000"/>
                <a:lumOff val="80000"/>
              </a:schemeClr>
            </a:solidFill>
            <a:prstDash val="solid"/>
            <a:round/>
            <a:headEnd type="none" w="med" len="med"/>
            <a:tailEnd type="none" w="med" len="med"/>
          </a:ln>
          <a:effectLst/>
        </p:spPr>
        <p:txBody>
          <a:bodyPr/>
          <a:lstStyle/>
          <a:p>
            <a:pPr>
              <a:defRPr/>
            </a:pPr>
            <a:endParaRPr lang="fr-FR" sz="1600" dirty="0"/>
          </a:p>
          <a:p>
            <a:pPr>
              <a:defRPr/>
            </a:pPr>
            <a:r>
              <a:rPr lang="fr-FR" sz="1800" dirty="0">
                <a:solidFill>
                  <a:schemeClr val="accent6">
                    <a:lumMod val="75000"/>
                  </a:schemeClr>
                </a:solidFill>
              </a:rPr>
              <a:t>           </a:t>
            </a:r>
            <a:endParaRPr lang="fr-FR" sz="1800" dirty="0"/>
          </a:p>
        </p:txBody>
      </p:sp>
      <p:cxnSp>
        <p:nvCxnSpPr>
          <p:cNvPr id="6" name="Connecteur droit avec flèche 5"/>
          <p:cNvCxnSpPr/>
          <p:nvPr/>
        </p:nvCxnSpPr>
        <p:spPr bwMode="auto">
          <a:xfrm flipV="1">
            <a:off x="791840" y="4643933"/>
            <a:ext cx="5256584" cy="1296144"/>
          </a:xfrm>
          <a:prstGeom prst="straightConnector1">
            <a:avLst/>
          </a:prstGeom>
          <a:solidFill>
            <a:srgbClr val="00B8FF"/>
          </a:solidFill>
          <a:ln w="28575"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ZoneTexte 7"/>
          <p:cNvSpPr txBox="1"/>
          <p:nvPr/>
        </p:nvSpPr>
        <p:spPr>
          <a:xfrm>
            <a:off x="91860" y="265120"/>
            <a:ext cx="9851696" cy="1323439"/>
          </a:xfrm>
          <a:prstGeom prst="rect">
            <a:avLst/>
          </a:prstGeom>
          <a:noFill/>
        </p:spPr>
        <p:txBody>
          <a:bodyPr wrap="square" rtlCol="0">
            <a:spAutoFit/>
          </a:bodyPr>
          <a:lstStyle/>
          <a:p>
            <a:pPr algn="ctr"/>
            <a:r>
              <a:rPr lang="fr-FR" sz="2000" dirty="0"/>
              <a:t>Mais en 2004 les deux amas du boulet situés à 3,8 milliards d’AL (constellation de la Carène)</a:t>
            </a:r>
          </a:p>
          <a:p>
            <a:pPr algn="ctr"/>
            <a:r>
              <a:rPr lang="fr-FR" sz="2000" dirty="0"/>
              <a:t> sont étudiés conjointement par des équipes américaines, européennes et japonaises.</a:t>
            </a:r>
          </a:p>
          <a:p>
            <a:pPr algn="ctr"/>
            <a:r>
              <a:rPr lang="fr-FR" sz="2000" dirty="0"/>
              <a:t>Le petit amas (boulet) a percuté et traversé l’amas principal à très </a:t>
            </a:r>
          </a:p>
          <a:p>
            <a:pPr algn="ctr"/>
            <a:r>
              <a:rPr lang="fr-FR" sz="2000" dirty="0"/>
              <a:t>grande vitesse et suscite la curiosité des scientifiques.</a:t>
            </a:r>
          </a:p>
        </p:txBody>
      </p:sp>
    </p:spTree>
    <p:extLst>
      <p:ext uri="{BB962C8B-B14F-4D97-AF65-F5344CB8AC3E}">
        <p14:creationId xmlns:p14="http://schemas.microsoft.com/office/powerpoint/2010/main" val="13955045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194" name="Object 2"/>
          <p:cNvGraphicFramePr>
            <a:graphicFrameLocks noChangeAspect="1"/>
          </p:cNvGraphicFramePr>
          <p:nvPr>
            <p:extLst>
              <p:ext uri="{D42A27DB-BD31-4B8C-83A1-F6EECF244321}">
                <p14:modId xmlns:p14="http://schemas.microsoft.com/office/powerpoint/2010/main" val="2441191117"/>
              </p:ext>
            </p:extLst>
          </p:nvPr>
        </p:nvGraphicFramePr>
        <p:xfrm>
          <a:off x="0" y="-108595"/>
          <a:ext cx="10224888" cy="7843244"/>
        </p:xfrm>
        <a:graphic>
          <a:graphicData uri="http://schemas.openxmlformats.org/presentationml/2006/ole">
            <mc:AlternateContent xmlns:mc="http://schemas.openxmlformats.org/markup-compatibility/2006">
              <mc:Choice xmlns:v="urn:schemas-microsoft-com:vml" Requires="v">
                <p:oleObj spid="_x0000_s32775"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8595"/>
                        <a:ext cx="10224888" cy="7843244"/>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8" name="Rectangle 7"/>
          <p:cNvSpPr/>
          <p:nvPr/>
        </p:nvSpPr>
        <p:spPr>
          <a:xfrm>
            <a:off x="2520950" y="3179674"/>
            <a:ext cx="5038725" cy="830997"/>
          </a:xfrm>
          <a:prstGeom prst="rect">
            <a:avLst/>
          </a:prstGeom>
        </p:spPr>
        <p:txBody>
          <a:bodyPr>
            <a:spAutoFit/>
          </a:bodyPr>
          <a:lstStyle/>
          <a:p>
            <a:r>
              <a:rPr lang="fr-FR" dirty="0">
                <a:solidFill>
                  <a:srgbClr val="202122"/>
                </a:solidFill>
                <a:latin typeface="Arial" panose="020B0604020202020204" pitchFamily="34" charset="0"/>
              </a:rPr>
              <a:t>Image de l'observatoire de rayons X Chandra de l'amas de galaxies </a:t>
            </a:r>
            <a:endParaRPr lang="fr-FR" dirty="0"/>
          </a:p>
        </p:txBody>
      </p:sp>
      <p:pic>
        <p:nvPicPr>
          <p:cNvPr id="237570" name="Picture 2" descr="http://chandra.harvard.edu/photo/2006/1e0657/1e0657_xray_op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4606" y="1829993"/>
            <a:ext cx="8175676" cy="590465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227648" y="162244"/>
            <a:ext cx="9721080" cy="1961409"/>
          </a:xfrm>
          <a:prstGeom prst="rect">
            <a:avLst/>
          </a:prstGeom>
          <a:solidFill>
            <a:srgbClr val="EEC412"/>
          </a:solidFill>
          <a:ln w="28575" cap="flat" cmpd="sng" algn="ctr">
            <a:solidFill>
              <a:schemeClr val="accent1">
                <a:lumMod val="20000"/>
                <a:lumOff val="80000"/>
              </a:schemeClr>
            </a:solidFill>
            <a:prstDash val="solid"/>
            <a:round/>
            <a:headEnd type="none" w="med" len="med"/>
            <a:tailEnd type="none" w="med" len="med"/>
          </a:ln>
          <a:effectLst/>
        </p:spPr>
        <p:txBody>
          <a:bodyPr/>
          <a:lstStyle/>
          <a:p>
            <a:pPr>
              <a:defRPr/>
            </a:pPr>
            <a:endParaRPr lang="fr-FR" sz="1600" dirty="0"/>
          </a:p>
          <a:p>
            <a:pPr>
              <a:defRPr/>
            </a:pPr>
            <a:r>
              <a:rPr lang="fr-FR" sz="1800" dirty="0">
                <a:solidFill>
                  <a:schemeClr val="accent6">
                    <a:lumMod val="75000"/>
                  </a:schemeClr>
                </a:solidFill>
              </a:rPr>
              <a:t>           </a:t>
            </a:r>
            <a:endParaRPr lang="fr-FR" sz="1800" dirty="0"/>
          </a:p>
        </p:txBody>
      </p:sp>
      <p:sp>
        <p:nvSpPr>
          <p:cNvPr id="2" name="ZoneTexte 1"/>
          <p:cNvSpPr txBox="1"/>
          <p:nvPr/>
        </p:nvSpPr>
        <p:spPr>
          <a:xfrm>
            <a:off x="211336" y="162244"/>
            <a:ext cx="9625328" cy="2554545"/>
          </a:xfrm>
          <a:prstGeom prst="rect">
            <a:avLst/>
          </a:prstGeom>
          <a:noFill/>
        </p:spPr>
        <p:txBody>
          <a:bodyPr wrap="square" rtlCol="0">
            <a:spAutoFit/>
          </a:bodyPr>
          <a:lstStyle/>
          <a:p>
            <a:pPr algn="ctr"/>
            <a:r>
              <a:rPr lang="fr-FR" sz="2000" dirty="0"/>
              <a:t>Dans les galaxies, les étoiles sont très éloignées les unes des autres et lorsque des amas se traversent il n’y a aucune conséquences sur les structures de ces galaxies.</a:t>
            </a:r>
          </a:p>
          <a:p>
            <a:pPr algn="ctr"/>
            <a:r>
              <a:rPr lang="fr-FR" sz="2000" dirty="0"/>
              <a:t>Il en est tout autrement pour les gaz qui interagissent entre eux et se séparent des galaxies.</a:t>
            </a:r>
          </a:p>
          <a:p>
            <a:pPr algn="ctr"/>
            <a:r>
              <a:rPr lang="fr-FR" sz="2000" dirty="0"/>
              <a:t>Dans les amas de galaxies la masse du gaz est 10 fois supérieure à la masse des galaxies.</a:t>
            </a:r>
          </a:p>
          <a:p>
            <a:pPr algn="ctr"/>
            <a:r>
              <a:rPr lang="fr-FR" sz="2000" dirty="0"/>
              <a:t>Cette situation devient très intéressante pour analyser la distribution de la matière baryonique sur chaque partie par la méthode des lentilles gravitationnelles.</a:t>
            </a:r>
          </a:p>
          <a:p>
            <a:pPr algn="ctr"/>
            <a:endParaRPr lang="fr-FR" sz="2000" dirty="0"/>
          </a:p>
          <a:p>
            <a:pPr algn="ctr"/>
            <a:endParaRPr lang="fr-FR" sz="2000" dirty="0"/>
          </a:p>
        </p:txBody>
      </p:sp>
      <p:sp>
        <p:nvSpPr>
          <p:cNvPr id="4" name="Ellipse 3"/>
          <p:cNvSpPr/>
          <p:nvPr/>
        </p:nvSpPr>
        <p:spPr bwMode="auto">
          <a:xfrm>
            <a:off x="3312120" y="4211885"/>
            <a:ext cx="1152128" cy="1800200"/>
          </a:xfrm>
          <a:prstGeom prst="ellipse">
            <a:avLst/>
          </a:prstGeom>
          <a:noFill/>
          <a:ln w="1905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5" name="Ellipse 4"/>
          <p:cNvSpPr/>
          <p:nvPr/>
        </p:nvSpPr>
        <p:spPr bwMode="auto">
          <a:xfrm>
            <a:off x="6552480" y="4211885"/>
            <a:ext cx="792088" cy="864096"/>
          </a:xfrm>
          <a:prstGeom prst="ellipse">
            <a:avLst/>
          </a:pr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6" name="ZoneTexte 5"/>
          <p:cNvSpPr txBox="1"/>
          <p:nvPr/>
        </p:nvSpPr>
        <p:spPr>
          <a:xfrm>
            <a:off x="4680272" y="6374398"/>
            <a:ext cx="3024336" cy="369332"/>
          </a:xfrm>
          <a:prstGeom prst="rect">
            <a:avLst/>
          </a:prstGeom>
          <a:noFill/>
        </p:spPr>
        <p:txBody>
          <a:bodyPr wrap="square" rtlCol="0">
            <a:spAutoFit/>
          </a:bodyPr>
          <a:lstStyle/>
          <a:p>
            <a:r>
              <a:rPr lang="fr-FR" sz="1800" dirty="0">
                <a:solidFill>
                  <a:schemeClr val="bg1"/>
                </a:solidFill>
              </a:rPr>
              <a:t>Galaxies des amas</a:t>
            </a:r>
          </a:p>
        </p:txBody>
      </p:sp>
      <p:sp>
        <p:nvSpPr>
          <p:cNvPr id="9" name="ZoneTexte 8"/>
          <p:cNvSpPr txBox="1"/>
          <p:nvPr/>
        </p:nvSpPr>
        <p:spPr>
          <a:xfrm>
            <a:off x="4198037" y="2534681"/>
            <a:ext cx="5328592" cy="400110"/>
          </a:xfrm>
          <a:prstGeom prst="rect">
            <a:avLst/>
          </a:prstGeom>
          <a:noFill/>
        </p:spPr>
        <p:txBody>
          <a:bodyPr wrap="square" rtlCol="0">
            <a:spAutoFit/>
          </a:bodyPr>
          <a:lstStyle/>
          <a:p>
            <a:r>
              <a:rPr lang="fr-FR" sz="2000" dirty="0">
                <a:solidFill>
                  <a:schemeClr val="bg1"/>
                </a:solidFill>
              </a:rPr>
              <a:t>Gaz des amas 10 fois plus massifs que les galaxies</a:t>
            </a:r>
          </a:p>
        </p:txBody>
      </p:sp>
      <p:cxnSp>
        <p:nvCxnSpPr>
          <p:cNvPr id="11" name="Connecteur droit avec flèche 10"/>
          <p:cNvCxnSpPr/>
          <p:nvPr/>
        </p:nvCxnSpPr>
        <p:spPr bwMode="auto">
          <a:xfrm flipH="1">
            <a:off x="5088188" y="3038584"/>
            <a:ext cx="393953" cy="528415"/>
          </a:xfrm>
          <a:prstGeom prst="straightConnector1">
            <a:avLst/>
          </a:prstGeom>
          <a:solidFill>
            <a:srgbClr val="00B8FF"/>
          </a:solidFill>
          <a:ln w="19050"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Connecteur droit avec flèche 13"/>
          <p:cNvCxnSpPr/>
          <p:nvPr/>
        </p:nvCxnSpPr>
        <p:spPr bwMode="auto">
          <a:xfrm flipH="1">
            <a:off x="6625440" y="3072588"/>
            <a:ext cx="447310" cy="588601"/>
          </a:xfrm>
          <a:prstGeom prst="straightConnector1">
            <a:avLst/>
          </a:prstGeom>
          <a:solidFill>
            <a:srgbClr val="00B8FF"/>
          </a:solidFill>
          <a:ln w="19050"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Connecteur droit avec flèche 17"/>
          <p:cNvCxnSpPr/>
          <p:nvPr/>
        </p:nvCxnSpPr>
        <p:spPr bwMode="auto">
          <a:xfrm flipV="1">
            <a:off x="6323006" y="5383479"/>
            <a:ext cx="428756" cy="844630"/>
          </a:xfrm>
          <a:prstGeom prst="straightConnector1">
            <a:avLst/>
          </a:prstGeom>
          <a:solidFill>
            <a:srgbClr val="00B8FF"/>
          </a:solidFill>
          <a:ln w="19050"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Connecteur droit avec flèche 20"/>
          <p:cNvCxnSpPr/>
          <p:nvPr/>
        </p:nvCxnSpPr>
        <p:spPr bwMode="auto">
          <a:xfrm flipH="1" flipV="1">
            <a:off x="4383993" y="5868069"/>
            <a:ext cx="440295" cy="506329"/>
          </a:xfrm>
          <a:prstGeom prst="straightConnector1">
            <a:avLst/>
          </a:prstGeom>
          <a:solidFill>
            <a:srgbClr val="00B8FF"/>
          </a:solidFill>
          <a:ln w="19050"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090976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194" name="Object 2"/>
          <p:cNvGraphicFramePr>
            <a:graphicFrameLocks noChangeAspect="1"/>
          </p:cNvGraphicFramePr>
          <p:nvPr>
            <p:extLst>
              <p:ext uri="{D42A27DB-BD31-4B8C-83A1-F6EECF244321}">
                <p14:modId xmlns:p14="http://schemas.microsoft.com/office/powerpoint/2010/main" val="3964887881"/>
              </p:ext>
            </p:extLst>
          </p:nvPr>
        </p:nvGraphicFramePr>
        <p:xfrm>
          <a:off x="0" y="-108595"/>
          <a:ext cx="10080625" cy="7776864"/>
        </p:xfrm>
        <a:graphic>
          <a:graphicData uri="http://schemas.openxmlformats.org/presentationml/2006/ole">
            <mc:AlternateContent xmlns:mc="http://schemas.openxmlformats.org/markup-compatibility/2006">
              <mc:Choice xmlns:v="urn:schemas-microsoft-com:vml" Requires="v">
                <p:oleObj spid="_x0000_s33799"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8595"/>
                        <a:ext cx="10080625" cy="7776864"/>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8" name="Ellipse 7"/>
          <p:cNvSpPr/>
          <p:nvPr/>
        </p:nvSpPr>
        <p:spPr bwMode="auto">
          <a:xfrm>
            <a:off x="6480472" y="3995861"/>
            <a:ext cx="936104" cy="864096"/>
          </a:xfrm>
          <a:prstGeom prst="ellipse">
            <a:avLst/>
          </a:prstGeom>
          <a:noFill/>
          <a:ln w="9525" cap="flat" cmpd="sng" algn="ctr">
            <a:solidFill>
              <a:schemeClr val="accent2">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2045" y="3059757"/>
            <a:ext cx="11250505" cy="5426890"/>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759" y="-10448"/>
            <a:ext cx="9721081" cy="4576928"/>
          </a:xfrm>
          <a:prstGeom prst="rect">
            <a:avLst/>
          </a:prstGeom>
        </p:spPr>
      </p:pic>
      <p:sp>
        <p:nvSpPr>
          <p:cNvPr id="3" name="Ellipse 2"/>
          <p:cNvSpPr/>
          <p:nvPr/>
        </p:nvSpPr>
        <p:spPr bwMode="auto">
          <a:xfrm>
            <a:off x="6876516" y="1979637"/>
            <a:ext cx="468052" cy="432048"/>
          </a:xfrm>
          <a:prstGeom prst="ellipse">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4" name="Ellipse 3"/>
          <p:cNvSpPr/>
          <p:nvPr/>
        </p:nvSpPr>
        <p:spPr bwMode="auto">
          <a:xfrm>
            <a:off x="2880072" y="2297114"/>
            <a:ext cx="1080120" cy="1069773"/>
          </a:xfrm>
          <a:prstGeom prst="ellipse">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7" name="Rectangle 6"/>
          <p:cNvSpPr/>
          <p:nvPr/>
        </p:nvSpPr>
        <p:spPr bwMode="auto">
          <a:xfrm>
            <a:off x="9792840" y="-108595"/>
            <a:ext cx="1440160" cy="859524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12" name="Rectangle 11"/>
          <p:cNvSpPr/>
          <p:nvPr/>
        </p:nvSpPr>
        <p:spPr bwMode="auto">
          <a:xfrm>
            <a:off x="-37707" y="323453"/>
            <a:ext cx="1765404" cy="792088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13" name="Rectangle 12"/>
          <p:cNvSpPr/>
          <p:nvPr/>
        </p:nvSpPr>
        <p:spPr bwMode="auto">
          <a:xfrm>
            <a:off x="8028396" y="4541211"/>
            <a:ext cx="1980467" cy="3749861"/>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14" name="Rectangle 13"/>
          <p:cNvSpPr/>
          <p:nvPr/>
        </p:nvSpPr>
        <p:spPr bwMode="auto">
          <a:xfrm>
            <a:off x="1223888" y="7324504"/>
            <a:ext cx="6804508" cy="94125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15" name="Rectangle 14"/>
          <p:cNvSpPr/>
          <p:nvPr/>
        </p:nvSpPr>
        <p:spPr bwMode="auto">
          <a:xfrm>
            <a:off x="791840" y="-108595"/>
            <a:ext cx="9446652" cy="1269854"/>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16" name="Rectangle 15"/>
          <p:cNvSpPr/>
          <p:nvPr/>
        </p:nvSpPr>
        <p:spPr bwMode="auto">
          <a:xfrm>
            <a:off x="1727697" y="4541211"/>
            <a:ext cx="8065143" cy="45719"/>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18" name="Rectangle 17"/>
          <p:cNvSpPr/>
          <p:nvPr/>
        </p:nvSpPr>
        <p:spPr bwMode="auto">
          <a:xfrm>
            <a:off x="2808064" y="237151"/>
            <a:ext cx="5976418" cy="740297"/>
          </a:xfrm>
          <a:prstGeom prst="rect">
            <a:avLst/>
          </a:prstGeom>
          <a:solidFill>
            <a:srgbClr val="EEC412"/>
          </a:solidFill>
          <a:ln w="28575" cap="flat" cmpd="sng" algn="ctr">
            <a:solidFill>
              <a:schemeClr val="accent1">
                <a:lumMod val="20000"/>
                <a:lumOff val="80000"/>
              </a:schemeClr>
            </a:solidFill>
            <a:prstDash val="solid"/>
            <a:round/>
            <a:headEnd type="none" w="med" len="med"/>
            <a:tailEnd type="none" w="med" len="med"/>
          </a:ln>
          <a:effectLst/>
        </p:spPr>
        <p:txBody>
          <a:bodyPr/>
          <a:lstStyle/>
          <a:p>
            <a:pPr>
              <a:defRPr/>
            </a:pPr>
            <a:endParaRPr lang="fr-FR" sz="1600" dirty="0"/>
          </a:p>
          <a:p>
            <a:pPr>
              <a:defRPr/>
            </a:pPr>
            <a:r>
              <a:rPr lang="fr-FR" sz="1800" dirty="0">
                <a:solidFill>
                  <a:schemeClr val="accent6">
                    <a:lumMod val="75000"/>
                  </a:schemeClr>
                </a:solidFill>
              </a:rPr>
              <a:t>           </a:t>
            </a:r>
            <a:endParaRPr lang="fr-FR" sz="1800" dirty="0"/>
          </a:p>
        </p:txBody>
      </p:sp>
      <p:sp>
        <p:nvSpPr>
          <p:cNvPr id="17" name="ZoneTexte 16"/>
          <p:cNvSpPr txBox="1"/>
          <p:nvPr/>
        </p:nvSpPr>
        <p:spPr>
          <a:xfrm>
            <a:off x="502167" y="256907"/>
            <a:ext cx="10621304" cy="707886"/>
          </a:xfrm>
          <a:prstGeom prst="rect">
            <a:avLst/>
          </a:prstGeom>
          <a:noFill/>
        </p:spPr>
        <p:txBody>
          <a:bodyPr wrap="square" rtlCol="0">
            <a:spAutoFit/>
          </a:bodyPr>
          <a:lstStyle/>
          <a:p>
            <a:pPr algn="ctr"/>
            <a:r>
              <a:rPr lang="fr-FR" sz="2000" dirty="0"/>
              <a:t>Répartition des masses (galaxies +gaz ) </a:t>
            </a:r>
          </a:p>
          <a:p>
            <a:pPr algn="ctr"/>
            <a:r>
              <a:rPr lang="fr-FR" sz="2000" dirty="0"/>
              <a:t>par la méthode des lentilles gravitationnelles.</a:t>
            </a:r>
          </a:p>
        </p:txBody>
      </p:sp>
    </p:spTree>
    <p:extLst>
      <p:ext uri="{BB962C8B-B14F-4D97-AF65-F5344CB8AC3E}">
        <p14:creationId xmlns:p14="http://schemas.microsoft.com/office/powerpoint/2010/main" val="369911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194" name="Object 2"/>
          <p:cNvGraphicFramePr>
            <a:graphicFrameLocks noChangeAspect="1"/>
          </p:cNvGraphicFramePr>
          <p:nvPr/>
        </p:nvGraphicFramePr>
        <p:xfrm>
          <a:off x="0" y="-108595"/>
          <a:ext cx="10080625" cy="7776864"/>
        </p:xfrm>
        <a:graphic>
          <a:graphicData uri="http://schemas.openxmlformats.org/presentationml/2006/ole">
            <mc:AlternateContent xmlns:mc="http://schemas.openxmlformats.org/markup-compatibility/2006">
              <mc:Choice xmlns:v="urn:schemas-microsoft-com:vml" Requires="v">
                <p:oleObj spid="_x0000_s34823"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8595"/>
                        <a:ext cx="10080625" cy="7776864"/>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pic>
        <p:nvPicPr>
          <p:cNvPr id="5" name="Imag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0888" y="1779850"/>
            <a:ext cx="7991872" cy="5771908"/>
          </a:xfrm>
          <a:prstGeom prst="rect">
            <a:avLst/>
          </a:prstGeom>
        </p:spPr>
      </p:pic>
      <p:sp>
        <p:nvSpPr>
          <p:cNvPr id="2" name="Ellipse 1"/>
          <p:cNvSpPr/>
          <p:nvPr/>
        </p:nvSpPr>
        <p:spPr bwMode="auto">
          <a:xfrm>
            <a:off x="3384128" y="4067869"/>
            <a:ext cx="1080120" cy="1728192"/>
          </a:xfrm>
          <a:prstGeom prst="ellipse">
            <a:avLst/>
          </a:prstGeom>
          <a:noFill/>
          <a:ln w="9525" cap="flat" cmpd="sng" algn="ctr">
            <a:solidFill>
              <a:schemeClr val="accent2">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8" name="Ellipse 7"/>
          <p:cNvSpPr/>
          <p:nvPr/>
        </p:nvSpPr>
        <p:spPr bwMode="auto">
          <a:xfrm>
            <a:off x="6480472" y="3995861"/>
            <a:ext cx="936104" cy="864096"/>
          </a:xfrm>
          <a:prstGeom prst="ellipse">
            <a:avLst/>
          </a:prstGeom>
          <a:noFill/>
          <a:ln w="9525" cap="flat" cmpd="sng" algn="ctr">
            <a:solidFill>
              <a:schemeClr val="accent2">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9" name="Rectangle 8"/>
          <p:cNvSpPr/>
          <p:nvPr/>
        </p:nvSpPr>
        <p:spPr bwMode="auto">
          <a:xfrm>
            <a:off x="216284" y="90405"/>
            <a:ext cx="9721080" cy="1667749"/>
          </a:xfrm>
          <a:prstGeom prst="rect">
            <a:avLst/>
          </a:prstGeom>
          <a:solidFill>
            <a:srgbClr val="EEC412"/>
          </a:solidFill>
          <a:ln w="28575" cap="flat" cmpd="sng" algn="ctr">
            <a:solidFill>
              <a:schemeClr val="accent1">
                <a:lumMod val="20000"/>
                <a:lumOff val="80000"/>
              </a:schemeClr>
            </a:solidFill>
            <a:prstDash val="solid"/>
            <a:round/>
            <a:headEnd type="none" w="med" len="med"/>
            <a:tailEnd type="none" w="med" len="med"/>
          </a:ln>
          <a:effectLst/>
        </p:spPr>
        <p:txBody>
          <a:bodyPr/>
          <a:lstStyle/>
          <a:p>
            <a:pPr>
              <a:defRPr/>
            </a:pPr>
            <a:endParaRPr lang="fr-FR" sz="1600" dirty="0"/>
          </a:p>
          <a:p>
            <a:pPr>
              <a:defRPr/>
            </a:pPr>
            <a:r>
              <a:rPr lang="fr-FR" sz="1800" dirty="0">
                <a:solidFill>
                  <a:schemeClr val="accent6">
                    <a:lumMod val="75000"/>
                  </a:schemeClr>
                </a:solidFill>
              </a:rPr>
              <a:t>           </a:t>
            </a:r>
            <a:endParaRPr lang="fr-FR" sz="1800" dirty="0"/>
          </a:p>
        </p:txBody>
      </p:sp>
      <p:sp>
        <p:nvSpPr>
          <p:cNvPr id="6" name="ZoneTexte 5"/>
          <p:cNvSpPr txBox="1"/>
          <p:nvPr/>
        </p:nvSpPr>
        <p:spPr>
          <a:xfrm>
            <a:off x="179772" y="95969"/>
            <a:ext cx="9721080" cy="1631216"/>
          </a:xfrm>
          <a:prstGeom prst="rect">
            <a:avLst/>
          </a:prstGeom>
          <a:noFill/>
        </p:spPr>
        <p:txBody>
          <a:bodyPr wrap="square" rtlCol="0">
            <a:spAutoFit/>
          </a:bodyPr>
          <a:lstStyle/>
          <a:p>
            <a:pPr algn="ctr"/>
            <a:r>
              <a:rPr lang="fr-FR" sz="2000" dirty="0"/>
              <a:t>Si la matière noire n’existe pas comme le modèle MOND l’indique, on doit s’attendre</a:t>
            </a:r>
          </a:p>
          <a:p>
            <a:pPr algn="ctr"/>
            <a:r>
              <a:rPr lang="fr-FR" sz="2000" dirty="0"/>
              <a:t> à retrouver l’essentiel de la masse concentré sur les gaz 10 fois plus massifs que les galaxies.</a:t>
            </a:r>
          </a:p>
          <a:p>
            <a:pPr algn="ctr"/>
            <a:r>
              <a:rPr lang="fr-FR" sz="2000" dirty="0"/>
              <a:t>Or on constate que la masse principale est concentrée sur les galaxies ce qui est en contradiction avec la théorie du modèle MOND</a:t>
            </a:r>
          </a:p>
          <a:p>
            <a:pPr algn="ctr"/>
            <a:r>
              <a:rPr lang="fr-FR" sz="2000" b="1" dirty="0"/>
              <a:t>La théorie du modèle MOND est à revoir mais n’est pas abandonnée !</a:t>
            </a:r>
          </a:p>
        </p:txBody>
      </p:sp>
    </p:spTree>
    <p:extLst>
      <p:ext uri="{BB962C8B-B14F-4D97-AF65-F5344CB8AC3E}">
        <p14:creationId xmlns:p14="http://schemas.microsoft.com/office/powerpoint/2010/main" val="39778976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194"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spid="_x0000_s35847"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pic>
        <p:nvPicPr>
          <p:cNvPr id="4" name="Image 3"/>
          <p:cNvPicPr>
            <a:picLocks noChangeAspect="1"/>
          </p:cNvPicPr>
          <p:nvPr/>
        </p:nvPicPr>
        <p:blipFill>
          <a:blip r:embed="rId6"/>
          <a:stretch>
            <a:fillRect/>
          </a:stretch>
        </p:blipFill>
        <p:spPr>
          <a:xfrm>
            <a:off x="0" y="-108595"/>
            <a:ext cx="10080625" cy="7640000"/>
          </a:xfrm>
          <a:prstGeom prst="rect">
            <a:avLst/>
          </a:prstGeom>
        </p:spPr>
      </p:pic>
      <p:sp>
        <p:nvSpPr>
          <p:cNvPr id="5" name="Rectangle 4"/>
          <p:cNvSpPr/>
          <p:nvPr/>
        </p:nvSpPr>
        <p:spPr>
          <a:xfrm>
            <a:off x="1151880" y="2987749"/>
            <a:ext cx="8208912" cy="646331"/>
          </a:xfrm>
          <a:prstGeom prst="rect">
            <a:avLst/>
          </a:prstGeom>
        </p:spPr>
        <p:txBody>
          <a:bodyPr wrap="square">
            <a:spAutoFit/>
          </a:bodyPr>
          <a:lstStyle/>
          <a:p>
            <a:r>
              <a:rPr lang="fr-FR" sz="3600" dirty="0">
                <a:solidFill>
                  <a:schemeClr val="bg1">
                    <a:lumMod val="95000"/>
                  </a:schemeClr>
                </a:solidFill>
                <a:latin typeface="Script MT Bold" panose="03040602040607080904" pitchFamily="66" charset="0"/>
              </a:rPr>
              <a:t>La matière noire dans l’histoire de l’univers. </a:t>
            </a:r>
          </a:p>
        </p:txBody>
      </p:sp>
    </p:spTree>
    <p:extLst>
      <p:ext uri="{BB962C8B-B14F-4D97-AF65-F5344CB8AC3E}">
        <p14:creationId xmlns:p14="http://schemas.microsoft.com/office/powerpoint/2010/main" val="20156064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4626"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spid="_x0000_s36871"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sp>
        <p:nvSpPr>
          <p:cNvPr id="154628" name="Rectangle 3"/>
          <p:cNvSpPr>
            <a:spLocks noChangeArrowheads="1"/>
          </p:cNvSpPr>
          <p:nvPr/>
        </p:nvSpPr>
        <p:spPr bwMode="auto">
          <a:xfrm>
            <a:off x="1094583" y="2704465"/>
            <a:ext cx="258759" cy="3026410"/>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54630" name="Rectangle 5"/>
          <p:cNvSpPr>
            <a:spLocks noChangeArrowheads="1"/>
          </p:cNvSpPr>
          <p:nvPr/>
        </p:nvSpPr>
        <p:spPr bwMode="auto">
          <a:xfrm>
            <a:off x="7448549" y="2344103"/>
            <a:ext cx="1274763" cy="360362"/>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54634" name="Rectangle 9"/>
          <p:cNvSpPr>
            <a:spLocks noChangeArrowheads="1"/>
          </p:cNvSpPr>
          <p:nvPr/>
        </p:nvSpPr>
        <p:spPr bwMode="auto">
          <a:xfrm>
            <a:off x="8035925" y="6757035"/>
            <a:ext cx="213196" cy="262890"/>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54635" name="Rectangle 10"/>
          <p:cNvSpPr>
            <a:spLocks noChangeArrowheads="1"/>
          </p:cNvSpPr>
          <p:nvPr/>
        </p:nvSpPr>
        <p:spPr bwMode="auto">
          <a:xfrm>
            <a:off x="4656138" y="7092950"/>
            <a:ext cx="768350" cy="287338"/>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5" name="Rectangle à coins arrondis 14"/>
          <p:cNvSpPr/>
          <p:nvPr/>
        </p:nvSpPr>
        <p:spPr bwMode="auto">
          <a:xfrm>
            <a:off x="2736057" y="211138"/>
            <a:ext cx="4818062" cy="504825"/>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154638" name="ZoneTexte 12"/>
          <p:cNvSpPr txBox="1">
            <a:spLocks noChangeArrowheads="1"/>
          </p:cNvSpPr>
          <p:nvPr/>
        </p:nvSpPr>
        <p:spPr bwMode="auto">
          <a:xfrm>
            <a:off x="3096096" y="215901"/>
            <a:ext cx="5153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dirty="0">
                <a:solidFill>
                  <a:srgbClr val="FFFF00"/>
                </a:solidFill>
              </a:rPr>
              <a:t>Quel avenir pour notre univers ?</a:t>
            </a:r>
          </a:p>
        </p:txBody>
      </p:sp>
      <p:sp>
        <p:nvSpPr>
          <p:cNvPr id="154639" name="Rectangle 25"/>
          <p:cNvSpPr>
            <a:spLocks noChangeArrowheads="1"/>
          </p:cNvSpPr>
          <p:nvPr/>
        </p:nvSpPr>
        <p:spPr bwMode="auto">
          <a:xfrm>
            <a:off x="4656138" y="6761797"/>
            <a:ext cx="889000" cy="144463"/>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54640" name="Rectangle 26"/>
          <p:cNvSpPr>
            <a:spLocks noChangeArrowheads="1"/>
          </p:cNvSpPr>
          <p:nvPr/>
        </p:nvSpPr>
        <p:spPr bwMode="auto">
          <a:xfrm flipV="1">
            <a:off x="5112320" y="6546215"/>
            <a:ext cx="72008" cy="160018"/>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264" y="-1404739"/>
            <a:ext cx="16519970" cy="9521943"/>
          </a:xfrm>
          <a:prstGeom prst="rect">
            <a:avLst/>
          </a:prstGeom>
        </p:spPr>
      </p:pic>
      <p:sp>
        <p:nvSpPr>
          <p:cNvPr id="3" name="ZoneTexte 2"/>
          <p:cNvSpPr txBox="1"/>
          <p:nvPr/>
        </p:nvSpPr>
        <p:spPr>
          <a:xfrm>
            <a:off x="0" y="283321"/>
            <a:ext cx="5760640" cy="976411"/>
          </a:xfrm>
          <a:prstGeom prst="rect">
            <a:avLst/>
          </a:prstGeom>
          <a:noFill/>
        </p:spPr>
        <p:txBody>
          <a:bodyPr wrap="square" rtlCol="0">
            <a:spAutoFit/>
          </a:bodyPr>
          <a:lstStyle/>
          <a:p>
            <a:endParaRPr lang="fr-FR" dirty="0"/>
          </a:p>
        </p:txBody>
      </p:sp>
      <p:sp>
        <p:nvSpPr>
          <p:cNvPr id="4" name="ZoneTexte 3"/>
          <p:cNvSpPr txBox="1"/>
          <p:nvPr/>
        </p:nvSpPr>
        <p:spPr>
          <a:xfrm>
            <a:off x="287784" y="2146936"/>
            <a:ext cx="3528392" cy="400110"/>
          </a:xfrm>
          <a:prstGeom prst="rect">
            <a:avLst/>
          </a:prstGeom>
          <a:noFill/>
        </p:spPr>
        <p:txBody>
          <a:bodyPr wrap="square" rtlCol="0">
            <a:spAutoFit/>
          </a:bodyPr>
          <a:lstStyle/>
          <a:p>
            <a:endParaRPr lang="fr-FR" sz="2000" dirty="0">
              <a:solidFill>
                <a:schemeClr val="bg1">
                  <a:lumMod val="95000"/>
                </a:schemeClr>
              </a:solidFill>
            </a:endParaRPr>
          </a:p>
        </p:txBody>
      </p:sp>
      <p:sp>
        <p:nvSpPr>
          <p:cNvPr id="5" name="ZoneTexte 4"/>
          <p:cNvSpPr txBox="1"/>
          <p:nvPr/>
        </p:nvSpPr>
        <p:spPr>
          <a:xfrm>
            <a:off x="6480472" y="969904"/>
            <a:ext cx="216024" cy="658251"/>
          </a:xfrm>
          <a:prstGeom prst="rect">
            <a:avLst/>
          </a:prstGeom>
          <a:noFill/>
        </p:spPr>
        <p:txBody>
          <a:bodyPr wrap="square" rtlCol="0">
            <a:spAutoFit/>
          </a:bodyPr>
          <a:lstStyle/>
          <a:p>
            <a:endParaRPr lang="fr-FR" dirty="0"/>
          </a:p>
        </p:txBody>
      </p:sp>
      <p:sp>
        <p:nvSpPr>
          <p:cNvPr id="6" name="Rectangle 5"/>
          <p:cNvSpPr/>
          <p:nvPr/>
        </p:nvSpPr>
        <p:spPr bwMode="auto">
          <a:xfrm>
            <a:off x="-72256" y="-72008"/>
            <a:ext cx="6912768" cy="1835621"/>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7" name="Rectangle 6"/>
          <p:cNvSpPr/>
          <p:nvPr/>
        </p:nvSpPr>
        <p:spPr>
          <a:xfrm>
            <a:off x="-631199" y="2610567"/>
            <a:ext cx="5038725" cy="707886"/>
          </a:xfrm>
          <a:prstGeom prst="rect">
            <a:avLst/>
          </a:prstGeom>
        </p:spPr>
        <p:txBody>
          <a:bodyPr>
            <a:spAutoFit/>
          </a:bodyPr>
          <a:lstStyle/>
          <a:p>
            <a:pPr algn="ctr"/>
            <a:r>
              <a:rPr lang="fr-FR" sz="2000" dirty="0">
                <a:solidFill>
                  <a:schemeClr val="bg1">
                    <a:lumMod val="95000"/>
                  </a:schemeClr>
                </a:solidFill>
              </a:rPr>
              <a:t>Soupe de particules comprenant </a:t>
            </a:r>
          </a:p>
          <a:p>
            <a:pPr algn="ctr"/>
            <a:r>
              <a:rPr lang="fr-FR" sz="2000" dirty="0">
                <a:solidFill>
                  <a:schemeClr val="bg1">
                    <a:lumMod val="95000"/>
                  </a:schemeClr>
                </a:solidFill>
              </a:rPr>
              <a:t>les possibles  WIMPs</a:t>
            </a:r>
          </a:p>
        </p:txBody>
      </p:sp>
      <p:sp>
        <p:nvSpPr>
          <p:cNvPr id="8" name="ZoneTexte 7"/>
          <p:cNvSpPr txBox="1"/>
          <p:nvPr/>
        </p:nvSpPr>
        <p:spPr>
          <a:xfrm>
            <a:off x="1940732" y="1485627"/>
            <a:ext cx="4464496" cy="1015663"/>
          </a:xfrm>
          <a:prstGeom prst="rect">
            <a:avLst/>
          </a:prstGeom>
          <a:noFill/>
        </p:spPr>
        <p:txBody>
          <a:bodyPr wrap="square" rtlCol="0">
            <a:spAutoFit/>
          </a:bodyPr>
          <a:lstStyle/>
          <a:p>
            <a:pPr algn="ctr"/>
            <a:r>
              <a:rPr lang="fr-FR" sz="2000" dirty="0">
                <a:solidFill>
                  <a:schemeClr val="bg1">
                    <a:lumMod val="95000"/>
                  </a:schemeClr>
                </a:solidFill>
              </a:rPr>
              <a:t>La matière noire peut se former </a:t>
            </a:r>
          </a:p>
          <a:p>
            <a:pPr algn="ctr"/>
            <a:r>
              <a:rPr lang="fr-FR" sz="2000" dirty="0">
                <a:solidFill>
                  <a:schemeClr val="bg1">
                    <a:lumMod val="95000"/>
                  </a:schemeClr>
                </a:solidFill>
              </a:rPr>
              <a:t> et se structurer car elle n’interagie pas avec le plasma primordial</a:t>
            </a:r>
          </a:p>
        </p:txBody>
      </p:sp>
      <p:sp>
        <p:nvSpPr>
          <p:cNvPr id="10" name="ZoneTexte 9"/>
          <p:cNvSpPr txBox="1"/>
          <p:nvPr/>
        </p:nvSpPr>
        <p:spPr>
          <a:xfrm>
            <a:off x="3800848" y="473377"/>
            <a:ext cx="4916835" cy="707886"/>
          </a:xfrm>
          <a:prstGeom prst="rect">
            <a:avLst/>
          </a:prstGeom>
          <a:noFill/>
        </p:spPr>
        <p:txBody>
          <a:bodyPr wrap="square" rtlCol="0">
            <a:spAutoFit/>
          </a:bodyPr>
          <a:lstStyle/>
          <a:p>
            <a:pPr algn="ctr"/>
            <a:r>
              <a:rPr lang="fr-FR" sz="2000" dirty="0">
                <a:solidFill>
                  <a:schemeClr val="bg1">
                    <a:lumMod val="95000"/>
                  </a:schemeClr>
                </a:solidFill>
              </a:rPr>
              <a:t>Les étoiles puis les galaxies se répartissent sur les structures de la matière noire</a:t>
            </a:r>
          </a:p>
        </p:txBody>
      </p:sp>
      <p:cxnSp>
        <p:nvCxnSpPr>
          <p:cNvPr id="12" name="Connecteur droit avec flèche 11"/>
          <p:cNvCxnSpPr/>
          <p:nvPr/>
        </p:nvCxnSpPr>
        <p:spPr bwMode="auto">
          <a:xfrm>
            <a:off x="1214569" y="3534382"/>
            <a:ext cx="823392" cy="999915"/>
          </a:xfrm>
          <a:prstGeom prst="straightConnector1">
            <a:avLst/>
          </a:prstGeom>
          <a:solidFill>
            <a:srgbClr val="00B8FF"/>
          </a:solidFill>
          <a:ln w="19050"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Connecteur droit avec flèche 13"/>
          <p:cNvCxnSpPr/>
          <p:nvPr/>
        </p:nvCxnSpPr>
        <p:spPr bwMode="auto">
          <a:xfrm>
            <a:off x="3960440" y="2517569"/>
            <a:ext cx="500974" cy="988448"/>
          </a:xfrm>
          <a:prstGeom prst="straightConnector1">
            <a:avLst/>
          </a:prstGeom>
          <a:solidFill>
            <a:srgbClr val="00B8FF"/>
          </a:solidFill>
          <a:ln w="19050" cap="flat" cmpd="sng" algn="ctr">
            <a:solidFill>
              <a:schemeClr val="bg1">
                <a:lumMod val="9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Connecteur droit avec flèche 17"/>
          <p:cNvCxnSpPr/>
          <p:nvPr/>
        </p:nvCxnSpPr>
        <p:spPr bwMode="auto">
          <a:xfrm>
            <a:off x="6191702" y="1210643"/>
            <a:ext cx="1008850" cy="624978"/>
          </a:xfrm>
          <a:prstGeom prst="straightConnector1">
            <a:avLst/>
          </a:prstGeom>
          <a:solidFill>
            <a:srgbClr val="00B8FF"/>
          </a:solidFill>
          <a:ln w="19050" cap="flat" cmpd="sng" algn="ctr">
            <a:solidFill>
              <a:schemeClr val="bg1">
                <a:lumMod val="9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ZoneTexte 8"/>
          <p:cNvSpPr txBox="1"/>
          <p:nvPr/>
        </p:nvSpPr>
        <p:spPr>
          <a:xfrm rot="21100746">
            <a:off x="8516642" y="6567733"/>
            <a:ext cx="1656184" cy="276999"/>
          </a:xfrm>
          <a:prstGeom prst="rect">
            <a:avLst/>
          </a:prstGeom>
          <a:noFill/>
        </p:spPr>
        <p:txBody>
          <a:bodyPr wrap="square" rtlCol="0">
            <a:spAutoFit/>
          </a:bodyPr>
          <a:lstStyle/>
          <a:p>
            <a:r>
              <a:rPr lang="fr-FR" sz="1200" dirty="0">
                <a:solidFill>
                  <a:schemeClr val="bg1"/>
                </a:solidFill>
              </a:rPr>
              <a:t>T=300 millions années</a:t>
            </a:r>
          </a:p>
        </p:txBody>
      </p:sp>
    </p:spTree>
    <p:extLst>
      <p:ext uri="{BB962C8B-B14F-4D97-AF65-F5344CB8AC3E}">
        <p14:creationId xmlns:p14="http://schemas.microsoft.com/office/powerpoint/2010/main" val="15754470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5874" name="Object 2"/>
          <p:cNvGraphicFramePr>
            <a:graphicFrameLocks noChangeAspect="1"/>
          </p:cNvGraphicFramePr>
          <p:nvPr>
            <p:extLst>
              <p:ext uri="{D42A27DB-BD31-4B8C-83A1-F6EECF244321}">
                <p14:modId xmlns:p14="http://schemas.microsoft.com/office/powerpoint/2010/main" val="1392675744"/>
              </p:ext>
            </p:extLst>
          </p:nvPr>
        </p:nvGraphicFramePr>
        <p:xfrm>
          <a:off x="-34845" y="-28250"/>
          <a:ext cx="10150313" cy="7616174"/>
        </p:xfrm>
        <a:graphic>
          <a:graphicData uri="http://schemas.openxmlformats.org/presentationml/2006/ole">
            <mc:AlternateContent xmlns:mc="http://schemas.openxmlformats.org/markup-compatibility/2006">
              <mc:Choice xmlns:v="urn:schemas-microsoft-com:vml" Requires="v">
                <p:oleObj spid="_x0000_s37895" name="CorelPhotoPaint.Image.7" r:id="rId6" imgW="13003175" imgH="9752381" progId="CorelPhotoPaint.Image.7">
                  <p:embed/>
                </p:oleObj>
              </mc:Choice>
              <mc:Fallback>
                <p:oleObj name="CorelPhotoPaint.Image.7" r:id="rId6" imgW="13003175" imgH="9752381" progId="CorelPhotoPaint.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45" y="-28250"/>
                        <a:ext cx="10150313" cy="7616174"/>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4" name="Rectangle à coins arrondis 3"/>
          <p:cNvSpPr>
            <a:spLocks noChangeArrowheads="1"/>
          </p:cNvSpPr>
          <p:nvPr/>
        </p:nvSpPr>
        <p:spPr bwMode="auto">
          <a:xfrm>
            <a:off x="2140459" y="388648"/>
            <a:ext cx="5544616" cy="1039654"/>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3" name="ZoneTexte 2"/>
          <p:cNvSpPr txBox="1"/>
          <p:nvPr/>
        </p:nvSpPr>
        <p:spPr>
          <a:xfrm>
            <a:off x="556283" y="412639"/>
            <a:ext cx="8712968" cy="1015663"/>
          </a:xfrm>
          <a:prstGeom prst="rect">
            <a:avLst/>
          </a:prstGeom>
          <a:noFill/>
        </p:spPr>
        <p:txBody>
          <a:bodyPr wrap="square" rtlCol="0">
            <a:spAutoFit/>
          </a:bodyPr>
          <a:lstStyle/>
          <a:p>
            <a:pPr algn="ctr"/>
            <a:r>
              <a:rPr lang="fr-FR" sz="2000" dirty="0"/>
              <a:t>Aux premiers instants de l’univers les particules et </a:t>
            </a:r>
          </a:p>
          <a:p>
            <a:pPr algn="ctr"/>
            <a:r>
              <a:rPr lang="fr-FR" sz="2000" dirty="0"/>
              <a:t>antiparticules se forment et s’annihilent.</a:t>
            </a:r>
          </a:p>
          <a:p>
            <a:pPr algn="ctr"/>
            <a:r>
              <a:rPr lang="fr-FR" sz="2000" dirty="0"/>
              <a:t>Une particule sur un milliard réussit à survivre.</a:t>
            </a:r>
          </a:p>
        </p:txBody>
      </p:sp>
      <p:pic>
        <p:nvPicPr>
          <p:cNvPr id="5" name="Imag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1360" y="2825404"/>
            <a:ext cx="4835668" cy="3626752"/>
          </a:xfrm>
          <a:prstGeom prst="rect">
            <a:avLst/>
          </a:prstGeom>
        </p:spPr>
      </p:pic>
      <p:pic>
        <p:nvPicPr>
          <p:cNvPr id="2" name="image59">
            <a:hlinkClick r:id="" action="ppaction://media"/>
            <a:extLst>
              <a:ext uri="{FF2B5EF4-FFF2-40B4-BE49-F238E27FC236}">
                <a16:creationId xmlns="" xmlns:a16="http://schemas.microsoft.com/office/drawing/2014/main" id="{1309D14B-6EAC-F132-28B4-26C62F432A0E}"/>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556283" y="2855531"/>
            <a:ext cx="3763949" cy="3487926"/>
          </a:xfrm>
          <a:prstGeom prst="rect">
            <a:avLst/>
          </a:prstGeom>
        </p:spPr>
      </p:pic>
    </p:spTree>
    <p:extLst>
      <p:ext uri="{BB962C8B-B14F-4D97-AF65-F5344CB8AC3E}">
        <p14:creationId xmlns:p14="http://schemas.microsoft.com/office/powerpoint/2010/main" val="309627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5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858" name="Object 2"/>
          <p:cNvGraphicFramePr>
            <a:graphicFrameLocks noChangeAspect="1"/>
          </p:cNvGraphicFramePr>
          <p:nvPr>
            <p:extLst>
              <p:ext uri="{D42A27DB-BD31-4B8C-83A1-F6EECF244321}">
                <p14:modId xmlns:p14="http://schemas.microsoft.com/office/powerpoint/2010/main" val="968089184"/>
              </p:ext>
            </p:extLst>
          </p:nvPr>
        </p:nvGraphicFramePr>
        <p:xfrm>
          <a:off x="-72255" y="-126792"/>
          <a:ext cx="10187724" cy="8299117"/>
        </p:xfrm>
        <a:graphic>
          <a:graphicData uri="http://schemas.openxmlformats.org/presentationml/2006/ole">
            <mc:AlternateContent xmlns:mc="http://schemas.openxmlformats.org/markup-compatibility/2006">
              <mc:Choice xmlns:v="urn:schemas-microsoft-com:vml" Requires="v">
                <p:oleObj spid="_x0000_s4103" name="CorelPhotoPaint.Image.7" r:id="rId4" imgW="13003175" imgH="9752381" progId="CorelPhotoPaint.Image.7">
                  <p:embed/>
                </p:oleObj>
              </mc:Choice>
              <mc:Fallback>
                <p:oleObj name="CorelPhotoPaint.Image.7" r:id="rId4" imgW="13003175" imgH="9752381" progId="CorelPhotoPaint.Image.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55" y="-126792"/>
                        <a:ext cx="10187724" cy="8299117"/>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2" name="Rectangle à coins arrondis 1"/>
          <p:cNvSpPr/>
          <p:nvPr/>
        </p:nvSpPr>
        <p:spPr bwMode="auto">
          <a:xfrm>
            <a:off x="2087984" y="244475"/>
            <a:ext cx="4896544" cy="461666"/>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121860" name="Rectangle 2"/>
          <p:cNvSpPr>
            <a:spLocks noChangeArrowheads="1"/>
          </p:cNvSpPr>
          <p:nvPr/>
        </p:nvSpPr>
        <p:spPr bwMode="auto">
          <a:xfrm>
            <a:off x="2232025" y="244475"/>
            <a:ext cx="7553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dirty="0">
                <a:solidFill>
                  <a:srgbClr val="FFFF00"/>
                </a:solidFill>
                <a:latin typeface="Calibri" panose="020F0502020204030204" pitchFamily="34" charset="0"/>
              </a:rPr>
              <a:t>Premiers indices de la matière noire</a:t>
            </a:r>
          </a:p>
        </p:txBody>
      </p:sp>
      <p:sp>
        <p:nvSpPr>
          <p:cNvPr id="4" name="Rectangle à coins arrondis 3"/>
          <p:cNvSpPr>
            <a:spLocks noChangeArrowheads="1"/>
          </p:cNvSpPr>
          <p:nvPr/>
        </p:nvSpPr>
        <p:spPr bwMode="auto">
          <a:xfrm>
            <a:off x="254711" y="980064"/>
            <a:ext cx="9640887" cy="1622425"/>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6" name="Rectangle 5"/>
          <p:cNvSpPr>
            <a:spLocks noChangeArrowheads="1"/>
          </p:cNvSpPr>
          <p:nvPr/>
        </p:nvSpPr>
        <p:spPr bwMode="auto">
          <a:xfrm>
            <a:off x="287784" y="937201"/>
            <a:ext cx="964247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fr-FR" altLang="fr-FR" sz="2000" dirty="0">
                <a:solidFill>
                  <a:schemeClr val="accent2">
                    <a:lumMod val="75000"/>
                  </a:schemeClr>
                </a:solidFill>
                <a:cs typeface="Times New Roman" panose="02020603050405020304" pitchFamily="18" charset="0"/>
              </a:rPr>
              <a:t>En 1933 l’Américano-Suisse Frantz Zwicky étudie les déplacements et les vitesses</a:t>
            </a:r>
          </a:p>
          <a:p>
            <a:pPr algn="ctr">
              <a:defRPr/>
            </a:pPr>
            <a:r>
              <a:rPr lang="fr-FR" altLang="fr-FR" sz="2000" dirty="0">
                <a:solidFill>
                  <a:schemeClr val="accent2">
                    <a:lumMod val="75000"/>
                  </a:schemeClr>
                </a:solidFill>
                <a:cs typeface="Times New Roman" panose="02020603050405020304" pitchFamily="18" charset="0"/>
              </a:rPr>
              <a:t>des galaxies dans l’amas de coma (Chevelure de Bérénice).</a:t>
            </a:r>
          </a:p>
          <a:p>
            <a:pPr algn="ctr">
              <a:defRPr/>
            </a:pPr>
            <a:r>
              <a:rPr lang="fr-FR" altLang="fr-FR" sz="2000" dirty="0">
                <a:solidFill>
                  <a:schemeClr val="accent2">
                    <a:lumMod val="75000"/>
                  </a:schemeClr>
                </a:solidFill>
                <a:cs typeface="Times New Roman" panose="02020603050405020304" pitchFamily="18" charset="0"/>
              </a:rPr>
              <a:t>Ces vitesses sont trop élevées et cet amas devrait se disloquer.</a:t>
            </a:r>
          </a:p>
          <a:p>
            <a:pPr algn="ctr">
              <a:defRPr/>
            </a:pPr>
            <a:r>
              <a:rPr lang="fr-FR" altLang="fr-FR" sz="2000" dirty="0">
                <a:solidFill>
                  <a:schemeClr val="accent2">
                    <a:lumMod val="75000"/>
                  </a:schemeClr>
                </a:solidFill>
                <a:cs typeface="Times New Roman" panose="02020603050405020304" pitchFamily="18" charset="0"/>
              </a:rPr>
              <a:t>Il calcule que la masse de cet amas est 100 fois plus important que la masse visible.</a:t>
            </a:r>
          </a:p>
          <a:p>
            <a:pPr algn="ctr">
              <a:defRPr/>
            </a:pPr>
            <a:r>
              <a:rPr lang="fr-FR" altLang="fr-FR" sz="2000" dirty="0">
                <a:solidFill>
                  <a:schemeClr val="accent2">
                    <a:lumMod val="75000"/>
                  </a:schemeClr>
                </a:solidFill>
                <a:cs typeface="Times New Roman" panose="02020603050405020304" pitchFamily="18" charset="0"/>
              </a:rPr>
              <a:t> Il suggère la présence d’une matière invisible attractive qui assure la cohésion de l’amas.</a:t>
            </a:r>
          </a:p>
        </p:txBody>
      </p:sp>
      <p:pic>
        <p:nvPicPr>
          <p:cNvPr id="121863" name="Imag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7784" y="2724148"/>
            <a:ext cx="6818313" cy="5519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4" name="Image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29488" y="3165475"/>
            <a:ext cx="2439987"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1397188" y="7092205"/>
            <a:ext cx="8353425" cy="338137"/>
          </a:xfrm>
          <a:prstGeom prst="rect">
            <a:avLst/>
          </a:prstGeom>
          <a:noFill/>
        </p:spPr>
        <p:txBody>
          <a:bodyPr>
            <a:spAutoFit/>
          </a:bodyPr>
          <a:lstStyle/>
          <a:p>
            <a:pPr>
              <a:defRPr/>
            </a:pPr>
            <a:r>
              <a:rPr lang="fr-FR" sz="1600" dirty="0">
                <a:solidFill>
                  <a:schemeClr val="bg1">
                    <a:lumMod val="95000"/>
                  </a:schemeClr>
                </a:solidFill>
              </a:rPr>
              <a:t>L’amas de Coma situé à 323 millions d’AL est composé d’un millier de galaxies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194"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spid="_x0000_s38919"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735" y="1607516"/>
            <a:ext cx="8243437" cy="6046631"/>
          </a:xfrm>
          <a:prstGeom prst="rect">
            <a:avLst/>
          </a:prstGeom>
        </p:spPr>
      </p:pic>
      <p:sp>
        <p:nvSpPr>
          <p:cNvPr id="6" name="Rectangle à coins arrondis 5"/>
          <p:cNvSpPr>
            <a:spLocks noChangeArrowheads="1"/>
          </p:cNvSpPr>
          <p:nvPr/>
        </p:nvSpPr>
        <p:spPr bwMode="auto">
          <a:xfrm>
            <a:off x="287784" y="155686"/>
            <a:ext cx="9361040" cy="1296144"/>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3" name="ZoneTexte 2"/>
          <p:cNvSpPr txBox="1"/>
          <p:nvPr/>
        </p:nvSpPr>
        <p:spPr>
          <a:xfrm>
            <a:off x="566815" y="142038"/>
            <a:ext cx="8946994" cy="1323439"/>
          </a:xfrm>
          <a:prstGeom prst="rect">
            <a:avLst/>
          </a:prstGeom>
          <a:noFill/>
        </p:spPr>
        <p:txBody>
          <a:bodyPr wrap="square" rtlCol="0">
            <a:spAutoFit/>
          </a:bodyPr>
          <a:lstStyle/>
          <a:p>
            <a:pPr algn="ctr"/>
            <a:r>
              <a:rPr lang="fr-FR" sz="2000" dirty="0"/>
              <a:t>Dans la soupe primordiale, avant la formation des atomes, les particules de la matière noire, insensibles au plasma, se rassemblent et forment des « galaxies noires ».</a:t>
            </a:r>
          </a:p>
          <a:p>
            <a:pPr algn="ctr"/>
            <a:r>
              <a:rPr lang="fr-FR" sz="2000" dirty="0"/>
              <a:t>Du fait de l’expansion de l’univers et de la chute des températures, </a:t>
            </a:r>
          </a:p>
          <a:p>
            <a:pPr algn="ctr"/>
            <a:r>
              <a:rPr lang="fr-FR" sz="2000" dirty="0"/>
              <a:t>ces structures vont rapidement évoluer et s’étaler.</a:t>
            </a:r>
          </a:p>
        </p:txBody>
      </p:sp>
    </p:spTree>
    <p:extLst>
      <p:ext uri="{BB962C8B-B14F-4D97-AF65-F5344CB8AC3E}">
        <p14:creationId xmlns:p14="http://schemas.microsoft.com/office/powerpoint/2010/main" val="194627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194" name="Object 2"/>
          <p:cNvGraphicFramePr>
            <a:graphicFrameLocks noChangeAspect="1"/>
          </p:cNvGraphicFramePr>
          <p:nvPr>
            <p:extLst>
              <p:ext uri="{D42A27DB-BD31-4B8C-83A1-F6EECF244321}">
                <p14:modId xmlns:p14="http://schemas.microsoft.com/office/powerpoint/2010/main" val="304374638"/>
              </p:ext>
            </p:extLst>
          </p:nvPr>
        </p:nvGraphicFramePr>
        <p:xfrm>
          <a:off x="-182691" y="-108595"/>
          <a:ext cx="10441160" cy="7847707"/>
        </p:xfrm>
        <a:graphic>
          <a:graphicData uri="http://schemas.openxmlformats.org/presentationml/2006/ole">
            <mc:AlternateContent xmlns:mc="http://schemas.openxmlformats.org/markup-compatibility/2006">
              <mc:Choice xmlns:v="urn:schemas-microsoft-com:vml" Requires="v">
                <p:oleObj spid="_x0000_s39943"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691" y="-108595"/>
                        <a:ext cx="10441160" cy="7847707"/>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262" y="-191723"/>
            <a:ext cx="8158083" cy="10513168"/>
          </a:xfrm>
          <a:prstGeom prst="rect">
            <a:avLst/>
          </a:prstGeom>
        </p:spPr>
      </p:pic>
      <p:sp>
        <p:nvSpPr>
          <p:cNvPr id="4" name="Rectangle 3"/>
          <p:cNvSpPr/>
          <p:nvPr/>
        </p:nvSpPr>
        <p:spPr bwMode="auto">
          <a:xfrm>
            <a:off x="-182691" y="-189660"/>
            <a:ext cx="10224889" cy="1861521"/>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7" name="Rectangle 6"/>
          <p:cNvSpPr/>
          <p:nvPr/>
        </p:nvSpPr>
        <p:spPr bwMode="auto">
          <a:xfrm>
            <a:off x="-216272" y="7055036"/>
            <a:ext cx="10081120" cy="151216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8" name="Rectangle à coins arrondis 7"/>
          <p:cNvSpPr>
            <a:spLocks noChangeArrowheads="1"/>
          </p:cNvSpPr>
          <p:nvPr/>
        </p:nvSpPr>
        <p:spPr bwMode="auto">
          <a:xfrm>
            <a:off x="1725521" y="641836"/>
            <a:ext cx="6624736" cy="761737"/>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2" name="ZoneTexte 1"/>
          <p:cNvSpPr txBox="1"/>
          <p:nvPr/>
        </p:nvSpPr>
        <p:spPr>
          <a:xfrm>
            <a:off x="-146687" y="656198"/>
            <a:ext cx="10369152" cy="1015663"/>
          </a:xfrm>
          <a:prstGeom prst="rect">
            <a:avLst/>
          </a:prstGeom>
          <a:noFill/>
        </p:spPr>
        <p:txBody>
          <a:bodyPr wrap="square" rtlCol="0">
            <a:spAutoFit/>
          </a:bodyPr>
          <a:lstStyle/>
          <a:p>
            <a:pPr algn="ctr"/>
            <a:r>
              <a:rPr lang="fr-FR" sz="2000" dirty="0"/>
              <a:t>La matière noire s’effondre en structures filamenteuses dans</a:t>
            </a:r>
          </a:p>
          <a:p>
            <a:pPr algn="ctr"/>
            <a:r>
              <a:rPr lang="fr-FR" sz="2000" dirty="0"/>
              <a:t> le plasma; les atomes ne sont toujours pas formés.</a:t>
            </a:r>
          </a:p>
          <a:p>
            <a:pPr algn="ctr"/>
            <a:endParaRPr lang="fr-FR" sz="2000" dirty="0"/>
          </a:p>
        </p:txBody>
      </p:sp>
    </p:spTree>
    <p:extLst>
      <p:ext uri="{BB962C8B-B14F-4D97-AF65-F5344CB8AC3E}">
        <p14:creationId xmlns:p14="http://schemas.microsoft.com/office/powerpoint/2010/main" val="29315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2254" y="0"/>
            <a:ext cx="10080625" cy="7559675"/>
          </a:xfrm>
          <a:prstGeom prst="rect">
            <a:avLst/>
          </a:prstGeom>
          <a:solidFill>
            <a:schemeClr val="accent2">
              <a:lumMod val="20000"/>
              <a:lumOff val="80000"/>
            </a:schemeClr>
          </a:solidFill>
          <a:ln w="76200" cap="flat" cmpd="sng" algn="ctr">
            <a:solidFill>
              <a:schemeClr val="accent2">
                <a:lumMod val="20000"/>
                <a:lumOff val="80000"/>
              </a:schemeClr>
            </a:solidFill>
            <a:prstDash val="solid"/>
            <a:round/>
            <a:headEnd type="none" w="med" len="med"/>
            <a:tailEnd type="none" w="med" len="med"/>
          </a:ln>
          <a:effectLst/>
        </p:spPr>
        <p:txBody>
          <a:bodyPr/>
          <a:lstStyle/>
          <a:p>
            <a:pPr eaLnBrk="1">
              <a:lnSpc>
                <a:spcPct val="95000"/>
              </a:lnSpc>
              <a:buClr>
                <a:srgbClr val="000000"/>
              </a:buClr>
              <a:buSzPct val="100000"/>
              <a:buFont typeface="Times New Roman" charset="0"/>
              <a:buNone/>
              <a:defRPr/>
            </a:pPr>
            <a:endParaRPr lang="fr-FR">
              <a:latin typeface="Times New Roman" charset="0"/>
              <a:ea typeface="ＭＳ Ｐゴシック" charset="0"/>
            </a:endParaRPr>
          </a:p>
        </p:txBody>
      </p:sp>
      <p:pic>
        <p:nvPicPr>
          <p:cNvPr id="148482" name="Picture 2" descr="https://sciencetonnante.files.wordpress.com/2013/03/recombinais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2" y="2410576"/>
            <a:ext cx="10021814" cy="498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Connecteur droit avec flèche 12"/>
          <p:cNvCxnSpPr>
            <a:cxnSpLocks noChangeShapeType="1"/>
          </p:cNvCxnSpPr>
          <p:nvPr/>
        </p:nvCxnSpPr>
        <p:spPr bwMode="auto">
          <a:xfrm flipH="1" flipV="1">
            <a:off x="4941888" y="-180975"/>
            <a:ext cx="12700" cy="7740650"/>
          </a:xfrm>
          <a:prstGeom prst="straightConnector1">
            <a:avLst/>
          </a:prstGeom>
          <a:noFill/>
          <a:ln w="28575">
            <a:solidFill>
              <a:srgbClr val="262699"/>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8484" name="ZoneTexte 21"/>
          <p:cNvSpPr txBox="1">
            <a:spLocks noChangeArrowheads="1"/>
          </p:cNvSpPr>
          <p:nvPr/>
        </p:nvSpPr>
        <p:spPr bwMode="auto">
          <a:xfrm>
            <a:off x="-152080" y="1133804"/>
            <a:ext cx="52308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sz="1800" dirty="0"/>
              <a:t> Les températures et les pressions sont gigantesques,   les atomes ne peuvent pas se constituer.</a:t>
            </a:r>
          </a:p>
          <a:p>
            <a:r>
              <a:rPr lang="fr-FR" altLang="fr-FR" sz="1800" dirty="0"/>
              <a:t> Les photons (la lumière) est prisonnière de la matière.</a:t>
            </a:r>
          </a:p>
        </p:txBody>
      </p:sp>
      <p:sp>
        <p:nvSpPr>
          <p:cNvPr id="24" name="Rectangle 23"/>
          <p:cNvSpPr/>
          <p:nvPr/>
        </p:nvSpPr>
        <p:spPr bwMode="auto">
          <a:xfrm>
            <a:off x="5031197" y="2483693"/>
            <a:ext cx="165954" cy="4698294"/>
          </a:xfrm>
          <a:prstGeom prst="rect">
            <a:avLst/>
          </a:prstGeom>
          <a:solidFill>
            <a:schemeClr val="accent2">
              <a:lumMod val="20000"/>
              <a:lumOff val="80000"/>
            </a:schemeClr>
          </a:solidFill>
          <a:ln w="9525" cap="flat" cmpd="sng" algn="ctr">
            <a:solidFill>
              <a:schemeClr val="accent2">
                <a:lumMod val="20000"/>
                <a:lumOff val="80000"/>
              </a:schemeClr>
            </a:solidFill>
            <a:prstDash val="solid"/>
            <a:round/>
            <a:headEnd type="none" w="med" len="med"/>
            <a:tailEnd type="none" w="med" len="med"/>
          </a:ln>
          <a:effectLst/>
        </p:spPr>
        <p:txBody>
          <a:bodyPr/>
          <a:lstStyle/>
          <a:p>
            <a:pPr eaLnBrk="1">
              <a:lnSpc>
                <a:spcPct val="95000"/>
              </a:lnSpc>
              <a:buClr>
                <a:srgbClr val="000000"/>
              </a:buClr>
              <a:buSzPct val="100000"/>
              <a:buFont typeface="Times New Roman" charset="0"/>
              <a:buNone/>
              <a:defRPr/>
            </a:pPr>
            <a:endParaRPr lang="fr-FR">
              <a:latin typeface="Times New Roman" charset="0"/>
              <a:ea typeface="ＭＳ Ｐゴシック" charset="0"/>
            </a:endParaRPr>
          </a:p>
        </p:txBody>
      </p:sp>
      <p:sp>
        <p:nvSpPr>
          <p:cNvPr id="5" name="Rectangle 4"/>
          <p:cNvSpPr/>
          <p:nvPr/>
        </p:nvSpPr>
        <p:spPr bwMode="auto">
          <a:xfrm>
            <a:off x="819150" y="269875"/>
            <a:ext cx="3067050" cy="603250"/>
          </a:xfrm>
          <a:prstGeom prst="rect">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a:lstStyle/>
          <a:p>
            <a:pPr eaLnBrk="1">
              <a:lnSpc>
                <a:spcPct val="95000"/>
              </a:lnSpc>
              <a:buClr>
                <a:srgbClr val="000000"/>
              </a:buClr>
              <a:buSzPct val="100000"/>
              <a:buFont typeface="Times New Roman" charset="0"/>
              <a:buNone/>
              <a:defRPr/>
            </a:pPr>
            <a:endParaRPr lang="fr-FR">
              <a:latin typeface="Times New Roman" charset="0"/>
              <a:ea typeface="ＭＳ Ｐゴシック" charset="0"/>
            </a:endParaRPr>
          </a:p>
        </p:txBody>
      </p:sp>
      <p:sp>
        <p:nvSpPr>
          <p:cNvPr id="6" name="Rectangle 5"/>
          <p:cNvSpPr/>
          <p:nvPr/>
        </p:nvSpPr>
        <p:spPr bwMode="auto">
          <a:xfrm>
            <a:off x="6170613" y="301625"/>
            <a:ext cx="2973387" cy="598488"/>
          </a:xfrm>
          <a:prstGeom prst="rect">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a:lstStyle/>
          <a:p>
            <a:pPr eaLnBrk="1">
              <a:lnSpc>
                <a:spcPct val="95000"/>
              </a:lnSpc>
              <a:buClr>
                <a:srgbClr val="000000"/>
              </a:buClr>
              <a:buSzPct val="100000"/>
              <a:buFont typeface="Times New Roman" charset="0"/>
              <a:buNone/>
              <a:defRPr/>
            </a:pPr>
            <a:endParaRPr lang="fr-FR">
              <a:latin typeface="Times New Roman" charset="0"/>
              <a:ea typeface="ＭＳ Ｐゴシック" charset="0"/>
            </a:endParaRPr>
          </a:p>
        </p:txBody>
      </p:sp>
      <p:sp>
        <p:nvSpPr>
          <p:cNvPr id="7" name="Rectangle 6"/>
          <p:cNvSpPr/>
          <p:nvPr/>
        </p:nvSpPr>
        <p:spPr bwMode="auto">
          <a:xfrm>
            <a:off x="235652" y="2245519"/>
            <a:ext cx="4424362" cy="871637"/>
          </a:xfrm>
          <a:prstGeom prst="rect">
            <a:avLst/>
          </a:prstGeom>
          <a:solidFill>
            <a:schemeClr val="accent2">
              <a:lumMod val="20000"/>
              <a:lumOff val="80000"/>
            </a:schemeClr>
          </a:solidFill>
          <a:ln w="9525" cap="flat" cmpd="sng" algn="ctr">
            <a:solidFill>
              <a:schemeClr val="accent6">
                <a:lumMod val="20000"/>
                <a:lumOff val="80000"/>
              </a:schemeClr>
            </a:solidFill>
            <a:prstDash val="solid"/>
            <a:round/>
            <a:headEnd type="none" w="med" len="med"/>
            <a:tailEnd type="none" w="med" len="med"/>
          </a:ln>
          <a:effectLst/>
        </p:spPr>
        <p:txBody>
          <a:bodyPr/>
          <a:lstStyle/>
          <a:p>
            <a:pPr eaLnBrk="1">
              <a:lnSpc>
                <a:spcPct val="95000"/>
              </a:lnSpc>
              <a:buClr>
                <a:srgbClr val="000000"/>
              </a:buClr>
              <a:buSzPct val="100000"/>
              <a:buFont typeface="Times New Roman" charset="0"/>
              <a:buNone/>
              <a:defRPr/>
            </a:pPr>
            <a:endParaRPr lang="fr-FR">
              <a:latin typeface="Times New Roman" charset="0"/>
              <a:ea typeface="ＭＳ Ｐゴシック" charset="0"/>
            </a:endParaRPr>
          </a:p>
        </p:txBody>
      </p:sp>
      <p:sp>
        <p:nvSpPr>
          <p:cNvPr id="8" name="Rectangle 7"/>
          <p:cNvSpPr/>
          <p:nvPr/>
        </p:nvSpPr>
        <p:spPr bwMode="auto">
          <a:xfrm>
            <a:off x="4984919" y="2411685"/>
            <a:ext cx="4993808" cy="615230"/>
          </a:xfrm>
          <a:prstGeom prst="rect">
            <a:avLst/>
          </a:prstGeom>
          <a:solidFill>
            <a:schemeClr val="accent2">
              <a:lumMod val="20000"/>
              <a:lumOff val="80000"/>
            </a:schemeClr>
          </a:solidFill>
          <a:ln w="9525" cap="flat" cmpd="sng" algn="ctr">
            <a:solidFill>
              <a:schemeClr val="accent6">
                <a:lumMod val="20000"/>
                <a:lumOff val="80000"/>
              </a:schemeClr>
            </a:solidFill>
            <a:prstDash val="solid"/>
            <a:round/>
            <a:headEnd type="none" w="med" len="med"/>
            <a:tailEnd type="none" w="med" len="med"/>
          </a:ln>
          <a:effectLst/>
        </p:spPr>
        <p:txBody>
          <a:bodyPr/>
          <a:lstStyle/>
          <a:p>
            <a:pPr eaLnBrk="1">
              <a:lnSpc>
                <a:spcPct val="95000"/>
              </a:lnSpc>
              <a:buClr>
                <a:srgbClr val="000000"/>
              </a:buClr>
              <a:buSzPct val="100000"/>
              <a:buFont typeface="Times New Roman" charset="0"/>
              <a:buNone/>
              <a:defRPr/>
            </a:pPr>
            <a:endParaRPr lang="fr-FR">
              <a:latin typeface="Times New Roman" charset="0"/>
              <a:ea typeface="ＭＳ Ｐゴシック" charset="0"/>
            </a:endParaRPr>
          </a:p>
        </p:txBody>
      </p:sp>
      <p:sp>
        <p:nvSpPr>
          <p:cNvPr id="148491" name="ZoneTexte 10"/>
          <p:cNvSpPr txBox="1">
            <a:spLocks noChangeArrowheads="1"/>
          </p:cNvSpPr>
          <p:nvPr/>
        </p:nvSpPr>
        <p:spPr bwMode="auto">
          <a:xfrm>
            <a:off x="1152525" y="323850"/>
            <a:ext cx="3743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dirty="0"/>
              <a:t>Avant 380 000 ans</a:t>
            </a:r>
          </a:p>
        </p:txBody>
      </p:sp>
      <p:sp>
        <p:nvSpPr>
          <p:cNvPr id="148492" name="ZoneTexte 11"/>
          <p:cNvSpPr txBox="1">
            <a:spLocks noChangeArrowheads="1"/>
          </p:cNvSpPr>
          <p:nvPr/>
        </p:nvSpPr>
        <p:spPr bwMode="auto">
          <a:xfrm>
            <a:off x="6432550" y="323850"/>
            <a:ext cx="3314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a:t>Après 380 000 ans</a:t>
            </a:r>
          </a:p>
        </p:txBody>
      </p:sp>
      <p:sp>
        <p:nvSpPr>
          <p:cNvPr id="4" name="ZoneTexte 3"/>
          <p:cNvSpPr txBox="1"/>
          <p:nvPr/>
        </p:nvSpPr>
        <p:spPr>
          <a:xfrm>
            <a:off x="-185328" y="2028420"/>
            <a:ext cx="5139916" cy="1754326"/>
          </a:xfrm>
          <a:prstGeom prst="rect">
            <a:avLst/>
          </a:prstGeom>
          <a:noFill/>
        </p:spPr>
        <p:txBody>
          <a:bodyPr wrap="square" rtlCol="0">
            <a:spAutoFit/>
          </a:bodyPr>
          <a:lstStyle/>
          <a:p>
            <a:pPr algn="ctr"/>
            <a:r>
              <a:rPr lang="fr-FR" sz="1800" dirty="0"/>
              <a:t>La matière noire s’effondre en galaxies noires puis  en filaments, provoquant des fluctuations et des surdensités repérées plus tard sur le fond diffus cosmologique.</a:t>
            </a:r>
          </a:p>
          <a:p>
            <a:pPr algn="ctr"/>
            <a:endParaRPr lang="fr-FR" sz="1800" dirty="0"/>
          </a:p>
          <a:p>
            <a:endParaRPr lang="fr-FR" sz="1800" dirty="0"/>
          </a:p>
        </p:txBody>
      </p:sp>
      <p:sp>
        <p:nvSpPr>
          <p:cNvPr id="3" name="Rectangle 2"/>
          <p:cNvSpPr/>
          <p:nvPr/>
        </p:nvSpPr>
        <p:spPr>
          <a:xfrm>
            <a:off x="4816014" y="1318470"/>
            <a:ext cx="5465070" cy="1477328"/>
          </a:xfrm>
          <a:prstGeom prst="rect">
            <a:avLst/>
          </a:prstGeom>
        </p:spPr>
        <p:txBody>
          <a:bodyPr wrap="square">
            <a:spAutoFit/>
          </a:bodyPr>
          <a:lstStyle/>
          <a:p>
            <a:pPr algn="ctr"/>
            <a:r>
              <a:rPr lang="fr-FR" altLang="fr-FR" sz="1800" dirty="0"/>
              <a:t>Le volume de l’univers a beaucoup augmenté</a:t>
            </a:r>
          </a:p>
          <a:p>
            <a:pPr algn="ctr"/>
            <a:r>
              <a:rPr lang="fr-FR" altLang="fr-FR" sz="1800" dirty="0"/>
              <a:t>       et la température est descendue à 3000°	.</a:t>
            </a:r>
          </a:p>
          <a:p>
            <a:pPr algn="ctr"/>
            <a:r>
              <a:rPr lang="fr-FR" altLang="fr-FR" sz="1800" dirty="0"/>
              <a:t>Les photons sont libérés, les atomes peuvent se former.</a:t>
            </a:r>
          </a:p>
          <a:p>
            <a:pPr algn="ctr"/>
            <a:r>
              <a:rPr lang="fr-FR" altLang="fr-FR" sz="1800" dirty="0"/>
              <a:t>Ceux-ci vont se concentrer sur les structures de la matière noire et former plus tard les premières étoiles. </a:t>
            </a:r>
          </a:p>
        </p:txBody>
      </p:sp>
    </p:spTree>
    <p:extLst>
      <p:ext uri="{BB962C8B-B14F-4D97-AF65-F5344CB8AC3E}">
        <p14:creationId xmlns:p14="http://schemas.microsoft.com/office/powerpoint/2010/main" val="37966050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792163" y="-180975"/>
            <a:ext cx="11017251" cy="8270875"/>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pic>
        <p:nvPicPr>
          <p:cNvPr id="111619"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3848" y="3418974"/>
            <a:ext cx="8100825" cy="4135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Rectangle 4"/>
          <p:cNvSpPr>
            <a:spLocks noChangeArrowheads="1"/>
          </p:cNvSpPr>
          <p:nvPr/>
        </p:nvSpPr>
        <p:spPr bwMode="auto">
          <a:xfrm>
            <a:off x="8306299" y="6950771"/>
            <a:ext cx="942760" cy="188218"/>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11621" name="Rectangle 2"/>
          <p:cNvSpPr>
            <a:spLocks noChangeArrowheads="1"/>
          </p:cNvSpPr>
          <p:nvPr/>
        </p:nvSpPr>
        <p:spPr bwMode="auto">
          <a:xfrm rot="-5400000">
            <a:off x="8907463" y="6330950"/>
            <a:ext cx="239712" cy="1925638"/>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4" name="ZoneTexte 3"/>
          <p:cNvSpPr txBox="1"/>
          <p:nvPr/>
        </p:nvSpPr>
        <p:spPr>
          <a:xfrm>
            <a:off x="8306299" y="6882706"/>
            <a:ext cx="1727200" cy="307777"/>
          </a:xfrm>
          <a:prstGeom prst="rect">
            <a:avLst/>
          </a:prstGeom>
          <a:noFill/>
        </p:spPr>
        <p:txBody>
          <a:bodyPr>
            <a:spAutoFit/>
          </a:bodyPr>
          <a:lstStyle/>
          <a:p>
            <a:pPr>
              <a:defRPr/>
            </a:pPr>
            <a:r>
              <a:rPr lang="fr-FR" sz="1400" dirty="0">
                <a:solidFill>
                  <a:schemeClr val="bg2">
                    <a:lumMod val="20000"/>
                    <a:lumOff val="80000"/>
                  </a:schemeClr>
                </a:solidFill>
              </a:rPr>
              <a:t>Satellite Planck</a:t>
            </a:r>
          </a:p>
        </p:txBody>
      </p:sp>
      <p:sp>
        <p:nvSpPr>
          <p:cNvPr id="9" name="Rectangle 8"/>
          <p:cNvSpPr/>
          <p:nvPr/>
        </p:nvSpPr>
        <p:spPr bwMode="auto">
          <a:xfrm>
            <a:off x="59287" y="773435"/>
            <a:ext cx="9674217" cy="2255365"/>
          </a:xfrm>
          <a:prstGeom prst="rect">
            <a:avLst/>
          </a:prstGeom>
          <a:solidFill>
            <a:srgbClr val="EEC412"/>
          </a:solidFill>
          <a:ln w="28575" cap="flat" cmpd="sng" algn="ctr">
            <a:solidFill>
              <a:schemeClr val="accent1">
                <a:lumMod val="20000"/>
                <a:lumOff val="80000"/>
              </a:schemeClr>
            </a:solidFill>
            <a:prstDash val="solid"/>
            <a:round/>
            <a:headEnd type="none" w="med" len="med"/>
            <a:tailEnd type="none" w="med" len="med"/>
          </a:ln>
          <a:effectLst/>
        </p:spPr>
        <p:txBody>
          <a:bodyPr/>
          <a:lstStyle/>
          <a:p>
            <a:pPr algn="ctr">
              <a:defRPr/>
            </a:pPr>
            <a:endParaRPr lang="fr-FR" sz="2800" dirty="0"/>
          </a:p>
        </p:txBody>
      </p:sp>
      <p:sp>
        <p:nvSpPr>
          <p:cNvPr id="3" name="Rectangle 2"/>
          <p:cNvSpPr/>
          <p:nvPr/>
        </p:nvSpPr>
        <p:spPr>
          <a:xfrm>
            <a:off x="-134286" y="762193"/>
            <a:ext cx="10061364" cy="1323439"/>
          </a:xfrm>
          <a:prstGeom prst="rect">
            <a:avLst/>
          </a:prstGeom>
        </p:spPr>
        <p:txBody>
          <a:bodyPr wrap="square">
            <a:spAutoFit/>
          </a:bodyPr>
          <a:lstStyle/>
          <a:p>
            <a:pPr algn="ctr">
              <a:defRPr/>
            </a:pPr>
            <a:r>
              <a:rPr lang="fr-FR" altLang="fr-FR" sz="2000" dirty="0">
                <a:solidFill>
                  <a:schemeClr val="accent6">
                    <a:lumMod val="75000"/>
                  </a:schemeClr>
                </a:solidFill>
              </a:rPr>
              <a:t>Le fond diffus cosmologique est la toute première lumière </a:t>
            </a:r>
          </a:p>
          <a:p>
            <a:pPr algn="ctr">
              <a:defRPr/>
            </a:pPr>
            <a:r>
              <a:rPr lang="fr-FR" altLang="fr-FR" sz="2000" dirty="0">
                <a:solidFill>
                  <a:schemeClr val="accent6">
                    <a:lumMod val="75000"/>
                  </a:schemeClr>
                </a:solidFill>
              </a:rPr>
              <a:t>après le Big Bang (rayonnement thermique de corps noir)</a:t>
            </a:r>
          </a:p>
          <a:p>
            <a:pPr algn="ctr">
              <a:defRPr/>
            </a:pPr>
            <a:r>
              <a:rPr lang="fr-FR" altLang="fr-FR" sz="2000" dirty="0">
                <a:solidFill>
                  <a:schemeClr val="accent6">
                    <a:lumMod val="75000"/>
                  </a:schemeClr>
                </a:solidFill>
              </a:rPr>
              <a:t>Pour expliquer l’homogénéité et l’isotropie du fond diffus,</a:t>
            </a:r>
          </a:p>
          <a:p>
            <a:pPr algn="ctr">
              <a:defRPr/>
            </a:pPr>
            <a:r>
              <a:rPr lang="fr-FR" altLang="fr-FR" sz="2000" dirty="0">
                <a:solidFill>
                  <a:schemeClr val="accent6">
                    <a:lumMod val="75000"/>
                  </a:schemeClr>
                </a:solidFill>
              </a:rPr>
              <a:t> l’inflation cosmique est le scénario le plus satisfaisant.</a:t>
            </a:r>
          </a:p>
        </p:txBody>
      </p:sp>
      <p:sp>
        <p:nvSpPr>
          <p:cNvPr id="5" name="ZoneTexte 4"/>
          <p:cNvSpPr txBox="1"/>
          <p:nvPr/>
        </p:nvSpPr>
        <p:spPr>
          <a:xfrm>
            <a:off x="0" y="1995738"/>
            <a:ext cx="9674217" cy="1877437"/>
          </a:xfrm>
          <a:prstGeom prst="rect">
            <a:avLst/>
          </a:prstGeom>
          <a:noFill/>
        </p:spPr>
        <p:txBody>
          <a:bodyPr wrap="square">
            <a:spAutoFit/>
          </a:bodyPr>
          <a:lstStyle/>
          <a:p>
            <a:pPr algn="ctr">
              <a:defRPr/>
            </a:pPr>
            <a:r>
              <a:rPr lang="fr-FR" sz="2000" dirty="0">
                <a:solidFill>
                  <a:schemeClr val="accent2">
                    <a:lumMod val="75000"/>
                  </a:schemeClr>
                </a:solidFill>
              </a:rPr>
              <a:t>Le signal reçu indique une température actuelle de 2,7 degrés Kelvin (- 270,45° Celsius)</a:t>
            </a:r>
          </a:p>
          <a:p>
            <a:pPr algn="ctr">
              <a:defRPr/>
            </a:pPr>
            <a:r>
              <a:rPr lang="fr-FR" sz="2000" dirty="0">
                <a:solidFill>
                  <a:schemeClr val="accent2">
                    <a:lumMod val="75000"/>
                  </a:schemeClr>
                </a:solidFill>
              </a:rPr>
              <a:t>  Les infimes fluctuations de températures détectées sont de l’ordre de 1/100 000      de degré.</a:t>
            </a:r>
          </a:p>
          <a:p>
            <a:pPr algn="ctr">
              <a:defRPr/>
            </a:pPr>
            <a:r>
              <a:rPr lang="fr-FR" sz="2000" dirty="0">
                <a:solidFill>
                  <a:schemeClr val="accent2">
                    <a:lumMod val="75000"/>
                  </a:schemeClr>
                </a:solidFill>
              </a:rPr>
              <a:t>La matière noire primordiale est à l’origine de ces infimes fluctuations.</a:t>
            </a:r>
          </a:p>
          <a:p>
            <a:pPr algn="ctr">
              <a:defRPr/>
            </a:pPr>
            <a:endParaRPr lang="fr-FR" sz="2000" dirty="0">
              <a:solidFill>
                <a:schemeClr val="accent2">
                  <a:lumMod val="75000"/>
                </a:schemeClr>
              </a:solidFill>
            </a:endParaRPr>
          </a:p>
          <a:p>
            <a:pPr>
              <a:defRPr/>
            </a:pPr>
            <a:endParaRPr lang="fr-FR" sz="1800" dirty="0">
              <a:solidFill>
                <a:schemeClr val="accent2">
                  <a:lumMod val="75000"/>
                </a:schemeClr>
              </a:solidFill>
            </a:endParaRPr>
          </a:p>
          <a:p>
            <a:pPr>
              <a:defRPr/>
            </a:pPr>
            <a:endParaRPr lang="fr-FR" sz="1800" dirty="0">
              <a:solidFill>
                <a:schemeClr val="accent2">
                  <a:lumMod val="75000"/>
                </a:schemeClr>
              </a:solidFill>
            </a:endParaRPr>
          </a:p>
        </p:txBody>
      </p:sp>
      <p:sp>
        <p:nvSpPr>
          <p:cNvPr id="6" name="Rectangle 5"/>
          <p:cNvSpPr/>
          <p:nvPr/>
        </p:nvSpPr>
        <p:spPr>
          <a:xfrm>
            <a:off x="7800634" y="2304058"/>
            <a:ext cx="5028034" cy="307777"/>
          </a:xfrm>
          <a:prstGeom prst="rect">
            <a:avLst/>
          </a:prstGeom>
        </p:spPr>
        <p:txBody>
          <a:bodyPr wrap="square">
            <a:spAutoFit/>
          </a:bodyPr>
          <a:lstStyle/>
          <a:p>
            <a:pPr>
              <a:defRPr/>
            </a:pPr>
            <a:r>
              <a:rPr lang="fr-FR" sz="1400" dirty="0">
                <a:solidFill>
                  <a:schemeClr val="accent2">
                    <a:lumMod val="75000"/>
                  </a:schemeClr>
                </a:solidFill>
              </a:rPr>
              <a:t>         ème</a:t>
            </a:r>
          </a:p>
        </p:txBody>
      </p:sp>
      <p:sp>
        <p:nvSpPr>
          <p:cNvPr id="12" name="Rectangle à coins arrondis 11"/>
          <p:cNvSpPr/>
          <p:nvPr/>
        </p:nvSpPr>
        <p:spPr bwMode="auto">
          <a:xfrm>
            <a:off x="384887" y="105047"/>
            <a:ext cx="9136766" cy="453085"/>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7" name="Rectangle 6"/>
          <p:cNvSpPr/>
          <p:nvPr/>
        </p:nvSpPr>
        <p:spPr>
          <a:xfrm>
            <a:off x="384887" y="59579"/>
            <a:ext cx="9244181" cy="461665"/>
          </a:xfrm>
          <a:prstGeom prst="rect">
            <a:avLst/>
          </a:prstGeom>
        </p:spPr>
        <p:txBody>
          <a:bodyPr wrap="square">
            <a:spAutoFit/>
          </a:bodyPr>
          <a:lstStyle/>
          <a:p>
            <a:r>
              <a:rPr lang="fr-FR" altLang="fr-FR" dirty="0">
                <a:solidFill>
                  <a:srgbClr val="FFFF00"/>
                </a:solidFill>
              </a:rPr>
              <a:t>La présence de la matière noire repérée dans le fond diffus cosmologique.  </a:t>
            </a:r>
            <a:endParaRPr lang="fr-FR" dirty="0"/>
          </a:p>
        </p:txBody>
      </p:sp>
      <p:sp>
        <p:nvSpPr>
          <p:cNvPr id="8" name="Rectangle 7"/>
          <p:cNvSpPr/>
          <p:nvPr/>
        </p:nvSpPr>
        <p:spPr bwMode="auto">
          <a:xfrm>
            <a:off x="7920632" y="7016750"/>
            <a:ext cx="283568" cy="157163"/>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Tree>
    <p:extLst>
      <p:ext uri="{BB962C8B-B14F-4D97-AF65-F5344CB8AC3E}">
        <p14:creationId xmlns:p14="http://schemas.microsoft.com/office/powerpoint/2010/main" val="16621946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5874"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spid="_x0000_s40967"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0" y="1282537"/>
            <a:ext cx="10152882" cy="7249827"/>
          </a:xfrm>
          <a:prstGeom prst="rect">
            <a:avLst/>
          </a:prstGeom>
        </p:spPr>
      </p:pic>
      <p:sp>
        <p:nvSpPr>
          <p:cNvPr id="4" name="Rectangle 3"/>
          <p:cNvSpPr/>
          <p:nvPr/>
        </p:nvSpPr>
        <p:spPr>
          <a:xfrm>
            <a:off x="575816" y="3131765"/>
            <a:ext cx="9721081" cy="769441"/>
          </a:xfrm>
          <a:prstGeom prst="rect">
            <a:avLst/>
          </a:prstGeom>
        </p:spPr>
        <p:txBody>
          <a:bodyPr wrap="square">
            <a:spAutoFit/>
          </a:bodyPr>
          <a:lstStyle/>
          <a:p>
            <a:r>
              <a:rPr lang="fr-FR" sz="4400" dirty="0">
                <a:solidFill>
                  <a:schemeClr val="bg1">
                    <a:lumMod val="95000"/>
                  </a:schemeClr>
                </a:solidFill>
                <a:latin typeface="Script MT Bold" panose="03040602040607080904" pitchFamily="66" charset="0"/>
              </a:rPr>
              <a:t>           </a:t>
            </a:r>
          </a:p>
        </p:txBody>
      </p:sp>
      <p:sp>
        <p:nvSpPr>
          <p:cNvPr id="5" name="Rectangle à coins arrondis 4"/>
          <p:cNvSpPr>
            <a:spLocks noChangeArrowheads="1"/>
          </p:cNvSpPr>
          <p:nvPr/>
        </p:nvSpPr>
        <p:spPr bwMode="auto">
          <a:xfrm>
            <a:off x="1007864" y="309847"/>
            <a:ext cx="7992888" cy="781182"/>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2" name="ZoneTexte 1"/>
          <p:cNvSpPr txBox="1"/>
          <p:nvPr/>
        </p:nvSpPr>
        <p:spPr>
          <a:xfrm rot="10800000" flipV="1">
            <a:off x="-104627" y="367870"/>
            <a:ext cx="10289878" cy="707886"/>
          </a:xfrm>
          <a:prstGeom prst="rect">
            <a:avLst/>
          </a:prstGeom>
          <a:noFill/>
        </p:spPr>
        <p:txBody>
          <a:bodyPr wrap="square" rtlCol="0">
            <a:spAutoFit/>
          </a:bodyPr>
          <a:lstStyle/>
          <a:p>
            <a:pPr algn="ctr"/>
            <a:r>
              <a:rPr lang="fr-FR" sz="2000" dirty="0"/>
              <a:t>A la fin de l’âge sombre, les premières étoiles « tombent » dans les puits</a:t>
            </a:r>
          </a:p>
          <a:p>
            <a:pPr algn="ctr"/>
            <a:r>
              <a:rPr lang="fr-FR" sz="2000" dirty="0"/>
              <a:t> gravitationnels des filaments de la matière noire et se regroupent.</a:t>
            </a:r>
          </a:p>
        </p:txBody>
      </p:sp>
    </p:spTree>
    <p:extLst>
      <p:ext uri="{BB962C8B-B14F-4D97-AF65-F5344CB8AC3E}">
        <p14:creationId xmlns:p14="http://schemas.microsoft.com/office/powerpoint/2010/main" val="20246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5874"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spid="_x0000_s41991"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389" y="1403573"/>
            <a:ext cx="9757845" cy="5827761"/>
          </a:xfrm>
          <a:prstGeom prst="rect">
            <a:avLst/>
          </a:prstGeom>
        </p:spPr>
      </p:pic>
      <p:sp>
        <p:nvSpPr>
          <p:cNvPr id="4" name="Rectangle à coins arrondis 3"/>
          <p:cNvSpPr>
            <a:spLocks noChangeArrowheads="1"/>
          </p:cNvSpPr>
          <p:nvPr/>
        </p:nvSpPr>
        <p:spPr bwMode="auto">
          <a:xfrm>
            <a:off x="287783" y="467469"/>
            <a:ext cx="9505056" cy="775148"/>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3" name="ZoneTexte 2"/>
          <p:cNvSpPr txBox="1"/>
          <p:nvPr/>
        </p:nvSpPr>
        <p:spPr>
          <a:xfrm>
            <a:off x="-216273" y="492338"/>
            <a:ext cx="10513168" cy="1015663"/>
          </a:xfrm>
          <a:prstGeom prst="rect">
            <a:avLst/>
          </a:prstGeom>
          <a:noFill/>
        </p:spPr>
        <p:txBody>
          <a:bodyPr wrap="square" rtlCol="0">
            <a:spAutoFit/>
          </a:bodyPr>
          <a:lstStyle/>
          <a:p>
            <a:pPr algn="ctr"/>
            <a:r>
              <a:rPr lang="fr-FR" sz="2000" dirty="0"/>
              <a:t>Le nombre d’étoiles se multiplie favorisant la formation des premières galaxies et amas </a:t>
            </a:r>
          </a:p>
          <a:p>
            <a:pPr algn="ctr"/>
            <a:r>
              <a:rPr lang="fr-FR" sz="2000" dirty="0"/>
              <a:t>de galaxies qui s’effondrent sur les structures en dépit de l’expansion de l’univers.</a:t>
            </a:r>
          </a:p>
          <a:p>
            <a:pPr algn="ctr"/>
            <a:endParaRPr lang="fr-FR" sz="2000" dirty="0"/>
          </a:p>
        </p:txBody>
      </p:sp>
    </p:spTree>
    <p:extLst>
      <p:ext uri="{BB962C8B-B14F-4D97-AF65-F5344CB8AC3E}">
        <p14:creationId xmlns:p14="http://schemas.microsoft.com/office/powerpoint/2010/main" val="137254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194" name="Object 2"/>
          <p:cNvGraphicFramePr>
            <a:graphicFrameLocks noChangeAspect="1"/>
          </p:cNvGraphicFramePr>
          <p:nvPr>
            <p:extLst>
              <p:ext uri="{D42A27DB-BD31-4B8C-83A1-F6EECF244321}">
                <p14:modId xmlns:p14="http://schemas.microsoft.com/office/powerpoint/2010/main" val="1697636720"/>
              </p:ext>
            </p:extLst>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spid="_x0000_s43015"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pic>
        <p:nvPicPr>
          <p:cNvPr id="2" name="Imag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835" y="1619597"/>
            <a:ext cx="9812953" cy="5472608"/>
          </a:xfrm>
          <a:prstGeom prst="rect">
            <a:avLst/>
          </a:prstGeom>
        </p:spPr>
      </p:pic>
      <p:sp>
        <p:nvSpPr>
          <p:cNvPr id="6" name="Rectangle à coins arrondis 5"/>
          <p:cNvSpPr>
            <a:spLocks noChangeArrowheads="1"/>
          </p:cNvSpPr>
          <p:nvPr/>
        </p:nvSpPr>
        <p:spPr bwMode="auto">
          <a:xfrm>
            <a:off x="2015976" y="539477"/>
            <a:ext cx="5688632" cy="720080"/>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7" name="ZoneTexte 6"/>
          <p:cNvSpPr txBox="1"/>
          <p:nvPr/>
        </p:nvSpPr>
        <p:spPr>
          <a:xfrm>
            <a:off x="278783" y="539477"/>
            <a:ext cx="9163018" cy="707886"/>
          </a:xfrm>
          <a:prstGeom prst="rect">
            <a:avLst/>
          </a:prstGeom>
          <a:noFill/>
        </p:spPr>
        <p:txBody>
          <a:bodyPr wrap="square" rtlCol="0">
            <a:spAutoFit/>
          </a:bodyPr>
          <a:lstStyle/>
          <a:p>
            <a:pPr algn="ctr"/>
            <a:r>
              <a:rPr lang="fr-FR" sz="2000" dirty="0"/>
              <a:t>Les galaxies de plus en plus nombreuses s’installent </a:t>
            </a:r>
          </a:p>
          <a:p>
            <a:pPr algn="ctr"/>
            <a:r>
              <a:rPr lang="fr-FR" sz="2000" dirty="0"/>
              <a:t>sur l’ensemble des structures de la matière noire.</a:t>
            </a:r>
          </a:p>
        </p:txBody>
      </p:sp>
    </p:spTree>
    <p:extLst>
      <p:ext uri="{BB962C8B-B14F-4D97-AF65-F5344CB8AC3E}">
        <p14:creationId xmlns:p14="http://schemas.microsoft.com/office/powerpoint/2010/main" val="224206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5874" name="Object 2"/>
          <p:cNvGraphicFramePr>
            <a:graphicFrameLocks noChangeAspect="1"/>
          </p:cNvGraphicFramePr>
          <p:nvPr>
            <p:extLst>
              <p:ext uri="{D42A27DB-BD31-4B8C-83A1-F6EECF244321}">
                <p14:modId xmlns:p14="http://schemas.microsoft.com/office/powerpoint/2010/main" val="2496964036"/>
              </p:ext>
            </p:extLst>
          </p:nvPr>
        </p:nvGraphicFramePr>
        <p:xfrm>
          <a:off x="-5318" y="0"/>
          <a:ext cx="10080625" cy="7559675"/>
        </p:xfrm>
        <a:graphic>
          <a:graphicData uri="http://schemas.openxmlformats.org/presentationml/2006/ole">
            <mc:AlternateContent xmlns:mc="http://schemas.openxmlformats.org/markup-compatibility/2006">
              <mc:Choice xmlns:v="urn:schemas-microsoft-com:vml" Requires="v">
                <p:oleObj spid="_x0000_s44039"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8"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sp>
        <p:nvSpPr>
          <p:cNvPr id="4" name="Rectangle à coins arrondis 3"/>
          <p:cNvSpPr>
            <a:spLocks noChangeArrowheads="1"/>
          </p:cNvSpPr>
          <p:nvPr/>
        </p:nvSpPr>
        <p:spPr bwMode="auto">
          <a:xfrm>
            <a:off x="1201299" y="283311"/>
            <a:ext cx="7788003" cy="675191"/>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3" name="ZoneTexte 2"/>
          <p:cNvSpPr txBox="1"/>
          <p:nvPr/>
        </p:nvSpPr>
        <p:spPr>
          <a:xfrm>
            <a:off x="66195" y="266963"/>
            <a:ext cx="10009112" cy="707886"/>
          </a:xfrm>
          <a:prstGeom prst="rect">
            <a:avLst/>
          </a:prstGeom>
          <a:noFill/>
        </p:spPr>
        <p:txBody>
          <a:bodyPr wrap="square" rtlCol="0">
            <a:spAutoFit/>
          </a:bodyPr>
          <a:lstStyle/>
          <a:p>
            <a:pPr algn="ctr"/>
            <a:r>
              <a:rPr lang="fr-FR" sz="2000" dirty="0"/>
              <a:t>Les simulations numériques de plus en plus performantes nous </a:t>
            </a:r>
          </a:p>
          <a:p>
            <a:pPr algn="ctr"/>
            <a:r>
              <a:rPr lang="fr-FR" sz="2000" dirty="0"/>
              <a:t>donnent à grande échelle une idée de la structure actuelle de notre univers.</a:t>
            </a:r>
          </a:p>
        </p:txBody>
      </p:sp>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466" y="1129675"/>
            <a:ext cx="9505055" cy="6288568"/>
          </a:xfrm>
          <a:prstGeom prst="rect">
            <a:avLst/>
          </a:prstGeom>
        </p:spPr>
      </p:pic>
      <p:cxnSp>
        <p:nvCxnSpPr>
          <p:cNvPr id="5" name="Connecteur droit 4"/>
          <p:cNvCxnSpPr/>
          <p:nvPr/>
        </p:nvCxnSpPr>
        <p:spPr bwMode="auto">
          <a:xfrm>
            <a:off x="8568704" y="4067869"/>
            <a:ext cx="261" cy="13937"/>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Connecteur droit avec flèche 10"/>
          <p:cNvCxnSpPr/>
          <p:nvPr/>
        </p:nvCxnSpPr>
        <p:spPr bwMode="auto">
          <a:xfrm flipV="1">
            <a:off x="7920632" y="7202468"/>
            <a:ext cx="1296144" cy="4041"/>
          </a:xfrm>
          <a:prstGeom prst="straightConnector1">
            <a:avLst/>
          </a:prstGeom>
          <a:solidFill>
            <a:srgbClr val="00B8FF"/>
          </a:solidFill>
          <a:ln w="28575" cap="flat" cmpd="sng" algn="ctr">
            <a:solidFill>
              <a:schemeClr val="bg1">
                <a:lumMod val="95000"/>
              </a:schemeClr>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ZoneTexte 11"/>
          <p:cNvSpPr txBox="1"/>
          <p:nvPr/>
        </p:nvSpPr>
        <p:spPr>
          <a:xfrm>
            <a:off x="7848624" y="6804545"/>
            <a:ext cx="1656184" cy="338554"/>
          </a:xfrm>
          <a:prstGeom prst="rect">
            <a:avLst/>
          </a:prstGeom>
          <a:noFill/>
        </p:spPr>
        <p:txBody>
          <a:bodyPr wrap="square" rtlCol="0">
            <a:spAutoFit/>
          </a:bodyPr>
          <a:lstStyle/>
          <a:p>
            <a:r>
              <a:rPr lang="fr-FR" sz="1600" dirty="0">
                <a:solidFill>
                  <a:schemeClr val="bg1">
                    <a:lumMod val="95000"/>
                  </a:schemeClr>
                </a:solidFill>
              </a:rPr>
              <a:t>1 milliard d’AL</a:t>
            </a:r>
          </a:p>
        </p:txBody>
      </p:sp>
      <p:sp>
        <p:nvSpPr>
          <p:cNvPr id="2" name="Rectangle 1"/>
          <p:cNvSpPr/>
          <p:nvPr/>
        </p:nvSpPr>
        <p:spPr>
          <a:xfrm>
            <a:off x="336224" y="1763613"/>
            <a:ext cx="9744401" cy="461665"/>
          </a:xfrm>
          <a:prstGeom prst="rect">
            <a:avLst/>
          </a:prstGeom>
        </p:spPr>
        <p:txBody>
          <a:bodyPr wrap="square">
            <a:spAutoFit/>
          </a:bodyPr>
          <a:lstStyle/>
          <a:p>
            <a:r>
              <a:rPr lang="fr-FR" b="1" dirty="0">
                <a:solidFill>
                  <a:srgbClr val="FFFF00"/>
                </a:solidFill>
                <a:latin typeface="Algerian" panose="04020705040A02060702" pitchFamily="82" charset="0"/>
              </a:rPr>
              <a:t>La matière noire est bien l’architecte de notr</a:t>
            </a:r>
            <a:r>
              <a:rPr lang="fr-FR" altLang="fr-FR" b="1" dirty="0">
                <a:solidFill>
                  <a:srgbClr val="FFFF00"/>
                </a:solidFill>
                <a:latin typeface="Algerian" panose="04020705040A02060702" pitchFamily="82" charset="0"/>
              </a:rPr>
              <a:t>e univers !</a:t>
            </a:r>
            <a:endParaRPr lang="fr-FR" b="1" dirty="0">
              <a:latin typeface="Algerian" panose="04020705040A02060702" pitchFamily="82" charset="0"/>
            </a:endParaRPr>
          </a:p>
        </p:txBody>
      </p:sp>
    </p:spTree>
    <p:extLst>
      <p:ext uri="{BB962C8B-B14F-4D97-AF65-F5344CB8AC3E}">
        <p14:creationId xmlns:p14="http://schemas.microsoft.com/office/powerpoint/2010/main" val="284412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138"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spid="_x0000_s45063"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sp>
        <p:nvSpPr>
          <p:cNvPr id="4" name="ZoneTexte 3"/>
          <p:cNvSpPr txBox="1"/>
          <p:nvPr/>
        </p:nvSpPr>
        <p:spPr>
          <a:xfrm>
            <a:off x="1763713" y="6985000"/>
            <a:ext cx="6553200" cy="338554"/>
          </a:xfrm>
          <a:prstGeom prst="rect">
            <a:avLst/>
          </a:prstGeom>
          <a:noFill/>
        </p:spPr>
        <p:txBody>
          <a:bodyPr>
            <a:spAutoFit/>
          </a:bodyPr>
          <a:lstStyle/>
          <a:p>
            <a:pPr algn="ctr">
              <a:defRPr/>
            </a:pPr>
            <a:endParaRPr lang="fr-FR" sz="1600" dirty="0">
              <a:solidFill>
                <a:schemeClr val="bg2">
                  <a:lumMod val="20000"/>
                  <a:lumOff val="80000"/>
                </a:schemeClr>
              </a:solidFill>
              <a:latin typeface="+mn-lt"/>
              <a:ea typeface="Lucida Sans Unicode" panose="020B0602030504020204" pitchFamily="34" charset="0"/>
            </a:endParaRPr>
          </a:p>
        </p:txBody>
      </p:sp>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9424" y="-62328"/>
            <a:ext cx="11330049" cy="7500492"/>
          </a:xfrm>
          <a:prstGeom prst="rect">
            <a:avLst/>
          </a:prstGeom>
        </p:spPr>
      </p:pic>
      <p:sp>
        <p:nvSpPr>
          <p:cNvPr id="5" name="Rectangle 4"/>
          <p:cNvSpPr/>
          <p:nvPr/>
        </p:nvSpPr>
        <p:spPr>
          <a:xfrm>
            <a:off x="3309793" y="179437"/>
            <a:ext cx="2954655" cy="830997"/>
          </a:xfrm>
          <a:prstGeom prst="rect">
            <a:avLst/>
          </a:prstGeom>
        </p:spPr>
        <p:txBody>
          <a:bodyPr wrap="none">
            <a:spAutoFit/>
          </a:bodyPr>
          <a:lstStyle/>
          <a:p>
            <a:r>
              <a:rPr lang="fr-FR" sz="4800" b="1" dirty="0">
                <a:solidFill>
                  <a:srgbClr val="FFCC00"/>
                </a:solidFill>
                <a:latin typeface="+mj-lt"/>
              </a:rPr>
              <a:t>C’est fini !</a:t>
            </a:r>
          </a:p>
        </p:txBody>
      </p:sp>
    </p:spTree>
    <p:extLst>
      <p:ext uri="{BB962C8B-B14F-4D97-AF65-F5344CB8AC3E}">
        <p14:creationId xmlns:p14="http://schemas.microsoft.com/office/powerpoint/2010/main" val="12839496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906"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spid="_x0000_s5127" name="CorelPhotoPaint.Image.7" r:id="rId4" imgW="13003175" imgH="9752381" progId="CorelPhotoPaint.Image.7">
                  <p:embed/>
                </p:oleObj>
              </mc:Choice>
              <mc:Fallback>
                <p:oleObj name="CorelPhotoPaint.Image.7" r:id="rId4" imgW="13003175" imgH="9752381" progId="CorelPhotoPaint.Image.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pic>
        <p:nvPicPr>
          <p:cNvPr id="123907" name="Picture 11" descr="http://www.outters.fr/images%20site%20astro/m31-lrgb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4424" y="2915741"/>
            <a:ext cx="8280400" cy="539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Flèche courbée vers la gauche 3"/>
          <p:cNvSpPr>
            <a:spLocks noChangeArrowheads="1"/>
          </p:cNvSpPr>
          <p:nvPr/>
        </p:nvSpPr>
        <p:spPr bwMode="auto">
          <a:xfrm rot="9526282">
            <a:off x="3337658" y="5889172"/>
            <a:ext cx="792162" cy="1482725"/>
          </a:xfrm>
          <a:prstGeom prst="curvedLeftArrow">
            <a:avLst>
              <a:gd name="adj1" fmla="val 25017"/>
              <a:gd name="adj2" fmla="val 50026"/>
              <a:gd name="adj3" fmla="val 25000"/>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2" name="Rectangle à coins arrondis 1"/>
          <p:cNvSpPr/>
          <p:nvPr/>
        </p:nvSpPr>
        <p:spPr bwMode="auto">
          <a:xfrm>
            <a:off x="1897621" y="266700"/>
            <a:ext cx="6193308" cy="566738"/>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123910" name="Rectangle 2"/>
          <p:cNvSpPr>
            <a:spLocks noChangeArrowheads="1"/>
          </p:cNvSpPr>
          <p:nvPr/>
        </p:nvSpPr>
        <p:spPr bwMode="auto">
          <a:xfrm>
            <a:off x="2087984" y="339254"/>
            <a:ext cx="7553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dirty="0">
                <a:solidFill>
                  <a:srgbClr val="FFFF00"/>
                </a:solidFill>
                <a:latin typeface="Calibri" panose="020F0502020204030204" pitchFamily="34" charset="0"/>
              </a:rPr>
              <a:t>Excès de vitesse dans la galaxie d’Andromède !</a:t>
            </a:r>
          </a:p>
        </p:txBody>
      </p:sp>
      <p:sp>
        <p:nvSpPr>
          <p:cNvPr id="4" name="Rectangle à coins arrondis 3"/>
          <p:cNvSpPr>
            <a:spLocks noChangeArrowheads="1"/>
          </p:cNvSpPr>
          <p:nvPr/>
        </p:nvSpPr>
        <p:spPr bwMode="auto">
          <a:xfrm>
            <a:off x="647824" y="910306"/>
            <a:ext cx="8856984" cy="1242714"/>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6" name="Rectangle 5"/>
          <p:cNvSpPr>
            <a:spLocks noChangeArrowheads="1"/>
          </p:cNvSpPr>
          <p:nvPr/>
        </p:nvSpPr>
        <p:spPr bwMode="auto">
          <a:xfrm>
            <a:off x="26194" y="868403"/>
            <a:ext cx="99361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fr-FR" altLang="fr-FR" sz="2000" dirty="0">
                <a:solidFill>
                  <a:schemeClr val="accent2">
                    <a:lumMod val="75000"/>
                  </a:schemeClr>
                </a:solidFill>
                <a:latin typeface="Calibri" panose="020F0502020204030204" pitchFamily="34" charset="0"/>
              </a:rPr>
              <a:t>En 1970 l’Américaine Véra Rubin observe la galaxie d’Andromède.</a:t>
            </a:r>
            <a:r>
              <a:rPr lang="fr-FR" altLang="fr-FR" sz="2000" b="1" dirty="0">
                <a:solidFill>
                  <a:schemeClr val="accent2">
                    <a:lumMod val="75000"/>
                  </a:schemeClr>
                </a:solidFill>
                <a:latin typeface="Calibri" panose="020F0502020204030204" pitchFamily="34" charset="0"/>
              </a:rPr>
              <a:t> </a:t>
            </a:r>
          </a:p>
          <a:p>
            <a:pPr algn="ctr">
              <a:defRPr/>
            </a:pPr>
            <a:r>
              <a:rPr lang="fr-FR" altLang="fr-FR" sz="2000" dirty="0">
                <a:solidFill>
                  <a:schemeClr val="accent2">
                    <a:lumMod val="75000"/>
                  </a:schemeClr>
                </a:solidFill>
                <a:latin typeface="Calibri" panose="020F0502020204030204" pitchFamily="34" charset="0"/>
              </a:rPr>
              <a:t>Par effet doppler elle découvre que celle-ci tourne beaucoup trop vite</a:t>
            </a:r>
          </a:p>
          <a:p>
            <a:pPr algn="ctr">
              <a:defRPr/>
            </a:pPr>
            <a:r>
              <a:rPr lang="fr-FR" altLang="fr-FR" sz="2000" dirty="0">
                <a:solidFill>
                  <a:schemeClr val="accent2">
                    <a:lumMod val="75000"/>
                  </a:schemeClr>
                </a:solidFill>
                <a:latin typeface="Calibri" panose="020F0502020204030204" pitchFamily="34" charset="0"/>
              </a:rPr>
              <a:t> et sa vitesse est incompatible avec la stabilité des étoiles.</a:t>
            </a:r>
          </a:p>
        </p:txBody>
      </p:sp>
      <p:pic>
        <p:nvPicPr>
          <p:cNvPr id="123914" name="Imag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4199" y="2260229"/>
            <a:ext cx="4948234" cy="2474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647824" y="1766888"/>
            <a:ext cx="9899650" cy="400050"/>
          </a:xfrm>
          <a:prstGeom prst="rect">
            <a:avLst/>
          </a:prstGeom>
          <a:noFill/>
        </p:spPr>
        <p:txBody>
          <a:bodyPr>
            <a:spAutoFit/>
          </a:bodyPr>
          <a:lstStyle/>
          <a:p>
            <a:pPr>
              <a:defRPr/>
            </a:pPr>
            <a:r>
              <a:rPr lang="fr-FR" sz="2000" dirty="0">
                <a:solidFill>
                  <a:schemeClr val="accent2">
                    <a:lumMod val="75000"/>
                  </a:schemeClr>
                </a:solidFill>
              </a:rPr>
              <a:t>Elle démontre qu’une gravitation d’origine inconnue agit sur la matière « ordinaire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AutoShape 1"/>
          <p:cNvSpPr>
            <a:spLocks noChangeArrowheads="1"/>
          </p:cNvSpPr>
          <p:nvPr/>
        </p:nvSpPr>
        <p:spPr bwMode="auto">
          <a:xfrm>
            <a:off x="0" y="0"/>
            <a:ext cx="10439400" cy="7688263"/>
          </a:xfrm>
          <a:prstGeom prst="roundRect">
            <a:avLst>
              <a:gd name="adj" fmla="val 19"/>
            </a:avLst>
          </a:pr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r>
              <a:rPr lang="fr-FR" altLang="fr-FR" dirty="0">
                <a:solidFill>
                  <a:schemeClr val="accent2">
                    <a:lumMod val="75000"/>
                  </a:schemeClr>
                </a:solidFill>
                <a:latin typeface="Calibri" panose="020F0502020204030204" pitchFamily="34" charset="0"/>
              </a:rPr>
              <a:t>. </a:t>
            </a:r>
          </a:p>
        </p:txBody>
      </p:sp>
      <p:pic>
        <p:nvPicPr>
          <p:cNvPr id="1259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8963" y="1065213"/>
            <a:ext cx="6721475" cy="7102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5956" name="Freeform 4"/>
          <p:cNvSpPr>
            <a:spLocks/>
          </p:cNvSpPr>
          <p:nvPr/>
        </p:nvSpPr>
        <p:spPr bwMode="auto">
          <a:xfrm flipH="1">
            <a:off x="2303463" y="5435600"/>
            <a:ext cx="1085850" cy="315913"/>
          </a:xfrm>
          <a:custGeom>
            <a:avLst/>
            <a:gdLst>
              <a:gd name="T0" fmla="*/ 0 w 4300"/>
              <a:gd name="T1" fmla="*/ 0 h 95"/>
              <a:gd name="T2" fmla="*/ 2147483646 w 4300"/>
              <a:gd name="T3" fmla="*/ 2147483646 h 95"/>
              <a:gd name="T4" fmla="*/ 0 60000 65536"/>
              <a:gd name="T5" fmla="*/ 0 60000 65536"/>
            </a:gdLst>
            <a:ahLst/>
            <a:cxnLst>
              <a:cxn ang="T4">
                <a:pos x="T0" y="T1"/>
              </a:cxn>
              <a:cxn ang="T5">
                <a:pos x="T2" y="T3"/>
              </a:cxn>
            </a:cxnLst>
            <a:rect l="0" t="0" r="r" b="b"/>
            <a:pathLst>
              <a:path w="4300" h="95">
                <a:moveTo>
                  <a:pt x="0" y="0"/>
                </a:moveTo>
                <a:lnTo>
                  <a:pt x="4299" y="94"/>
                </a:lnTo>
              </a:path>
            </a:pathLst>
          </a:custGeom>
          <a:noFill/>
          <a:ln w="9525">
            <a:solidFill>
              <a:srgbClr val="FFFF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25957" name="Flèche courbée vers le bas 1"/>
          <p:cNvSpPr>
            <a:spLocks noChangeArrowheads="1"/>
          </p:cNvSpPr>
          <p:nvPr/>
        </p:nvSpPr>
        <p:spPr bwMode="auto">
          <a:xfrm>
            <a:off x="4105275" y="971550"/>
            <a:ext cx="46038" cy="46038"/>
          </a:xfrm>
          <a:prstGeom prst="curvedDownArrow">
            <a:avLst>
              <a:gd name="adj1" fmla="val 25000"/>
              <a:gd name="adj2" fmla="val 50000"/>
              <a:gd name="adj3" fmla="val 25000"/>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25958" name="Flèche courbée vers le bas 2"/>
          <p:cNvSpPr>
            <a:spLocks noChangeArrowheads="1"/>
          </p:cNvSpPr>
          <p:nvPr/>
        </p:nvSpPr>
        <p:spPr bwMode="auto">
          <a:xfrm>
            <a:off x="5138738" y="2293938"/>
            <a:ext cx="46037" cy="46037"/>
          </a:xfrm>
          <a:prstGeom prst="curvedDownArrow">
            <a:avLst>
              <a:gd name="adj1" fmla="val 25000"/>
              <a:gd name="adj2" fmla="val 50000"/>
              <a:gd name="adj3" fmla="val 25000"/>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25959" name="Flèche courbée vers le bas 3"/>
          <p:cNvSpPr>
            <a:spLocks noChangeArrowheads="1"/>
          </p:cNvSpPr>
          <p:nvPr/>
        </p:nvSpPr>
        <p:spPr bwMode="auto">
          <a:xfrm rot="4824637">
            <a:off x="5134770" y="3590131"/>
            <a:ext cx="3954462" cy="1057275"/>
          </a:xfrm>
          <a:prstGeom prst="curvedDownArrow">
            <a:avLst>
              <a:gd name="adj1" fmla="val 24987"/>
              <a:gd name="adj2" fmla="val 49991"/>
              <a:gd name="adj3" fmla="val 25000"/>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1" name="Rectangle à coins arrondis 10"/>
          <p:cNvSpPr/>
          <p:nvPr/>
        </p:nvSpPr>
        <p:spPr bwMode="auto">
          <a:xfrm>
            <a:off x="2684377" y="324643"/>
            <a:ext cx="4999205" cy="444501"/>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125961" name="Text Box 3"/>
          <p:cNvSpPr txBox="1">
            <a:spLocks noChangeArrowheads="1"/>
          </p:cNvSpPr>
          <p:nvPr/>
        </p:nvSpPr>
        <p:spPr bwMode="auto">
          <a:xfrm>
            <a:off x="2952080" y="364387"/>
            <a:ext cx="6905625"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3200">
                <a:solidFill>
                  <a:srgbClr val="000000"/>
                </a:solidFill>
                <a:latin typeface="Times New Roman" panose="02020603050405020304" pitchFamily="18" charset="0"/>
                <a:cs typeface="Lucida Sans Unicode" panose="020B0602030504020204" pitchFamily="34" charset="0"/>
              </a:defRPr>
            </a:lvl1pPr>
            <a:lvl2pPr>
              <a:lnSpc>
                <a:spcPct val="95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800">
                <a:solidFill>
                  <a:srgbClr val="000000"/>
                </a:solidFill>
                <a:latin typeface="Times New Roman" panose="02020603050405020304" pitchFamily="18" charset="0"/>
                <a:cs typeface="Lucida Sans Unicode" panose="020B0602030504020204" pitchFamily="34" charset="0"/>
              </a:defRPr>
            </a:lvl2pPr>
            <a:lvl3pPr>
              <a:lnSpc>
                <a:spcPct val="95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400">
                <a:solidFill>
                  <a:srgbClr val="000000"/>
                </a:solidFill>
                <a:latin typeface="Times New Roman" panose="02020603050405020304" pitchFamily="18" charset="0"/>
                <a:cs typeface="Lucida Sans Unicode" panose="020B0602030504020204" pitchFamily="34" charset="0"/>
              </a:defRPr>
            </a:lvl3pPr>
            <a:lvl4pPr>
              <a:lnSpc>
                <a:spcPct val="95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Times New Roman" panose="02020603050405020304" pitchFamily="18" charset="0"/>
                <a:cs typeface="Lucida Sans Unicode" panose="020B0602030504020204" pitchFamily="34" charset="0"/>
              </a:defRPr>
            </a:lvl4pPr>
            <a:lvl5pPr>
              <a:lnSpc>
                <a:spcPct val="95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Times New Roman" panose="02020603050405020304" pitchFamily="18" charset="0"/>
                <a:cs typeface="Lucida Sans Unicode" panose="020B0602030504020204" pitchFamily="34" charset="0"/>
              </a:defRPr>
            </a:lvl5pPr>
            <a:lvl6pPr marL="2514600" indent="-228600" defTabSz="449263" eaLnBrk="0" fontAlgn="base" hangingPunct="0">
              <a:lnSpc>
                <a:spcPct val="95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Times New Roman" panose="02020603050405020304" pitchFamily="18" charset="0"/>
                <a:cs typeface="Lucida Sans Unicode" panose="020B0602030504020204" pitchFamily="34" charset="0"/>
              </a:defRPr>
            </a:lvl6pPr>
            <a:lvl7pPr marL="2971800" indent="-228600" defTabSz="449263" eaLnBrk="0" fontAlgn="base" hangingPunct="0">
              <a:lnSpc>
                <a:spcPct val="95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Times New Roman" panose="02020603050405020304" pitchFamily="18" charset="0"/>
                <a:cs typeface="Lucida Sans Unicode" panose="020B0602030504020204" pitchFamily="34" charset="0"/>
              </a:defRPr>
            </a:lvl7pPr>
            <a:lvl8pPr marL="3429000" indent="-228600" defTabSz="449263" eaLnBrk="0" fontAlgn="base" hangingPunct="0">
              <a:lnSpc>
                <a:spcPct val="95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Times New Roman" panose="02020603050405020304" pitchFamily="18" charset="0"/>
                <a:cs typeface="Lucida Sans Unicode" panose="020B0602030504020204" pitchFamily="34" charset="0"/>
              </a:defRPr>
            </a:lvl8pPr>
            <a:lvl9pPr marL="3886200" indent="-228600" defTabSz="449263" eaLnBrk="0" fontAlgn="base" hangingPunct="0">
              <a:lnSpc>
                <a:spcPct val="95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pPr>
            <a:r>
              <a:rPr lang="fr-FR" altLang="fr-FR" sz="2400" dirty="0">
                <a:solidFill>
                  <a:srgbClr val="FFFF00"/>
                </a:solidFill>
                <a:latin typeface="Calibri" panose="020F0502020204030204" pitchFamily="34" charset="0"/>
              </a:rPr>
              <a:t>Qu’en est-il de notre Voie Lactée ?</a:t>
            </a:r>
          </a:p>
        </p:txBody>
      </p:sp>
      <p:sp>
        <p:nvSpPr>
          <p:cNvPr id="13" name="Rectangle à coins arrondis 12"/>
          <p:cNvSpPr>
            <a:spLocks noChangeArrowheads="1"/>
          </p:cNvSpPr>
          <p:nvPr/>
        </p:nvSpPr>
        <p:spPr bwMode="auto">
          <a:xfrm>
            <a:off x="1979613" y="917575"/>
            <a:ext cx="6480175" cy="687388"/>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25963" name="Rectangle 1"/>
          <p:cNvSpPr>
            <a:spLocks noChangeArrowheads="1"/>
          </p:cNvSpPr>
          <p:nvPr/>
        </p:nvSpPr>
        <p:spPr bwMode="auto">
          <a:xfrm>
            <a:off x="1152525" y="900113"/>
            <a:ext cx="8040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defRPr/>
            </a:pPr>
            <a:r>
              <a:rPr lang="fr-FR" altLang="fr-FR" sz="2000" dirty="0">
                <a:solidFill>
                  <a:schemeClr val="accent2">
                    <a:lumMod val="75000"/>
                  </a:schemeClr>
                </a:solidFill>
              </a:rPr>
              <a:t>La vitesse du Soleil autour de notre galaxie est de </a:t>
            </a:r>
            <a:r>
              <a:rPr lang="fr-FR" altLang="fr-FR" sz="2000" b="1" dirty="0">
                <a:solidFill>
                  <a:schemeClr val="accent2">
                    <a:lumMod val="75000"/>
                  </a:schemeClr>
                </a:solidFill>
              </a:rPr>
              <a:t>220 km/s </a:t>
            </a:r>
            <a:endParaRPr lang="fr-FR" altLang="fr-FR" sz="2000" dirty="0">
              <a:solidFill>
                <a:schemeClr val="accent2">
                  <a:lumMod val="75000"/>
                </a:schemeClr>
              </a:solidFill>
            </a:endParaRPr>
          </a:p>
        </p:txBody>
      </p:sp>
      <p:sp>
        <p:nvSpPr>
          <p:cNvPr id="125964" name="Rectangle 2"/>
          <p:cNvSpPr>
            <a:spLocks noChangeArrowheads="1"/>
          </p:cNvSpPr>
          <p:nvPr/>
        </p:nvSpPr>
        <p:spPr bwMode="auto">
          <a:xfrm>
            <a:off x="3200400" y="1187450"/>
            <a:ext cx="7381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fr-FR" altLang="fr-FR" sz="2000" dirty="0">
                <a:solidFill>
                  <a:schemeClr val="accent2">
                    <a:lumMod val="75000"/>
                  </a:schemeClr>
                </a:solidFill>
                <a:latin typeface="Calibri" panose="020F0502020204030204" pitchFamily="34" charset="0"/>
              </a:rPr>
              <a:t>Or sa vitesse d’équilibre est de </a:t>
            </a:r>
            <a:r>
              <a:rPr lang="fr-FR" altLang="fr-FR" sz="2000" b="1" dirty="0">
                <a:solidFill>
                  <a:schemeClr val="accent2">
                    <a:lumMod val="75000"/>
                  </a:schemeClr>
                </a:solidFill>
                <a:latin typeface="Calibri" panose="020F0502020204030204" pitchFamily="34" charset="0"/>
              </a:rPr>
              <a:t>180 Km/s !</a:t>
            </a:r>
          </a:p>
        </p:txBody>
      </p:sp>
      <p:sp>
        <p:nvSpPr>
          <p:cNvPr id="125965" name="Soleil 3"/>
          <p:cNvSpPr>
            <a:spLocks noChangeArrowheads="1"/>
          </p:cNvSpPr>
          <p:nvPr/>
        </p:nvSpPr>
        <p:spPr bwMode="auto">
          <a:xfrm>
            <a:off x="3521075" y="5268913"/>
            <a:ext cx="152400" cy="185737"/>
          </a:xfrm>
          <a:prstGeom prst="sun">
            <a:avLst>
              <a:gd name="adj" fmla="val 25000"/>
            </a:avLst>
          </a:prstGeom>
          <a:solidFill>
            <a:srgbClr val="FFFF00"/>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5" name="Rectangle à coins arrondis 14"/>
          <p:cNvSpPr>
            <a:spLocks noChangeArrowheads="1"/>
          </p:cNvSpPr>
          <p:nvPr/>
        </p:nvSpPr>
        <p:spPr bwMode="auto">
          <a:xfrm>
            <a:off x="1574799" y="6924675"/>
            <a:ext cx="7218363" cy="428625"/>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6" name="Rectangle 15"/>
          <p:cNvSpPr/>
          <p:nvPr/>
        </p:nvSpPr>
        <p:spPr>
          <a:xfrm>
            <a:off x="1775619" y="6953250"/>
            <a:ext cx="9486900" cy="400050"/>
          </a:xfrm>
          <a:prstGeom prst="rect">
            <a:avLst/>
          </a:prstGeom>
        </p:spPr>
        <p:txBody>
          <a:bodyPr>
            <a:spAutoFit/>
          </a:bodyPr>
          <a:lstStyle/>
          <a:p>
            <a:pPr>
              <a:defRPr/>
            </a:pPr>
            <a:r>
              <a:rPr lang="fr-FR" altLang="fr-FR" sz="2000" dirty="0">
                <a:solidFill>
                  <a:schemeClr val="accent2">
                    <a:lumMod val="75000"/>
                  </a:schemeClr>
                </a:solidFill>
                <a:cs typeface="Times New Roman" panose="02020603050405020304" pitchFamily="18" charset="0"/>
              </a:rPr>
              <a:t>On sait maintenant que toutes les galaxies </a:t>
            </a:r>
            <a:r>
              <a:rPr lang="fr-FR" altLang="fr-FR" sz="2000" dirty="0">
                <a:solidFill>
                  <a:schemeClr val="accent6">
                    <a:lumMod val="75000"/>
                  </a:schemeClr>
                </a:solidFill>
                <a:cs typeface="Times New Roman" panose="02020603050405020304" pitchFamily="18" charset="0"/>
              </a:rPr>
              <a:t>sont en excès de vitesse.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8002" name="Object 2">
            <a:hlinkClick r:id="rId6" action="ppaction://hlinkfile"/>
          </p:cNvPr>
          <p:cNvGraphicFramePr>
            <a:graphicFrameLocks noChangeAspect="1"/>
          </p:cNvGraphicFramePr>
          <p:nvPr>
            <p:extLst>
              <p:ext uri="{D42A27DB-BD31-4B8C-83A1-F6EECF244321}">
                <p14:modId xmlns:p14="http://schemas.microsoft.com/office/powerpoint/2010/main" val="2881346500"/>
              </p:ext>
            </p:extLst>
          </p:nvPr>
        </p:nvGraphicFramePr>
        <p:xfrm>
          <a:off x="0" y="-360562"/>
          <a:ext cx="10080625" cy="7920038"/>
        </p:xfrm>
        <a:graphic>
          <a:graphicData uri="http://schemas.openxmlformats.org/presentationml/2006/ole">
            <mc:AlternateContent xmlns:mc="http://schemas.openxmlformats.org/markup-compatibility/2006">
              <mc:Choice xmlns:v="urn:schemas-microsoft-com:vml" Requires="v">
                <p:oleObj spid="_x0000_s6151" name="CorelPhotoPaint.Image.7" r:id="rId7" imgW="13003175" imgH="9752381" progId="CorelPhotoPaint.Image.7">
                  <p:embed/>
                </p:oleObj>
              </mc:Choice>
              <mc:Fallback>
                <p:oleObj name="CorelPhotoPaint.Image.7" r:id="rId7" imgW="13003175" imgH="9752381" progId="CorelPhotoPaint.Image.7">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60562"/>
                        <a:ext cx="10080625" cy="7920038"/>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6" name="Rectangle à coins arrondis 5"/>
          <p:cNvSpPr/>
          <p:nvPr/>
        </p:nvSpPr>
        <p:spPr bwMode="auto">
          <a:xfrm>
            <a:off x="81141" y="293688"/>
            <a:ext cx="9887495" cy="566738"/>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128004" name="Rectangle 3"/>
          <p:cNvSpPr>
            <a:spLocks noChangeArrowheads="1"/>
          </p:cNvSpPr>
          <p:nvPr/>
        </p:nvSpPr>
        <p:spPr bwMode="auto">
          <a:xfrm>
            <a:off x="81141" y="388938"/>
            <a:ext cx="10647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2000" dirty="0">
                <a:solidFill>
                  <a:srgbClr val="FFFF00"/>
                </a:solidFill>
                <a:latin typeface="Calibri" panose="020F0502020204030204" pitchFamily="34" charset="0"/>
              </a:rPr>
              <a:t>Les lois de Newton décrivent le mouvement et l’équilibre des planètes dans le système solaire.</a:t>
            </a:r>
          </a:p>
        </p:txBody>
      </p:sp>
      <p:sp>
        <p:nvSpPr>
          <p:cNvPr id="8" name="Rectangle à coins arrondis 7"/>
          <p:cNvSpPr>
            <a:spLocks noChangeArrowheads="1"/>
          </p:cNvSpPr>
          <p:nvPr/>
        </p:nvSpPr>
        <p:spPr bwMode="auto">
          <a:xfrm>
            <a:off x="1079500" y="1424136"/>
            <a:ext cx="7848600" cy="771525"/>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9" name="ZoneTexte 8"/>
          <p:cNvSpPr txBox="1"/>
          <p:nvPr/>
        </p:nvSpPr>
        <p:spPr>
          <a:xfrm>
            <a:off x="1439863" y="1477540"/>
            <a:ext cx="9650412" cy="646113"/>
          </a:xfrm>
          <a:prstGeom prst="rect">
            <a:avLst/>
          </a:prstGeom>
          <a:noFill/>
        </p:spPr>
        <p:txBody>
          <a:bodyPr>
            <a:spAutoFit/>
          </a:bodyPr>
          <a:lstStyle/>
          <a:p>
            <a:pPr>
              <a:defRPr/>
            </a:pPr>
            <a:r>
              <a:rPr lang="fr-FR" sz="1800" dirty="0">
                <a:solidFill>
                  <a:schemeClr val="accent2">
                    <a:lumMod val="75000"/>
                  </a:schemeClr>
                </a:solidFill>
              </a:rPr>
              <a:t>Mercure 48 km/s;    Vénus : 35 km/s;   Terre : 30 km/s;    Mars : 24 km/s</a:t>
            </a:r>
          </a:p>
          <a:p>
            <a:pPr>
              <a:defRPr/>
            </a:pPr>
            <a:r>
              <a:rPr lang="fr-FR" sz="1800" dirty="0">
                <a:solidFill>
                  <a:schemeClr val="accent2">
                    <a:lumMod val="75000"/>
                  </a:schemeClr>
                </a:solidFill>
              </a:rPr>
              <a:t>Jupiter : 13 km/s;    Saturne : 10 km/s;   Uranus : 7 km/s ;  Neptune : 5 km/s</a:t>
            </a:r>
          </a:p>
        </p:txBody>
      </p:sp>
      <p:pic>
        <p:nvPicPr>
          <p:cNvPr id="128007" name="Image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01594" y="3275781"/>
            <a:ext cx="3479031" cy="337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media1">
            <a:hlinkClick r:id="" action="ppaction://media"/>
            <a:extLst>
              <a:ext uri="{FF2B5EF4-FFF2-40B4-BE49-F238E27FC236}">
                <a16:creationId xmlns="" xmlns:a16="http://schemas.microsoft.com/office/drawing/2014/main" id="{EB0B7AA1-C0EB-D8D3-6CCA-46B4DDADDCED}"/>
              </a:ext>
            </a:extLst>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621801" y="3275781"/>
            <a:ext cx="5714460" cy="28572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4006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4"/>
                </p:tgtEl>
              </p:cMediaNode>
            </p:video>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4"/>
                                        </p:tgtEl>
                                      </p:cBhvr>
                                    </p:cmd>
                                  </p:childTnLst>
                                </p:cTn>
                              </p:par>
                            </p:childTnLst>
                          </p:cTn>
                        </p:par>
                      </p:childTnLst>
                    </p:cTn>
                  </p:par>
                </p:childTnLst>
              </p:cTn>
              <p:nextCondLst>
                <p:cond evt="onClick" delay="0">
                  <p:tgtEl>
                    <p:spTgt spid="14"/>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0050"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spid="_x0000_s7175" name="CorelPhotoPaint.Image.7" r:id="rId6" imgW="13003175" imgH="9752381" progId="CorelPhotoPaint.Image.7">
                  <p:embed/>
                </p:oleObj>
              </mc:Choice>
              <mc:Fallback>
                <p:oleObj name="CorelPhotoPaint.Image.7" r:id="rId6" imgW="13003175" imgH="9752381" progId="CorelPhotoPaint.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sp>
        <p:nvSpPr>
          <p:cNvPr id="11" name="Rectangle à coins arrondis 10"/>
          <p:cNvSpPr>
            <a:spLocks noChangeArrowheads="1"/>
          </p:cNvSpPr>
          <p:nvPr/>
        </p:nvSpPr>
        <p:spPr bwMode="auto">
          <a:xfrm>
            <a:off x="936625" y="1763713"/>
            <a:ext cx="3168650" cy="384175"/>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6" name="Rectangle 5"/>
          <p:cNvSpPr/>
          <p:nvPr/>
        </p:nvSpPr>
        <p:spPr>
          <a:xfrm>
            <a:off x="1079500" y="1744663"/>
            <a:ext cx="3287713" cy="400050"/>
          </a:xfrm>
          <a:prstGeom prst="rect">
            <a:avLst/>
          </a:prstGeom>
        </p:spPr>
        <p:txBody>
          <a:bodyPr>
            <a:spAutoFit/>
          </a:bodyPr>
          <a:lstStyle/>
          <a:p>
            <a:pPr>
              <a:defRPr/>
            </a:pPr>
            <a:r>
              <a:rPr lang="fr-FR" sz="2000" dirty="0">
                <a:solidFill>
                  <a:schemeClr val="accent2">
                    <a:lumMod val="75000"/>
                  </a:schemeClr>
                </a:solidFill>
              </a:rPr>
              <a:t>Ce qu’on devrait observer</a:t>
            </a:r>
          </a:p>
        </p:txBody>
      </p:sp>
      <p:sp>
        <p:nvSpPr>
          <p:cNvPr id="14" name="Rectangle à coins arrondis 13"/>
          <p:cNvSpPr>
            <a:spLocks noChangeArrowheads="1"/>
          </p:cNvSpPr>
          <p:nvPr/>
        </p:nvSpPr>
        <p:spPr bwMode="auto">
          <a:xfrm>
            <a:off x="6408738" y="1762125"/>
            <a:ext cx="2105025" cy="379413"/>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8" name="Rectangle 7"/>
          <p:cNvSpPr/>
          <p:nvPr/>
        </p:nvSpPr>
        <p:spPr>
          <a:xfrm>
            <a:off x="6432550" y="1741488"/>
            <a:ext cx="1992313" cy="400050"/>
          </a:xfrm>
          <a:prstGeom prst="rect">
            <a:avLst/>
          </a:prstGeom>
        </p:spPr>
        <p:txBody>
          <a:bodyPr wrap="none">
            <a:spAutoFit/>
          </a:bodyPr>
          <a:lstStyle/>
          <a:p>
            <a:pPr>
              <a:defRPr/>
            </a:pPr>
            <a:r>
              <a:rPr lang="fr-FR" sz="2000" dirty="0">
                <a:solidFill>
                  <a:schemeClr val="accent2">
                    <a:lumMod val="75000"/>
                  </a:schemeClr>
                </a:solidFill>
              </a:rPr>
              <a:t>Ce qu’on observe</a:t>
            </a:r>
          </a:p>
        </p:txBody>
      </p:sp>
      <p:cxnSp>
        <p:nvCxnSpPr>
          <p:cNvPr id="15" name="Connecteur droit avec flèche 14"/>
          <p:cNvCxnSpPr/>
          <p:nvPr/>
        </p:nvCxnSpPr>
        <p:spPr bwMode="auto">
          <a:xfrm>
            <a:off x="2087563" y="2201863"/>
            <a:ext cx="288925" cy="701675"/>
          </a:xfrm>
          <a:prstGeom prst="straightConnector1">
            <a:avLst/>
          </a:prstGeom>
          <a:solidFill>
            <a:srgbClr val="00B8FF"/>
          </a:solidFill>
          <a:ln w="19050" cap="flat" cmpd="sng" algn="ctr">
            <a:solidFill>
              <a:schemeClr val="accent2">
                <a:lumMod val="20000"/>
                <a:lumOff val="8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Connecteur droit avec flèche 17"/>
          <p:cNvCxnSpPr/>
          <p:nvPr/>
        </p:nvCxnSpPr>
        <p:spPr bwMode="auto">
          <a:xfrm flipH="1">
            <a:off x="7127875" y="2195513"/>
            <a:ext cx="296863" cy="695325"/>
          </a:xfrm>
          <a:prstGeom prst="straightConnector1">
            <a:avLst/>
          </a:prstGeom>
          <a:solidFill>
            <a:srgbClr val="00B8FF"/>
          </a:solidFill>
          <a:ln w="19050" cap="flat" cmpd="sng" algn="ctr">
            <a:solidFill>
              <a:schemeClr val="accent2">
                <a:lumMod val="20000"/>
                <a:lumOff val="8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à coins arrondis 11"/>
          <p:cNvSpPr/>
          <p:nvPr/>
        </p:nvSpPr>
        <p:spPr bwMode="auto">
          <a:xfrm>
            <a:off x="762739" y="521706"/>
            <a:ext cx="8598053" cy="566737"/>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dirty="0"/>
          </a:p>
        </p:txBody>
      </p:sp>
      <p:sp>
        <p:nvSpPr>
          <p:cNvPr id="130058" name="Rectangle 1"/>
          <p:cNvSpPr>
            <a:spLocks noChangeArrowheads="1"/>
          </p:cNvSpPr>
          <p:nvPr/>
        </p:nvSpPr>
        <p:spPr bwMode="auto">
          <a:xfrm>
            <a:off x="741285" y="592580"/>
            <a:ext cx="94406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dirty="0">
                <a:solidFill>
                  <a:srgbClr val="FFFF00"/>
                </a:solidFill>
                <a:latin typeface="Calibri" panose="020F0502020204030204" pitchFamily="34" charset="0"/>
              </a:rPr>
              <a:t>Mais les lois de Newton ne s’appliquent plus au niveau des galaxies !</a:t>
            </a:r>
          </a:p>
        </p:txBody>
      </p:sp>
      <p:pic>
        <p:nvPicPr>
          <p:cNvPr id="3" name="Galaxy_rotation_under_the_influence_of_dark_matter.ogv.360p">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1367904" y="2944813"/>
            <a:ext cx="6902896" cy="3451448"/>
          </a:xfrm>
          <a:prstGeom prst="rect">
            <a:avLst/>
          </a:prstGeom>
        </p:spPr>
      </p:pic>
    </p:spTree>
    <p:extLst>
      <p:ext uri="{BB962C8B-B14F-4D97-AF65-F5344CB8AC3E}">
        <p14:creationId xmlns:p14="http://schemas.microsoft.com/office/powerpoint/2010/main" val="278380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par>
                          <p:cTn id="9" fill="hold">
                            <p:stCondLst>
                              <p:cond delay="0"/>
                            </p:stCondLst>
                            <p:childTnLst>
                              <p:par>
                                <p:cTn id="10" presetID="1" presetClass="mediacall" presetSubtype="0" fill="hold" nodeType="afterEffect">
                                  <p:stCondLst>
                                    <p:cond delay="0"/>
                                  </p:stCondLst>
                                  <p:childTnLst>
                                    <p:cmd type="call" cmd="playFrom(0.0)">
                                      <p:cBhvr>
                                        <p:cTn id="11" dur="155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11"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282" name="Object 2"/>
          <p:cNvGraphicFramePr>
            <a:graphicFrameLocks noChangeAspect="1"/>
          </p:cNvGraphicFramePr>
          <p:nvPr>
            <p:extLst>
              <p:ext uri="{D42A27DB-BD31-4B8C-83A1-F6EECF244321}">
                <p14:modId xmlns:p14="http://schemas.microsoft.com/office/powerpoint/2010/main" val="4074804212"/>
              </p:ext>
            </p:extLst>
          </p:nvPr>
        </p:nvGraphicFramePr>
        <p:xfrm>
          <a:off x="-72256" y="0"/>
          <a:ext cx="10195743" cy="7559675"/>
        </p:xfrm>
        <a:graphic>
          <a:graphicData uri="http://schemas.openxmlformats.org/presentationml/2006/ole">
            <mc:AlternateContent xmlns:mc="http://schemas.openxmlformats.org/markup-compatibility/2006">
              <mc:Choice xmlns:v="urn:schemas-microsoft-com:vml" Requires="v">
                <p:oleObj spid="_x0000_s8199"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56" y="0"/>
                        <a:ext cx="10195743" cy="7559675"/>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pic>
        <p:nvPicPr>
          <p:cNvPr id="9728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4854576"/>
            <a:ext cx="7086600" cy="2308224"/>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97287" name="Rectangle 7"/>
          <p:cNvSpPr>
            <a:spLocks noChangeArrowheads="1"/>
          </p:cNvSpPr>
          <p:nvPr/>
        </p:nvSpPr>
        <p:spPr bwMode="auto">
          <a:xfrm>
            <a:off x="1371600" y="4757738"/>
            <a:ext cx="1022350" cy="3476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a:lnSpc>
                <a:spcPct val="93000"/>
              </a:lnSpc>
              <a:spcBef>
                <a:spcPct val="50000"/>
              </a:spcBef>
              <a:buClr>
                <a:srgbClr val="000000"/>
              </a:buClr>
              <a:buSzPct val="100000"/>
              <a:buFont typeface="Times New Roman" panose="02020603050405020304" pitchFamily="18" charset="0"/>
              <a:buNone/>
            </a:pPr>
            <a:r>
              <a:rPr lang="fr-FR" altLang="fr-FR" b="1">
                <a:solidFill>
                  <a:schemeClr val="bg1"/>
                </a:solidFill>
              </a:rPr>
              <a:t>Gamma</a:t>
            </a:r>
          </a:p>
        </p:txBody>
      </p:sp>
      <p:sp>
        <p:nvSpPr>
          <p:cNvPr id="97288" name="Rectangle 8"/>
          <p:cNvSpPr>
            <a:spLocks noChangeArrowheads="1"/>
          </p:cNvSpPr>
          <p:nvPr/>
        </p:nvSpPr>
        <p:spPr bwMode="auto">
          <a:xfrm>
            <a:off x="2667000" y="4757738"/>
            <a:ext cx="336550" cy="3476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a:lnSpc>
                <a:spcPct val="93000"/>
              </a:lnSpc>
              <a:spcBef>
                <a:spcPct val="50000"/>
              </a:spcBef>
              <a:buClr>
                <a:srgbClr val="000000"/>
              </a:buClr>
              <a:buSzPct val="100000"/>
              <a:buFont typeface="Times New Roman" panose="02020603050405020304" pitchFamily="18" charset="0"/>
              <a:buNone/>
            </a:pPr>
            <a:r>
              <a:rPr lang="fr-FR" altLang="fr-FR" b="1" dirty="0">
                <a:solidFill>
                  <a:schemeClr val="bg1"/>
                </a:solidFill>
              </a:rPr>
              <a:t>X</a:t>
            </a:r>
          </a:p>
        </p:txBody>
      </p:sp>
      <p:sp>
        <p:nvSpPr>
          <p:cNvPr id="97289" name="Text Box 9"/>
          <p:cNvSpPr txBox="1">
            <a:spLocks noChangeArrowheads="1"/>
          </p:cNvSpPr>
          <p:nvPr/>
        </p:nvSpPr>
        <p:spPr bwMode="auto">
          <a:xfrm>
            <a:off x="3570288" y="4757738"/>
            <a:ext cx="762000" cy="4358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a:lnSpc>
                <a:spcPct val="93000"/>
              </a:lnSpc>
              <a:spcBef>
                <a:spcPct val="50000"/>
              </a:spcBef>
              <a:buClr>
                <a:srgbClr val="000000"/>
              </a:buClr>
              <a:buSzPct val="100000"/>
              <a:buFont typeface="Times New Roman" panose="02020603050405020304" pitchFamily="18" charset="0"/>
              <a:buNone/>
            </a:pPr>
            <a:r>
              <a:rPr lang="fr-FR" altLang="fr-FR" b="1" dirty="0">
                <a:solidFill>
                  <a:schemeClr val="bg1"/>
                </a:solidFill>
              </a:rPr>
              <a:t>UV</a:t>
            </a:r>
          </a:p>
        </p:txBody>
      </p:sp>
      <p:sp>
        <p:nvSpPr>
          <p:cNvPr id="97290" name="Rectangle 11"/>
          <p:cNvSpPr>
            <a:spLocks noChangeArrowheads="1"/>
          </p:cNvSpPr>
          <p:nvPr/>
        </p:nvSpPr>
        <p:spPr bwMode="auto">
          <a:xfrm>
            <a:off x="4478860" y="4480177"/>
            <a:ext cx="920750" cy="3476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a:lnSpc>
                <a:spcPct val="93000"/>
              </a:lnSpc>
              <a:spcBef>
                <a:spcPct val="50000"/>
              </a:spcBef>
              <a:buClr>
                <a:srgbClr val="000000"/>
              </a:buClr>
              <a:buSzPct val="100000"/>
              <a:buFont typeface="Times New Roman" panose="02020603050405020304" pitchFamily="18" charset="0"/>
              <a:buNone/>
            </a:pPr>
            <a:r>
              <a:rPr lang="fr-FR" altLang="fr-FR" b="1" dirty="0">
                <a:solidFill>
                  <a:schemeClr val="bg1"/>
                </a:solidFill>
              </a:rPr>
              <a:t>Visible</a:t>
            </a:r>
          </a:p>
        </p:txBody>
      </p:sp>
      <p:sp>
        <p:nvSpPr>
          <p:cNvPr id="97291" name="Rectangle 12"/>
          <p:cNvSpPr>
            <a:spLocks noChangeArrowheads="1"/>
          </p:cNvSpPr>
          <p:nvPr/>
        </p:nvSpPr>
        <p:spPr bwMode="auto">
          <a:xfrm>
            <a:off x="5943600" y="4757738"/>
            <a:ext cx="412750" cy="3476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a:lnSpc>
                <a:spcPct val="93000"/>
              </a:lnSpc>
              <a:spcBef>
                <a:spcPct val="50000"/>
              </a:spcBef>
              <a:buClr>
                <a:srgbClr val="000000"/>
              </a:buClr>
              <a:buSzPct val="100000"/>
              <a:buFont typeface="Times New Roman" panose="02020603050405020304" pitchFamily="18" charset="0"/>
              <a:buNone/>
            </a:pPr>
            <a:r>
              <a:rPr lang="fr-FR" altLang="fr-FR" b="1">
                <a:solidFill>
                  <a:schemeClr val="bg1"/>
                </a:solidFill>
              </a:rPr>
              <a:t>IR</a:t>
            </a:r>
          </a:p>
        </p:txBody>
      </p:sp>
      <p:sp>
        <p:nvSpPr>
          <p:cNvPr id="97292" name="Rectangle 13"/>
          <p:cNvSpPr>
            <a:spLocks noChangeArrowheads="1"/>
          </p:cNvSpPr>
          <p:nvPr/>
        </p:nvSpPr>
        <p:spPr bwMode="auto">
          <a:xfrm>
            <a:off x="7315200" y="4757738"/>
            <a:ext cx="819150" cy="3476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fr-FR" altLang="fr-FR" b="1">
                <a:solidFill>
                  <a:schemeClr val="bg1"/>
                </a:solidFill>
              </a:rPr>
              <a:t>Radio</a:t>
            </a:r>
          </a:p>
        </p:txBody>
      </p:sp>
      <p:sp>
        <p:nvSpPr>
          <p:cNvPr id="97293" name="Line 14"/>
          <p:cNvSpPr>
            <a:spLocks noChangeShapeType="1"/>
          </p:cNvSpPr>
          <p:nvPr/>
        </p:nvSpPr>
        <p:spPr bwMode="auto">
          <a:xfrm flipH="1">
            <a:off x="1479550" y="4854576"/>
            <a:ext cx="3048000" cy="14478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7294" name="Line 15"/>
          <p:cNvSpPr>
            <a:spLocks noChangeShapeType="1"/>
          </p:cNvSpPr>
          <p:nvPr/>
        </p:nvSpPr>
        <p:spPr bwMode="auto">
          <a:xfrm>
            <a:off x="5334000" y="4876800"/>
            <a:ext cx="3048000" cy="14478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7295" name="Text Box 17"/>
          <p:cNvSpPr txBox="1">
            <a:spLocks noChangeArrowheads="1"/>
          </p:cNvSpPr>
          <p:nvPr/>
        </p:nvSpPr>
        <p:spPr bwMode="auto">
          <a:xfrm>
            <a:off x="5609558" y="4307440"/>
            <a:ext cx="3301703" cy="321306"/>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a:lnSpc>
                <a:spcPct val="93000"/>
              </a:lnSpc>
              <a:buClr>
                <a:srgbClr val="000000"/>
              </a:buClr>
              <a:buSzPct val="100000"/>
              <a:buFont typeface="Times New Roman" panose="02020603050405020304" pitchFamily="18" charset="0"/>
              <a:buNone/>
            </a:pPr>
            <a:r>
              <a:rPr lang="fr-FR" altLang="fr-FR" sz="1600" dirty="0"/>
              <a:t>Basses fréquences peu énergétiques</a:t>
            </a:r>
          </a:p>
        </p:txBody>
      </p:sp>
      <p:sp>
        <p:nvSpPr>
          <p:cNvPr id="97296" name="Text Box 18"/>
          <p:cNvSpPr txBox="1">
            <a:spLocks noChangeArrowheads="1"/>
          </p:cNvSpPr>
          <p:nvPr/>
        </p:nvSpPr>
        <p:spPr bwMode="auto">
          <a:xfrm>
            <a:off x="1117576" y="4286821"/>
            <a:ext cx="3151336" cy="321306"/>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a:lnSpc>
                <a:spcPct val="93000"/>
              </a:lnSpc>
              <a:spcBef>
                <a:spcPct val="50000"/>
              </a:spcBef>
              <a:buClr>
                <a:srgbClr val="000000"/>
              </a:buClr>
              <a:buSzPct val="100000"/>
              <a:buFont typeface="Times New Roman" panose="02020603050405020304" pitchFamily="18" charset="0"/>
              <a:buNone/>
            </a:pPr>
            <a:r>
              <a:rPr lang="fr-FR" altLang="fr-FR" sz="1600" dirty="0"/>
              <a:t>Hautes fréquences très énergétiques</a:t>
            </a:r>
          </a:p>
        </p:txBody>
      </p:sp>
      <p:sp>
        <p:nvSpPr>
          <p:cNvPr id="97297" name="Line 20"/>
          <p:cNvSpPr>
            <a:spLocks noChangeShapeType="1"/>
          </p:cNvSpPr>
          <p:nvPr/>
        </p:nvSpPr>
        <p:spPr bwMode="auto">
          <a:xfrm flipH="1">
            <a:off x="1970088" y="4139877"/>
            <a:ext cx="1600200" cy="0"/>
          </a:xfrm>
          <a:prstGeom prst="line">
            <a:avLst/>
          </a:prstGeom>
          <a:noFill/>
          <a:ln w="38100">
            <a:solidFill>
              <a:srgbClr val="FFCC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7298" name="Line 21"/>
          <p:cNvSpPr>
            <a:spLocks noChangeShapeType="1"/>
          </p:cNvSpPr>
          <p:nvPr/>
        </p:nvSpPr>
        <p:spPr bwMode="auto">
          <a:xfrm>
            <a:off x="6584950" y="4139877"/>
            <a:ext cx="1524000" cy="0"/>
          </a:xfrm>
          <a:prstGeom prst="line">
            <a:avLst/>
          </a:prstGeom>
          <a:noFill/>
          <a:ln w="38100">
            <a:solidFill>
              <a:srgbClr val="FFCC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7300" name="Line 24"/>
          <p:cNvSpPr>
            <a:spLocks noChangeShapeType="1"/>
          </p:cNvSpPr>
          <p:nvPr/>
        </p:nvSpPr>
        <p:spPr bwMode="auto">
          <a:xfrm>
            <a:off x="4191000" y="67056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7301" name="Line 25"/>
          <p:cNvSpPr>
            <a:spLocks noChangeShapeType="1"/>
          </p:cNvSpPr>
          <p:nvPr/>
        </p:nvSpPr>
        <p:spPr bwMode="auto">
          <a:xfrm flipH="1">
            <a:off x="4191000" y="67056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2" name="Imag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096" y="1024930"/>
            <a:ext cx="7704608" cy="3643638"/>
          </a:xfrm>
          <a:prstGeom prst="rect">
            <a:avLst/>
          </a:prstGeom>
        </p:spPr>
      </p:pic>
      <p:sp>
        <p:nvSpPr>
          <p:cNvPr id="23" name="Rectangle à coins arrondis 22"/>
          <p:cNvSpPr>
            <a:spLocks noChangeArrowheads="1"/>
          </p:cNvSpPr>
          <p:nvPr/>
        </p:nvSpPr>
        <p:spPr bwMode="auto">
          <a:xfrm>
            <a:off x="143063" y="87548"/>
            <a:ext cx="9906756" cy="910645"/>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3" name="ZoneTexte 2"/>
          <p:cNvSpPr txBox="1"/>
          <p:nvPr/>
        </p:nvSpPr>
        <p:spPr>
          <a:xfrm>
            <a:off x="52457" y="76261"/>
            <a:ext cx="10063074" cy="923330"/>
          </a:xfrm>
          <a:prstGeom prst="rect">
            <a:avLst/>
          </a:prstGeom>
          <a:noFill/>
        </p:spPr>
        <p:txBody>
          <a:bodyPr wrap="square" rtlCol="0">
            <a:spAutoFit/>
          </a:bodyPr>
          <a:lstStyle/>
          <a:p>
            <a:pPr algn="ctr"/>
            <a:r>
              <a:rPr lang="fr-FR" sz="1800" dirty="0"/>
              <a:t>Peu à peu l’astrophysique s’ouvre à tous les domaines du spectre électromagnétique.</a:t>
            </a:r>
          </a:p>
          <a:p>
            <a:pPr algn="ctr"/>
            <a:r>
              <a:rPr lang="fr-FR" sz="1800" dirty="0"/>
              <a:t>A </a:t>
            </a:r>
            <a:r>
              <a:rPr lang="fr-FR" sz="1800"/>
              <a:t>hautes fréquences, </a:t>
            </a:r>
            <a:r>
              <a:rPr lang="fr-FR" sz="1800" dirty="0"/>
              <a:t>le rayonnement est arrêté par l’atmosphère et le lancement de satellites est nécessaire.</a:t>
            </a:r>
          </a:p>
          <a:p>
            <a:pPr algn="ctr"/>
            <a:r>
              <a:rPr lang="fr-FR" sz="1800" dirty="0"/>
              <a:t>Dès la fin des années 1960 des progrès considérables vont nous permettre de mieux observer notre univers.</a:t>
            </a:r>
          </a:p>
        </p:txBody>
      </p:sp>
    </p:spTree>
    <p:extLst>
      <p:ext uri="{BB962C8B-B14F-4D97-AF65-F5344CB8AC3E}">
        <p14:creationId xmlns:p14="http://schemas.microsoft.com/office/powerpoint/2010/main" val="329519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theme/theme1.xml><?xml version="1.0" encoding="utf-8"?>
<a:theme xmlns:a="http://schemas.openxmlformats.org/drawingml/2006/main" name="Les merveilles du ciel Le système solaire">
  <a:themeElements>
    <a:clrScheme name="Les merveilles du ciel Le système solair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s merveilles du ciel Le système solaire">
      <a:majorFont>
        <a:latin typeface="Times New Roman"/>
        <a:ea typeface=""/>
        <a:cs typeface="Lucida Sans Unicode"/>
      </a:majorFont>
      <a:minorFont>
        <a:latin typeface="Times New Roman"/>
        <a:ea typeface=""/>
        <a:cs typeface="Lucida Sans Unicod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defRPr kumimoji="0" lang="en-GB" altLang="fr-FR" sz="2400" b="0" i="0" u="none" strike="noStrike" cap="none" normalizeH="0" baseline="0" smtClean="0">
            <a:ln>
              <a:noFill/>
            </a:ln>
            <a:effectLst/>
            <a:latin typeface="Times New Roman" panose="02020603050405020304" pitchFamily="18" charset="0"/>
            <a:cs typeface="Lucida Sans Unicode" panose="020B0602030504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defRPr kumimoji="0" lang="en-GB" altLang="fr-FR" sz="2400" b="0" i="0" u="none" strike="noStrike" cap="none" normalizeH="0" baseline="0" smtClean="0">
            <a:ln>
              <a:noFill/>
            </a:ln>
            <a:effectLst/>
            <a:latin typeface="Times New Roman" panose="02020603050405020304" pitchFamily="18" charset="0"/>
            <a:cs typeface="Lucida Sans Unicode" panose="020B0602030504020204" pitchFamily="34" charset="0"/>
          </a:defRPr>
        </a:defPPr>
      </a:lstStyle>
    </a:lnDef>
  </a:objectDefaults>
  <a:extraClrSchemeLst>
    <a:extraClrScheme>
      <a:clrScheme name="Les merveilles du ciel Le système solair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s merveilles du ciel Le système solai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s merveilles du ciel Le système solair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s merveilles du ciel Le système solair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s merveilles du ciel Le système solair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s merveilles du ciel Le système solair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s merveilles du ciel Le système solair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C:\Documents and Settings\user\Mes documents\Les merveilles du ciel Le système solaire.pot</Template>
  <TotalTime>50395</TotalTime>
  <Words>8200</Words>
  <Application>Microsoft Office PowerPoint</Application>
  <PresentationFormat>Personnalisé</PresentationFormat>
  <Paragraphs>690</Paragraphs>
  <Slides>48</Slides>
  <Notes>48</Notes>
  <HiddenSlides>0</HiddenSlides>
  <MMClips>3</MMClips>
  <ScaleCrop>false</ScaleCrop>
  <HeadingPairs>
    <vt:vector size="8" baseType="variant">
      <vt:variant>
        <vt:lpstr>Polices utilisées</vt:lpstr>
      </vt:variant>
      <vt:variant>
        <vt:i4>36</vt:i4>
      </vt:variant>
      <vt:variant>
        <vt:lpstr>Thème</vt:lpstr>
      </vt:variant>
      <vt:variant>
        <vt:i4>1</vt:i4>
      </vt:variant>
      <vt:variant>
        <vt:lpstr>Serveurs OLE incorporés</vt:lpstr>
      </vt:variant>
      <vt:variant>
        <vt:i4>1</vt:i4>
      </vt:variant>
      <vt:variant>
        <vt:lpstr>Titres des diapositives</vt:lpstr>
      </vt:variant>
      <vt:variant>
        <vt:i4>48</vt:i4>
      </vt:variant>
    </vt:vector>
  </HeadingPairs>
  <TitlesOfParts>
    <vt:vector size="86" baseType="lpstr">
      <vt:lpstr>ＭＳ Ｐゴシック</vt:lpstr>
      <vt:lpstr>Aktiv Grotesk</vt:lpstr>
      <vt:lpstr>Algerian</vt:lpstr>
      <vt:lpstr>Arial</vt:lpstr>
      <vt:lpstr>Arial</vt:lpstr>
      <vt:lpstr>Calibri</vt:lpstr>
      <vt:lpstr>Comic Sans MS</vt:lpstr>
      <vt:lpstr>FontFace</vt:lpstr>
      <vt:lpstr>franklingothicbook</vt:lpstr>
      <vt:lpstr>georgia</vt:lpstr>
      <vt:lpstr>Google Sans</vt:lpstr>
      <vt:lpstr>Gotham SSm A</vt:lpstr>
      <vt:lpstr>Graphik</vt:lpstr>
      <vt:lpstr>Halcom</vt:lpstr>
      <vt:lpstr>Helvetica</vt:lpstr>
      <vt:lpstr>Hoefler Space Override</vt:lpstr>
      <vt:lpstr>inherit</vt:lpstr>
      <vt:lpstr>Lora</vt:lpstr>
      <vt:lpstr>Lucida Sans Unicode</vt:lpstr>
      <vt:lpstr>Noto Serif</vt:lpstr>
      <vt:lpstr>Nunito</vt:lpstr>
      <vt:lpstr>open_sanslight</vt:lpstr>
      <vt:lpstr>Poppins</vt:lpstr>
      <vt:lpstr>Prociono</vt:lpstr>
      <vt:lpstr>Roboto</vt:lpstr>
      <vt:lpstr>robotoregular</vt:lpstr>
      <vt:lpstr>SansationRegular</vt:lpstr>
      <vt:lpstr>Script MT Bold</vt:lpstr>
      <vt:lpstr>Segoe UI Light</vt:lpstr>
      <vt:lpstr>Source Sans Pro</vt:lpstr>
      <vt:lpstr>sourcesans-regular</vt:lpstr>
      <vt:lpstr>Symbol</vt:lpstr>
      <vt:lpstr>Tahoma</vt:lpstr>
      <vt:lpstr>Times</vt:lpstr>
      <vt:lpstr>Times New Roman</vt:lpstr>
      <vt:lpstr>Verdana</vt:lpstr>
      <vt:lpstr>Les merveilles du ciel Le système solaire</vt:lpstr>
      <vt:lpstr>CorelPhotoPaint.Image.7</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André</dc:creator>
  <cp:lastModifiedBy>User</cp:lastModifiedBy>
  <cp:revision>1670</cp:revision>
  <cp:lastPrinted>1601-01-01T00:00:00Z</cp:lastPrinted>
  <dcterms:created xsi:type="dcterms:W3CDTF">2011-03-06T10:08:31Z</dcterms:created>
  <dcterms:modified xsi:type="dcterms:W3CDTF">2025-02-24T07:37:04Z</dcterms:modified>
</cp:coreProperties>
</file>