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notesSlides/notesSlide1.xml" ContentType="application/vnd.openxmlformats-officedocument.presentationml.notesSlide+xml"/>
  <Override PartName="/ppt/notesSlides/notesSlide9.xml" ContentType="application/vnd.openxmlformats-officedocument.presentationml.notesSlide+xml"/>
  <Override PartName="/ppt/notesSlides/notesSlide78.xml" ContentType="application/vnd.openxmlformats-officedocument.presentationml.notesSlide+xml"/>
  <Override PartName="/ppt/notesSlides/notesSlide56.xml" ContentType="application/vnd.openxmlformats-officedocument.presentationml.notesSlide+xml"/>
  <Override PartName="/ppt/notesSlides/notesSlide34.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6.xml" ContentType="application/vnd.openxmlformats-officedocument.presentationml.notesSlide+xml"/>
  <Override PartName="/ppt/notesSlides/notesSlide11.xml" ContentType="application/vnd.openxmlformats-officedocument.presentationml.notesSlide+xml"/>
  <Override PartName="/ppt/notesSlides/notesSlide33.xml" ContentType="application/vnd.openxmlformats-officedocument.presentationml.notesSlide+xml"/>
  <Override PartName="/ppt/notesSlides/notesSlide55.xml" ContentType="application/vnd.openxmlformats-officedocument.presentationml.notesSlide+xml"/>
  <Override PartName="/ppt/notesSlides/notesSlide77.xml" ContentType="application/vnd.openxmlformats-officedocument.presentationml.notesSlide+xml"/>
  <Override PartName="/ppt/notesSlides/notesSlide8.xml" ContentType="application/vnd.openxmlformats-officedocument.presentationml.notesSlide+xml"/>
  <Override PartName="/ppt/notesSlides/notesSlide13.xml" ContentType="application/vnd.openxmlformats-officedocument.presentationml.notesSlide+xml"/>
  <Override PartName="/ppt/notesSlides/notesSlide35.xml" ContentType="application/vnd.openxmlformats-officedocument.presentationml.notesSlide+xml"/>
  <Override PartName="/ppt/notesSlides/notesSlide57.xml" ContentType="application/vnd.openxmlformats-officedocument.presentationml.notesSlide+xml"/>
  <Override PartName="/ppt/notesSlides/notesSlide79.xml" ContentType="application/vnd.openxmlformats-officedocument.presentationml.notesSlide+xml"/>
  <Override PartName="/ppt/notesSlides/notesSlide15.xml" ContentType="application/vnd.openxmlformats-officedocument.presentationml.notesSlide+xml"/>
  <Override PartName="/ppt/notesSlides/notesSlide37.xml" ContentType="application/vnd.openxmlformats-officedocument.presentationml.notesSlide+xml"/>
  <Override PartName="/ppt/notesSlides/notesSlide59.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39.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1.xml" ContentType="application/vnd.openxmlformats-officedocument.presentationml.notesSlide+xml"/>
  <Override PartName="/ppt/notesSlides/notesSlide65.xml" ContentType="application/vnd.openxmlformats-officedocument.presentationml.notesSlide+xml"/>
  <Override PartName="/ppt/notesSlides/_rels/notesSlide78.xml.rels" ContentType="application/vnd.openxmlformats-package.relationships+xml"/>
  <Override PartName="/ppt/notesSlides/_rels/notesSlide56.xml.rels" ContentType="application/vnd.openxmlformats-package.relationships+xml"/>
  <Override PartName="/ppt/notesSlides/_rels/notesSlide34.xml.rels" ContentType="application/vnd.openxmlformats-package.relationships+xml"/>
  <Override PartName="/ppt/notesSlides/_rels/notesSlide12.xml.rels" ContentType="application/vnd.openxmlformats-package.relationships+xml"/>
  <Override PartName="/ppt/notesSlides/_rels/notesSlide9.xml.rels" ContentType="application/vnd.openxmlformats-package.relationships+xml"/>
  <Override PartName="/ppt/notesSlides/_rels/notesSlide1.xml.rels" ContentType="application/vnd.openxmlformats-package.relationships+xml"/>
  <Override PartName="/ppt/notesSlides/_rels/notesSlide2.xml.rels" ContentType="application/vnd.openxmlformats-package.relationships+xml"/>
  <Override PartName="/ppt/notesSlides/_rels/notesSlide3.xml.rels" ContentType="application/vnd.openxmlformats-package.relationships+xml"/>
  <Override PartName="/ppt/notesSlides/_rels/notesSlide6.xml.rels" ContentType="application/vnd.openxmlformats-package.relationships+xml"/>
  <Override PartName="/ppt/notesSlides/_rels/notesSlide77.xml.rels" ContentType="application/vnd.openxmlformats-package.relationships+xml"/>
  <Override PartName="/ppt/notesSlides/_rels/notesSlide55.xml.rels" ContentType="application/vnd.openxmlformats-package.relationships+xml"/>
  <Override PartName="/ppt/notesSlides/_rels/notesSlide33.xml.rels" ContentType="application/vnd.openxmlformats-package.relationships+xml"/>
  <Override PartName="/ppt/notesSlides/_rels/notesSlide11.xml.rels" ContentType="application/vnd.openxmlformats-package.relationships+xml"/>
  <Override PartName="/ppt/notesSlides/_rels/notesSlide8.xml.rels" ContentType="application/vnd.openxmlformats-package.relationships+xml"/>
  <Override PartName="/ppt/notesSlides/_rels/notesSlide79.xml.rels" ContentType="application/vnd.openxmlformats-package.relationships+xml"/>
  <Override PartName="/ppt/notesSlides/_rels/notesSlide57.xml.rels" ContentType="application/vnd.openxmlformats-package.relationships+xml"/>
  <Override PartName="/ppt/notesSlides/_rels/notesSlide35.xml.rels" ContentType="application/vnd.openxmlformats-package.relationships+xml"/>
  <Override PartName="/ppt/notesSlides/_rels/notesSlide13.xml.rels" ContentType="application/vnd.openxmlformats-package.relationships+xml"/>
  <Override PartName="/ppt/notesSlides/_rels/notesSlide59.xml.rels" ContentType="application/vnd.openxmlformats-package.relationships+xml"/>
  <Override PartName="/ppt/notesSlides/_rels/notesSlide37.xml.rels" ContentType="application/vnd.openxmlformats-package.relationships+xml"/>
  <Override PartName="/ppt/notesSlides/_rels/notesSlide15.xml.rels" ContentType="application/vnd.openxmlformats-package.relationships+xml"/>
  <Override PartName="/ppt/notesSlides/_rels/notesSlide16.xml.rels" ContentType="application/vnd.openxmlformats-package.relationships+xml"/>
  <Override PartName="/ppt/notesSlides/_rels/notesSlide39.xml.rels" ContentType="application/vnd.openxmlformats-package.relationships+xml"/>
  <Override PartName="/ppt/notesSlides/_rels/notesSlide17.xml.rels" ContentType="application/vnd.openxmlformats-package.relationships+xml"/>
  <Override PartName="/ppt/notesSlides/_rels/notesSlide18.xml.rels" ContentType="application/vnd.openxmlformats-package.relationships+xml"/>
  <Override PartName="/ppt/notesSlides/_rels/notesSlide19.xml.rels" ContentType="application/vnd.openxmlformats-package.relationships+xml"/>
  <Override PartName="/ppt/notesSlides/_rels/notesSlide65.xml.rels" ContentType="application/vnd.openxmlformats-package.relationships+xml"/>
  <Override PartName="/ppt/notesSlides/_rels/notesSlide21.xml.rels" ContentType="application/vnd.openxmlformats-package.relationships+xml"/>
  <Override PartName="/ppt/notesSlides/_rels/notesSlide66.xml.rels" ContentType="application/vnd.openxmlformats-package.relationships+xml"/>
  <Override PartName="/ppt/notesSlides/_rels/notesSlide22.xml.rels" ContentType="application/vnd.openxmlformats-package.relationships+xml"/>
  <Override PartName="/ppt/notesSlides/_rels/notesSlide68.xml.rels" ContentType="application/vnd.openxmlformats-package.relationships+xml"/>
  <Override PartName="/ppt/notesSlides/_rels/notesSlide24.xml.rels" ContentType="application/vnd.openxmlformats-package.relationships+xml"/>
  <Override PartName="/ppt/notesSlides/_rels/notesSlide69.xml.rels" ContentType="application/vnd.openxmlformats-package.relationships+xml"/>
  <Override PartName="/ppt/notesSlides/_rels/notesSlide47.xml.rels" ContentType="application/vnd.openxmlformats-package.relationships+xml"/>
  <Override PartName="/ppt/notesSlides/_rels/notesSlide25.xml.rels" ContentType="application/vnd.openxmlformats-package.relationships+xml"/>
  <Override PartName="/ppt/notesSlides/_rels/notesSlide48.xml.rels" ContentType="application/vnd.openxmlformats-package.relationships+xml"/>
  <Override PartName="/ppt/notesSlides/_rels/notesSlide26.xml.rels" ContentType="application/vnd.openxmlformats-package.relationships+xml"/>
  <Override PartName="/ppt/notesSlides/_rels/notesSlide49.xml.rels" ContentType="application/vnd.openxmlformats-package.relationships+xml"/>
  <Override PartName="/ppt/notesSlides/_rels/notesSlide27.xml.rels" ContentType="application/vnd.openxmlformats-package.relationships+xml"/>
  <Override PartName="/ppt/notesSlides/_rels/notesSlide28.xml.rels" ContentType="application/vnd.openxmlformats-package.relationships+xml"/>
  <Override PartName="/ppt/notesSlides/_rels/notesSlide29.xml.rels" ContentType="application/vnd.openxmlformats-package.relationships+xml"/>
  <Override PartName="/ppt/notesSlides/_rels/notesSlide30.xml.rels" ContentType="application/vnd.openxmlformats-package.relationships+xml"/>
  <Override PartName="/ppt/notesSlides/_rels/notesSlide54.xml.rels" ContentType="application/vnd.openxmlformats-package.relationships+xml"/>
  <Override PartName="/ppt/notesSlides/_rels/notesSlide32.xml.rels" ContentType="application/vnd.openxmlformats-package.relationships+xml"/>
  <Override PartName="/ppt/notesSlides/_rels/notesSlide58.xml.rels" ContentType="application/vnd.openxmlformats-package.relationships+xml"/>
  <Override PartName="/ppt/notesSlides/_rels/notesSlide36.xml.rels" ContentType="application/vnd.openxmlformats-package.relationships+xml"/>
  <Override PartName="/ppt/notesSlides/_rels/notesSlide85.xml.rels" ContentType="application/vnd.openxmlformats-package.relationships+xml"/>
  <Override PartName="/ppt/notesSlides/_rels/notesSlide41.xml.rels" ContentType="application/vnd.openxmlformats-package.relationships+xml"/>
  <Override PartName="/ppt/notesSlides/_rels/notesSlide50.xml.rels" ContentType="application/vnd.openxmlformats-package.relationships+xml"/>
  <Override PartName="/ppt/notesSlides/_rels/notesSlide73.xml.rels" ContentType="application/vnd.openxmlformats-package.relationships+xml"/>
  <Override PartName="/ppt/notesSlides/_rels/notesSlide51.xml.rels" ContentType="application/vnd.openxmlformats-package.relationships+xml"/>
  <Override PartName="/ppt/notesSlides/_rels/notesSlide53.xml.rels" ContentType="application/vnd.openxmlformats-package.relationships+xml"/>
  <Override PartName="/ppt/notesSlides/_rels/notesSlide82.xml.rels" ContentType="application/vnd.openxmlformats-package.relationships+xml"/>
  <Override PartName="/ppt/notesSlides/_rels/notesSlide60.xml.rels" ContentType="application/vnd.openxmlformats-package.relationships+xml"/>
  <Override PartName="/ppt/notesSlides/_rels/notesSlide83.xml.rels" ContentType="application/vnd.openxmlformats-package.relationships+xml"/>
  <Override PartName="/ppt/notesSlides/_rels/notesSlide61.xml.rels" ContentType="application/vnd.openxmlformats-package.relationships+xml"/>
  <Override PartName="/ppt/notesSlides/_rels/notesSlide84.xml.rels" ContentType="application/vnd.openxmlformats-package.relationships+xml"/>
  <Override PartName="/ppt/notesSlides/_rels/notesSlide62.xml.rels" ContentType="application/vnd.openxmlformats-package.relationships+xml"/>
  <Override PartName="/ppt/notesSlides/_rels/notesSlide67.xml.rels" ContentType="application/vnd.openxmlformats-package.relationships+xml"/>
  <Override PartName="/ppt/notesSlides/_rels/notesSlide80.xml.rels" ContentType="application/vnd.openxmlformats-package.relationships+xml"/>
  <Override PartName="/ppt/notesSlides/notesSlide22.xml" ContentType="application/vnd.openxmlformats-officedocument.presentationml.notesSlide+xml"/>
  <Override PartName="/ppt/notesSlides/notesSlide66.xml" ContentType="application/vnd.openxmlformats-officedocument.presentationml.notesSlide+xml"/>
  <Override PartName="/ppt/notesSlides/notesSlide24.xml" ContentType="application/vnd.openxmlformats-officedocument.presentationml.notesSlide+xml"/>
  <Override PartName="/ppt/notesSlides/notesSlide68.xml" ContentType="application/vnd.openxmlformats-officedocument.presentationml.notesSlide+xml"/>
  <Override PartName="/ppt/notesSlides/notesSlide25.xml" ContentType="application/vnd.openxmlformats-officedocument.presentationml.notesSlide+xml"/>
  <Override PartName="/ppt/notesSlides/notesSlide47.xml" ContentType="application/vnd.openxmlformats-officedocument.presentationml.notesSlide+xml"/>
  <Override PartName="/ppt/notesSlides/notesSlide69.xml" ContentType="application/vnd.openxmlformats-officedocument.presentationml.notesSlide+xml"/>
  <Override PartName="/ppt/notesSlides/notesSlide26.xml" ContentType="application/vnd.openxmlformats-officedocument.presentationml.notesSlide+xml"/>
  <Override PartName="/ppt/notesSlides/notesSlide48.xml" ContentType="application/vnd.openxmlformats-officedocument.presentationml.notesSlide+xml"/>
  <Override PartName="/ppt/notesSlides/notesSlide27.xml" ContentType="application/vnd.openxmlformats-officedocument.presentationml.notesSlide+xml"/>
  <Override PartName="/ppt/notesSlides/notesSlide49.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2.xml" ContentType="application/vnd.openxmlformats-officedocument.presentationml.notesSlide+xml"/>
  <Override PartName="/ppt/notesSlides/notesSlide54.xml" ContentType="application/vnd.openxmlformats-officedocument.presentationml.notesSlide+xml"/>
  <Override PartName="/ppt/notesSlides/notesSlide36.xml" ContentType="application/vnd.openxmlformats-officedocument.presentationml.notesSlide+xml"/>
  <Override PartName="/ppt/notesSlides/notesSlide58.xml" ContentType="application/vnd.openxmlformats-officedocument.presentationml.notesSlide+xml"/>
  <Override PartName="/ppt/notesSlides/notesSlide41.xml" ContentType="application/vnd.openxmlformats-officedocument.presentationml.notesSlide+xml"/>
  <Override PartName="/ppt/notesSlides/notesSlide8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73.xml" ContentType="application/vnd.openxmlformats-officedocument.presentationml.notesSlide+xml"/>
  <Override PartName="/ppt/notesSlides/notesSlide53.xml" ContentType="application/vnd.openxmlformats-officedocument.presentationml.notesSlide+xml"/>
  <Override PartName="/ppt/notesSlides/notesSlide60.xml" ContentType="application/vnd.openxmlformats-officedocument.presentationml.notesSlide+xml"/>
  <Override PartName="/ppt/notesSlides/notesSlide82.xml" ContentType="application/vnd.openxmlformats-officedocument.presentationml.notesSlide+xml"/>
  <Override PartName="/ppt/notesSlides/notesSlide61.xml" ContentType="application/vnd.openxmlformats-officedocument.presentationml.notesSlide+xml"/>
  <Override PartName="/ppt/notesSlides/notesSlide83.xml" ContentType="application/vnd.openxmlformats-officedocument.presentationml.notesSlide+xml"/>
  <Override PartName="/ppt/notesSlides/notesSlide62.xml" ContentType="application/vnd.openxmlformats-officedocument.presentationml.notesSlide+xml"/>
  <Override PartName="/ppt/notesSlides/notesSlide84.xml" ContentType="application/vnd.openxmlformats-officedocument.presentationml.notesSlide+xml"/>
  <Override PartName="/ppt/notesSlides/notesSlide67.xml" ContentType="application/vnd.openxmlformats-officedocument.presentationml.notesSlide+xml"/>
  <Override PartName="/ppt/notesSlides/notesSlide80.xml" ContentType="application/vnd.openxmlformats-officedocument.presentationml.notes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0.xml" ContentType="application/vnd.openxmlformats-officedocument.presentationml.slideLayout+xml"/>
  <Override PartName="/ppt/slideLayouts/slideLayout5.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2.xml" ContentType="application/vnd.openxmlformats-officedocument.presentationml.slideLayout+xml"/>
  <Override PartName="/ppt/slideLayouts/slideLayout8.xml" ContentType="application/vnd.openxmlformats-officedocument.presentationml.slideLayout+xml"/>
  <Override PartName="/ppt/slideLayouts/slideLayout13.xml" ContentType="application/vnd.openxmlformats-officedocument.presentationml.slideLayout+xml"/>
  <Override PartName="/ppt/slideLayouts/slideLayout9.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10.xml.rels" ContentType="application/vnd.openxmlformats-package.relationships+xml"/>
  <Override PartName="/ppt/slideLayouts/_rels/slideLayout5.xml.rels" ContentType="application/vnd.openxmlformats-package.relationships+xml"/>
  <Override PartName="/ppt/slideLayouts/_rels/slideLayout11.xml.rels" ContentType="application/vnd.openxmlformats-package.relationships+xml"/>
  <Override PartName="/ppt/slideLayouts/_rels/slideLayout6.xml.rels" ContentType="application/vnd.openxmlformats-package.relationships+xml"/>
  <Override PartName="/ppt/slideLayouts/_rels/slideLayout12.xml.rels" ContentType="application/vnd.openxmlformats-package.relationships+xml"/>
  <Override PartName="/ppt/slideLayouts/_rels/slideLayout7.xml.rels" ContentType="application/vnd.openxmlformats-package.relationships+xml"/>
  <Override PartName="/ppt/slideLayouts/_rels/slideLayout13.xml.rels" ContentType="application/vnd.openxmlformats-package.relationships+xml"/>
  <Override PartName="/ppt/slideLayouts/_rels/slideLayout8.xml.rels" ContentType="application/vnd.openxmlformats-package.relationships+xml"/>
  <Override PartName="/ppt/slideLayouts/_rels/slideLayout14.xml.rels" ContentType="application/vnd.openxmlformats-package.relationships+xml"/>
  <Override PartName="/ppt/slideLayouts/_rels/slideLayout9.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presProps.xml" ContentType="application/vnd.openxmlformats-officedocument.presentationml.presPro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32.xml" ContentType="application/vnd.openxmlformats-officedocument.presentationml.slide+xml"/>
  <Override PartName="/ppt/slides/slide54.xml" ContentType="application/vnd.openxmlformats-officedocument.presentationml.slide+xml"/>
  <Override PartName="/ppt/slides/slide11.xml" ContentType="application/vnd.openxmlformats-officedocument.presentationml.slide+xml"/>
  <Override PartName="/ppt/slides/slide33.xml" ContentType="application/vnd.openxmlformats-officedocument.presentationml.slide+xml"/>
  <Override PartName="/ppt/slides/slide55.xml" ContentType="application/vnd.openxmlformats-officedocument.presentationml.slide+xml"/>
  <Override PartName="/ppt/slides/slide12.xml" ContentType="application/vnd.openxmlformats-officedocument.presentationml.slide+xml"/>
  <Override PartName="/ppt/slides/slide34.xml" ContentType="application/vnd.openxmlformats-officedocument.presentationml.slide+xml"/>
  <Override PartName="/ppt/slides/slide56.xml" ContentType="application/vnd.openxmlformats-officedocument.presentationml.slide+xml"/>
  <Override PartName="/ppt/slides/slide13.xml" ContentType="application/vnd.openxmlformats-officedocument.presentationml.slide+xml"/>
  <Override PartName="/ppt/slides/slide35.xml" ContentType="application/vnd.openxmlformats-officedocument.presentationml.slide+xml"/>
  <Override PartName="/ppt/slides/slide57.xml" ContentType="application/vnd.openxmlformats-officedocument.presentationml.slide+xml"/>
  <Override PartName="/ppt/slides/slide14.xml" ContentType="application/vnd.openxmlformats-officedocument.presentationml.slide+xml"/>
  <Override PartName="/ppt/slides/slide36.xml" ContentType="application/vnd.openxmlformats-officedocument.presentationml.slide+xml"/>
  <Override PartName="/ppt/slides/slide58.xml" ContentType="application/vnd.openxmlformats-officedocument.presentationml.slide+xml"/>
  <Override PartName="/ppt/slides/slide15.xml" ContentType="application/vnd.openxmlformats-officedocument.presentationml.slide+xml"/>
  <Override PartName="/ppt/slides/slide37.xml" ContentType="application/vnd.openxmlformats-officedocument.presentationml.slide+xml"/>
  <Override PartName="/ppt/slides/slide59.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17.xml" ContentType="application/vnd.openxmlformats-officedocument.presentationml.slide+xml"/>
  <Override PartName="/ppt/slides/slide39.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42.xml" ContentType="application/vnd.openxmlformats-officedocument.presentationml.slide+xml"/>
  <Override PartName="/ppt/slides/slide64.xml" ContentType="application/vnd.openxmlformats-officedocument.presentationml.slide+xml"/>
  <Override PartName="/ppt/slides/slide21.xml" ContentType="application/vnd.openxmlformats-officedocument.presentationml.slide+xml"/>
  <Override PartName="/ppt/slides/slide43.xml" ContentType="application/vnd.openxmlformats-officedocument.presentationml.slide+xml"/>
  <Override PartName="/ppt/slides/slide22.xml" ContentType="application/vnd.openxmlformats-officedocument.presentationml.slide+xml"/>
  <Override PartName="/ppt/slides/slide44.xml" ContentType="application/vnd.openxmlformats-officedocument.presentationml.slide+xml"/>
  <Override PartName="/ppt/slides/slide23.xml" ContentType="application/vnd.openxmlformats-officedocument.presentationml.slide+xml"/>
  <Override PartName="/ppt/slides/slide45.xml" ContentType="application/vnd.openxmlformats-officedocument.presentationml.slide+xml"/>
  <Override PartName="/ppt/slides/slide24.xml" ContentType="application/vnd.openxmlformats-officedocument.presentationml.slide+xml"/>
  <Override PartName="/ppt/slides/slide46.xml" ContentType="application/vnd.openxmlformats-officedocument.presentationml.slide+xml"/>
  <Override PartName="/ppt/slides/slide25.xml" ContentType="application/vnd.openxmlformats-officedocument.presentationml.slide+xml"/>
  <Override PartName="/ppt/slides/slide47.xml" ContentType="application/vnd.openxmlformats-officedocument.presentationml.slide+xml"/>
  <Override PartName="/ppt/slides/slide26.xml" ContentType="application/vnd.openxmlformats-officedocument.presentationml.slide+xml"/>
  <Override PartName="/ppt/slides/slide48.xml" ContentType="application/vnd.openxmlformats-officedocument.presentationml.slide+xml"/>
  <Override PartName="/ppt/slides/slide27.xml" ContentType="application/vnd.openxmlformats-officedocument.presentationml.slide+xml"/>
  <Override PartName="/ppt/slides/slide49.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52.xml" ContentType="application/vnd.openxmlformats-officedocument.presentationml.slide+xml"/>
  <Override PartName="/ppt/slides/slide31.xml" ContentType="application/vnd.openxmlformats-officedocument.presentationml.slide+xml"/>
  <Override PartName="/ppt/slides/slide53.xml" ContentType="application/vnd.openxmlformats-officedocument.presentationml.slide+xml"/>
  <Override PartName="/ppt/slides/slide40.xml" ContentType="application/vnd.openxmlformats-officedocument.presentationml.slide+xml"/>
  <Override PartName="/ppt/slides/slide62.xml" ContentType="application/vnd.openxmlformats-officedocument.presentationml.slide+xml"/>
  <Override PartName="/ppt/slides/slide41.xml" ContentType="application/vnd.openxmlformats-officedocument.presentationml.slide+xml"/>
  <Override PartName="/ppt/slides/slide63.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54.xml.rels" ContentType="application/vnd.openxmlformats-package.relationships+xml"/>
  <Override PartName="/ppt/slides/_rels/slide32.xml.rels" ContentType="application/vnd.openxmlformats-package.relationships+xml"/>
  <Override PartName="/ppt/slides/_rels/slide10.xml.rels" ContentType="application/vnd.openxmlformats-package.relationships+xml"/>
  <Override PartName="/ppt/slides/_rels/slide55.xml.rels" ContentType="application/vnd.openxmlformats-package.relationships+xml"/>
  <Override PartName="/ppt/slides/_rels/slide33.xml.rels" ContentType="application/vnd.openxmlformats-package.relationships+xml"/>
  <Override PartName="/ppt/slides/_rels/slide11.xml.rels" ContentType="application/vnd.openxmlformats-package.relationships+xml"/>
  <Override PartName="/ppt/slides/_rels/slide56.xml.rels" ContentType="application/vnd.openxmlformats-package.relationships+xml"/>
  <Override PartName="/ppt/slides/_rels/slide34.xml.rels" ContentType="application/vnd.openxmlformats-package.relationships+xml"/>
  <Override PartName="/ppt/slides/_rels/slide12.xml.rels" ContentType="application/vnd.openxmlformats-package.relationships+xml"/>
  <Override PartName="/ppt/slides/_rels/slide57.xml.rels" ContentType="application/vnd.openxmlformats-package.relationships+xml"/>
  <Override PartName="/ppt/slides/_rels/slide35.xml.rels" ContentType="application/vnd.openxmlformats-package.relationships+xml"/>
  <Override PartName="/ppt/slides/_rels/slide13.xml.rels" ContentType="application/vnd.openxmlformats-package.relationships+xml"/>
  <Override PartName="/ppt/slides/_rels/slide58.xml.rels" ContentType="application/vnd.openxmlformats-package.relationships+xml"/>
  <Override PartName="/ppt/slides/_rels/slide36.xml.rels" ContentType="application/vnd.openxmlformats-package.relationships+xml"/>
  <Override PartName="/ppt/slides/_rels/slide14.xml.rels" ContentType="application/vnd.openxmlformats-package.relationships+xml"/>
  <Override PartName="/ppt/slides/_rels/slide59.xml.rels" ContentType="application/vnd.openxmlformats-package.relationships+xml"/>
  <Override PartName="/ppt/slides/_rels/slide37.xml.rels" ContentType="application/vnd.openxmlformats-package.relationships+xml"/>
  <Override PartName="/ppt/slides/_rels/slide15.xml.rels" ContentType="application/vnd.openxmlformats-package.relationships+xml"/>
  <Override PartName="/ppt/slides/_rels/slide38.xml.rels" ContentType="application/vnd.openxmlformats-package.relationships+xml"/>
  <Override PartName="/ppt/slides/_rels/slide16.xml.rels" ContentType="application/vnd.openxmlformats-package.relationships+xml"/>
  <Override PartName="/ppt/slides/_rels/slide39.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64.xml.rels" ContentType="application/vnd.openxmlformats-package.relationships+xml"/>
  <Override PartName="/ppt/slides/_rels/slide42.xml.rels" ContentType="application/vnd.openxmlformats-package.relationships+xml"/>
  <Override PartName="/ppt/slides/_rels/slide20.xml.rels" ContentType="application/vnd.openxmlformats-package.relationships+xml"/>
  <Override PartName="/ppt/slides/_rels/slide43.xml.rels" ContentType="application/vnd.openxmlformats-package.relationships+xml"/>
  <Override PartName="/ppt/slides/_rels/slide21.xml.rels" ContentType="application/vnd.openxmlformats-package.relationships+xml"/>
  <Override PartName="/ppt/slides/_rels/slide44.xml.rels" ContentType="application/vnd.openxmlformats-package.relationships+xml"/>
  <Override PartName="/ppt/slides/_rels/slide22.xml.rels" ContentType="application/vnd.openxmlformats-package.relationships+xml"/>
  <Override PartName="/ppt/slides/_rels/slide45.xml.rels" ContentType="application/vnd.openxmlformats-package.relationships+xml"/>
  <Override PartName="/ppt/slides/_rels/slide23.xml.rels" ContentType="application/vnd.openxmlformats-package.relationships+xml"/>
  <Override PartName="/ppt/slides/_rels/slide46.xml.rels" ContentType="application/vnd.openxmlformats-package.relationships+xml"/>
  <Override PartName="/ppt/slides/_rels/slide24.xml.rels" ContentType="application/vnd.openxmlformats-package.relationships+xml"/>
  <Override PartName="/ppt/slides/_rels/slide47.xml.rels" ContentType="application/vnd.openxmlformats-package.relationships+xml"/>
  <Override PartName="/ppt/slides/_rels/slide25.xml.rels" ContentType="application/vnd.openxmlformats-package.relationships+xml"/>
  <Override PartName="/ppt/slides/_rels/slide48.xml.rels" ContentType="application/vnd.openxmlformats-package.relationships+xml"/>
  <Override PartName="/ppt/slides/_rels/slide26.xml.rels" ContentType="application/vnd.openxmlformats-package.relationships+xml"/>
  <Override PartName="/ppt/slides/_rels/slide49.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52.xml.rels" ContentType="application/vnd.openxmlformats-package.relationships+xml"/>
  <Override PartName="/ppt/slides/_rels/slide30.xml.rels" ContentType="application/vnd.openxmlformats-package.relationships+xml"/>
  <Override PartName="/ppt/slides/_rels/slide53.xml.rels" ContentType="application/vnd.openxmlformats-package.relationships+xml"/>
  <Override PartName="/ppt/slides/_rels/slide31.xml.rels" ContentType="application/vnd.openxmlformats-package.relationships+xml"/>
  <Override PartName="/ppt/slides/_rels/slide62.xml.rels" ContentType="application/vnd.openxmlformats-package.relationships+xml"/>
  <Override PartName="/ppt/slides/_rels/slide40.xml.rels" ContentType="application/vnd.openxmlformats-package.relationships+xml"/>
  <Override PartName="/ppt/slides/_rels/slide63.xml.rels" ContentType="application/vnd.openxmlformats-package.relationships+xml"/>
  <Override PartName="/ppt/slides/_rels/slide41.xml.rels" ContentType="application/vnd.openxmlformats-package.relationships+xml"/>
  <Override PartName="/ppt/slides/_rels/slide50.xml.rels" ContentType="application/vnd.openxmlformats-package.relationships+xml"/>
  <Override PartName="/ppt/slides/_rels/slide51.xml.rels" ContentType="application/vnd.openxmlformats-package.relationships+xml"/>
  <Override PartName="/ppt/slides/_rels/slide60.xml.rels" ContentType="application/vnd.openxmlformats-package.relationships+xml"/>
  <Override PartName="/ppt/slides/_rels/slide61.xml.rels" ContentType="application/vnd.openxmlformats-package.relationships+xml"/>
  <Override PartName="/ppt/slides/_rels/slide65.xml.rels" ContentType="application/vnd.openxmlformats-package.relationships+xml"/>
  <Override PartName="/ppt/slides/_rels/slide66.xml.rels" ContentType="application/vnd.openxmlformats-package.relationships+xml"/>
  <Override PartName="/ppt/slides/_rels/slide67.xml.rels" ContentType="application/vnd.openxmlformats-package.relationships+xml"/>
  <Override PartName="/ppt/slides/_rels/slide68.xml.rels" ContentType="application/vnd.openxmlformats-package.relationships+xml"/>
  <Override PartName="/ppt/slides/_rels/slide69.xml.rels" ContentType="application/vnd.openxmlformats-package.relationships+xml"/>
  <Override PartName="/ppt/slides/_rels/slide70.xml.rels" ContentType="application/vnd.openxmlformats-package.relationships+xml"/>
  <Override PartName="/ppt/slides/_rels/slide71.xml.rels" ContentType="application/vnd.openxmlformats-package.relationships+xml"/>
  <Override PartName="/ppt/slides/_rels/slide72.xml.rels" ContentType="application/vnd.openxmlformats-package.relationships+xml"/>
  <Override PartName="/ppt/slides/_rels/slide73.xml.rels" ContentType="application/vnd.openxmlformats-package.relationships+xml"/>
  <Override PartName="/ppt/slides/_rels/slide74.xml.rels" ContentType="application/vnd.openxmlformats-package.relationships+xml"/>
  <Override PartName="/ppt/slides/_rels/slide75.xml.rels" ContentType="application/vnd.openxmlformats-package.relationships+xml"/>
  <Override PartName="/ppt/slides/_rels/slide76.xml.rels" ContentType="application/vnd.openxmlformats-package.relationships+xml"/>
  <Override PartName="/ppt/slides/_rels/slide77.xml.rels" ContentType="application/vnd.openxmlformats-package.relationships+xml"/>
  <Override PartName="/ppt/slides/_rels/slide78.xml.rels" ContentType="application/vnd.openxmlformats-package.relationships+xml"/>
  <Override PartName="/ppt/slides/_rels/slide79.xml.rels" ContentType="application/vnd.openxmlformats-package.relationships+xml"/>
  <Override PartName="/ppt/slides/_rels/slide80.xml.rels" ContentType="application/vnd.openxmlformats-package.relationships+xml"/>
  <Override PartName="/ppt/slides/_rels/slide81.xml.rels" ContentType="application/vnd.openxmlformats-package.relationships+xml"/>
  <Override PartName="/ppt/slides/_rels/slide82.xml.rels" ContentType="application/vnd.openxmlformats-package.relationships+xml"/>
  <Override PartName="/ppt/slides/_rels/slide83.xml.rels" ContentType="application/vnd.openxmlformats-package.relationships+xml"/>
  <Override PartName="/ppt/slides/_rels/slide84.xml.rels" ContentType="application/vnd.openxmlformats-package.relationships+xml"/>
  <Override PartName="/ppt/slides/_rels/slide85.xml.rels" ContentType="application/vnd.openxmlformats-package.relationships+xml"/>
  <Override PartName="/ppt/media/image1.png" ContentType="image/png"/>
  <Override PartName="/ppt/media/image57.jpeg" ContentType="image/jpeg"/>
  <Override PartName="/ppt/media/image35.jpeg" ContentType="image/jpeg"/>
  <Override PartName="/ppt/media/image8.jpeg" ContentType="image/jpeg"/>
  <Override PartName="/ppt/media/image51.jpeg" ContentType="image/jpeg"/>
  <Override PartName="/ppt/media/image2.jpeg" ContentType="image/jpeg"/>
  <Override PartName="/ppt/media/image3.png" ContentType="image/png"/>
  <Override PartName="/ppt/media/image19.jpeg" ContentType="image/jpeg"/>
  <Override PartName="/ppt/media/image52.png" ContentType="image/png"/>
  <Override PartName="/ppt/media/image6.jpeg" ContentType="image/jpeg"/>
  <Override PartName="/ppt/media/image4.jpeg" ContentType="image/jpeg"/>
  <Override PartName="/ppt/media/image31.jpeg" ContentType="image/jpeg"/>
  <Override PartName="/ppt/media/image104.jpeg" ContentType="image/jpeg"/>
  <Override PartName="/ppt/media/image10.jpeg" ContentType="image/jpeg"/>
  <Override PartName="/ppt/media/image5.jpeg" ContentType="image/jpeg"/>
  <Override PartName="/ppt/media/image28.png" ContentType="image/png"/>
  <Override PartName="/ppt/media/image7.jpeg" ContentType="image/jpeg"/>
  <Override PartName="/ppt/media/image106.jpeg" ContentType="image/jpeg"/>
  <Override PartName="/ppt/media/image12.jpeg" ContentType="image/jpeg"/>
  <Override PartName="/ppt/media/image34.jpeg" ContentType="image/jpeg"/>
  <Override PartName="/ppt/media/image56.jpeg" ContentType="image/jpeg"/>
  <Override PartName="/ppt/media/image9.jpeg" ContentType="image/jpeg"/>
  <Override PartName="/ppt/media/image108.jpeg" ContentType="image/jpeg"/>
  <Override PartName="/ppt/media/image14.jpeg" ContentType="image/jpeg"/>
  <Override PartName="/ppt/media/image24.png" ContentType="image/png"/>
  <Override PartName="/ppt/media/image36.jpeg" ContentType="image/jpeg"/>
  <Override PartName="/ppt/media/image11.gif" ContentType="image/gif"/>
  <Override PartName="/ppt/media/image61.png" ContentType="image/png"/>
  <Override PartName="/ppt/media/image13.png" ContentType="image/png"/>
  <Override PartName="/ppt/media/image25.jpeg" ContentType="image/jpeg"/>
  <Override PartName="/ppt/media/image47.jpeg" ContentType="image/jpeg"/>
  <Override PartName="/ppt/media/image109.jpeg" ContentType="image/jpeg"/>
  <Override PartName="/ppt/media/image15.jpeg" ContentType="image/jpeg"/>
  <Override PartName="/ppt/media/image37.jpeg" ContentType="image/jpeg"/>
  <Override PartName="/ppt/media/image16.jpeg" ContentType="image/jpeg"/>
  <Override PartName="/ppt/media/image38.jpeg" ContentType="image/jpeg"/>
  <Override PartName="/ppt/media/image17.png" ContentType="image/png"/>
  <Override PartName="/ppt/media/image43.jpeg" ContentType="image/jpeg"/>
  <Override PartName="/ppt/media/image18.jpeg" ContentType="image/jpeg"/>
  <Override PartName="/ppt/media/image64.png" ContentType="image/png"/>
  <Override PartName="/ppt/media/image20.jpeg" ContentType="image/jpeg"/>
  <Override PartName="/ppt/media/image29.png" ContentType="image/png"/>
  <Override PartName="/ppt/media/image42.jpeg" ContentType="image/jpeg"/>
  <Override PartName="/ppt/media/image21.png" ContentType="image/png"/>
  <Override PartName="/ppt/media/image22.jpeg" ContentType="image/jpeg"/>
  <Override PartName="/ppt/media/image44.jpeg" ContentType="image/jpeg"/>
  <Override PartName="/ppt/media/image23.jpeg" ContentType="image/jpeg"/>
  <Override PartName="/ppt/media/image59.png" ContentType="image/png"/>
  <Override PartName="/ppt/media/image26.jpeg" ContentType="image/jpeg"/>
  <Override PartName="/ppt/media/image45.png" ContentType="image/png"/>
  <Override PartName="/ppt/media/image48.jpeg" ContentType="image/jpeg"/>
  <Override PartName="/ppt/media/image27.jpeg" ContentType="image/jpeg"/>
  <Override PartName="/ppt/media/image33.png" ContentType="image/png"/>
  <Override PartName="/ppt/media/image49.jpeg" ContentType="image/jpeg"/>
  <Override PartName="/ppt/media/image55.png" ContentType="image/png"/>
  <Override PartName="/ppt/media/image30.jpeg" ContentType="image/jpeg"/>
  <Override PartName="/ppt/media/image32.png" ContentType="image/png"/>
  <Override PartName="/ppt/media/image39.jpeg" ContentType="image/jpeg"/>
  <Override PartName="/ppt/media/image40.jpeg" ContentType="image/jpeg"/>
  <Override PartName="/ppt/media/image62.jpeg" ContentType="image/jpeg"/>
  <Override PartName="/ppt/media/image41.jpeg" ContentType="image/jpeg"/>
  <Override PartName="/ppt/media/image46.jpeg" ContentType="image/jpeg"/>
  <Override PartName="/ppt/media/image50.jpeg" ContentType="image/jpeg"/>
  <Override PartName="/ppt/media/image53.png" ContentType="image/png"/>
  <Override PartName="/ppt/media/media54.mp4" ContentType="video/mp4"/>
  <Override PartName="/ppt/media/media58.mp4" ContentType="video/mp4"/>
  <Override PartName="/ppt/media/media60.mp4" ContentType="video/mp4"/>
  <Override PartName="/ppt/media/media63.mp4" ContentType="video/mp4"/>
  <Override PartName="/ppt/media/image90.jpeg" ContentType="image/jpeg"/>
  <Override PartName="/ppt/media/image65.jpeg" ContentType="image/jpeg"/>
  <Override PartName="/ppt/media/image66.jpeg" ContentType="image/jpeg"/>
  <Override PartName="/ppt/media/image67.png" ContentType="image/png"/>
  <Override PartName="/ppt/media/image68.jpeg" ContentType="image/jpeg"/>
  <Override PartName="/ppt/media/image69.jpeg" ContentType="image/jpeg"/>
  <Override PartName="/ppt/media/image70.jpeg" ContentType="image/jpeg"/>
  <Override PartName="/ppt/media/image71.jpeg" ContentType="image/jpeg"/>
  <Override PartName="/ppt/media/image72.jpeg" ContentType="image/jpeg"/>
  <Override PartName="/ppt/media/image73.jpeg" ContentType="image/jpeg"/>
  <Override PartName="/ppt/media/image74.jpeg" ContentType="image/jpeg"/>
  <Override PartName="/ppt/media/image75.jpeg" ContentType="image/jpeg"/>
  <Override PartName="/ppt/media/image76.jpeg" ContentType="image/jpeg"/>
  <Override PartName="/ppt/media/image77.jpeg" ContentType="image/jpeg"/>
  <Override PartName="/ppt/media/image78.jpeg" ContentType="image/jpeg"/>
  <Override PartName="/ppt/media/image79.jpeg" ContentType="image/jpeg"/>
  <Override PartName="/ppt/media/image80.jpeg" ContentType="image/jpeg"/>
  <Override PartName="/ppt/media/image81.jpeg" ContentType="image/jpeg"/>
  <Override PartName="/ppt/media/image82.jpeg" ContentType="image/jpeg"/>
  <Override PartName="/ppt/media/image83.jpeg" ContentType="image/jpeg"/>
  <Override PartName="/ppt/media/image84.jpeg" ContentType="image/jpeg"/>
  <Override PartName="/ppt/media/image85.jpeg" ContentType="image/jpeg"/>
  <Override PartName="/ppt/media/image86.jpeg" ContentType="image/jpeg"/>
  <Override PartName="/ppt/media/image87.jpeg" ContentType="image/jpeg"/>
  <Override PartName="/ppt/media/image88.jpeg" ContentType="image/jpeg"/>
  <Override PartName="/ppt/media/image89.jpeg" ContentType="image/jpeg"/>
  <Override PartName="/ppt/media/image91.jpeg" ContentType="image/jpeg"/>
  <Override PartName="/ppt/media/image92.jpeg" ContentType="image/jpeg"/>
  <Override PartName="/ppt/media/image93.jpeg" ContentType="image/jpeg"/>
  <Override PartName="/ppt/media/image94.jpeg" ContentType="image/jpeg"/>
  <Override PartName="/ppt/media/image95.jpeg" ContentType="image/jpeg"/>
  <Override PartName="/ppt/media/image96.jpeg" ContentType="image/jpeg"/>
  <Override PartName="/ppt/media/image97.jpeg" ContentType="image/jpeg"/>
  <Override PartName="/ppt/media/image98.jpeg" ContentType="image/jpeg"/>
  <Override PartName="/ppt/media/image99.jpeg" ContentType="image/jpeg"/>
  <Override PartName="/ppt/media/image100.jpeg" ContentType="image/jpeg"/>
  <Override PartName="/ppt/media/image101.jpeg" ContentType="image/jpeg"/>
  <Override PartName="/ppt/media/image102.jpeg" ContentType="image/jpeg"/>
  <Override PartName="/ppt/media/image103.jpeg" ContentType="image/jpeg"/>
  <Override PartName="/ppt/media/image105.jpeg" ContentType="image/jpeg"/>
  <Override PartName="/ppt/media/image107.jpeg" ContentType="image/jpeg"/>
  <Override PartName="/ppt/media/image110.png" ContentType="image/png"/>
  <Override PartName="/ppt/media/image111.jpeg" ContentType="image/jpeg"/>
  <Override PartName="/ppt/embeddings/oleObject1.bin" ContentType="application/vnd.openxmlformats-officedocument.oleObject"/>
  <Override PartName="/ppt/_rels/presentation.xml.rels" ContentType="application/vnd.openxmlformats-package.relationships+xml"/>
  <Override PartName="/_rels/.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Lst>
  <p:sldSz cx="10080625" cy="7559675"/>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notesMaster" Target="notesMasters/notes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slide" Target="slides/slide85.xml"/><Relationship Id="rId90"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 name="PlaceHolder 1"/>
          <p:cNvSpPr>
            <a:spLocks noGrp="1"/>
          </p:cNvSpPr>
          <p:nvPr>
            <p:ph type="sldImg"/>
          </p:nvPr>
        </p:nvSpPr>
        <p:spPr>
          <a:xfrm>
            <a:off x="216000" y="812520"/>
            <a:ext cx="7127280" cy="4008960"/>
          </a:xfrm>
          <a:prstGeom prst="rect">
            <a:avLst/>
          </a:prstGeom>
          <a:noFill/>
          <a:ln w="0">
            <a:noFill/>
          </a:ln>
        </p:spPr>
        <p:txBody>
          <a:bodyPr lIns="0" rIns="0" tIns="0" bIns="0" anchor="ctr">
            <a:noAutofit/>
          </a:bodyPr>
          <a:p>
            <a:r>
              <a:rPr b="0" lang="fr-FR" sz="1800" spc="-1" strike="noStrike">
                <a:solidFill>
                  <a:srgbClr val="000000"/>
                </a:solidFill>
                <a:latin typeface="Arial"/>
              </a:rPr>
              <a:t>Cliquez pour déplacer la diapo</a:t>
            </a:r>
            <a:endParaRPr b="0" lang="fr-FR" sz="1800" spc="-1" strike="noStrike">
              <a:solidFill>
                <a:srgbClr val="000000"/>
              </a:solidFill>
              <a:latin typeface="Arial"/>
            </a:endParaRPr>
          </a:p>
        </p:txBody>
      </p:sp>
      <p:sp>
        <p:nvSpPr>
          <p:cNvPr id="77"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pPr marL="216000" indent="0">
              <a:buNone/>
            </a:pPr>
            <a:r>
              <a:rPr b="0" lang="fr-FR" sz="2000" spc="-1" strike="noStrike">
                <a:solidFill>
                  <a:srgbClr val="000000"/>
                </a:solidFill>
                <a:latin typeface="Arial"/>
              </a:rPr>
              <a:t>Cliquez pour modifier le format des notes</a:t>
            </a:r>
            <a:endParaRPr b="0" lang="fr-FR" sz="2000" spc="-1" strike="noStrike">
              <a:solidFill>
                <a:srgbClr val="000000"/>
              </a:solidFill>
              <a:latin typeface="Arial"/>
            </a:endParaRPr>
          </a:p>
        </p:txBody>
      </p:sp>
      <p:sp>
        <p:nvSpPr>
          <p:cNvPr id="78" name="PlaceHolder 3"/>
          <p:cNvSpPr>
            <a:spLocks noGrp="1"/>
          </p:cNvSpPr>
          <p:nvPr>
            <p:ph type="hdr"/>
          </p:nvPr>
        </p:nvSpPr>
        <p:spPr>
          <a:xfrm>
            <a:off x="0" y="0"/>
            <a:ext cx="3280680" cy="534240"/>
          </a:xfrm>
          <a:prstGeom prst="rect">
            <a:avLst/>
          </a:prstGeom>
          <a:noFill/>
          <a:ln w="0">
            <a:noFill/>
          </a:ln>
        </p:spPr>
        <p:txBody>
          <a:bodyPr lIns="0" rIns="0" tIns="0" bIns="0" anchor="t">
            <a:noAutofit/>
          </a:bodyPr>
          <a:p>
            <a:pPr indent="0">
              <a:buNone/>
            </a:pPr>
            <a:r>
              <a:rPr b="0" lang="fr-FR" sz="1400" spc="-1" strike="noStrike">
                <a:solidFill>
                  <a:srgbClr val="000000"/>
                </a:solidFill>
                <a:latin typeface="Times New Roman"/>
              </a:rPr>
              <a:t>&lt;en-tête&gt;</a:t>
            </a:r>
            <a:endParaRPr b="0" lang="fr-FR" sz="1400" spc="-1" strike="noStrike">
              <a:solidFill>
                <a:srgbClr val="000000"/>
              </a:solidFill>
              <a:latin typeface="Times New Roman"/>
            </a:endParaRPr>
          </a:p>
        </p:txBody>
      </p:sp>
      <p:sp>
        <p:nvSpPr>
          <p:cNvPr id="79" name="PlaceHolder 4"/>
          <p:cNvSpPr>
            <a:spLocks noGrp="1"/>
          </p:cNvSpPr>
          <p:nvPr>
            <p:ph type="dt" idx="1"/>
          </p:nvPr>
        </p:nvSpPr>
        <p:spPr>
          <a:xfrm>
            <a:off x="4278960" y="0"/>
            <a:ext cx="3280680" cy="534240"/>
          </a:xfrm>
          <a:prstGeom prst="rect">
            <a:avLst/>
          </a:prstGeom>
          <a:noFill/>
          <a:ln w="0">
            <a:noFill/>
          </a:ln>
        </p:spPr>
        <p:txBody>
          <a:bodyPr lIns="0" rIns="0" tIns="0" bIns="0" anchor="t">
            <a:noAutofit/>
          </a:bodyPr>
          <a:lstStyle>
            <a:lvl1pPr indent="0" algn="r">
              <a:buNone/>
              <a:defRPr b="0" lang="fr-FR" sz="1400" spc="-1" strike="noStrike">
                <a:solidFill>
                  <a:srgbClr val="000000"/>
                </a:solidFill>
                <a:latin typeface="Times New Roman"/>
              </a:defRPr>
            </a:lvl1pPr>
          </a:lstStyle>
          <a:p>
            <a:pPr indent="0" algn="r">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80" name="PlaceHolder 5"/>
          <p:cNvSpPr>
            <a:spLocks noGrp="1"/>
          </p:cNvSpPr>
          <p:nvPr>
            <p:ph type="ftr" idx="2"/>
          </p:nvPr>
        </p:nvSpPr>
        <p:spPr>
          <a:xfrm>
            <a:off x="0" y="10157400"/>
            <a:ext cx="3280680" cy="534240"/>
          </a:xfrm>
          <a:prstGeom prst="rect">
            <a:avLst/>
          </a:prstGeom>
          <a:noFill/>
          <a:ln w="0">
            <a:noFill/>
          </a:ln>
        </p:spPr>
        <p:txBody>
          <a:bodyPr lIns="0" rIns="0" tIns="0" bIns="0" anchor="b">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81" name="PlaceHolder 6"/>
          <p:cNvSpPr>
            <a:spLocks noGrp="1"/>
          </p:cNvSpPr>
          <p:nvPr>
            <p:ph type="sldNum" idx="3"/>
          </p:nvPr>
        </p:nvSpPr>
        <p:spPr>
          <a:xfrm>
            <a:off x="4278960" y="10157400"/>
            <a:ext cx="3280680" cy="534240"/>
          </a:xfrm>
          <a:prstGeom prst="rect">
            <a:avLst/>
          </a:prstGeom>
          <a:noFill/>
          <a:ln w="0">
            <a:noFill/>
          </a:ln>
        </p:spPr>
        <p:txBody>
          <a:bodyPr lIns="0" rIns="0" tIns="0" bIns="0" anchor="b">
            <a:noAutofit/>
          </a:bodyPr>
          <a:lstStyle>
            <a:lvl1pPr indent="0" algn="r">
              <a:buNone/>
              <a:defRPr b="0" lang="fr-FR" sz="1400" spc="-1" strike="noStrike">
                <a:solidFill>
                  <a:srgbClr val="000000"/>
                </a:solidFill>
                <a:latin typeface="Times New Roman"/>
              </a:defRPr>
            </a:lvl1pPr>
          </a:lstStyle>
          <a:p>
            <a:pPr indent="0" algn="r">
              <a:buNone/>
            </a:pPr>
            <a:fld id="{B49081E2-2D69-4244-AC33-9F958B7FA4CC}" type="slidenum">
              <a:rPr b="0" lang="fr-FR" sz="1400" spc="-1" strike="noStrike">
                <a:solidFill>
                  <a:srgbClr val="000000"/>
                </a:solidFill>
                <a:latin typeface="Times New Roman"/>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hyperlink" Target="file:///wiki/Programme_Apollo" TargetMode="External"/><Relationship Id="rId2" Type="http://schemas.openxmlformats.org/officeDocument/2006/relationships/hyperlink" Target="file:///wiki/Orbite" TargetMode="External"/><Relationship Id="rId3" Type="http://schemas.openxmlformats.org/officeDocument/2006/relationships/hyperlink" Target="file:///wiki/Saturn_V" TargetMode="External"/><Relationship Id="rId4" Type="http://schemas.openxmlformats.org/officeDocument/2006/relationships/slide" Target="../slides/slide15.xml"/><Relationship Id="rId5"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hyperlink" Target="https://fr.wikipedia.org/wiki/Terre" TargetMode="External"/><Relationship Id="rId2" Type="http://schemas.openxmlformats.org/officeDocument/2006/relationships/hyperlink" Target="https://fr.wikipedia.org/wiki/Th&#233;ia_(impacteur)" TargetMode="External"/><Relationship Id="rId3" Type="http://schemas.openxmlformats.org/officeDocument/2006/relationships/hyperlink" Target="https://fr.wikipedia.org/wiki/Mars_(plan&#232;te)" TargetMode="External"/><Relationship Id="rId4" Type="http://schemas.openxmlformats.org/officeDocument/2006/relationships/hyperlink" Target="https://fr.wiktionary.org/wiki/oblique" TargetMode="External"/><Relationship Id="rId5" Type="http://schemas.openxmlformats.org/officeDocument/2006/relationships/hyperlink" Target="https://fr.wikipedia.org/wiki/Impacteur" TargetMode="External"/><Relationship Id="rId6" Type="http://schemas.openxmlformats.org/officeDocument/2006/relationships/hyperlink" Target="https://fr.wikipedia.org/wiki/Manteau_(g&#233;ologie)" TargetMode="External"/><Relationship Id="rId7" Type="http://schemas.openxmlformats.org/officeDocument/2006/relationships/hyperlink" Target="https://fr.wikipedia.org/wiki/Espace_(cosmologie)" TargetMode="External"/><Relationship Id="rId8" Type="http://schemas.openxmlformats.org/officeDocument/2006/relationships/hyperlink" Target="https://fr.wikipedia.org/wiki/Lune" TargetMode="External"/><Relationship Id="rId9" Type="http://schemas.openxmlformats.org/officeDocument/2006/relationships/hyperlink" Target="https://fr.wikipedia.org/wiki/Simulation_informatique" TargetMode="External"/><Relationship Id="rId10" Type="http://schemas.openxmlformats.org/officeDocument/2006/relationships/hyperlink" Target="https://fr.wikipedia.org/wiki/Hypoth&#232;se_de_l&apos;impact_g&#233;ant#cite_note-3" TargetMode="External"/><Relationship Id="rId11" Type="http://schemas.openxmlformats.org/officeDocument/2006/relationships/hyperlink" Target="https://fr.wikipedia.org/wiki/Hypoth&#232;se_de_l&apos;impact_g&#233;ant#cite_note-4" TargetMode="External"/><Relationship Id="rId12" Type="http://schemas.openxmlformats.org/officeDocument/2006/relationships/hyperlink" Target="https://fr.wikipedia.org/wiki/Orbite" TargetMode="External"/><Relationship Id="rId13" Type="http://schemas.openxmlformats.org/officeDocument/2006/relationships/hyperlink" Target="https://fr.wikipedia.org/wiki/Accr&#233;tion" TargetMode="External"/><Relationship Id="rId14" Type="http://schemas.openxmlformats.org/officeDocument/2006/relationships/hyperlink" Target="https://fr.wikipedia.org/wiki/Lune" TargetMode="External"/><Relationship Id="rId15" Type="http://schemas.openxmlformats.org/officeDocument/2006/relationships/hyperlink" Target="https://fr.wikipedia.org/w/index.php?title=Robin_M._Canup&amp;action=edit&amp;redlink=1" TargetMode="External"/><Relationship Id="rId16" Type="http://schemas.openxmlformats.org/officeDocument/2006/relationships/hyperlink" Target="https://en.wikipedia.org/wiki/Robin_M._Canup" TargetMode="External"/><Relationship Id="rId17" Type="http://schemas.openxmlformats.org/officeDocument/2006/relationships/hyperlink" Target="https://fr.wikipedia.org/wiki/Universit&#233;_du_Colorado_&#224;_Boulder" TargetMode="External"/><Relationship Id="rId18" Type="http://schemas.openxmlformats.org/officeDocument/2006/relationships/hyperlink" Target="https://fr.wikipedia.org/wiki/&#201;tats-Unis" TargetMode="External"/><Relationship Id="rId19" Type="http://schemas.openxmlformats.org/officeDocument/2006/relationships/hyperlink" Target="https://fr.wikipedia.org/wiki/Syst&#232;me_Terre-Lune" TargetMode="External"/><Relationship Id="rId20" Type="http://schemas.openxmlformats.org/officeDocument/2006/relationships/hyperlink" Target="https://fr.wikipedia.org/wiki/Th&#233;ia_(impacteur)" TargetMode="External"/><Relationship Id="rId21" Type="http://schemas.openxmlformats.org/officeDocument/2006/relationships/hyperlink" Target="https://fr.wikipedia.org/wiki/G&#233;ochimie" TargetMode="External"/><Relationship Id="rId22" Type="http://schemas.openxmlformats.org/officeDocument/2006/relationships/hyperlink" Target="https://fr.wikipedia.org/wiki/Objet_c&#233;leste" TargetMode="External"/><Relationship Id="rId23" Type="http://schemas.openxmlformats.org/officeDocument/2006/relationships/slide" Target="../slides/slide17.xml"/><Relationship Id="rId24"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 Target="../slides/slide21.xml"/><Relationship Id="rId3"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image" Target="../media/image110.png"/><Relationship Id="rId2" Type="http://schemas.openxmlformats.org/officeDocument/2006/relationships/slide" Target="../slides/slide22.xml"/><Relationship Id="rId3"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hyperlink" Target="https://fr.m.wikipedia.org/wiki/David_Scott" TargetMode="External"/><Relationship Id="rId2" Type="http://schemas.openxmlformats.org/officeDocument/2006/relationships/hyperlink" Target="https://fr.m.wikipedia.org/wiki/James_Irwin" TargetMode="External"/><Relationship Id="rId3" Type="http://schemas.openxmlformats.org/officeDocument/2006/relationships/hyperlink" Target="https://fr.m.wikipedia.org/wiki/Alfred_Worden" TargetMode="External"/><Relationship Id="rId4" Type="http://schemas.openxmlformats.org/officeDocument/2006/relationships/hyperlink" Target="https://fr.m.wikipedia.org/wiki/Module_lunaire_Apollo" TargetMode="External"/><Relationship Id="rId5" Type="http://schemas.openxmlformats.org/officeDocument/2006/relationships/hyperlink" Target="https://fr.m.wikipedia.org/wiki/Mont_Hadley" TargetMode="External"/><Relationship Id="rId6" Type="http://schemas.openxmlformats.org/officeDocument/2006/relationships/hyperlink" Target="https://fr.m.wikipedia.org/wiki/Monts_Apennins" TargetMode="External"/><Relationship Id="rId7" Type="http://schemas.openxmlformats.org/officeDocument/2006/relationships/hyperlink" Target="https://fr.m.wikipedia.org/wiki/Mer_des_Pluies" TargetMode="External"/><Relationship Id="rId8" Type="http://schemas.openxmlformats.org/officeDocument/2006/relationships/hyperlink" Target="https://fr.m.wikipedia.org/wiki/Sorties_extrav&#233;hiculaires" TargetMode="External"/><Relationship Id="rId9" Type="http://schemas.openxmlformats.org/officeDocument/2006/relationships/hyperlink" Target="https://fr.m.wikipedia.org/wiki/Roches_lunaires" TargetMode="External"/><Relationship Id="rId10" Type="http://schemas.openxmlformats.org/officeDocument/2006/relationships/hyperlink" Target="https://fr.m.wikipedia.org/wiki/ALSEP" TargetMode="External"/><Relationship Id="rId11" Type="http://schemas.openxmlformats.org/officeDocument/2006/relationships/slide" Target="../slides/slide26.xml"/><Relationship Id="rId1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 Target="../slides/slide27.xml"/><Relationship Id="rId3"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image" Target="../media/image111.jpeg"/><Relationship Id="rId2" Type="http://schemas.openxmlformats.org/officeDocument/2006/relationships/slide" Target="../slides/slide32.xml"/><Relationship Id="rId3"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image" Target="../media/image111.jpeg"/><Relationship Id="rId2" Type="http://schemas.openxmlformats.org/officeDocument/2006/relationships/slide" Target="../slides/slide33.xml"/><Relationship Id="rId3"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
</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
</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
</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
</Relationships>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
</Relationships>
</file>

<file path=ppt/notesSlides/_rels/notesSlide47.xml.rels><?xml version="1.0" encoding="UTF-8"?>
<Relationships xmlns="http://schemas.openxmlformats.org/package/2006/relationships"><Relationship Id="rId1" Type="http://schemas.openxmlformats.org/officeDocument/2006/relationships/hyperlink" Target="http://www.futura-sciences.com/magazines/matiere/infos/dico/d/physique-lumiere-326/" TargetMode="External"/><Relationship Id="rId2" Type="http://schemas.openxmlformats.org/officeDocument/2006/relationships/hyperlink" Target="http://www.futura-sciences.com/magazines/espace/infos/dico/d/univers-parsec-55/" TargetMode="External"/><Relationship Id="rId3" Type="http://schemas.openxmlformats.org/officeDocument/2006/relationships/hyperlink" Target="http://www.futura-sciences.com/magazines/espace/infos/dico/d/univers-unite-astronomique-63/" TargetMode="External"/><Relationship Id="rId4" Type="http://schemas.openxmlformats.org/officeDocument/2006/relationships/hyperlink" Target="http://www.futura-sciences.com/magazines/matiere/infos/dico/d/physique-lumiere-326/" TargetMode="External"/><Relationship Id="rId5" Type="http://schemas.openxmlformats.org/officeDocument/2006/relationships/hyperlink" Target="http://www.futura-sciences.com/magazines/espace/infos/dico/d/univers-parsec-55/" TargetMode="External"/><Relationship Id="rId6" Type="http://schemas.openxmlformats.org/officeDocument/2006/relationships/hyperlink" Target="http://www.futura-sciences.com/magazines/espace/infos/dico/d/univers-unite-astronomique-63/" TargetMode="External"/><Relationship Id="rId7" Type="http://schemas.openxmlformats.org/officeDocument/2006/relationships/slide" Target="../slides/slide47.xml"/><Relationship Id="rId8" Type="http://schemas.openxmlformats.org/officeDocument/2006/relationships/notesMaster" Target="../notesMasters/notesMaster1.xml"/>
</Relationships>
</file>

<file path=ppt/notesSlides/_rels/notesSlide48.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
</Relationships>
</file>

<file path=ppt/notesSlides/_rels/notesSlide49.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
</Relationships>
</file>

<file path=ppt/notesSlides/_rels/notesSlide50.xml.rels><?xml version="1.0" encoding="UTF-8"?>
<Relationships xmlns="http://schemas.openxmlformats.org/package/2006/relationships"><Relationship Id="rId1" Type="http://schemas.openxmlformats.org/officeDocument/2006/relationships/hyperlink" Target="http://www.cosmovisions.com/Terre.htm" TargetMode="External"/><Relationship Id="rId2" Type="http://schemas.openxmlformats.org/officeDocument/2006/relationships/hyperlink" Target="http://www.cosmovisions.com/atmosphere.htm" TargetMode="External"/><Relationship Id="rId3" Type="http://schemas.openxmlformats.org/officeDocument/2006/relationships/hyperlink" Target="http://www.cosmovisions.com/air.htm" TargetMode="External"/><Relationship Id="rId4" Type="http://schemas.openxmlformats.org/officeDocument/2006/relationships/hyperlink" Target="http://www.cosmovisions.com/plasma.htm" TargetMode="External"/><Relationship Id="rId5" Type="http://schemas.openxmlformats.org/officeDocument/2006/relationships/hyperlink" Target="http://www.cosmovisions.com/gaz.htm" TargetMode="External"/><Relationship Id="rId6" Type="http://schemas.openxmlformats.org/officeDocument/2006/relationships/hyperlink" Target="http://www.cosmovisions.com/ion.htm" TargetMode="External"/><Relationship Id="rId7" Type="http://schemas.openxmlformats.org/officeDocument/2006/relationships/hyperlink" Target="http://www.cosmovisions.com/meteorites.htm" TargetMode="External"/><Relationship Id="rId8" Type="http://schemas.openxmlformats.org/officeDocument/2006/relationships/slide" Target="../slides/slide50.xml"/><Relationship Id="rId9" Type="http://schemas.openxmlformats.org/officeDocument/2006/relationships/notesMaster" Target="../notesMasters/notesMaster1.xml"/>
</Relationships>
</file>

<file path=ppt/notesSlides/_rels/notesSlide51.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
</Relationships>
</file>

<file path=ppt/notesSlides/_rels/notesSlide53.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
</Relationships>
</file>

<file path=ppt/notesSlides/_rels/notesSlide54.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
</Relationships>
</file>

<file path=ppt/notesSlides/_rels/notesSlide55.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
</Relationships>
</file>

<file path=ppt/notesSlides/_rels/notesSlide56.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
</Relationships>
</file>

<file path=ppt/notesSlides/_rels/notesSlide57.xml.rels><?xml version="1.0" encoding="UTF-8"?>
<Relationships xmlns="http://schemas.openxmlformats.org/package/2006/relationships"><Relationship Id="rId1" Type="http://schemas.openxmlformats.org/officeDocument/2006/relationships/hyperlink" Target="https://fr.wikipedia.org/wiki/Xerx&#232;s_Ier" TargetMode="External"/><Relationship Id="rId2" Type="http://schemas.openxmlformats.org/officeDocument/2006/relationships/hyperlink" Target="https://fr.wikipedia.org/wiki/Magn&#233;sie_du_M&#233;andre" TargetMode="External"/><Relationship Id="rId3" Type="http://schemas.openxmlformats.org/officeDocument/2006/relationships/hyperlink" Target="https://fr.wikipedia.org/wiki/Oracle_de_Delphes" TargetMode="External"/><Relationship Id="rId4" Type="http://schemas.openxmlformats.org/officeDocument/2006/relationships/hyperlink" Target="https://fr.wikipedia.org/wiki/Bor&#233;e#cite_note-13" TargetMode="External"/><Relationship Id="rId5" Type="http://schemas.openxmlformats.org/officeDocument/2006/relationships/hyperlink" Target="https://fr.wikipedia.org/wiki/Ilissos" TargetMode="External"/><Relationship Id="rId6" Type="http://schemas.openxmlformats.org/officeDocument/2006/relationships/hyperlink" Target="https://fr.wikipedia.org/wiki/Bor&#233;e#cite_note-Agard1966.241-14" TargetMode="External"/><Relationship Id="rId7" Type="http://schemas.openxmlformats.org/officeDocument/2006/relationships/hyperlink" Target="https://fr.wikipedia.org/wiki/Ast&#233;risme" TargetMode="External"/><Relationship Id="rId8" Type="http://schemas.openxmlformats.org/officeDocument/2006/relationships/hyperlink" Target="https://fr.wikipedia.org/wiki/Eug&#232;ne_Joseph_Delporte" TargetMode="External"/><Relationship Id="rId9" Type="http://schemas.openxmlformats.org/officeDocument/2006/relationships/hyperlink" Target="https://fr.wikipedia.org/wiki/Union_astronomique_internationale" TargetMode="External"/><Relationship Id="rId10" Type="http://schemas.openxmlformats.org/officeDocument/2006/relationships/slide" Target="../slides/slide57.xml"/><Relationship Id="rId11" Type="http://schemas.openxmlformats.org/officeDocument/2006/relationships/notesMaster" Target="../notesMasters/notesMaster1.xml"/>
</Relationships>
</file>

<file path=ppt/notesSlides/_rels/notesSlide58.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
</Relationships>
</file>

<file path=ppt/notesSlides/_rels/notesSlide59.xml.rels><?xml version="1.0" encoding="UTF-8"?>
<Relationships xmlns="http://schemas.openxmlformats.org/package/2006/relationships"><Relationship Id="rId1" Type="http://schemas.openxmlformats.org/officeDocument/2006/relationships/hyperlink" Target="http://messier.obspm.fr/xtra/history/CMessier.html" TargetMode="External"/><Relationship Id="rId2" Type="http://schemas.openxmlformats.org/officeDocument/2006/relationships/hyperlink" Target="http://messier.obspm.fr/xtra/history/biograph.html" TargetMode="External"/><Relationship Id="rId3" Type="http://schemas.openxmlformats.org/officeDocument/2006/relationships/hyperlink" Target="http://messier.obspm.fr/xtra/history/m-cat.html" TargetMode="External"/><Relationship Id="rId4" Type="http://schemas.openxmlformats.org/officeDocument/2006/relationships/hyperlink" Target="http://messier.obspm.fr/xtra/history/m-comets.html" TargetMode="External"/><Relationship Id="rId5" Type="http://schemas.openxmlformats.org/officeDocument/2006/relationships/slide" Target="../slides/slide59.xml"/><Relationship Id="rId6"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60.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
</Relationships>
</file>

<file path=ppt/notesSlides/_rels/notesSlide61.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
</Relationships>
</file>

<file path=ppt/notesSlides/_rels/notesSlide62.xml.rels><?xml version="1.0" encoding="UTF-8"?>
<Relationships xmlns="http://schemas.openxmlformats.org/package/2006/relationships"><Relationship Id="rId1" Type="http://schemas.openxmlformats.org/officeDocument/2006/relationships/hyperlink" Target="https://fr.wikipedia.org/wiki/New_General_Catalogue" TargetMode="External"/><Relationship Id="rId2" Type="http://schemas.openxmlformats.org/officeDocument/2006/relationships/hyperlink" Target="https://fr.wikipedia.org/wiki/N&#233;buleuse" TargetMode="External"/><Relationship Id="rId3" Type="http://schemas.openxmlformats.org/officeDocument/2006/relationships/hyperlink" Target="https://fr.wikipedia.org/wiki/N&#233;buleuse_en_&#233;mission" TargetMode="External"/><Relationship Id="rId4" Type="http://schemas.openxmlformats.org/officeDocument/2006/relationships/hyperlink" Target="https://fr.wikipedia.org/wiki/N&#233;buleuse_par_r&#233;flexion" TargetMode="External"/><Relationship Id="rId5" Type="http://schemas.openxmlformats.org/officeDocument/2006/relationships/hyperlink" Target="https://fr.wikipedia.org/wiki/Orion_(constellation)" TargetMode="External"/><Relationship Id="rId6" Type="http://schemas.openxmlformats.org/officeDocument/2006/relationships/hyperlink" Target="https://fr.wikipedia.org/wiki/N&#233;buleuse_diffuse" TargetMode="External"/><Relationship Id="rId7" Type="http://schemas.openxmlformats.org/officeDocument/2006/relationships/hyperlink" Target="https://fr.wikipedia.org/wiki/Pollution_lumineuse" TargetMode="External"/><Relationship Id="rId8" Type="http://schemas.openxmlformats.org/officeDocument/2006/relationships/hyperlink" Target="https://fr.wikipedia.org/wiki/Jumelles" TargetMode="External"/><Relationship Id="rId9" Type="http://schemas.openxmlformats.org/officeDocument/2006/relationships/hyperlink" Target="https://fr.wikipedia.org/wiki/Minute_d&apos;arc" TargetMode="External"/><Relationship Id="rId10" Type="http://schemas.openxmlformats.org/officeDocument/2006/relationships/hyperlink" Target="https://fr.wikipedia.org/wiki/Pleine_lune" TargetMode="External"/><Relationship Id="rId11" Type="http://schemas.openxmlformats.org/officeDocument/2006/relationships/hyperlink" Target="https://fr.wikipedia.org/wiki/Nuage_interstellaire" TargetMode="External"/><Relationship Id="rId12" Type="http://schemas.openxmlformats.org/officeDocument/2006/relationships/hyperlink" Target="https://fr.wikipedia.org/wiki/Nuage_d&apos;Orion" TargetMode="External"/><Relationship Id="rId13" Type="http://schemas.openxmlformats.org/officeDocument/2006/relationships/hyperlink" Target="https://fr.wikipedia.org/wiki/Boucle_de_Barnard" TargetMode="External"/><Relationship Id="rId14" Type="http://schemas.openxmlformats.org/officeDocument/2006/relationships/hyperlink" Target="https://fr.wikipedia.org/wiki/N&#233;buleuse_de_la_T&#234;te_de_Cheval" TargetMode="External"/><Relationship Id="rId15" Type="http://schemas.openxmlformats.org/officeDocument/2006/relationships/hyperlink" Target="https://fr.wikipedia.org/wiki/Ann&#233;e-lumi&#232;re" TargetMode="External"/><Relationship Id="rId16" Type="http://schemas.openxmlformats.org/officeDocument/2006/relationships/hyperlink" Target="https://fr.wikipedia.org/wiki/Terre" TargetMode="External"/><Relationship Id="rId17" Type="http://schemas.openxmlformats.org/officeDocument/2006/relationships/hyperlink" Target="https://fr.wikipedia.org/wiki/Ann&#233;e-lumi&#232;re" TargetMode="External"/><Relationship Id="rId18" Type="http://schemas.openxmlformats.org/officeDocument/2006/relationships/hyperlink" Target="https://fr.wikipedia.org/wiki/Amas_ouvert" TargetMode="External"/><Relationship Id="rId19" Type="http://schemas.openxmlformats.org/officeDocument/2006/relationships/hyperlink" Target="https://fr.wikipedia.org/wiki/&#201;toile" TargetMode="External"/><Relationship Id="rId20" Type="http://schemas.openxmlformats.org/officeDocument/2006/relationships/slide" Target="../slides/slide62.xml"/><Relationship Id="rId21" Type="http://schemas.openxmlformats.org/officeDocument/2006/relationships/notesMaster" Target="../notesMasters/notesMaster1.xml"/>
</Relationships>
</file>

<file path=ppt/notesSlides/_rels/notesSlide65.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
</Relationships>
</file>

<file path=ppt/notesSlides/_rels/notesSlide66.xml.rels><?xml version="1.0" encoding="UTF-8"?>
<Relationships xmlns="http://schemas.openxmlformats.org/package/2006/relationships"><Relationship Id="rId1" Type="http://schemas.openxmlformats.org/officeDocument/2006/relationships/hyperlink" Target="http://www.astronomes.com/la-fin-des-etoiles-massives/supernova/" TargetMode="External"/><Relationship Id="rId2" Type="http://schemas.openxmlformats.org/officeDocument/2006/relationships/slide" Target="../slides/slide66.xml"/><Relationship Id="rId3" Type="http://schemas.openxmlformats.org/officeDocument/2006/relationships/notesMaster" Target="../notesMasters/notesMaster1.xml"/>
</Relationships>
</file>

<file path=ppt/notesSlides/_rels/notesSlide67.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
</Relationships>
</file>

<file path=ppt/notesSlides/_rels/notesSlide68.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
</Relationships>
</file>

<file path=ppt/notesSlides/_rels/notesSlide69.xml.rels><?xml version="1.0" encoding="UTF-8"?>
<Relationships xmlns="http://schemas.openxmlformats.org/package/2006/relationships"><Relationship Id="rId1" Type="http://schemas.openxmlformats.org/officeDocument/2006/relationships/hyperlink" Target="https://fr.wikipedia.org/wiki/Amas_globulaire" TargetMode="External"/><Relationship Id="rId2" Type="http://schemas.openxmlformats.org/officeDocument/2006/relationships/hyperlink" Target="https://fr.wikipedia.org/wiki/Catalogue_Messier" TargetMode="External"/><Relationship Id="rId3" Type="http://schemas.openxmlformats.org/officeDocument/2006/relationships/hyperlink" Target="https://fr.wikipedia.org/wiki/Edmond_Halley" TargetMode="External"/><Relationship Id="rId4" Type="http://schemas.openxmlformats.org/officeDocument/2006/relationships/hyperlink" Target="https://fr.wikipedia.org/wiki/1714" TargetMode="External"/><Relationship Id="rId5" Type="http://schemas.openxmlformats.org/officeDocument/2006/relationships/hyperlink" Target="https://fr.wikipedia.org/wiki/Charles_Messier" TargetMode="External"/><Relationship Id="rId6" Type="http://schemas.openxmlformats.org/officeDocument/2006/relationships/hyperlink" Target="https://fr.wikipedia.org/wiki/1er_juin" TargetMode="External"/><Relationship Id="rId7" Type="http://schemas.openxmlformats.org/officeDocument/2006/relationships/hyperlink" Target="https://fr.wikipedia.org/wiki/1er_juin" TargetMode="External"/><Relationship Id="rId8" Type="http://schemas.openxmlformats.org/officeDocument/2006/relationships/hyperlink" Target="https://fr.wikipedia.org/wiki/1er_juin" TargetMode="External"/><Relationship Id="rId9" Type="http://schemas.openxmlformats.org/officeDocument/2006/relationships/hyperlink" Target="https://fr.wikipedia.org/wiki/1764" TargetMode="External"/><Relationship Id="rId10" Type="http://schemas.openxmlformats.org/officeDocument/2006/relationships/hyperlink" Target="https://fr.wikipedia.org/wiki/&#201;toile" TargetMode="External"/><Relationship Id="rId11" Type="http://schemas.openxmlformats.org/officeDocument/2006/relationships/hyperlink" Target="https://fr.wikipedia.org/wiki/Minute_d&apos;arc" TargetMode="External"/><Relationship Id="rId12" Type="http://schemas.openxmlformats.org/officeDocument/2006/relationships/hyperlink" Target="https://fr.wikipedia.org/wiki/Ann&#233;e-lumi&#232;re" TargetMode="External"/><Relationship Id="rId13" Type="http://schemas.openxmlformats.org/officeDocument/2006/relationships/hyperlink" Target="https://fr.wikipedia.org/wiki/Vitesse_angulaire" TargetMode="External"/><Relationship Id="rId14" Type="http://schemas.openxmlformats.org/officeDocument/2006/relationships/hyperlink" Target="https://fr.wikipedia.org/wiki/1974" TargetMode="External"/><Relationship Id="rId15" Type="http://schemas.openxmlformats.org/officeDocument/2006/relationships/hyperlink" Target="https://fr.wikipedia.org/wiki/16_novembre" TargetMode="External"/><Relationship Id="rId16" Type="http://schemas.openxmlformats.org/officeDocument/2006/relationships/hyperlink" Target="https://fr.wikipedia.org/wiki/Message_d&apos;Arecibo" TargetMode="External"/><Relationship Id="rId17" Type="http://schemas.openxmlformats.org/officeDocument/2006/relationships/hyperlink" Target="https://fr.wikipedia.org/wiki/Radiot&#233;lescope_d&apos;Arecibo" TargetMode="External"/><Relationship Id="rId18" Type="http://schemas.openxmlformats.org/officeDocument/2006/relationships/hyperlink" Target="https://fr.wikipedia.org/wiki/SETI" TargetMode="External"/><Relationship Id="rId19" Type="http://schemas.openxmlformats.org/officeDocument/2006/relationships/hyperlink" Target="https://fr.wikipedia.org/wiki/Num&#233;ro_atomique" TargetMode="External"/><Relationship Id="rId20" Type="http://schemas.openxmlformats.org/officeDocument/2006/relationships/hyperlink" Target="https://fr.wikipedia.org/wiki/Hydrog&#232;ne" TargetMode="External"/><Relationship Id="rId21" Type="http://schemas.openxmlformats.org/officeDocument/2006/relationships/hyperlink" Target="https://fr.wikipedia.org/wiki/Carbone" TargetMode="External"/><Relationship Id="rId22" Type="http://schemas.openxmlformats.org/officeDocument/2006/relationships/hyperlink" Target="https://fr.wikipedia.org/wiki/Azote" TargetMode="External"/><Relationship Id="rId23" Type="http://schemas.openxmlformats.org/officeDocument/2006/relationships/hyperlink" Target="https://fr.wikipedia.org/wiki/Oxyg&#232;ne" TargetMode="External"/><Relationship Id="rId24" Type="http://schemas.openxmlformats.org/officeDocument/2006/relationships/hyperlink" Target="https://fr.wikipedia.org/wiki/Phosphore" TargetMode="External"/><Relationship Id="rId25" Type="http://schemas.openxmlformats.org/officeDocument/2006/relationships/hyperlink" Target="https://fr.wikipedia.org/wiki/Acide_d&#233;soxyribo-nucl&#233;ique" TargetMode="External"/><Relationship Id="rId26" Type="http://schemas.openxmlformats.org/officeDocument/2006/relationships/hyperlink" Target="https://fr.wikipedia.org/wiki/Terre" TargetMode="External"/><Relationship Id="rId27" Type="http://schemas.openxmlformats.org/officeDocument/2006/relationships/hyperlink" Target="https://fr.wikipedia.org/wiki/Syst&#232;me_solaire" TargetMode="External"/><Relationship Id="rId28" Type="http://schemas.openxmlformats.org/officeDocument/2006/relationships/slide" Target="../slides/slide69.xml"/><Relationship Id="rId29" Type="http://schemas.openxmlformats.org/officeDocument/2006/relationships/notesMaster" Target="../notesMasters/notesMaster1.xml"/>
</Relationships>
</file>

<file path=ppt/notesSlides/_rels/notesSlide73.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
</Relationships>
</file>

<file path=ppt/notesSlides/_rels/notesSlide77.xml.rels><?xml version="1.0" encoding="UTF-8"?>
<Relationships xmlns="http://schemas.openxmlformats.org/package/2006/relationships"><Relationship Id="rId1" Type="http://schemas.openxmlformats.org/officeDocument/2006/relationships/hyperlink" Target="https://fr.wikipedia.org/wiki/Galaxie_en_interaction" TargetMode="External"/><Relationship Id="rId2" Type="http://schemas.openxmlformats.org/officeDocument/2006/relationships/hyperlink" Target="https://fr.wikipedia.org/wiki/Galaxie_spirale" TargetMode="External"/><Relationship Id="rId3" Type="http://schemas.openxmlformats.org/officeDocument/2006/relationships/hyperlink" Target="https://fr.wikipedia.org/wiki/Ann&#233;e-lumi&#232;re" TargetMode="External"/><Relationship Id="rId4" Type="http://schemas.openxmlformats.org/officeDocument/2006/relationships/hyperlink" Target="https://fr.wikipedia.org/wiki/Terre" TargetMode="External"/><Relationship Id="rId5" Type="http://schemas.openxmlformats.org/officeDocument/2006/relationships/hyperlink" Target="https://fr.wikipedia.org/wiki/Constellation" TargetMode="External"/><Relationship Id="rId6" Type="http://schemas.openxmlformats.org/officeDocument/2006/relationships/hyperlink" Target="https://fr.wikipedia.org/wiki/Androm&#232;de_(constellation)" TargetMode="External"/><Relationship Id="rId7" Type="http://schemas.openxmlformats.org/officeDocument/2006/relationships/hyperlink" Target="https://fr.wikipedia.org/wiki/Arp_273#cite_note-cdh-1" TargetMode="External"/><Relationship Id="rId8" Type="http://schemas.openxmlformats.org/officeDocument/2006/relationships/hyperlink" Target="https://fr.wikipedia.org/wiki/Atlas_of_Peculiar_Galaxies" TargetMode="External"/><Relationship Id="rId9" Type="http://schemas.openxmlformats.org/officeDocument/2006/relationships/hyperlink" Target="https://fr.wikipedia.org/wiki/Halton_Arp" TargetMode="External"/><Relationship Id="rId10" Type="http://schemas.openxmlformats.org/officeDocument/2006/relationships/hyperlink" Target="https://fr.wikipedia.org/wiki/Arp_273#cite_note-cdh-1" TargetMode="External"/><Relationship Id="rId11" Type="http://schemas.openxmlformats.org/officeDocument/2006/relationships/hyperlink" Target="https://fr.wikipedia.org/wiki/Arp_273#cite_note-3" TargetMode="External"/><Relationship Id="rId12" Type="http://schemas.openxmlformats.org/officeDocument/2006/relationships/hyperlink" Target="https://fr.wikipedia.org/wiki/Hubble_(t&#233;lescope_spatial)" TargetMode="External"/><Relationship Id="rId13" Type="http://schemas.openxmlformats.org/officeDocument/2006/relationships/hyperlink" Target="https://fr.wikipedia.org/wiki/Rose_(fleur)" TargetMode="External"/><Relationship Id="rId14" Type="http://schemas.openxmlformats.org/officeDocument/2006/relationships/hyperlink" Target="https://fr.wikipedia.org/wiki/Uppsala_General_Catalogue" TargetMode="External"/><Relationship Id="rId15" Type="http://schemas.openxmlformats.org/officeDocument/2006/relationships/slide" Target="../slides/slide77.xml"/><Relationship Id="rId16" Type="http://schemas.openxmlformats.org/officeDocument/2006/relationships/notesMaster" Target="../notesMasters/notesMaster1.xml"/>
</Relationships>
</file>

<file path=ppt/notesSlides/_rels/notesSlide78.xml.rels><?xml version="1.0" encoding="UTF-8"?>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
</Relationships>
</file>

<file path=ppt/notesSlides/_rels/notesSlide79.xml.rels><?xml version="1.0" encoding="UTF-8"?>
<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80.xml.rels><?xml version="1.0" encoding="UTF-8"?>
<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
</Relationships>
</file>

<file path=ppt/notesSlides/_rels/notesSlide82.xml.rels><?xml version="1.0" encoding="UTF-8"?>
<Relationships xmlns="http://schemas.openxmlformats.org/package/2006/relationships"><Relationship Id="rId1" Type="http://schemas.openxmlformats.org/officeDocument/2006/relationships/hyperlink" Target="https://media4.obspm.fr/public/AMC/pages_amc/glossaire.html#corps_noir" TargetMode="External"/><Relationship Id="rId2" Type="http://schemas.openxmlformats.org/officeDocument/2006/relationships/hyperlink" Target="https://fr.wikipedia.org/wiki/Fond_diffus_cosmologique#cite_note-1" TargetMode="External"/><Relationship Id="rId3" Type="http://schemas.openxmlformats.org/officeDocument/2006/relationships/hyperlink" Target="https://fr.wikipedia.org/wiki/Rayonnement_&#233;lectromagn&#233;tique" TargetMode="External"/><Relationship Id="rId4" Type="http://schemas.openxmlformats.org/officeDocument/2006/relationships/hyperlink" Target="https://fr.wikipedia.org/wiki/Mod&#232;le_standard_de_la_cosmologie" TargetMode="External"/><Relationship Id="rId5" Type="http://schemas.openxmlformats.org/officeDocument/2006/relationships/hyperlink" Target="https://fr.wikipedia.org/wiki/Univers" TargetMode="External"/><Relationship Id="rId6" Type="http://schemas.openxmlformats.org/officeDocument/2006/relationships/hyperlink" Target="https://fr.wikipedia.org/wiki/Big_Bang" TargetMode="External"/><Relationship Id="rId7" Type="http://schemas.openxmlformats.org/officeDocument/2006/relationships/hyperlink" Target="https://fr.wikipedia.org/wiki/Expansion_de_l&apos;Univers" TargetMode="External"/><Relationship Id="rId8" Type="http://schemas.openxmlformats.org/officeDocument/2006/relationships/hyperlink" Target="https://fr.wikipedia.org/wiki/Temp&#233;rature" TargetMode="External"/><Relationship Id="rId9" Type="http://schemas.openxmlformats.org/officeDocument/2006/relationships/hyperlink" Target="https://fr.wikipedia.org/wiki/Kelvin" TargetMode="External"/><Relationship Id="rId10" Type="http://schemas.openxmlformats.org/officeDocument/2006/relationships/hyperlink" Target="https://fr.wikipedia.org/wiki/Longueur_d&apos;onde" TargetMode="External"/><Relationship Id="rId11" Type="http://schemas.openxmlformats.org/officeDocument/2006/relationships/hyperlink" Target="https://fr.wikipedia.org/wiki/Micro-onde" TargetMode="External"/><Relationship Id="rId12" Type="http://schemas.openxmlformats.org/officeDocument/2006/relationships/hyperlink" Target="https://fr.wikipedia.org/wiki/Infrarouge" TargetMode="External"/><Relationship Id="rId13" Type="http://schemas.openxmlformats.org/officeDocument/2006/relationships/hyperlink" Target="https://fr.wikipedia.org/wiki/Onde_radio" TargetMode="External"/><Relationship Id="rId14" Type="http://schemas.openxmlformats.org/officeDocument/2006/relationships/hyperlink" Target="https://fr.wikipedia.org/wiki/Fr&#233;quence" TargetMode="External"/><Relationship Id="rId15" Type="http://schemas.openxmlformats.org/officeDocument/2006/relationships/hyperlink" Target="https://fr.wikipedia.org/wiki/Millim&#232;tre" TargetMode="External"/><Relationship Id="rId16" Type="http://schemas.openxmlformats.org/officeDocument/2006/relationships/hyperlink" Target="https://fr.wikipedia.org/wiki/Gigahertz" TargetMode="External"/><Relationship Id="rId17" Type="http://schemas.openxmlformats.org/officeDocument/2006/relationships/hyperlink" Target="https://fr.wikipedia.org/wiki/Prix_Nobel" TargetMode="External"/><Relationship Id="rId18" Type="http://schemas.openxmlformats.org/officeDocument/2006/relationships/slide" Target="../slides/slide82.xml"/><Relationship Id="rId19" Type="http://schemas.openxmlformats.org/officeDocument/2006/relationships/notesMaster" Target="../notesMasters/notesMaster1.xml"/>
</Relationships>
</file>

<file path=ppt/notesSlides/_rels/notesSlide83.xml.rels><?xml version="1.0" encoding="UTF-8"?>
<Relationships xmlns="http://schemas.openxmlformats.org/package/2006/relationships"><Relationship Id="rId1" Type="http://schemas.openxmlformats.org/officeDocument/2006/relationships/hyperlink" Target="https://fr.wikipedia.org/wiki/T&#233;lescope_g&#233;ant_europ&#233;en#cite_note-ESO_E-ELT-1" TargetMode="External"/><Relationship Id="rId2" Type="http://schemas.openxmlformats.org/officeDocument/2006/relationships/hyperlink" Target="https://fr.wikipedia.org/wiki/T&#233;lescope_g&#233;ant_europ&#233;en#cite_note-ESA_E-ELT-2" TargetMode="External"/><Relationship Id="rId3" Type="http://schemas.openxmlformats.org/officeDocument/2006/relationships/hyperlink" Target="https://fr.wikipedia.org/wiki/T&#233;lescope_g&#233;ant_europ&#233;en#cite_note-Le_Temps-3" TargetMode="External"/><Relationship Id="rId4" Type="http://schemas.openxmlformats.org/officeDocument/2006/relationships/hyperlink" Target="https://fr.wikipedia.org/wiki/T&#233;lescope_g&#233;ant_europ&#233;en#cite_note-Le_Figaro-4" TargetMode="External"/><Relationship Id="rId5" Type="http://schemas.openxmlformats.org/officeDocument/2006/relationships/hyperlink" Target="https://fr.wikipedia.org/wiki/T&#233;lescope_g&#233;ant_europ&#233;en#cite_note-5" TargetMode="External"/><Relationship Id="rId6" Type="http://schemas.openxmlformats.org/officeDocument/2006/relationships/hyperlink" Target="https://fr.wikipedia.org/wiki/Anglais" TargetMode="External"/><Relationship Id="rId7" Type="http://schemas.openxmlformats.org/officeDocument/2006/relationships/hyperlink" Target="https://fr.wikipedia.org/wiki/T&#233;lescope_g&#233;ant_europ&#233;en#cite_note-ESO_E-ELT-1" TargetMode="External"/><Relationship Id="rId8" Type="http://schemas.openxmlformats.org/officeDocument/2006/relationships/hyperlink" Target="https://fr.wikipedia.org/wiki/T&#233;lescope_g&#233;ant_europ&#233;en#cite_note-ESO_E-ELT-1" TargetMode="External"/><Relationship Id="rId9" Type="http://schemas.openxmlformats.org/officeDocument/2006/relationships/hyperlink" Target="https://fr.wikipedia.org/wiki/T&#233;lescope_g&#233;ant_europ&#233;en#cite_note-ESO_E-ELT-1" TargetMode="External"/><Relationship Id="rId10" Type="http://schemas.openxmlformats.org/officeDocument/2006/relationships/hyperlink" Target="https://fr.wikipedia.org/wiki/T&#233;lescope_g&#233;ant_europ&#233;en#cite_note-ESO_E-ELT-1" TargetMode="External"/><Relationship Id="rId11" Type="http://schemas.openxmlformats.org/officeDocument/2006/relationships/hyperlink" Target="https://fr.wikipedia.org/wiki/T&#233;lescope" TargetMode="External"/><Relationship Id="rId12" Type="http://schemas.openxmlformats.org/officeDocument/2006/relationships/hyperlink" Target="https://fr.wikipedia.org/wiki/T&#233;lescope_g&#233;ant" TargetMode="External"/><Relationship Id="rId13" Type="http://schemas.openxmlformats.org/officeDocument/2006/relationships/hyperlink" Target="https://fr.wikipedia.org/wiki/Observatoire_europ&#233;en_austral" TargetMode="External"/><Relationship Id="rId14" Type="http://schemas.openxmlformats.org/officeDocument/2006/relationships/hyperlink" Target="https://fr.wikipedia.org/wiki/Miroir_primaire" TargetMode="External"/><Relationship Id="rId15" Type="http://schemas.openxmlformats.org/officeDocument/2006/relationships/hyperlink" Target="https://fr.wikipedia.org/wiki/Hubble_(t&#233;lescope_spatial)" TargetMode="External"/><Relationship Id="rId16" Type="http://schemas.openxmlformats.org/officeDocument/2006/relationships/hyperlink" Target="https://fr.wikipedia.org/wiki/Chili" TargetMode="External"/><Relationship Id="rId17" Type="http://schemas.openxmlformats.org/officeDocument/2006/relationships/hyperlink" Target="https://fr.wikipedia.org/wiki/Cerro_Armazones" TargetMode="External"/><Relationship Id="rId18" Type="http://schemas.openxmlformats.org/officeDocument/2006/relationships/hyperlink" Target="https://fr.wikipedia.org/wiki/Cordill&#232;re_de_la_Costa_(Andes_centrales)" TargetMode="External"/><Relationship Id="rId19" Type="http://schemas.openxmlformats.org/officeDocument/2006/relationships/hyperlink" Target="https://fr.wikipedia.org/wiki/Cerro_Paranal" TargetMode="External"/><Relationship Id="rId20" Type="http://schemas.openxmlformats.org/officeDocument/2006/relationships/hyperlink" Target="https://fr.wikipedia.org/wiki/Very_Large_Telescope" TargetMode="External"/><Relationship Id="rId21" Type="http://schemas.openxmlformats.org/officeDocument/2006/relationships/hyperlink" Target="https://fr.wikipedia.org/wiki/Very_Large_Telescope" TargetMode="External"/><Relationship Id="rId22" Type="http://schemas.openxmlformats.org/officeDocument/2006/relationships/slide" Target="../slides/slide83.xml"/><Relationship Id="rId23" Type="http://schemas.openxmlformats.org/officeDocument/2006/relationships/notesMaster" Target="../notesMasters/notesMaster1.xml"/>
</Relationships>
</file>

<file path=ppt/notesSlides/_rels/notesSlide84.xml.rels><?xml version="1.0" encoding="UTF-8"?>
<Relationships xmlns="http://schemas.openxmlformats.org/package/2006/relationships"><Relationship Id="rId1" Type="http://schemas.openxmlformats.org/officeDocument/2006/relationships/hyperlink" Target="https://www.lemonde.fr/sciences/article/2022/07/12/les-premieres-images-du-telescope-spatial-james-webb-devoilees_6134533_1650684.html" TargetMode="External"/><Relationship Id="rId2" Type="http://schemas.openxmlformats.org/officeDocument/2006/relationships/slide" Target="../slides/slide84.xml"/><Relationship Id="rId3" Type="http://schemas.openxmlformats.org/officeDocument/2006/relationships/notesMaster" Target="../notesMasters/notesMaster1.xml"/>
</Relationships>
</file>

<file path=ppt/notesSlides/_rels/notesSlide85.xml.rels><?xml version="1.0" encoding="UTF-8"?>
<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3" name="PlaceHolder 1"/>
          <p:cNvSpPr>
            <a:spLocks noGrp="1"/>
          </p:cNvSpPr>
          <p:nvPr>
            <p:ph type="sldNum" idx="4"/>
          </p:nvPr>
        </p:nvSpPr>
        <p:spPr>
          <a:xfrm>
            <a:off x="3884760" y="8685360"/>
            <a:ext cx="2971080" cy="457920"/>
          </a:xfrm>
          <a:prstGeom prst="rect">
            <a:avLst/>
          </a:prstGeom>
          <a:noFill/>
          <a:ln w="0">
            <a:noFill/>
          </a:ln>
        </p:spPr>
        <p:txBody>
          <a:bodyPr lIns="90000" rIns="90000" tIns="45000" bIns="45000" anchor="t">
            <a:noAutofit/>
          </a:bodyPr>
          <a:lstStyle>
            <a:lvl1pPr indent="0" algn="r">
              <a:lnSpc>
                <a:spcPct val="100000"/>
              </a:lnSpc>
              <a:buNone/>
              <a:tabLst>
                <a:tab algn="l" pos="0"/>
              </a:tabLst>
              <a:defRPr b="0" lang="fr-FR" sz="2400" spc="-1" strike="noStrike">
                <a:solidFill>
                  <a:srgbClr val="000000"/>
                </a:solidFill>
                <a:latin typeface="Times New Roman"/>
                <a:ea typeface="+mn-ea"/>
              </a:defRPr>
            </a:lvl1pPr>
          </a:lstStyle>
          <a:p>
            <a:pPr indent="0" algn="r">
              <a:lnSpc>
                <a:spcPct val="100000"/>
              </a:lnSpc>
              <a:buNone/>
              <a:tabLst>
                <a:tab algn="l" pos="0"/>
              </a:tabLst>
            </a:pPr>
            <a:fld id="{C7123CE8-DBDC-4939-B715-B27582673593}" type="slidenum">
              <a:rPr b="0" lang="fr-FR" sz="2400" spc="-1" strike="noStrike">
                <a:solidFill>
                  <a:srgbClr val="000000"/>
                </a:solidFill>
                <a:latin typeface="Times New Roman"/>
                <a:ea typeface="+mn-ea"/>
              </a:rPr>
              <a:t>&lt;numéro&gt;</a:t>
            </a:fld>
            <a:endParaRPr b="0" lang="fr-FR" sz="2400" spc="-1" strike="noStrike">
              <a:solidFill>
                <a:srgbClr val="000000"/>
              </a:solidFill>
              <a:latin typeface="Times New Roman"/>
            </a:endParaRPr>
          </a:p>
        </p:txBody>
      </p:sp>
      <p:sp>
        <p:nvSpPr>
          <p:cNvPr id="874" name="PlaceHolder 2"/>
          <p:cNvSpPr>
            <a:spLocks noGrp="1"/>
          </p:cNvSpPr>
          <p:nvPr>
            <p:ph type="sldImg"/>
          </p:nvPr>
        </p:nvSpPr>
        <p:spPr>
          <a:xfrm>
            <a:off x="1168560" y="838080"/>
            <a:ext cx="5283000" cy="3962160"/>
          </a:xfrm>
          <a:prstGeom prst="rect">
            <a:avLst/>
          </a:prstGeom>
          <a:ln w="0">
            <a:noFill/>
          </a:ln>
        </p:spPr>
      </p:sp>
      <p:sp>
        <p:nvSpPr>
          <p:cNvPr id="875" name="PlaceHolder 3"/>
          <p:cNvSpPr>
            <a:spLocks noGrp="1"/>
          </p:cNvSpPr>
          <p:nvPr>
            <p:ph type="body"/>
          </p:nvPr>
        </p:nvSpPr>
        <p:spPr>
          <a:xfrm>
            <a:off x="990720" y="5105520"/>
            <a:ext cx="5562000" cy="4799880"/>
          </a:xfrm>
          <a:prstGeom prst="rect">
            <a:avLst/>
          </a:prstGeom>
          <a:noFill/>
          <a:ln w="0">
            <a:noFill/>
          </a:ln>
        </p:spPr>
        <p:txBody>
          <a:bodyPr numCol="1" spcCol="0" lIns="0" rIns="0" tIns="0" bIns="0" anchor="t">
            <a:noAutofit/>
          </a:bodyPr>
          <a:p>
            <a:pPr marL="216000" indent="0">
              <a:buNone/>
            </a:pPr>
            <a:endParaRPr b="0" lang="fr-FR" sz="1800" spc="-1" strike="noStrike">
              <a:solidFill>
                <a:srgbClr val="000000"/>
              </a:solidFill>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0" name="PlaceHolder 1"/>
          <p:cNvSpPr>
            <a:spLocks noGrp="1"/>
          </p:cNvSpPr>
          <p:nvPr>
            <p:ph type="sldImg"/>
          </p:nvPr>
        </p:nvSpPr>
        <p:spPr>
          <a:xfrm>
            <a:off x="1168560" y="838080"/>
            <a:ext cx="5283000" cy="3962160"/>
          </a:xfrm>
          <a:prstGeom prst="rect">
            <a:avLst/>
          </a:prstGeom>
          <a:ln w="0">
            <a:noFill/>
          </a:ln>
        </p:spPr>
      </p:sp>
      <p:sp>
        <p:nvSpPr>
          <p:cNvPr id="891" name="PlaceHolder 2"/>
          <p:cNvSpPr>
            <a:spLocks noGrp="1"/>
          </p:cNvSpPr>
          <p:nvPr>
            <p:ph type="body"/>
          </p:nvPr>
        </p:nvSpPr>
        <p:spPr>
          <a:xfrm>
            <a:off x="990720" y="5105520"/>
            <a:ext cx="5562000" cy="4799880"/>
          </a:xfrm>
          <a:prstGeom prst="rect">
            <a:avLst/>
          </a:prstGeom>
          <a:noFill/>
          <a:ln w="0">
            <a:noFill/>
          </a:ln>
        </p:spPr>
        <p:txBody>
          <a:bodyPr numCol="1" spcCol="0" lIns="0" rIns="0" tIns="0" bIns="0" anchor="ctr">
            <a:noAutofit/>
          </a:bodyPr>
          <a:p>
            <a:pPr marL="216000" indent="0">
              <a:lnSpc>
                <a:spcPct val="100000"/>
              </a:lnSpc>
              <a:buNone/>
              <a:tabLst>
                <a:tab algn="l" pos="0"/>
              </a:tabLst>
            </a:pPr>
            <a:r>
              <a:rPr b="0" lang="fr-FR" sz="2000" spc="-1" strike="noStrike">
                <a:solidFill>
                  <a:srgbClr val="000000"/>
                </a:solidFill>
                <a:latin typeface="Arial"/>
              </a:rPr>
              <a:t>l</a:t>
            </a:r>
            <a:endParaRPr b="0" lang="fr-FR" sz="2000" spc="-1" strike="noStrike">
              <a:solidFill>
                <a:srgbClr val="000000"/>
              </a:solidFill>
              <a:latin typeface="Arial"/>
            </a:endParaRPr>
          </a:p>
        </p:txBody>
      </p:sp>
      <p:sp>
        <p:nvSpPr>
          <p:cNvPr id="892" name="ZoneTexte 1"/>
          <p:cNvSpPr/>
          <p:nvPr/>
        </p:nvSpPr>
        <p:spPr>
          <a:xfrm>
            <a:off x="-6301440" y="2897640"/>
            <a:ext cx="5256000" cy="4608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endParaRPr b="0" lang="fr-FR" sz="2400" spc="-1" strike="noStrike">
              <a:solidFill>
                <a:srgbClr val="000000"/>
              </a:solidFill>
              <a:latin typeface="Times New Roman"/>
              <a:ea typeface="+mn-ea"/>
            </a:endParaRPr>
          </a:p>
        </p:txBody>
      </p:sp>
      <p:sp>
        <p:nvSpPr>
          <p:cNvPr id="893" name="ZoneTexte 3"/>
          <p:cNvSpPr/>
          <p:nvPr/>
        </p:nvSpPr>
        <p:spPr>
          <a:xfrm>
            <a:off x="2771640" y="6210000"/>
            <a:ext cx="5544000" cy="8211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400" spc="-1" strike="noStrike">
                <a:solidFill>
                  <a:srgbClr val="000000"/>
                </a:solidFill>
                <a:latin typeface="Times New Roman"/>
                <a:ea typeface="+mn-ea"/>
              </a:rPr>
              <a:t>Terre R = 6371 km</a:t>
            </a:r>
            <a:endParaRPr b="0" lang="fr-FR" sz="2400" spc="-1" strike="noStrike">
              <a:solidFill>
                <a:srgbClr val="000000"/>
              </a:solidFill>
              <a:latin typeface="Arial"/>
            </a:endParaRPr>
          </a:p>
          <a:p>
            <a:pPr>
              <a:lnSpc>
                <a:spcPct val="100000"/>
              </a:lnSpc>
            </a:pPr>
            <a:r>
              <a:rPr b="0" lang="fr-FR" sz="2400" spc="-1" strike="noStrike">
                <a:solidFill>
                  <a:srgbClr val="000000"/>
                </a:solidFill>
                <a:latin typeface="Times New Roman"/>
                <a:ea typeface="+mn-ea"/>
              </a:rPr>
              <a:t>Lune R = 1730 km</a:t>
            </a:r>
            <a:endParaRPr b="0" lang="fr-FR" sz="2400" spc="-1" strike="noStrike">
              <a:solidFill>
                <a:srgbClr val="000000"/>
              </a:solidFill>
              <a:latin typeface="Arial"/>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4" name="PlaceHolder 1"/>
          <p:cNvSpPr>
            <a:spLocks noGrp="1"/>
          </p:cNvSpPr>
          <p:nvPr>
            <p:ph type="sldImg"/>
          </p:nvPr>
        </p:nvSpPr>
        <p:spPr>
          <a:xfrm>
            <a:off x="1168560" y="838080"/>
            <a:ext cx="5283000" cy="3962160"/>
          </a:xfrm>
          <a:prstGeom prst="rect">
            <a:avLst/>
          </a:prstGeom>
          <a:ln w="0">
            <a:noFill/>
          </a:ln>
        </p:spPr>
      </p:sp>
      <p:sp>
        <p:nvSpPr>
          <p:cNvPr id="895" name="PlaceHolder 2"/>
          <p:cNvSpPr>
            <a:spLocks noGrp="1"/>
          </p:cNvSpPr>
          <p:nvPr>
            <p:ph type="body"/>
          </p:nvPr>
        </p:nvSpPr>
        <p:spPr>
          <a:xfrm>
            <a:off x="990720" y="5105520"/>
            <a:ext cx="5562000" cy="4799880"/>
          </a:xfrm>
          <a:prstGeom prst="rect">
            <a:avLst/>
          </a:prstGeom>
          <a:noFill/>
          <a:ln w="0">
            <a:noFill/>
          </a:ln>
        </p:spPr>
        <p:txBody>
          <a:bodyPr numCol="1" spcCol="0" lIns="0" rIns="0" tIns="0" bIns="0" anchor="ctr">
            <a:noAutofit/>
          </a:bodyPr>
          <a:p>
            <a:pPr marL="216000" indent="0">
              <a:lnSpc>
                <a:spcPct val="100000"/>
              </a:lnSpc>
              <a:buNone/>
              <a:tabLst>
                <a:tab algn="l" pos="0"/>
              </a:tabLst>
            </a:pPr>
            <a:r>
              <a:rPr b="1" lang="fr-FR" sz="1800" spc="-1" strike="noStrike">
                <a:solidFill>
                  <a:srgbClr val="000000"/>
                </a:solidFill>
                <a:latin typeface="Arial"/>
              </a:rPr>
              <a:t>Distance du Soleil 0,39 UA</a:t>
            </a:r>
            <a:endParaRPr b="0" lang="fr-FR" sz="1800" spc="-1" strike="noStrike">
              <a:solidFill>
                <a:srgbClr val="000000"/>
              </a:solidFill>
              <a:latin typeface="Arial"/>
            </a:endParaRPr>
          </a:p>
          <a:p>
            <a:pPr marL="216000" indent="0">
              <a:lnSpc>
                <a:spcPct val="100000"/>
              </a:lnSpc>
              <a:buNone/>
              <a:tabLst>
                <a:tab algn="l" pos="0"/>
              </a:tabLst>
            </a:pPr>
            <a:r>
              <a:rPr b="1" lang="fr-FR" sz="1800" spc="-1" strike="noStrike">
                <a:solidFill>
                  <a:srgbClr val="000000"/>
                </a:solidFill>
                <a:latin typeface="Arial"/>
              </a:rPr>
              <a:t>Vitesse orbitale 48 km/s la plus rapide des planètes</a:t>
            </a:r>
            <a:endParaRPr b="0" lang="fr-FR" sz="1800" spc="-1" strike="noStrike">
              <a:solidFill>
                <a:srgbClr val="000000"/>
              </a:solidFill>
              <a:latin typeface="Arial"/>
            </a:endParaRPr>
          </a:p>
          <a:p>
            <a:pPr marL="216000" indent="0">
              <a:lnSpc>
                <a:spcPct val="100000"/>
              </a:lnSpc>
              <a:buNone/>
              <a:tabLst>
                <a:tab algn="l" pos="0"/>
              </a:tabLst>
            </a:pPr>
            <a:r>
              <a:rPr b="1" lang="fr-FR" sz="1800" spc="-1" strike="noStrike">
                <a:solidFill>
                  <a:srgbClr val="000000"/>
                </a:solidFill>
                <a:latin typeface="Arial"/>
              </a:rPr>
              <a:t>Rotation sur elle-même 59 jours</a:t>
            </a:r>
            <a:endParaRPr b="0" lang="fr-FR" sz="1800" spc="-1" strike="noStrike">
              <a:solidFill>
                <a:srgbClr val="000000"/>
              </a:solidFill>
              <a:latin typeface="Arial"/>
            </a:endParaRPr>
          </a:p>
          <a:p>
            <a:pPr marL="216000" indent="0">
              <a:lnSpc>
                <a:spcPct val="100000"/>
              </a:lnSpc>
              <a:buNone/>
              <a:tabLst>
                <a:tab algn="l" pos="0"/>
              </a:tabLst>
            </a:pPr>
            <a:r>
              <a:rPr b="1" lang="fr-FR" sz="1800" spc="-1" strike="noStrike">
                <a:solidFill>
                  <a:srgbClr val="000000"/>
                </a:solidFill>
                <a:latin typeface="Arial"/>
              </a:rPr>
              <a:t>Ressemble à la Lune mais ¼ plus gros</a:t>
            </a:r>
            <a:endParaRPr b="0" lang="fr-FR" sz="1800" spc="-1" strike="noStrike">
              <a:solidFill>
                <a:srgbClr val="000000"/>
              </a:solidFill>
              <a:latin typeface="Arial"/>
            </a:endParaRPr>
          </a:p>
          <a:p>
            <a:pPr marL="216000" indent="0">
              <a:lnSpc>
                <a:spcPct val="100000"/>
              </a:lnSpc>
              <a:buNone/>
              <a:tabLst>
                <a:tab algn="l" pos="0"/>
              </a:tabLst>
            </a:pPr>
            <a:r>
              <a:rPr b="1" lang="fr-FR" sz="1800" spc="-1" strike="noStrike">
                <a:solidFill>
                  <a:srgbClr val="000000"/>
                </a:solidFill>
                <a:latin typeface="Arial"/>
              </a:rPr>
              <a:t>Pas d’atmosphère</a:t>
            </a:r>
            <a:endParaRPr b="0" lang="fr-FR" sz="1800" spc="-1" strike="noStrike">
              <a:solidFill>
                <a:srgbClr val="000000"/>
              </a:solidFill>
              <a:latin typeface="Arial"/>
            </a:endParaRPr>
          </a:p>
          <a:p>
            <a:pPr marL="216000" indent="0">
              <a:lnSpc>
                <a:spcPct val="100000"/>
              </a:lnSpc>
              <a:buNone/>
              <a:tabLst>
                <a:tab algn="l" pos="0"/>
              </a:tabLst>
            </a:pPr>
            <a:endParaRPr b="0" lang="fr-FR" sz="1800" spc="-1" strike="noStrike">
              <a:solidFill>
                <a:srgbClr val="000000"/>
              </a:solidFill>
              <a:latin typeface="Arial"/>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6" name="PlaceHolder 1"/>
          <p:cNvSpPr>
            <a:spLocks noGrp="1"/>
          </p:cNvSpPr>
          <p:nvPr>
            <p:ph type="sldImg"/>
          </p:nvPr>
        </p:nvSpPr>
        <p:spPr>
          <a:xfrm>
            <a:off x="1168560" y="838080"/>
            <a:ext cx="5283000" cy="3962160"/>
          </a:xfrm>
          <a:prstGeom prst="rect">
            <a:avLst/>
          </a:prstGeom>
          <a:ln w="0">
            <a:noFill/>
          </a:ln>
        </p:spPr>
      </p:sp>
      <p:sp>
        <p:nvSpPr>
          <p:cNvPr id="897" name="PlaceHolder 2"/>
          <p:cNvSpPr>
            <a:spLocks noGrp="1"/>
          </p:cNvSpPr>
          <p:nvPr>
            <p:ph type="body"/>
          </p:nvPr>
        </p:nvSpPr>
        <p:spPr>
          <a:xfrm>
            <a:off x="-6949440" y="2400480"/>
            <a:ext cx="10493280" cy="4799880"/>
          </a:xfrm>
          <a:prstGeom prst="rect">
            <a:avLst/>
          </a:prstGeom>
          <a:noFill/>
          <a:ln w="0">
            <a:noFill/>
          </a:ln>
        </p:spPr>
        <p:txBody>
          <a:bodyPr numCol="1" spcCol="0" lIns="0" rIns="0" tIns="0" bIns="0" anchor="ctr">
            <a:noAutofit/>
          </a:bodyPr>
          <a:p>
            <a:pPr marL="216000" indent="0">
              <a:lnSpc>
                <a:spcPct val="100000"/>
              </a:lnSpc>
              <a:buNone/>
              <a:tabLst>
                <a:tab algn="l" pos="0"/>
              </a:tabLst>
            </a:pPr>
            <a:r>
              <a:rPr b="1" lang="fr-FR" sz="1800" spc="-1" strike="noStrike">
                <a:solidFill>
                  <a:srgbClr val="000000"/>
                </a:solidFill>
                <a:latin typeface="Arial"/>
              </a:rPr>
              <a:t>Distance soleil 0,73 UA</a:t>
            </a:r>
            <a:endParaRPr b="0" lang="fr-FR" sz="1800" spc="-1" strike="noStrike">
              <a:solidFill>
                <a:srgbClr val="000000"/>
              </a:solidFill>
              <a:latin typeface="Arial"/>
            </a:endParaRPr>
          </a:p>
          <a:p>
            <a:pPr marL="216000" indent="0">
              <a:lnSpc>
                <a:spcPct val="100000"/>
              </a:lnSpc>
              <a:buNone/>
              <a:tabLst>
                <a:tab algn="l" pos="0"/>
              </a:tabLst>
            </a:pPr>
            <a:r>
              <a:rPr b="1" lang="fr-FR" sz="1800" spc="-1" strike="noStrike">
                <a:solidFill>
                  <a:srgbClr val="000000"/>
                </a:solidFill>
                <a:latin typeface="Arial"/>
              </a:rPr>
              <a:t>Vitesse orbitale 35 km/s</a:t>
            </a:r>
            <a:endParaRPr b="0" lang="fr-FR" sz="1800" spc="-1" strike="noStrike">
              <a:solidFill>
                <a:srgbClr val="000000"/>
              </a:solidFill>
              <a:latin typeface="Arial"/>
            </a:endParaRPr>
          </a:p>
          <a:p>
            <a:pPr marL="216000" indent="0">
              <a:lnSpc>
                <a:spcPct val="100000"/>
              </a:lnSpc>
              <a:buNone/>
              <a:tabLst>
                <a:tab algn="l" pos="0"/>
              </a:tabLst>
            </a:pPr>
            <a:r>
              <a:rPr b="1" lang="fr-FR" sz="1800" spc="-1" strike="noStrike">
                <a:solidFill>
                  <a:srgbClr val="000000"/>
                </a:solidFill>
                <a:latin typeface="Arial"/>
              </a:rPr>
              <a:t>Masse= 0,81 Terre</a:t>
            </a:r>
            <a:endParaRPr b="0" lang="fr-FR" sz="1800" spc="-1" strike="noStrike">
              <a:solidFill>
                <a:srgbClr val="000000"/>
              </a:solidFill>
              <a:latin typeface="Arial"/>
            </a:endParaRPr>
          </a:p>
          <a:p>
            <a:pPr marL="216000" indent="0">
              <a:lnSpc>
                <a:spcPct val="100000"/>
              </a:lnSpc>
              <a:buNone/>
              <a:tabLst>
                <a:tab algn="l" pos="0"/>
              </a:tabLst>
            </a:pPr>
            <a:r>
              <a:rPr b="1" lang="fr-FR" sz="1800" spc="-1" strike="noStrike">
                <a:solidFill>
                  <a:srgbClr val="000000"/>
                </a:solidFill>
                <a:latin typeface="Arial"/>
              </a:rPr>
              <a:t>Atmosphère 96% dioxyde de carbone et 3% azote</a:t>
            </a:r>
            <a:endParaRPr b="0" lang="fr-FR" sz="1800" spc="-1" strike="noStrike">
              <a:solidFill>
                <a:srgbClr val="000000"/>
              </a:solidFill>
              <a:latin typeface="Arial"/>
            </a:endParaRPr>
          </a:p>
          <a:p>
            <a:pPr marL="216000" indent="0">
              <a:lnSpc>
                <a:spcPct val="100000"/>
              </a:lnSpc>
              <a:buNone/>
              <a:tabLst>
                <a:tab algn="l" pos="0"/>
              </a:tabLst>
            </a:pPr>
            <a:r>
              <a:rPr b="1" lang="fr-FR" sz="1800" spc="-1" strike="noStrike">
                <a:solidFill>
                  <a:srgbClr val="000000"/>
                </a:solidFill>
                <a:latin typeface="Arial"/>
              </a:rPr>
              <a:t>95 bars au sol soit autant qu’à 1 km sous la mer</a:t>
            </a:r>
            <a:endParaRPr b="0" lang="fr-FR" sz="1800" spc="-1" strike="noStrike">
              <a:solidFill>
                <a:srgbClr val="000000"/>
              </a:solidFill>
              <a:latin typeface="Arial"/>
            </a:endParaRPr>
          </a:p>
          <a:p>
            <a:pPr marL="216000" indent="0">
              <a:lnSpc>
                <a:spcPct val="100000"/>
              </a:lnSpc>
              <a:buNone/>
              <a:tabLst>
                <a:tab algn="l" pos="0"/>
              </a:tabLst>
            </a:pPr>
            <a:r>
              <a:rPr b="1" lang="fr-FR" sz="1800" spc="-1" strike="noStrike">
                <a:solidFill>
                  <a:srgbClr val="000000"/>
                </a:solidFill>
                <a:latin typeface="Arial"/>
              </a:rPr>
              <a:t>Albédo 0,75</a:t>
            </a:r>
            <a:endParaRPr b="0" lang="fr-FR" sz="1800" spc="-1" strike="noStrike">
              <a:solidFill>
                <a:srgbClr val="000000"/>
              </a:solidFill>
              <a:latin typeface="Arial"/>
            </a:endParaRPr>
          </a:p>
          <a:p>
            <a:pPr marL="216000" indent="0">
              <a:lnSpc>
                <a:spcPct val="100000"/>
              </a:lnSpc>
              <a:buNone/>
              <a:tabLst>
                <a:tab algn="l" pos="0"/>
              </a:tabLst>
            </a:pPr>
            <a:r>
              <a:rPr b="1" lang="fr-FR" sz="1800" spc="-1" strike="noStrike">
                <a:solidFill>
                  <a:srgbClr val="000000"/>
                </a:solidFill>
                <a:latin typeface="Arial"/>
              </a:rPr>
              <a:t>Cartographie presque complète parles radars de la sonde Magellan</a:t>
            </a:r>
            <a:endParaRPr b="0" lang="fr-FR" sz="1800" spc="-1" strike="noStrike">
              <a:solidFill>
                <a:srgbClr val="000000"/>
              </a:solidFill>
              <a:latin typeface="Arial"/>
            </a:endParaRPr>
          </a:p>
          <a:p>
            <a:pPr marL="216000" indent="0">
              <a:lnSpc>
                <a:spcPct val="100000"/>
              </a:lnSpc>
              <a:buNone/>
              <a:tabLst>
                <a:tab algn="l" pos="0"/>
              </a:tabLst>
            </a:pPr>
            <a:r>
              <a:rPr b="1" lang="fr-FR" sz="1800" spc="-1" strike="noStrike">
                <a:solidFill>
                  <a:srgbClr val="000000"/>
                </a:solidFill>
                <a:latin typeface="Arial"/>
              </a:rPr>
              <a:t>De très rares et mauvaises photos du sol par 4 sondes soviétique Vanéra</a:t>
            </a:r>
            <a:endParaRPr b="0" lang="fr-FR" sz="1800" spc="-1" strike="noStrike">
              <a:solidFill>
                <a:srgbClr val="000000"/>
              </a:solidFill>
              <a:latin typeface="Arial"/>
            </a:endParaRPr>
          </a:p>
          <a:p>
            <a:pPr marL="216000" indent="0">
              <a:lnSpc>
                <a:spcPct val="100000"/>
              </a:lnSpc>
              <a:buNone/>
              <a:tabLst>
                <a:tab algn="l" pos="0"/>
              </a:tabLst>
            </a:pPr>
            <a:r>
              <a:rPr b="1" lang="fr-FR" sz="1800" spc="-1" strike="noStrike">
                <a:solidFill>
                  <a:srgbClr val="000000"/>
                </a:solidFill>
                <a:latin typeface="Arial"/>
              </a:rPr>
              <a:t>Point culminant le mont Maxwell 11800 m d’altitude</a:t>
            </a:r>
            <a:endParaRPr b="0" lang="fr-FR" sz="1800" spc="-1" strike="noStrike">
              <a:solidFill>
                <a:srgbClr val="000000"/>
              </a:solidFill>
              <a:latin typeface="Arial"/>
            </a:endParaRPr>
          </a:p>
          <a:p>
            <a:pPr marL="216000" indent="0">
              <a:lnSpc>
                <a:spcPct val="100000"/>
              </a:lnSpc>
              <a:buNone/>
              <a:tabLst>
                <a:tab algn="l" pos="0"/>
              </a:tabLst>
            </a:pPr>
            <a:endParaRPr b="0" lang="fr-FR" sz="1800" spc="-1" strike="noStrike">
              <a:solidFill>
                <a:srgbClr val="000000"/>
              </a:solidFill>
              <a:latin typeface="Arial"/>
            </a:endParaRPr>
          </a:p>
          <a:p>
            <a:pPr marL="216000" indent="0">
              <a:lnSpc>
                <a:spcPct val="100000"/>
              </a:lnSpc>
              <a:buNone/>
              <a:tabLst>
                <a:tab algn="l" pos="0"/>
              </a:tabLst>
            </a:pPr>
            <a:r>
              <a:rPr b="0" lang="fr-FR" sz="2400" spc="-1" strike="noStrike">
                <a:solidFill>
                  <a:srgbClr val="000000"/>
                </a:solidFill>
                <a:latin typeface="Arial"/>
              </a:rPr>
              <a:t>Pourquoi Vénus tourne à l’envers ?</a:t>
            </a:r>
            <a:endParaRPr b="0" lang="fr-FR" sz="2400" spc="-1" strike="noStrike">
              <a:solidFill>
                <a:srgbClr val="000000"/>
              </a:solidFill>
              <a:latin typeface="Arial"/>
            </a:endParaRPr>
          </a:p>
          <a:p>
            <a:pPr marL="216000" indent="0">
              <a:lnSpc>
                <a:spcPct val="100000"/>
              </a:lnSpc>
              <a:buNone/>
              <a:tabLst>
                <a:tab algn="l" pos="0"/>
              </a:tabLst>
            </a:pPr>
            <a:r>
              <a:rPr b="0" lang="fr-FR" sz="2400" spc="-1" strike="noStrike">
                <a:solidFill>
                  <a:srgbClr val="000000"/>
                </a:solidFill>
                <a:latin typeface="Arial"/>
              </a:rPr>
              <a:t>Soit un choc qui l’a fait basculer de 180°(peu probabe)</a:t>
            </a:r>
            <a:endParaRPr b="0" lang="fr-FR" sz="2400" spc="-1" strike="noStrike">
              <a:solidFill>
                <a:srgbClr val="000000"/>
              </a:solidFill>
              <a:latin typeface="Arial"/>
            </a:endParaRPr>
          </a:p>
          <a:p>
            <a:pPr marL="216000" indent="0">
              <a:lnSpc>
                <a:spcPct val="100000"/>
              </a:lnSpc>
              <a:buNone/>
              <a:tabLst>
                <a:tab algn="l" pos="0"/>
              </a:tabLst>
            </a:pPr>
            <a:r>
              <a:rPr b="0" lang="fr-FR" sz="2400" spc="-1" strike="noStrike">
                <a:solidFill>
                  <a:srgbClr val="000000"/>
                </a:solidFill>
                <a:latin typeface="Arial"/>
              </a:rPr>
              <a:t>Soit les frottements très complexes de l’atmosphère qui a inversé le sens de rotation</a:t>
            </a:r>
            <a:endParaRPr b="0" lang="fr-FR" sz="2400" spc="-1" strike="noStrike">
              <a:solidFill>
                <a:srgbClr val="000000"/>
              </a:solidFill>
              <a:latin typeface="Arial"/>
            </a:endParaRPr>
          </a:p>
          <a:p>
            <a:pPr marL="216000" indent="0">
              <a:lnSpc>
                <a:spcPct val="100000"/>
              </a:lnSpc>
              <a:buNone/>
              <a:tabLst>
                <a:tab algn="l" pos="0"/>
              </a:tabLst>
            </a:pPr>
            <a:endParaRPr b="0" lang="fr-FR" sz="2400" spc="-1" strike="noStrike">
              <a:solidFill>
                <a:srgbClr val="000000"/>
              </a:solidFill>
              <a:latin typeface="Arial"/>
            </a:endParaRPr>
          </a:p>
          <a:p>
            <a:pPr marL="216000" indent="0">
              <a:lnSpc>
                <a:spcPct val="100000"/>
              </a:lnSpc>
              <a:buNone/>
              <a:tabLst>
                <a:tab algn="l" pos="0"/>
              </a:tabLst>
            </a:pPr>
            <a:r>
              <a:rPr b="0" lang="fr-FR" sz="2400" spc="-1" strike="noStrike">
                <a:solidFill>
                  <a:srgbClr val="000000"/>
                </a:solidFill>
                <a:latin typeface="Arial"/>
              </a:rPr>
              <a:t>L’union Soviétique a posé 7 missions Venera sur le sol de Vénus (7,9,10,11,12,13 et 14)</a:t>
            </a:r>
            <a:endParaRPr b="0" lang="fr-FR" sz="2400" spc="-1" strike="noStrike">
              <a:solidFill>
                <a:srgbClr val="000000"/>
              </a:solidFill>
              <a:latin typeface="Arial"/>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8" name="PlaceHolder 1"/>
          <p:cNvSpPr>
            <a:spLocks noGrp="1"/>
          </p:cNvSpPr>
          <p:nvPr>
            <p:ph type="sldImg"/>
          </p:nvPr>
        </p:nvSpPr>
        <p:spPr>
          <a:xfrm>
            <a:off x="1312920" y="1027080"/>
            <a:ext cx="4933440" cy="3700080"/>
          </a:xfrm>
          <a:prstGeom prst="rect">
            <a:avLst/>
          </a:prstGeom>
          <a:ln w="0">
            <a:noFill/>
          </a:ln>
        </p:spPr>
      </p:sp>
      <p:sp>
        <p:nvSpPr>
          <p:cNvPr id="899" name="PlaceHolder 2"/>
          <p:cNvSpPr>
            <a:spLocks noGrp="1"/>
          </p:cNvSpPr>
          <p:nvPr>
            <p:ph type="body"/>
          </p:nvPr>
        </p:nvSpPr>
        <p:spPr>
          <a:xfrm>
            <a:off x="1170000" y="5086440"/>
            <a:ext cx="5225400" cy="4106160"/>
          </a:xfrm>
          <a:prstGeom prst="rect">
            <a:avLst/>
          </a:prstGeom>
          <a:noFill/>
          <a:ln w="0">
            <a:noFill/>
          </a:ln>
        </p:spPr>
        <p:txBody>
          <a:bodyPr numCol="1" spcCol="0" lIns="0" rIns="0" tIns="11520" bIns="0" anchor="t">
            <a:noAutofit/>
          </a:bodyPr>
          <a:p>
            <a:pPr marL="216000" indent="0">
              <a:lnSpc>
                <a:spcPct val="95000"/>
              </a:lnSpc>
              <a:buNone/>
              <a:tabLst>
                <a:tab algn="l" pos="0"/>
              </a:tabLst>
            </a:pPr>
            <a:r>
              <a:rPr b="1" lang="fr-FR" sz="1800" spc="-1" strike="noStrike">
                <a:solidFill>
                  <a:srgbClr val="000000"/>
                </a:solidFill>
                <a:latin typeface="Arial"/>
              </a:rPr>
              <a:t>Apollo 8</a:t>
            </a:r>
            <a:r>
              <a:rPr b="0" lang="fr-FR" sz="1800" spc="-1" strike="noStrike">
                <a:solidFill>
                  <a:srgbClr val="000000"/>
                </a:solidFill>
                <a:latin typeface="Arial"/>
              </a:rPr>
              <a:t> est le nom de la seconde mission habitée du </a:t>
            </a:r>
            <a:r>
              <a:rPr b="0" lang="fr-FR" sz="1800" spc="-1" strike="noStrike" u="sng">
                <a:solidFill>
                  <a:srgbClr val="000000"/>
                </a:solidFill>
                <a:uFillTx/>
                <a:latin typeface="Arial"/>
                <a:hlinkClick r:id="rId1"/>
              </a:rPr>
              <a:t>programme spatial Apollo</a:t>
            </a:r>
            <a:r>
              <a:rPr b="0" lang="fr-FR" sz="1800" spc="-1" strike="noStrike">
                <a:solidFill>
                  <a:srgbClr val="000000"/>
                </a:solidFill>
                <a:latin typeface="Arial"/>
              </a:rPr>
              <a:t>. Elle est la première mission à avoir transporté des hommes au-delà de l</a:t>
            </a:r>
            <a:r>
              <a:rPr b="0" lang="fr-FR" sz="1800" spc="-1" strike="noStrike" u="sng">
                <a:solidFill>
                  <a:srgbClr val="000000"/>
                </a:solidFill>
                <a:uFillTx/>
                <a:latin typeface="Arial"/>
                <a:hlinkClick r:id="rId2"/>
              </a:rPr>
              <a:t>‘</a:t>
            </a:r>
            <a:r>
              <a:rPr b="0" lang="fr-FR" sz="1800" spc="-1" strike="noStrike">
                <a:solidFill>
                  <a:srgbClr val="000000"/>
                </a:solidFill>
                <a:latin typeface="Arial"/>
              </a:rPr>
              <a:t>orbite terrestre</a:t>
            </a:r>
            <a:r>
              <a:rPr b="0" lang="fr-FR" sz="1800" spc="-1" strike="noStrike" u="sng">
                <a:solidFill>
                  <a:srgbClr val="000000"/>
                </a:solidFill>
                <a:uFillTx/>
                <a:latin typeface="Arial"/>
                <a:hlinkClick r:id="rId3"/>
              </a:rPr>
              <a:t>V</a:t>
            </a:r>
            <a:r>
              <a:rPr b="0" lang="fr-FR" sz="1800" spc="-1" strike="noStrike">
                <a:solidFill>
                  <a:srgbClr val="000000"/>
                </a:solidFill>
                <a:latin typeface="Arial"/>
              </a:rPr>
              <a:t>.</a:t>
            </a:r>
            <a:endParaRPr b="0" lang="fr-FR" sz="1800" spc="-1" strike="noStrike">
              <a:solidFill>
                <a:srgbClr val="000000"/>
              </a:solidFill>
              <a:latin typeface="Arial"/>
            </a:endParaRPr>
          </a:p>
          <a:p>
            <a:pPr marL="216000" indent="0">
              <a:lnSpc>
                <a:spcPct val="95000"/>
              </a:lnSpc>
              <a:buNone/>
              <a:tabLst>
                <a:tab algn="l" pos="0"/>
              </a:tabLst>
            </a:pPr>
            <a:r>
              <a:rPr b="0" lang="fr-FR" sz="1800" spc="-1" strike="noStrike">
                <a:solidFill>
                  <a:srgbClr val="000000"/>
                </a:solidFill>
                <a:latin typeface="Arial"/>
              </a:rPr>
              <a:t> </a:t>
            </a:r>
            <a:endParaRPr b="0" lang="fr-FR" sz="1800" spc="-1" strike="noStrike">
              <a:solidFill>
                <a:srgbClr val="000000"/>
              </a:solidFill>
              <a:latin typeface="Arial"/>
            </a:endParaRPr>
          </a:p>
          <a:p>
            <a:pPr marL="216000" indent="0">
              <a:lnSpc>
                <a:spcPct val="95000"/>
              </a:lnSpc>
              <a:buNone/>
              <a:tabLst>
                <a:tab algn="l" pos="0"/>
              </a:tabLst>
            </a:pPr>
            <a:r>
              <a:rPr b="0" lang="fr-FR" sz="1800" spc="-1" strike="noStrike">
                <a:solidFill>
                  <a:srgbClr val="000000"/>
                </a:solidFill>
                <a:latin typeface="Arial"/>
              </a:rPr>
              <a:t>Frank Bormann William Anders et James Lowell</a:t>
            </a:r>
            <a:endParaRPr b="0" lang="fr-FR" sz="1800" spc="-1" strike="noStrike">
              <a:solidFill>
                <a:srgbClr val="000000"/>
              </a:solidFill>
              <a:latin typeface="Arial"/>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0" name="PlaceHolder 1"/>
          <p:cNvSpPr>
            <a:spLocks noGrp="1"/>
          </p:cNvSpPr>
          <p:nvPr>
            <p:ph type="sldImg"/>
          </p:nvPr>
        </p:nvSpPr>
        <p:spPr>
          <a:xfrm>
            <a:off x="1312920" y="1027080"/>
            <a:ext cx="4933440" cy="3700080"/>
          </a:xfrm>
          <a:prstGeom prst="rect">
            <a:avLst/>
          </a:prstGeom>
          <a:ln w="0">
            <a:noFill/>
          </a:ln>
        </p:spPr>
      </p:sp>
      <p:sp>
        <p:nvSpPr>
          <p:cNvPr id="901" name="PlaceHolder 2"/>
          <p:cNvSpPr>
            <a:spLocks noGrp="1"/>
          </p:cNvSpPr>
          <p:nvPr>
            <p:ph type="body"/>
          </p:nvPr>
        </p:nvSpPr>
        <p:spPr>
          <a:xfrm>
            <a:off x="-2413080" y="5778360"/>
            <a:ext cx="5225400" cy="4106160"/>
          </a:xfrm>
          <a:prstGeom prst="rect">
            <a:avLst/>
          </a:prstGeom>
          <a:noFill/>
          <a:ln w="0">
            <a:noFill/>
          </a:ln>
        </p:spPr>
        <p:txBody>
          <a:bodyPr numCol="1" spcCol="0" lIns="0" rIns="0" tIns="0" bIns="0" anchor="ctr">
            <a:noAutofit/>
          </a:bodyPr>
          <a:p>
            <a:pPr marL="216000" indent="0">
              <a:lnSpc>
                <a:spcPct val="100000"/>
              </a:lnSpc>
              <a:buNone/>
              <a:tabLst>
                <a:tab algn="l" pos="0"/>
              </a:tabLst>
            </a:pPr>
            <a:r>
              <a:rPr b="0" lang="fr-FR" sz="2400" spc="-1" strike="noStrike">
                <a:solidFill>
                  <a:srgbClr val="000000"/>
                </a:solidFill>
                <a:latin typeface="Arial"/>
              </a:rPr>
              <a:t> </a:t>
            </a:r>
            <a:endParaRPr b="0" lang="fr-FR" sz="2400" spc="-1" strike="noStrike">
              <a:solidFill>
                <a:srgbClr val="000000"/>
              </a:solidFill>
              <a:latin typeface="Arial"/>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2" name="PlaceHolder 1"/>
          <p:cNvSpPr>
            <a:spLocks noGrp="1"/>
          </p:cNvSpPr>
          <p:nvPr>
            <p:ph type="sldImg"/>
          </p:nvPr>
        </p:nvSpPr>
        <p:spPr>
          <a:xfrm>
            <a:off x="3348000" y="1380960"/>
            <a:ext cx="4933440" cy="3700080"/>
          </a:xfrm>
          <a:prstGeom prst="rect">
            <a:avLst/>
          </a:prstGeom>
          <a:ln w="0">
            <a:noFill/>
          </a:ln>
        </p:spPr>
      </p:sp>
      <p:sp>
        <p:nvSpPr>
          <p:cNvPr id="903" name="Rectangle 1"/>
          <p:cNvSpPr/>
          <p:nvPr/>
        </p:nvSpPr>
        <p:spPr>
          <a:xfrm>
            <a:off x="-1692720" y="5706000"/>
            <a:ext cx="12312720" cy="33814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800" spc="-1" strike="noStrike">
                <a:solidFill>
                  <a:srgbClr val="202122"/>
                </a:solidFill>
                <a:latin typeface="Arial"/>
                <a:ea typeface="+mn-ea"/>
              </a:rPr>
              <a:t>Il y a 4,468 milliards d'années — soit environ 100 millions d'années après la formation de la </a:t>
            </a:r>
            <a:r>
              <a:rPr b="0" lang="fr-FR" sz="1800" spc="-1" strike="noStrike" u="sng">
                <a:solidFill>
                  <a:srgbClr val="000000"/>
                </a:solidFill>
                <a:uFillTx/>
                <a:latin typeface="Arial"/>
                <a:ea typeface="+mn-ea"/>
                <a:hlinkClick r:id="rId1"/>
              </a:rPr>
              <a:t>Terre</a:t>
            </a:r>
            <a:r>
              <a:rPr b="0" lang="fr-FR" sz="1800" spc="-1" strike="noStrike">
                <a:solidFill>
                  <a:srgbClr val="202122"/>
                </a:solidFill>
                <a:latin typeface="Arial"/>
                <a:ea typeface="+mn-ea"/>
              </a:rPr>
              <a:t> — le planétoïde </a:t>
            </a:r>
            <a:r>
              <a:rPr b="0" lang="fr-FR" sz="1800" spc="-1" strike="noStrike" u="sng">
                <a:solidFill>
                  <a:srgbClr val="000000"/>
                </a:solidFill>
                <a:uFillTx/>
                <a:latin typeface="Arial"/>
                <a:ea typeface="+mn-ea"/>
                <a:hlinkClick r:id="rId2"/>
              </a:rPr>
              <a:t>Théia</a:t>
            </a:r>
            <a:r>
              <a:rPr b="0" lang="fr-FR" sz="1800" spc="-1" strike="noStrike">
                <a:solidFill>
                  <a:srgbClr val="202122"/>
                </a:solidFill>
                <a:latin typeface="Arial"/>
                <a:ea typeface="+mn-ea"/>
              </a:rPr>
              <a:t>, de la taille de </a:t>
            </a:r>
            <a:r>
              <a:rPr b="0" lang="fr-FR" sz="1800" spc="-1" strike="noStrike" u="sng">
                <a:solidFill>
                  <a:srgbClr val="000000"/>
                </a:solidFill>
                <a:uFillTx/>
                <a:latin typeface="Arial"/>
                <a:ea typeface="+mn-ea"/>
                <a:hlinkClick r:id="rId3"/>
              </a:rPr>
              <a:t>Mars</a:t>
            </a:r>
            <a:r>
              <a:rPr b="0" lang="fr-FR" sz="1800" spc="-1" strike="noStrike">
                <a:solidFill>
                  <a:srgbClr val="202122"/>
                </a:solidFill>
                <a:latin typeface="Arial"/>
                <a:ea typeface="+mn-ea"/>
              </a:rPr>
              <a:t> soit 6 500 kilomètres de diamètre, aurait heurté la Terre à la vitesse de 40 000 kilomètres par heure sous un angle </a:t>
            </a:r>
            <a:r>
              <a:rPr b="0" lang="fr-FR" sz="1800" spc="-1" strike="noStrike" u="sng">
                <a:solidFill>
                  <a:srgbClr val="000000"/>
                </a:solidFill>
                <a:uFillTx/>
                <a:latin typeface="Arial"/>
                <a:ea typeface="+mn-ea"/>
                <a:hlinkClick r:id="rId4"/>
              </a:rPr>
              <a:t>oblique</a:t>
            </a:r>
            <a:r>
              <a:rPr b="0" lang="fr-FR" sz="1800" spc="-1" strike="noStrike">
                <a:solidFill>
                  <a:srgbClr val="202122"/>
                </a:solidFill>
                <a:latin typeface="Arial"/>
                <a:ea typeface="+mn-ea"/>
              </a:rPr>
              <a:t>, détruisant l'</a:t>
            </a:r>
            <a:r>
              <a:rPr b="0" lang="fr-FR" sz="1800" spc="-1" strike="noStrike" u="sng">
                <a:solidFill>
                  <a:srgbClr val="000000"/>
                </a:solidFill>
                <a:uFillTx/>
                <a:latin typeface="Arial"/>
                <a:ea typeface="+mn-ea"/>
                <a:hlinkClick r:id="rId5"/>
              </a:rPr>
              <a:t>impacteur</a:t>
            </a:r>
            <a:r>
              <a:rPr b="0" lang="fr-FR" sz="1800" spc="-1" strike="noStrike">
                <a:solidFill>
                  <a:srgbClr val="202122"/>
                </a:solidFill>
                <a:latin typeface="Arial"/>
                <a:ea typeface="+mn-ea"/>
              </a:rPr>
              <a:t> et éjectant ce dernier ainsi qu'une portion du </a:t>
            </a:r>
            <a:r>
              <a:rPr b="0" lang="fr-FR" sz="1800" spc="-1" strike="noStrike" u="sng">
                <a:solidFill>
                  <a:srgbClr val="000000"/>
                </a:solidFill>
                <a:uFillTx/>
                <a:latin typeface="Arial"/>
                <a:ea typeface="+mn-ea"/>
                <a:hlinkClick r:id="rId6"/>
              </a:rPr>
              <a:t>manteau terrestre</a:t>
            </a:r>
            <a:r>
              <a:rPr b="0" lang="fr-FR" sz="1800" spc="-1" strike="noStrike">
                <a:solidFill>
                  <a:srgbClr val="202122"/>
                </a:solidFill>
                <a:latin typeface="Arial"/>
                <a:ea typeface="+mn-ea"/>
              </a:rPr>
              <a:t> dans l'</a:t>
            </a:r>
            <a:r>
              <a:rPr b="0" lang="fr-FR" sz="1800" spc="-1" strike="noStrike" u="sng">
                <a:solidFill>
                  <a:srgbClr val="000000"/>
                </a:solidFill>
                <a:uFillTx/>
                <a:latin typeface="Arial"/>
                <a:ea typeface="+mn-ea"/>
                <a:hlinkClick r:id="rId7"/>
              </a:rPr>
              <a:t>espace</a:t>
            </a:r>
            <a:r>
              <a:rPr b="0" lang="fr-FR" sz="1800" spc="-1" strike="noStrike">
                <a:solidFill>
                  <a:srgbClr val="202122"/>
                </a:solidFill>
                <a:latin typeface="Arial"/>
                <a:ea typeface="+mn-ea"/>
              </a:rPr>
              <a:t>, en orbite autour de la Terre, avant de s'agglomérer pour donner naissance à la </a:t>
            </a:r>
            <a:r>
              <a:rPr b="0" lang="fr-FR" sz="1800" spc="-1" strike="noStrike" u="sng">
                <a:solidFill>
                  <a:srgbClr val="000000"/>
                </a:solidFill>
                <a:uFillTx/>
                <a:latin typeface="Arial"/>
                <a:ea typeface="+mn-ea"/>
                <a:hlinkClick r:id="rId8"/>
              </a:rPr>
              <a:t>Lune</a:t>
            </a:r>
            <a:r>
              <a:rPr b="0" lang="fr-FR" sz="1800" spc="-1" strike="noStrike">
                <a:solidFill>
                  <a:srgbClr val="202122"/>
                </a:solidFill>
                <a:latin typeface="Arial"/>
                <a:ea typeface="+mn-ea"/>
              </a:rPr>
              <a:t>. Des </a:t>
            </a:r>
            <a:r>
              <a:rPr b="0" lang="fr-FR" sz="1800" spc="-1" strike="noStrike" u="sng">
                <a:solidFill>
                  <a:srgbClr val="000000"/>
                </a:solidFill>
                <a:uFillTx/>
                <a:latin typeface="Arial"/>
                <a:ea typeface="+mn-ea"/>
                <a:hlinkClick r:id="rId9"/>
              </a:rPr>
              <a:t>simulations informatiques</a:t>
            </a:r>
            <a:r>
              <a:rPr b="0" lang="fr-FR" sz="1800" spc="-1" strike="noStrike">
                <a:solidFill>
                  <a:srgbClr val="202122"/>
                </a:solidFill>
                <a:latin typeface="Arial"/>
                <a:ea typeface="+mn-ea"/>
              </a:rPr>
              <a:t> d'un tel événement</a:t>
            </a:r>
            <a:r>
              <a:rPr b="0" lang="fr-FR" sz="1800" spc="-1" strike="noStrike" u="sng" baseline="30000">
                <a:solidFill>
                  <a:srgbClr val="000000"/>
                </a:solidFill>
                <a:uFillTx/>
                <a:latin typeface="Arial"/>
                <a:ea typeface="+mn-ea"/>
                <a:hlinkClick r:id="rId10"/>
              </a:rPr>
              <a:t>3</a:t>
            </a:r>
            <a:r>
              <a:rPr b="0" lang="fr-FR" sz="1800" spc="-1" strike="noStrike" baseline="30000">
                <a:solidFill>
                  <a:srgbClr val="202122"/>
                </a:solidFill>
                <a:latin typeface="Arial"/>
                <a:ea typeface="+mn-ea"/>
              </a:rPr>
              <a:t>,</a:t>
            </a:r>
            <a:r>
              <a:rPr b="0" lang="fr-FR" sz="1800" spc="-1" strike="noStrike" u="sng" baseline="30000">
                <a:solidFill>
                  <a:srgbClr val="000000"/>
                </a:solidFill>
                <a:uFillTx/>
                <a:latin typeface="Arial"/>
                <a:ea typeface="+mn-ea"/>
                <a:hlinkClick r:id="rId11"/>
              </a:rPr>
              <a:t>4</a:t>
            </a:r>
            <a:r>
              <a:rPr b="0" lang="fr-FR" sz="1800" spc="-1" strike="noStrike">
                <a:solidFill>
                  <a:srgbClr val="202122"/>
                </a:solidFill>
                <a:latin typeface="Arial"/>
                <a:ea typeface="+mn-ea"/>
              </a:rPr>
              <a:t> ont suggéré qu'environ 2 % de la masse originelle de l'impacteur aurait produit un anneau de débris en </a:t>
            </a:r>
            <a:r>
              <a:rPr b="0" lang="fr-FR" sz="1800" spc="-1" strike="noStrike" u="sng">
                <a:solidFill>
                  <a:srgbClr val="000000"/>
                </a:solidFill>
                <a:uFillTx/>
                <a:latin typeface="Arial"/>
                <a:ea typeface="+mn-ea"/>
                <a:hlinkClick r:id="rId12"/>
              </a:rPr>
              <a:t>orbite</a:t>
            </a:r>
            <a:r>
              <a:rPr b="0" lang="fr-FR" sz="1800" spc="-1" strike="noStrike">
                <a:solidFill>
                  <a:srgbClr val="202122"/>
                </a:solidFill>
                <a:latin typeface="Arial"/>
                <a:ea typeface="+mn-ea"/>
              </a:rPr>
              <a:t>. Par </a:t>
            </a:r>
            <a:r>
              <a:rPr b="0" lang="fr-FR" sz="1800" spc="-1" strike="noStrike" u="sng">
                <a:solidFill>
                  <a:srgbClr val="000000"/>
                </a:solidFill>
                <a:uFillTx/>
                <a:latin typeface="Arial"/>
                <a:ea typeface="+mn-ea"/>
                <a:hlinkClick r:id="rId13"/>
              </a:rPr>
              <a:t>accrétion</a:t>
            </a:r>
            <a:r>
              <a:rPr b="0" lang="fr-FR" sz="1800" spc="-1" strike="noStrike">
                <a:solidFill>
                  <a:srgbClr val="202122"/>
                </a:solidFill>
                <a:latin typeface="Arial"/>
                <a:ea typeface="+mn-ea"/>
              </a:rPr>
              <a:t>, entre un et cent ans après l'impact, la moitié de ces débris aurait donné naissance à la </a:t>
            </a:r>
            <a:r>
              <a:rPr b="0" lang="fr-FR" sz="1800" spc="-1" strike="noStrike" u="sng">
                <a:solidFill>
                  <a:srgbClr val="000000"/>
                </a:solidFill>
                <a:uFillTx/>
                <a:latin typeface="Arial"/>
                <a:ea typeface="+mn-ea"/>
                <a:hlinkClick r:id="rId14"/>
              </a:rPr>
              <a:t>Lune</a:t>
            </a:r>
            <a:r>
              <a:rPr b="0" lang="fr-FR" sz="1800" spc="-1" strike="noStrike">
                <a:solidFill>
                  <a:srgbClr val="202122"/>
                </a:solidFill>
                <a:latin typeface="Arial"/>
                <a:ea typeface="+mn-ea"/>
              </a:rPr>
              <a:t>.</a:t>
            </a:r>
            <a:endParaRPr b="0" lang="fr-FR" sz="1800" spc="-1" strike="noStrike">
              <a:solidFill>
                <a:srgbClr val="000000"/>
              </a:solidFill>
              <a:latin typeface="Arial"/>
            </a:endParaRPr>
          </a:p>
          <a:p>
            <a:pPr>
              <a:lnSpc>
                <a:spcPct val="100000"/>
              </a:lnSpc>
            </a:pPr>
            <a:r>
              <a:rPr b="0" lang="fr-FR" sz="1800" spc="-1" strike="noStrike">
                <a:solidFill>
                  <a:srgbClr val="202122"/>
                </a:solidFill>
                <a:latin typeface="Arial"/>
                <a:ea typeface="+mn-ea"/>
              </a:rPr>
              <a:t>L'hypothèse de l'impact géant a été confortée en 2004 grâce à des simulations numériques réalisées par </a:t>
            </a:r>
            <a:r>
              <a:rPr b="0" lang="fr-FR" sz="1800" spc="-1" strike="noStrike" u="sng">
                <a:solidFill>
                  <a:srgbClr val="000000"/>
                </a:solidFill>
                <a:uFillTx/>
                <a:latin typeface="Arial"/>
                <a:ea typeface="+mn-ea"/>
                <a:hlinkClick r:id="rId15"/>
              </a:rPr>
              <a:t>Robin M. Canup</a:t>
            </a:r>
            <a:r>
              <a:rPr b="0" lang="fr-FR" sz="1800" spc="-1" strike="noStrike">
                <a:solidFill>
                  <a:srgbClr val="202122"/>
                </a:solidFill>
                <a:latin typeface="Arial"/>
                <a:ea typeface="+mn-ea"/>
              </a:rPr>
              <a:t> </a:t>
            </a:r>
            <a:r>
              <a:rPr b="1" lang="fr-FR" sz="1800" spc="-1" strike="noStrike" u="sng">
                <a:solidFill>
                  <a:srgbClr val="000000"/>
                </a:solidFill>
                <a:uFillTx/>
                <a:latin typeface="Courier New"/>
                <a:ea typeface="+mn-ea"/>
                <a:hlinkClick r:id="rId16"/>
              </a:rPr>
              <a:t>(en)</a:t>
            </a:r>
            <a:r>
              <a:rPr b="0" lang="fr-FR" sz="1800" spc="-1" strike="noStrike">
                <a:solidFill>
                  <a:srgbClr val="202122"/>
                </a:solidFill>
                <a:latin typeface="Arial"/>
                <a:ea typeface="+mn-ea"/>
              </a:rPr>
              <a:t>, de l'</a:t>
            </a:r>
            <a:r>
              <a:rPr b="0" lang="fr-FR" sz="1800" spc="-1" strike="noStrike" u="sng">
                <a:solidFill>
                  <a:srgbClr val="000000"/>
                </a:solidFill>
                <a:uFillTx/>
                <a:latin typeface="Arial"/>
                <a:ea typeface="+mn-ea"/>
                <a:hlinkClick r:id="rId17"/>
              </a:rPr>
              <a:t>Université du Colorado à Boulder</a:t>
            </a:r>
            <a:r>
              <a:rPr b="0" lang="fr-FR" sz="1800" spc="-1" strike="noStrike">
                <a:solidFill>
                  <a:srgbClr val="202122"/>
                </a:solidFill>
                <a:latin typeface="Arial"/>
                <a:ea typeface="+mn-ea"/>
              </a:rPr>
              <a:t> (</a:t>
            </a:r>
            <a:r>
              <a:rPr b="0" lang="fr-FR" sz="1800" spc="-1" strike="noStrike" u="sng">
                <a:solidFill>
                  <a:srgbClr val="000000"/>
                </a:solidFill>
                <a:uFillTx/>
                <a:latin typeface="Arial"/>
                <a:ea typeface="+mn-ea"/>
                <a:hlinkClick r:id="rId18"/>
              </a:rPr>
              <a:t>États-Unis</a:t>
            </a:r>
            <a:r>
              <a:rPr b="0" lang="fr-FR" sz="1800" spc="-1" strike="noStrike">
                <a:solidFill>
                  <a:srgbClr val="202122"/>
                </a:solidFill>
                <a:latin typeface="Arial"/>
                <a:ea typeface="+mn-ea"/>
              </a:rPr>
              <a:t>), et est la seule capable de rendre compte de la dynamique du </a:t>
            </a:r>
            <a:r>
              <a:rPr b="0" lang="fr-FR" sz="1800" spc="-1" strike="noStrike" u="sng">
                <a:solidFill>
                  <a:srgbClr val="000000"/>
                </a:solidFill>
                <a:uFillTx/>
                <a:latin typeface="Arial"/>
                <a:ea typeface="+mn-ea"/>
                <a:hlinkClick r:id="rId19"/>
              </a:rPr>
              <a:t>système Terre-Lune</a:t>
            </a:r>
            <a:r>
              <a:rPr b="0" lang="fr-FR" sz="1800" spc="-1" strike="noStrike">
                <a:solidFill>
                  <a:srgbClr val="202122"/>
                </a:solidFill>
                <a:latin typeface="Arial"/>
                <a:ea typeface="+mn-ea"/>
              </a:rPr>
              <a:t>. Mais ce scénario implique que la Lune devrait être composée d'un mélange de 80 % de l'impacteur </a:t>
            </a:r>
            <a:r>
              <a:rPr b="0" lang="fr-FR" sz="1800" spc="-1" strike="noStrike" u="sng">
                <a:solidFill>
                  <a:srgbClr val="000000"/>
                </a:solidFill>
                <a:uFillTx/>
                <a:latin typeface="Arial"/>
                <a:ea typeface="+mn-ea"/>
                <a:hlinkClick r:id="rId20"/>
              </a:rPr>
              <a:t>Théia</a:t>
            </a:r>
            <a:r>
              <a:rPr b="0" lang="fr-FR" sz="1800" spc="-1" strike="noStrike">
                <a:solidFill>
                  <a:srgbClr val="202122"/>
                </a:solidFill>
                <a:latin typeface="Arial"/>
                <a:ea typeface="+mn-ea"/>
              </a:rPr>
              <a:t> et de 20 % du manteau terrestre, or il existe une stricte similitude </a:t>
            </a:r>
            <a:r>
              <a:rPr b="0" lang="fr-FR" sz="1800" spc="-1" strike="noStrike" u="sng">
                <a:solidFill>
                  <a:srgbClr val="000000"/>
                </a:solidFill>
                <a:uFillTx/>
                <a:latin typeface="Arial"/>
                <a:ea typeface="+mn-ea"/>
                <a:hlinkClick r:id="rId21"/>
              </a:rPr>
              <a:t>géochimique</a:t>
            </a:r>
            <a:r>
              <a:rPr b="0" lang="fr-FR" sz="1800" spc="-1" strike="noStrike">
                <a:solidFill>
                  <a:srgbClr val="202122"/>
                </a:solidFill>
                <a:latin typeface="Arial"/>
                <a:ea typeface="+mn-ea"/>
              </a:rPr>
              <a:t> entre les deux </a:t>
            </a:r>
            <a:r>
              <a:rPr b="0" lang="fr-FR" sz="1800" spc="-1" strike="noStrike" u="sng">
                <a:solidFill>
                  <a:srgbClr val="000000"/>
                </a:solidFill>
                <a:uFillTx/>
                <a:latin typeface="Arial"/>
                <a:ea typeface="+mn-ea"/>
                <a:hlinkClick r:id="rId22"/>
              </a:rPr>
              <a:t>astres</a:t>
            </a:r>
            <a:endParaRPr b="0" lang="fr-FR" sz="1800" spc="-1" strike="noStrike">
              <a:solidFill>
                <a:srgbClr val="000000"/>
              </a:solidFill>
              <a:latin typeface="Arial"/>
            </a:endParaRPr>
          </a:p>
        </p:txBody>
      </p:sp>
      <p:sp>
        <p:nvSpPr>
          <p:cNvPr id="904" name="Rectangle 2"/>
          <p:cNvSpPr/>
          <p:nvPr/>
        </p:nvSpPr>
        <p:spPr>
          <a:xfrm>
            <a:off x="-7453440" y="315360"/>
            <a:ext cx="10241280" cy="530172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800" spc="-1" strike="noStrike">
                <a:solidFill>
                  <a:srgbClr val="666666"/>
                </a:solidFill>
                <a:latin typeface="Verdana"/>
                <a:ea typeface="+mn-ea"/>
              </a:rPr>
              <a:t>Le théorie officielle dit que la Lune s'est formée suite à l'impact d'un corps massif (de la taille de Mars) avec la Terre.</a:t>
            </a:r>
            <a:br>
              <a:rPr sz="1800"/>
            </a:br>
            <a:r>
              <a:rPr b="0" lang="fr-FR" sz="1800" spc="-1" strike="noStrike">
                <a:solidFill>
                  <a:srgbClr val="666666"/>
                </a:solidFill>
                <a:latin typeface="Verdana"/>
                <a:ea typeface="+mn-ea"/>
              </a:rPr>
              <a:t>Notre Lune est une "exception" (ou "rareté") dans le système solaire à cause du rapport masse de la Lune/masse de la Terre. En gros, elle est très grosse comparé à notre planète. C'est la raison pour laquelle toute hypothèse de capture de la Lune (comme la capture vraisemblable d’astéroïdes qui forment les 2 lunes de Mars) est écartée: l'attraction de la Terre n'est pas suffisante pour capturer en orbite un corps gros comme la Lune.</a:t>
            </a:r>
            <a:br>
              <a:rPr sz="1800"/>
            </a:br>
            <a:br>
              <a:rPr sz="1800"/>
            </a:br>
            <a:r>
              <a:rPr b="0" lang="fr-FR" sz="1800" spc="-1" strike="noStrike">
                <a:solidFill>
                  <a:srgbClr val="666666"/>
                </a:solidFill>
                <a:latin typeface="Verdana"/>
                <a:ea typeface="+mn-ea"/>
              </a:rPr>
              <a:t>Ensuite, c'est les missions Apollo qui ont rapporté le reste des preuves avec le retour des roches lunaires sur Terre. Grâce à diverses techniques et en particulier la datation radiométrique, on a pu déterminer que certaines des composants de la Lune et de la Terre sont identiques (en gros), ce qui renforce la théorie officielle. Et c'est donc aussi grâce à ça qu'on a déterminé l'âge de la Lune avec précision. Mais on a trouvé aussi des pierres d’origines inconnues probablement de Théia </a:t>
            </a:r>
            <a:br>
              <a:rPr sz="1800"/>
            </a:br>
            <a:br>
              <a:rPr sz="1800"/>
            </a:br>
            <a:r>
              <a:rPr b="0" lang="fr-FR" sz="1800" spc="-1" strike="noStrike">
                <a:solidFill>
                  <a:srgbClr val="666666"/>
                </a:solidFill>
                <a:latin typeface="Verdana"/>
                <a:ea typeface="+mn-ea"/>
              </a:rPr>
              <a:t>Mais plus simplement, ça c'est passé comme ça: l'impact de ce corps massif à projeté beaucoup de matière dans l'orbite terrestre, qui s'est ensuite rassemblée pour former la Lune.</a:t>
            </a:r>
            <a:endParaRPr b="0" lang="fr-FR" sz="1800" spc="-1" strike="noStrike">
              <a:solidFill>
                <a:srgbClr val="000000"/>
              </a:solidFill>
              <a:latin typeface="Arial"/>
            </a:endParaRPr>
          </a:p>
        </p:txBody>
      </p:sp>
      <p:sp>
        <p:nvSpPr>
          <p:cNvPr id="905" name="Rectangle 1"/>
          <p:cNvSpPr/>
          <p:nvPr/>
        </p:nvSpPr>
        <p:spPr>
          <a:xfrm>
            <a:off x="6215760" y="677160"/>
            <a:ext cx="10972440" cy="699120"/>
          </a:xfrm>
          <a:prstGeom prst="rect">
            <a:avLst/>
          </a:prstGeom>
          <a:noFill/>
          <a:ln w="0">
            <a:noFill/>
          </a:ln>
        </p:spPr>
        <p:style>
          <a:lnRef idx="0"/>
          <a:fillRef idx="0"/>
          <a:effectRef idx="0"/>
          <a:fontRef idx="minor"/>
        </p:style>
        <p:txBody>
          <a:bodyPr numCol="1" spcCol="0" wrap="none" lIns="90000" rIns="90000" tIns="45000" bIns="45000" anchor="ctr">
            <a:spAutoFit/>
          </a:bodyPr>
          <a:p>
            <a:pPr>
              <a:lnSpc>
                <a:spcPct val="100000"/>
              </a:lnSpc>
              <a:tabLst>
                <a:tab algn="l" pos="0"/>
              </a:tabLst>
            </a:pPr>
            <a:r>
              <a:rPr b="0" lang="fr-FR" sz="2000" spc="-1" strike="noStrike">
                <a:solidFill>
                  <a:srgbClr val="202122"/>
                </a:solidFill>
                <a:latin typeface="-apple-system"/>
                <a:ea typeface="+mn-ea"/>
              </a:rPr>
              <a:t>Les astronautes des missions Apollo ont ramené 385 </a:t>
            </a:r>
            <a:r>
              <a:rPr b="0" lang="fr-FR" sz="2000" spc="-1" strike="noStrike">
                <a:solidFill>
                  <a:srgbClr val="000000"/>
                </a:solidFill>
                <a:latin typeface="Arial"/>
                <a:ea typeface="+mn-ea"/>
              </a:rPr>
              <a:t>kg</a:t>
            </a:r>
            <a:r>
              <a:rPr b="0" lang="fr-FR" sz="2000" spc="-1" strike="noStrike">
                <a:solidFill>
                  <a:srgbClr val="202122"/>
                </a:solidFill>
                <a:latin typeface="-apple-system"/>
                <a:ea typeface="+mn-ea"/>
              </a:rPr>
              <a:t> de matériau lunaire, formés </a:t>
            </a:r>
            <a:endParaRPr b="0" lang="fr-FR" sz="2000" spc="-1" strike="noStrike">
              <a:solidFill>
                <a:srgbClr val="000000"/>
              </a:solidFill>
              <a:latin typeface="Arial"/>
            </a:endParaRPr>
          </a:p>
          <a:p>
            <a:pPr>
              <a:lnSpc>
                <a:spcPct val="100000"/>
              </a:lnSpc>
              <a:tabLst>
                <a:tab algn="l" pos="0"/>
              </a:tabLst>
            </a:pPr>
            <a:r>
              <a:rPr b="0" lang="fr-FR" sz="2000" spc="-1" strike="noStrike">
                <a:solidFill>
                  <a:srgbClr val="202122"/>
                </a:solidFill>
                <a:latin typeface="-apple-system"/>
                <a:ea typeface="+mn-ea"/>
              </a:rPr>
              <a:t>de 2 200 échantillons de sol et de roches distincts.</a:t>
            </a:r>
            <a:r>
              <a:rPr b="0" lang="fr-FR" sz="2000" spc="-1" strike="noStrike">
                <a:solidFill>
                  <a:srgbClr val="000000"/>
                </a:solidFill>
                <a:latin typeface="Arial"/>
                <a:ea typeface="+mn-ea"/>
              </a:rPr>
              <a:t> </a:t>
            </a:r>
            <a:endParaRPr b="0" lang="fr-FR" sz="2000" spc="-1" strike="noStrike">
              <a:solidFill>
                <a:srgbClr val="000000"/>
              </a:solidFill>
              <a:latin typeface="Arial"/>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6" name="PlaceHolder 1"/>
          <p:cNvSpPr>
            <a:spLocks noGrp="1"/>
          </p:cNvSpPr>
          <p:nvPr>
            <p:ph type="sldImg"/>
          </p:nvPr>
        </p:nvSpPr>
        <p:spPr>
          <a:xfrm>
            <a:off x="1312920" y="1027080"/>
            <a:ext cx="4933440" cy="3700080"/>
          </a:xfrm>
          <a:prstGeom prst="rect">
            <a:avLst/>
          </a:prstGeom>
          <a:ln w="0">
            <a:noFill/>
          </a:ln>
        </p:spPr>
      </p:sp>
      <p:sp>
        <p:nvSpPr>
          <p:cNvPr id="907" name="PlaceHolder 2"/>
          <p:cNvSpPr>
            <a:spLocks noGrp="1"/>
          </p:cNvSpPr>
          <p:nvPr>
            <p:ph type="body"/>
          </p:nvPr>
        </p:nvSpPr>
        <p:spPr>
          <a:xfrm>
            <a:off x="-2413080" y="5778360"/>
            <a:ext cx="5225400" cy="4106160"/>
          </a:xfrm>
          <a:prstGeom prst="rect">
            <a:avLst/>
          </a:prstGeom>
          <a:noFill/>
          <a:ln w="0">
            <a:noFill/>
          </a:ln>
        </p:spPr>
        <p:txBody>
          <a:bodyPr numCol="1" spcCol="0" lIns="0" rIns="0" tIns="0" bIns="0" anchor="ctr">
            <a:noAutofit/>
          </a:bodyPr>
          <a:p>
            <a:pPr marL="216000" indent="0">
              <a:lnSpc>
                <a:spcPct val="100000"/>
              </a:lnSpc>
              <a:buNone/>
              <a:tabLst>
                <a:tab algn="l" pos="0"/>
              </a:tabLst>
            </a:pPr>
            <a:r>
              <a:rPr b="0" lang="fr-FR" sz="2400" spc="-1" strike="noStrike">
                <a:solidFill>
                  <a:srgbClr val="000000"/>
                </a:solidFill>
                <a:latin typeface="Arial"/>
              </a:rPr>
              <a:t> </a:t>
            </a:r>
            <a:endParaRPr b="0" lang="fr-FR" sz="2400" spc="-1" strike="noStrike">
              <a:solidFill>
                <a:srgbClr val="000000"/>
              </a:solidFill>
              <a:latin typeface="Arial"/>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8" name="PlaceHolder 1"/>
          <p:cNvSpPr>
            <a:spLocks noGrp="1"/>
          </p:cNvSpPr>
          <p:nvPr>
            <p:ph type="sldImg"/>
          </p:nvPr>
        </p:nvSpPr>
        <p:spPr>
          <a:xfrm>
            <a:off x="1547640" y="1386000"/>
            <a:ext cx="4932000" cy="3698640"/>
          </a:xfrm>
          <a:prstGeom prst="rect">
            <a:avLst/>
          </a:prstGeom>
          <a:ln w="0">
            <a:noFill/>
          </a:ln>
        </p:spPr>
      </p:sp>
      <p:sp>
        <p:nvSpPr>
          <p:cNvPr id="909" name="Espace réservé du numéro de diapositive 3"/>
          <p:cNvSpPr/>
          <p:nvPr/>
        </p:nvSpPr>
        <p:spPr>
          <a:xfrm>
            <a:off x="3884760" y="8685360"/>
            <a:ext cx="2971080" cy="45648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4C92D5E4-BE6B-4857-B706-985FFC085915}" type="slidenum">
              <a:rPr b="0" lang="fr-FR" sz="1800" spc="-1" strike="noStrike">
                <a:solidFill>
                  <a:srgbClr val="000000"/>
                </a:solidFill>
                <a:latin typeface="Calibri"/>
                <a:ea typeface="+mn-ea"/>
              </a:rPr>
              <a:t>&lt;numéro&gt;</a:t>
            </a:fld>
            <a:endParaRPr b="0" lang="fr-FR" sz="1800" spc="-1" strike="noStrike">
              <a:solidFill>
                <a:srgbClr val="000000"/>
              </a:solidFill>
              <a:latin typeface="Arial"/>
            </a:endParaRPr>
          </a:p>
        </p:txBody>
      </p:sp>
      <p:sp>
        <p:nvSpPr>
          <p:cNvPr id="910" name="Rectangle 1"/>
          <p:cNvSpPr/>
          <p:nvPr/>
        </p:nvSpPr>
        <p:spPr>
          <a:xfrm>
            <a:off x="-2412720" y="6834240"/>
            <a:ext cx="12384720" cy="22842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2400" spc="-1" strike="noStrike">
                <a:solidFill>
                  <a:srgbClr val="000000"/>
                </a:solidFill>
                <a:latin typeface="Arial"/>
                <a:ea typeface="+mn-ea"/>
              </a:rPr>
              <a:t>Pourquoi la Lune nous présente la même face ?</a:t>
            </a:r>
            <a:endParaRPr b="0" lang="fr-FR" sz="2400" spc="-1" strike="noStrike">
              <a:solidFill>
                <a:srgbClr val="000000"/>
              </a:solidFill>
              <a:latin typeface="Arial"/>
            </a:endParaRPr>
          </a:p>
          <a:p>
            <a:pPr>
              <a:lnSpc>
                <a:spcPct val="100000"/>
              </a:lnSpc>
            </a:pPr>
            <a:r>
              <a:rPr b="0" lang="fr-FR" sz="2400" spc="-1" strike="noStrike">
                <a:solidFill>
                  <a:srgbClr val="000000"/>
                </a:solidFill>
                <a:latin typeface="Arial"/>
                <a:ea typeface="+mn-ea"/>
              </a:rPr>
              <a:t>La croûte mince face à nous signifie que le noyau est plus près de la surface en direction de la Terre. Ainsi, le centre géométrique lunaire (C) n'est pas confondu avec son centre de gravité (G)... En voici une illustration, très exagérée dans ses proportions. En fait, le noyau s'est trouvé tiré vers la Terre par sa force de gravitation, a une période où sa fluidité était plus grande.</a:t>
            </a:r>
            <a:endParaRPr b="0" lang="fr-FR" sz="2400" spc="-1" strike="noStrike">
              <a:solidFill>
                <a:srgbClr val="000000"/>
              </a:solidFill>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6" name="PlaceHolder 1"/>
          <p:cNvSpPr>
            <a:spLocks noGrp="1"/>
          </p:cNvSpPr>
          <p:nvPr>
            <p:ph type="sldImg"/>
          </p:nvPr>
        </p:nvSpPr>
        <p:spPr>
          <a:xfrm>
            <a:off x="1168560" y="838080"/>
            <a:ext cx="5283000" cy="3962160"/>
          </a:xfrm>
          <a:prstGeom prst="rect">
            <a:avLst/>
          </a:prstGeom>
          <a:ln w="0">
            <a:noFill/>
          </a:ln>
        </p:spPr>
      </p:sp>
      <p:sp>
        <p:nvSpPr>
          <p:cNvPr id="877" name="PlaceHolder 2"/>
          <p:cNvSpPr>
            <a:spLocks noGrp="1"/>
          </p:cNvSpPr>
          <p:nvPr>
            <p:ph type="body"/>
          </p:nvPr>
        </p:nvSpPr>
        <p:spPr>
          <a:xfrm>
            <a:off x="990720" y="5105520"/>
            <a:ext cx="5562000" cy="4799880"/>
          </a:xfrm>
          <a:prstGeom prst="rect">
            <a:avLst/>
          </a:prstGeom>
          <a:noFill/>
          <a:ln w="0">
            <a:noFill/>
          </a:ln>
        </p:spPr>
        <p:txBody>
          <a:bodyPr numCol="1" spcCol="0" lIns="0" rIns="0" tIns="0" bIns="0" anchor="t">
            <a:noAutofit/>
          </a:bodyPr>
          <a:p>
            <a:pPr marL="216000" indent="0">
              <a:buNone/>
            </a:pPr>
            <a:endParaRPr b="0" lang="fr-FR" sz="1800" spc="-1" strike="noStrike">
              <a:solidFill>
                <a:srgbClr val="000000"/>
              </a:solidFill>
              <a:latin typeface="Arial"/>
            </a:endParaRPr>
          </a:p>
        </p:txBody>
      </p:sp>
      <p:sp>
        <p:nvSpPr>
          <p:cNvPr id="878" name="Espace réservé du numéro de diapositive 3"/>
          <p:cNvSpPr/>
          <p:nvPr/>
        </p:nvSpPr>
        <p:spPr>
          <a:xfrm>
            <a:off x="3884760" y="8685360"/>
            <a:ext cx="2971080" cy="45648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05765D00-5A8B-4AFA-8589-C2823D0A0E23}" type="slidenum">
              <a:rPr b="0" lang="en-GB" sz="1800" spc="-1" strike="noStrike">
                <a:solidFill>
                  <a:srgbClr val="000000"/>
                </a:solidFill>
                <a:latin typeface="Times New Roman"/>
                <a:ea typeface="+mn-ea"/>
              </a:rPr>
              <a:t>&lt;numéro&gt;</a:t>
            </a:fld>
            <a:endParaRPr b="0" lang="fr-FR" sz="1800" spc="-1" strike="noStrike">
              <a:solidFill>
                <a:srgbClr val="000000"/>
              </a:solidFill>
              <a:latin typeface="Arial"/>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1" name="PlaceHolder 1"/>
          <p:cNvSpPr>
            <a:spLocks noGrp="1"/>
          </p:cNvSpPr>
          <p:nvPr>
            <p:ph type="sldImg"/>
          </p:nvPr>
        </p:nvSpPr>
        <p:spPr>
          <a:xfrm>
            <a:off x="1312920" y="1027080"/>
            <a:ext cx="4933440" cy="3700080"/>
          </a:xfrm>
          <a:prstGeom prst="rect">
            <a:avLst/>
          </a:prstGeom>
          <a:ln w="0">
            <a:noFill/>
          </a:ln>
        </p:spPr>
      </p:sp>
      <p:sp>
        <p:nvSpPr>
          <p:cNvPr id="912" name="PlaceHolder 2"/>
          <p:cNvSpPr>
            <a:spLocks noGrp="1"/>
          </p:cNvSpPr>
          <p:nvPr>
            <p:ph type="body"/>
          </p:nvPr>
        </p:nvSpPr>
        <p:spPr>
          <a:xfrm>
            <a:off x="250920" y="3402000"/>
            <a:ext cx="9018000" cy="4106160"/>
          </a:xfrm>
          <a:prstGeom prst="rect">
            <a:avLst/>
          </a:prstGeom>
          <a:noFill/>
          <a:ln w="0">
            <a:noFill/>
          </a:ln>
        </p:spPr>
        <p:txBody>
          <a:bodyPr numCol="1" spcCol="0" lIns="0" rIns="0" tIns="0" bIns="0" anchor="ctr">
            <a:noAutofit/>
          </a:bodyPr>
          <a:p>
            <a:pPr marL="216000" indent="0">
              <a:lnSpc>
                <a:spcPct val="100000"/>
              </a:lnSpc>
              <a:buNone/>
              <a:tabLst>
                <a:tab algn="l" pos="0"/>
              </a:tabLst>
            </a:pPr>
            <a:r>
              <a:rPr b="0" lang="fr-FR" sz="1800" spc="-1" strike="noStrike">
                <a:solidFill>
                  <a:srgbClr val="000000"/>
                </a:solidFill>
                <a:latin typeface="Arial"/>
              </a:rPr>
              <a:t>Le </a:t>
            </a:r>
            <a:r>
              <a:rPr b="1" lang="fr-FR" sz="1800" spc="-1" strike="noStrike">
                <a:solidFill>
                  <a:srgbClr val="000000"/>
                </a:solidFill>
                <a:latin typeface="Arial"/>
              </a:rPr>
              <a:t>terminateur</a:t>
            </a:r>
            <a:r>
              <a:rPr b="0" lang="fr-FR" sz="1800" spc="-1" strike="noStrike">
                <a:solidFill>
                  <a:srgbClr val="000000"/>
                </a:solidFill>
                <a:latin typeface="Arial"/>
              </a:rPr>
              <a:t> est une ligne fictive qui sépare les faces éclairées et non éclairées d'une planète.</a:t>
            </a:r>
            <a:endParaRPr b="0" lang="fr-FR" sz="1800" spc="-1" strike="noStrike">
              <a:solidFill>
                <a:srgbClr val="000000"/>
              </a:solidFill>
              <a:latin typeface="Arial"/>
            </a:endParaRPr>
          </a:p>
          <a:p>
            <a:pPr marL="216000" indent="0">
              <a:lnSpc>
                <a:spcPct val="100000"/>
              </a:lnSpc>
              <a:buNone/>
              <a:tabLst>
                <a:tab algn="l" pos="0"/>
              </a:tabLst>
            </a:pPr>
            <a:endParaRPr b="0" lang="fr-FR" sz="18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 </a:t>
            </a:r>
            <a:endParaRPr b="0" lang="fr-FR" sz="2000" spc="-1" strike="noStrike">
              <a:solidFill>
                <a:srgbClr val="000000"/>
              </a:solidFill>
              <a:latin typeface="Arial"/>
            </a:endParaRPr>
          </a:p>
        </p:txBody>
      </p:sp>
      <p:pic>
        <p:nvPicPr>
          <p:cNvPr id="913" name="Picture 5" descr="structure de la Lune"/>
          <p:cNvPicPr/>
          <p:nvPr/>
        </p:nvPicPr>
        <p:blipFill>
          <a:blip r:embed="rId1"/>
          <a:stretch/>
        </p:blipFill>
        <p:spPr>
          <a:xfrm>
            <a:off x="3059280" y="5543640"/>
            <a:ext cx="1904400" cy="1494720"/>
          </a:xfrm>
          <a:prstGeom prst="rect">
            <a:avLst/>
          </a:prstGeom>
          <a:ln w="0">
            <a:noFill/>
          </a:ln>
        </p:spPr>
      </p:pic>
      <p:sp>
        <p:nvSpPr>
          <p:cNvPr id="914" name="Rectangle 1"/>
          <p:cNvSpPr/>
          <p:nvPr/>
        </p:nvSpPr>
        <p:spPr>
          <a:xfrm>
            <a:off x="268200" y="7201080"/>
            <a:ext cx="7647840" cy="22240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2000" spc="-1" strike="noStrike">
                <a:solidFill>
                  <a:srgbClr val="000000"/>
                </a:solidFill>
                <a:latin typeface="Arial"/>
                <a:ea typeface="+mn-ea"/>
              </a:rPr>
              <a:t>Pourquoi la Lune nous présente la même face ?</a:t>
            </a:r>
            <a:endParaRPr b="0" lang="fr-FR" sz="2000" spc="-1" strike="noStrike">
              <a:solidFill>
                <a:srgbClr val="000000"/>
              </a:solidFill>
              <a:latin typeface="Arial"/>
            </a:endParaRPr>
          </a:p>
          <a:p>
            <a:pPr>
              <a:lnSpc>
                <a:spcPct val="100000"/>
              </a:lnSpc>
            </a:pPr>
            <a:r>
              <a:rPr b="0" lang="fr-FR" sz="2000" spc="-1" strike="noStrike">
                <a:solidFill>
                  <a:srgbClr val="000000"/>
                </a:solidFill>
                <a:latin typeface="Arial"/>
                <a:ea typeface="+mn-ea"/>
              </a:rPr>
              <a:t>La croûte mince face à nous signifie que le noyau est plus près de la surface en direction de la Terre. Ainsi, le centre géométrique lunaire (C) n'est pas confondu avec son centre de gravité (G)... En voici une illustration, très exagérée dans ses proportions. En fait, le noyau s'est trouvé tiré vers la Terre par sa force de gravitation, a une période où sa fluidité était plus grande.</a:t>
            </a:r>
            <a:endParaRPr b="0" lang="fr-FR" sz="2000" spc="-1" strike="noStrike">
              <a:solidFill>
                <a:srgbClr val="000000"/>
              </a:solidFill>
              <a:latin typeface="Arial"/>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5" name="PlaceHolder 1"/>
          <p:cNvSpPr>
            <a:spLocks noGrp="1"/>
          </p:cNvSpPr>
          <p:nvPr>
            <p:ph type="sldImg"/>
          </p:nvPr>
        </p:nvSpPr>
        <p:spPr>
          <a:xfrm>
            <a:off x="1312920" y="1027080"/>
            <a:ext cx="4933440" cy="3700080"/>
          </a:xfrm>
          <a:prstGeom prst="rect">
            <a:avLst/>
          </a:prstGeom>
          <a:ln w="0">
            <a:noFill/>
          </a:ln>
        </p:spPr>
      </p:sp>
      <p:sp>
        <p:nvSpPr>
          <p:cNvPr id="916" name="PlaceHolder 2"/>
          <p:cNvSpPr>
            <a:spLocks noGrp="1"/>
          </p:cNvSpPr>
          <p:nvPr>
            <p:ph type="body"/>
          </p:nvPr>
        </p:nvSpPr>
        <p:spPr>
          <a:xfrm>
            <a:off x="900000" y="6066000"/>
            <a:ext cx="5225400" cy="4106160"/>
          </a:xfrm>
          <a:prstGeom prst="rect">
            <a:avLst/>
          </a:prstGeom>
          <a:noFill/>
          <a:ln w="0">
            <a:noFill/>
          </a:ln>
        </p:spPr>
        <p:txBody>
          <a:bodyPr numCol="1" spcCol="0" lIns="0" rIns="0" tIns="0" bIns="0" anchor="ctr">
            <a:noAutofit/>
          </a:bodyPr>
          <a:p>
            <a:pPr marL="216000" indent="0">
              <a:lnSpc>
                <a:spcPct val="100000"/>
              </a:lnSpc>
              <a:buNone/>
              <a:tabLst>
                <a:tab algn="l" pos="0"/>
              </a:tabLst>
            </a:pPr>
            <a:r>
              <a:rPr b="0" lang="fr-FR" sz="2000" spc="-1" strike="noStrike">
                <a:solidFill>
                  <a:srgbClr val="000000"/>
                </a:solidFill>
                <a:latin typeface="Arial"/>
              </a:rPr>
              <a:t>Le seul détail supplémentaire à prendre en compte est que, comme illustré ci-contre, </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le grand axe de ce bourrelet est un peu en avance sur la direction Terre-Lune.</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 </a:t>
            </a:r>
            <a:r>
              <a:rPr b="0" lang="fr-FR" sz="2000" spc="-1" strike="noStrike">
                <a:solidFill>
                  <a:srgbClr val="000000"/>
                </a:solidFill>
                <a:latin typeface="Arial"/>
              </a:rPr>
              <a:t>Pourquoi ça? Parce que la Terre tourne plus vite sur elle-même (24h) que la Lune autour de la Terre (près d'un mois). </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Elle entraîne donc avec elle cette ellipse de marée. La Lune tire sur le bourrelet, </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et de ce fait ralentit la vitesse de rotation terrestre. En échange, le bourrelet tire sur la Lune,</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 </a:t>
            </a:r>
            <a:r>
              <a:rPr b="0" lang="fr-FR" sz="2000" spc="-1" strike="noStrike">
                <a:solidFill>
                  <a:srgbClr val="000000"/>
                </a:solidFill>
                <a:latin typeface="Arial"/>
              </a:rPr>
              <a:t>l'accélère, et donc l'éloigne de la Terre.</a:t>
            </a: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p:txBody>
      </p:sp>
      <p:pic>
        <p:nvPicPr>
          <p:cNvPr id="917" name="Image 1" descr=""/>
          <p:cNvPicPr/>
          <p:nvPr/>
        </p:nvPicPr>
        <p:blipFill>
          <a:blip r:embed="rId1"/>
          <a:stretch/>
        </p:blipFill>
        <p:spPr>
          <a:xfrm>
            <a:off x="2050920" y="4986360"/>
            <a:ext cx="3809160" cy="1828080"/>
          </a:xfrm>
          <a:prstGeom prst="rect">
            <a:avLst/>
          </a:prstGeom>
          <a:ln w="0">
            <a:noFill/>
          </a:ln>
        </p:spPr>
      </p:pic>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8" name="PlaceHolder 1"/>
          <p:cNvSpPr>
            <a:spLocks noGrp="1"/>
          </p:cNvSpPr>
          <p:nvPr>
            <p:ph type="sldImg"/>
          </p:nvPr>
        </p:nvSpPr>
        <p:spPr>
          <a:xfrm>
            <a:off x="1312920" y="1027080"/>
            <a:ext cx="4933440" cy="3700080"/>
          </a:xfrm>
          <a:prstGeom prst="rect">
            <a:avLst/>
          </a:prstGeom>
          <a:ln w="0">
            <a:noFill/>
          </a:ln>
        </p:spPr>
      </p:sp>
      <p:sp>
        <p:nvSpPr>
          <p:cNvPr id="919" name="ZoneTexte 1"/>
          <p:cNvSpPr/>
          <p:nvPr/>
        </p:nvSpPr>
        <p:spPr>
          <a:xfrm>
            <a:off x="-7813440" y="5490000"/>
            <a:ext cx="14328720" cy="41130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400" spc="-1" strike="noStrike">
                <a:solidFill>
                  <a:srgbClr val="000000"/>
                </a:solidFill>
                <a:latin typeface="Times New Roman"/>
                <a:ea typeface="+mn-ea"/>
              </a:rPr>
              <a:t>Comment on mesure les altitudes sur la Lune ?</a:t>
            </a:r>
            <a:endParaRPr b="0" lang="fr-FR" sz="2400" spc="-1" strike="noStrike">
              <a:solidFill>
                <a:srgbClr val="000000"/>
              </a:solidFill>
              <a:latin typeface="Arial"/>
            </a:endParaRPr>
          </a:p>
          <a:p>
            <a:pPr>
              <a:lnSpc>
                <a:spcPct val="100000"/>
              </a:lnSpc>
            </a:pPr>
            <a:r>
              <a:rPr b="0" lang="fr-FR" sz="2400" spc="-1" strike="noStrike">
                <a:solidFill>
                  <a:srgbClr val="000000"/>
                </a:solidFill>
                <a:latin typeface="Times New Roman"/>
                <a:ea typeface="+mn-ea"/>
              </a:rPr>
              <a:t>Pour les montagnes par rapport à la vallée grâce aux ombres</a:t>
            </a:r>
            <a:endParaRPr b="0" lang="fr-FR" sz="2400" spc="-1" strike="noStrike">
              <a:solidFill>
                <a:srgbClr val="000000"/>
              </a:solidFill>
              <a:latin typeface="Arial"/>
            </a:endParaRPr>
          </a:p>
          <a:p>
            <a:pPr>
              <a:lnSpc>
                <a:spcPct val="100000"/>
              </a:lnSpc>
            </a:pPr>
            <a:r>
              <a:rPr b="0" lang="fr-FR" sz="2400" spc="-1" strike="noStrike">
                <a:solidFill>
                  <a:srgbClr val="000000"/>
                </a:solidFill>
                <a:latin typeface="Times New Roman"/>
                <a:ea typeface="+mn-ea"/>
              </a:rPr>
              <a:t>Pour les altitudes stellites américains et canadiens grâce à des satellites en orbite autour de la Lune qui mesurent l’attraction lunaire</a:t>
            </a:r>
            <a:endParaRPr b="0" lang="fr-FR" sz="2400" spc="-1" strike="noStrike">
              <a:solidFill>
                <a:srgbClr val="000000"/>
              </a:solidFill>
              <a:latin typeface="Arial"/>
            </a:endParaRPr>
          </a:p>
          <a:p>
            <a:pPr>
              <a:lnSpc>
                <a:spcPct val="100000"/>
              </a:lnSpc>
            </a:pPr>
            <a:r>
              <a:rPr b="0" lang="fr-FR" sz="2400" spc="-1" strike="noStrike">
                <a:solidFill>
                  <a:srgbClr val="000000"/>
                </a:solidFill>
                <a:latin typeface="Times New Roman"/>
                <a:ea typeface="+mn-ea"/>
              </a:rPr>
              <a:t>On calcule ainsi l’altitude moyenne de la Lune ainsi que les altitudes ponctuelles par rapport à cette altitude moyenne</a:t>
            </a:r>
            <a:endParaRPr b="0" lang="fr-FR" sz="2400" spc="-1" strike="noStrike">
              <a:solidFill>
                <a:srgbClr val="000000"/>
              </a:solidFill>
              <a:latin typeface="Arial"/>
            </a:endParaRPr>
          </a:p>
          <a:p>
            <a:pPr>
              <a:lnSpc>
                <a:spcPct val="100000"/>
              </a:lnSpc>
            </a:pPr>
            <a:r>
              <a:rPr b="0" lang="fr-FR" sz="2400" spc="-1" strike="noStrike">
                <a:solidFill>
                  <a:srgbClr val="000000"/>
                </a:solidFill>
                <a:latin typeface="Times New Roman"/>
                <a:ea typeface="+mn-ea"/>
              </a:rPr>
              <a:t>Le point le plus haut est un plateau face caché: altitude de 10 km</a:t>
            </a:r>
            <a:endParaRPr b="0" lang="fr-FR" sz="2400" spc="-1" strike="noStrike">
              <a:solidFill>
                <a:srgbClr val="000000"/>
              </a:solidFill>
              <a:latin typeface="Arial"/>
            </a:endParaRPr>
          </a:p>
          <a:p>
            <a:pPr>
              <a:lnSpc>
                <a:spcPct val="100000"/>
              </a:lnSpc>
            </a:pPr>
            <a:endParaRPr b="0" lang="fr-FR" sz="2400" spc="-1" strike="noStrike">
              <a:solidFill>
                <a:srgbClr val="000000"/>
              </a:solidFill>
              <a:latin typeface="Arial"/>
            </a:endParaRPr>
          </a:p>
          <a:p>
            <a:pPr>
              <a:lnSpc>
                <a:spcPct val="100000"/>
              </a:lnSpc>
            </a:pPr>
            <a:r>
              <a:rPr b="0" lang="fr-FR" sz="2400" spc="-1" strike="noStrike">
                <a:solidFill>
                  <a:srgbClr val="000000"/>
                </a:solidFill>
                <a:latin typeface="Times New Roman"/>
                <a:ea typeface="+mn-ea"/>
              </a:rPr>
              <a:t>La sonde reconnaissance orbiter (2009) en orbite lunaire 50 km d’altitude est équipé d’un altimètre laser très précis</a:t>
            </a:r>
            <a:endParaRPr b="0" lang="fr-FR" sz="2400" spc="-1" strike="noStrike">
              <a:solidFill>
                <a:srgbClr val="000000"/>
              </a:solidFill>
              <a:latin typeface="Arial"/>
            </a:endParaRPr>
          </a:p>
          <a:p>
            <a:pPr>
              <a:lnSpc>
                <a:spcPct val="100000"/>
              </a:lnSpc>
            </a:pPr>
            <a:r>
              <a:rPr b="0" lang="fr-FR" sz="2400" spc="-1" strike="noStrike">
                <a:solidFill>
                  <a:srgbClr val="000000"/>
                </a:solidFill>
                <a:latin typeface="Times New Roman"/>
                <a:ea typeface="+mn-ea"/>
              </a:rPr>
              <a:t>Les altitudes varient de + 10786 m à – 6800 m par rapport au diamètre moyen de la Lune</a:t>
            </a:r>
            <a:endParaRPr b="0" lang="fr-FR" sz="2400" spc="-1" strike="noStrike">
              <a:solidFill>
                <a:srgbClr val="000000"/>
              </a:solidFill>
              <a:latin typeface="Arial"/>
            </a:endParaRPr>
          </a:p>
          <a:p>
            <a:pPr>
              <a:lnSpc>
                <a:spcPct val="100000"/>
              </a:lnSpc>
            </a:pPr>
            <a:endParaRPr b="0" lang="fr-FR" sz="2400" spc="-1" strike="noStrike">
              <a:solidFill>
                <a:srgbClr val="000000"/>
              </a:solidFill>
              <a:latin typeface="Arial"/>
            </a:endParaRPr>
          </a:p>
        </p:txBody>
      </p:sp>
      <p:sp>
        <p:nvSpPr>
          <p:cNvPr id="920" name="Rectangle 2"/>
          <p:cNvSpPr/>
          <p:nvPr/>
        </p:nvSpPr>
        <p:spPr>
          <a:xfrm>
            <a:off x="9401760" y="2327040"/>
            <a:ext cx="3777480" cy="77706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2400" spc="-1" strike="noStrike">
                <a:solidFill>
                  <a:srgbClr val="000000"/>
                </a:solidFill>
                <a:latin typeface="Times New Roman"/>
                <a:ea typeface="+mn-ea"/>
              </a:rPr>
              <a:t>Le point culminant de la Lune est une plaine sur la face cachée</a:t>
            </a:r>
            <a:endParaRPr b="0" lang="fr-FR" sz="2400" spc="-1" strike="noStrike">
              <a:solidFill>
                <a:srgbClr val="000000"/>
              </a:solidFill>
              <a:latin typeface="Arial"/>
            </a:endParaRPr>
          </a:p>
          <a:p>
            <a:pPr>
              <a:lnSpc>
                <a:spcPct val="100000"/>
              </a:lnSpc>
            </a:pPr>
            <a:r>
              <a:rPr b="1" lang="fr-FR" sz="2400" spc="-1" strike="noStrike">
                <a:solidFill>
                  <a:srgbClr val="000000"/>
                </a:solidFill>
                <a:latin typeface="Times New Roman"/>
                <a:ea typeface="+mn-ea"/>
              </a:rPr>
              <a:t>Son altitude, mesurée avec précision par l'altimètre laser de la sonde</a:t>
            </a:r>
            <a:endParaRPr b="0" lang="fr-FR" sz="2400" spc="-1" strike="noStrike">
              <a:solidFill>
                <a:srgbClr val="000000"/>
              </a:solidFill>
              <a:latin typeface="Arial"/>
            </a:endParaRPr>
          </a:p>
          <a:p>
            <a:pPr>
              <a:lnSpc>
                <a:spcPct val="100000"/>
              </a:lnSpc>
            </a:pPr>
            <a:r>
              <a:rPr b="1" lang="fr-FR" sz="2400" spc="-1" strike="noStrike">
                <a:solidFill>
                  <a:srgbClr val="000000"/>
                </a:solidFill>
                <a:latin typeface="Times New Roman"/>
                <a:ea typeface="+mn-ea"/>
              </a:rPr>
              <a:t> </a:t>
            </a:r>
            <a:r>
              <a:rPr b="1" lang="fr-FR" sz="2400" spc="-1" strike="noStrike">
                <a:solidFill>
                  <a:srgbClr val="000000"/>
                </a:solidFill>
                <a:latin typeface="Times New Roman"/>
                <a:ea typeface="+mn-ea"/>
              </a:rPr>
              <a:t>Lunar Reconnaissance Orbiter, atteint 10.786 m au-dessus du niveau moyen.</a:t>
            </a:r>
            <a:endParaRPr b="0" lang="fr-FR" sz="2400" spc="-1" strike="noStrike">
              <a:solidFill>
                <a:srgbClr val="000000"/>
              </a:solidFill>
              <a:latin typeface="Arial"/>
            </a:endParaRPr>
          </a:p>
          <a:p>
            <a:pPr>
              <a:lnSpc>
                <a:spcPct val="100000"/>
              </a:lnSpc>
            </a:pPr>
            <a:r>
              <a:rPr b="1" lang="fr-FR" sz="2400" spc="-1" strike="noStrike">
                <a:solidFill>
                  <a:srgbClr val="000000"/>
                </a:solidFill>
                <a:latin typeface="Times New Roman"/>
                <a:ea typeface="+mn-ea"/>
              </a:rPr>
              <a:t>Contrairement à l'Everest sur Terre, le "toit de la Lune" n'est pas une montagne</a:t>
            </a:r>
            <a:endParaRPr b="0" lang="fr-FR" sz="2400" spc="-1" strike="noStrike">
              <a:solidFill>
                <a:srgbClr val="000000"/>
              </a:solidFill>
              <a:latin typeface="Arial"/>
            </a:endParaRPr>
          </a:p>
          <a:p>
            <a:pPr>
              <a:lnSpc>
                <a:spcPct val="100000"/>
              </a:lnSpc>
            </a:pPr>
            <a:r>
              <a:rPr b="1" lang="fr-FR" sz="2400" spc="-1" strike="noStrike">
                <a:solidFill>
                  <a:srgbClr val="000000"/>
                </a:solidFill>
                <a:latin typeface="Times New Roman"/>
                <a:ea typeface="+mn-ea"/>
              </a:rPr>
              <a:t>, mais un amas d'éjectas datant de 4 milliards d'années. </a:t>
            </a:r>
            <a:endParaRPr b="0" lang="fr-FR" sz="2400" spc="-1" strike="noStrike">
              <a:solidFill>
                <a:srgbClr val="000000"/>
              </a:solidFill>
              <a:latin typeface="Arial"/>
            </a:endParaRPr>
          </a:p>
          <a:p>
            <a:pPr>
              <a:lnSpc>
                <a:spcPct val="100000"/>
              </a:lnSpc>
            </a:pPr>
            <a:r>
              <a:rPr b="1" lang="fr-FR" sz="2400" spc="-1" strike="noStrike">
                <a:solidFill>
                  <a:srgbClr val="000000"/>
                </a:solidFill>
                <a:latin typeface="Times New Roman"/>
                <a:ea typeface="+mn-ea"/>
              </a:rPr>
              <a:t>Situé en bordure du cratère Engel'gardt, sur la face cachée, il reste inobservable au télescope.</a:t>
            </a:r>
            <a:endParaRPr b="0" lang="fr-FR" sz="2400" spc="-1" strike="noStrike">
              <a:solidFill>
                <a:srgbClr val="000000"/>
              </a:solidFill>
              <a:latin typeface="Arial"/>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1" name="PlaceHolder 1"/>
          <p:cNvSpPr>
            <a:spLocks noGrp="1"/>
          </p:cNvSpPr>
          <p:nvPr>
            <p:ph type="sldImg"/>
          </p:nvPr>
        </p:nvSpPr>
        <p:spPr>
          <a:xfrm>
            <a:off x="1312920" y="1027080"/>
            <a:ext cx="4933440" cy="3700080"/>
          </a:xfrm>
          <a:prstGeom prst="rect">
            <a:avLst/>
          </a:prstGeom>
          <a:ln w="0">
            <a:noFill/>
          </a:ln>
        </p:spPr>
      </p:sp>
      <p:sp>
        <p:nvSpPr>
          <p:cNvPr id="922" name="Rectangle 1"/>
          <p:cNvSpPr/>
          <p:nvPr/>
        </p:nvSpPr>
        <p:spPr>
          <a:xfrm>
            <a:off x="-2052720" y="7258680"/>
            <a:ext cx="12096720" cy="33814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400" spc="-1" strike="noStrike">
                <a:solidFill>
                  <a:srgbClr val="1656d8"/>
                </a:solidFill>
                <a:latin typeface="Verdana"/>
                <a:ea typeface="+mn-ea"/>
              </a:rPr>
              <a:t>Mais la plus connue de ces rainures est la rainure d'Hadley (</a:t>
            </a:r>
            <a:r>
              <a:rPr b="1" lang="fr-FR" sz="2400" spc="-1" strike="noStrike">
                <a:solidFill>
                  <a:srgbClr val="1656d8"/>
                </a:solidFill>
                <a:latin typeface="Verdana"/>
                <a:ea typeface="+mn-ea"/>
              </a:rPr>
              <a:t>10</a:t>
            </a:r>
            <a:r>
              <a:rPr b="0" lang="fr-FR" sz="2400" spc="-1" strike="noStrike">
                <a:solidFill>
                  <a:srgbClr val="1656d8"/>
                </a:solidFill>
                <a:latin typeface="Verdana"/>
                <a:ea typeface="+mn-ea"/>
              </a:rPr>
              <a:t>)</a:t>
            </a:r>
            <a:r>
              <a:rPr b="1" lang="fr-FR" sz="2400" spc="-1" strike="noStrike">
                <a:solidFill>
                  <a:srgbClr val="1656d8"/>
                </a:solidFill>
                <a:latin typeface="Verdana"/>
                <a:ea typeface="+mn-ea"/>
              </a:rPr>
              <a:t>, </a:t>
            </a:r>
            <a:r>
              <a:rPr b="0" lang="fr-FR" sz="2400" spc="-1" strike="noStrike">
                <a:solidFill>
                  <a:srgbClr val="1656d8"/>
                </a:solidFill>
                <a:latin typeface="Verdana"/>
                <a:ea typeface="+mn-ea"/>
              </a:rPr>
              <a:t>qui fut visitée par les astronautes d'Apollo 15 (</a:t>
            </a:r>
            <a:r>
              <a:rPr b="1" lang="fr-FR" sz="2400" spc="-1" strike="noStrike">
                <a:solidFill>
                  <a:srgbClr val="1656d8"/>
                </a:solidFill>
                <a:latin typeface="Verdana"/>
                <a:ea typeface="+mn-ea"/>
              </a:rPr>
              <a:t>11</a:t>
            </a:r>
            <a:r>
              <a:rPr b="0" lang="fr-FR" sz="2400" spc="-1" strike="noStrike">
                <a:solidFill>
                  <a:srgbClr val="1656d8"/>
                </a:solidFill>
                <a:latin typeface="Verdana"/>
                <a:ea typeface="+mn-ea"/>
              </a:rPr>
              <a:t>). Cette rainure sinueuse est longue de 80 km et large de 2 km en moyenne. Elle comporte un coude à 90° à son extrémité nord et longe le craterlet Hadley C en son centre. Sa nature semble différente de la rainure de Bradley. Il s'agit sans doute d'un ancien tunnel de circulation de lave dont la voûte se serait effondrée. La mission Apollo 15 a montré que les parties internes de la rainure sont inclinées à 45° et présentent de curieuses strates à l'origine mystérieuse.</a:t>
            </a:r>
            <a:br>
              <a:rPr sz="2400"/>
            </a:br>
            <a:endParaRPr b="0" lang="fr-FR" sz="2400" spc="-1" strike="noStrike">
              <a:solidFill>
                <a:srgbClr val="000000"/>
              </a:solidFill>
              <a:latin typeface="Arial"/>
            </a:endParaRPr>
          </a:p>
        </p:txBody>
      </p:sp>
      <p:sp>
        <p:nvSpPr>
          <p:cNvPr id="923" name="Rectangle 2"/>
          <p:cNvSpPr/>
          <p:nvPr/>
        </p:nvSpPr>
        <p:spPr>
          <a:xfrm>
            <a:off x="-8281080" y="2903040"/>
            <a:ext cx="7811640" cy="22842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1800" spc="-1" strike="noStrike">
                <a:solidFill>
                  <a:srgbClr val="000000"/>
                </a:solidFill>
                <a:latin typeface="Arial"/>
                <a:ea typeface="+mn-ea"/>
              </a:rPr>
              <a:t>Les rainures</a:t>
            </a:r>
            <a:r>
              <a:rPr b="0" lang="fr-FR" sz="1800" spc="-1" strike="noStrike">
                <a:solidFill>
                  <a:srgbClr val="54595d"/>
                </a:solidFill>
                <a:latin typeface="Arial"/>
                <a:ea typeface="+mn-ea"/>
              </a:rPr>
              <a:t>]</a:t>
            </a:r>
            <a:endParaRPr b="0" lang="fr-FR" sz="1800" spc="-1" strike="noStrike">
              <a:solidFill>
                <a:srgbClr val="000000"/>
              </a:solidFill>
              <a:latin typeface="Arial"/>
            </a:endParaRPr>
          </a:p>
          <a:p>
            <a:pPr>
              <a:lnSpc>
                <a:spcPct val="100000"/>
              </a:lnSpc>
            </a:pPr>
            <a:r>
              <a:rPr b="0" lang="fr-FR" sz="1800" spc="-1" strike="noStrike">
                <a:solidFill>
                  <a:srgbClr val="202122"/>
                </a:solidFill>
                <a:latin typeface="Arial"/>
                <a:ea typeface="+mn-ea"/>
              </a:rPr>
              <a:t>On trouve aussi des espèces de canaux, appelés </a:t>
            </a:r>
            <a:r>
              <a:rPr b="1" lang="fr-FR" sz="1800" spc="-1" strike="noStrike">
                <a:solidFill>
                  <a:srgbClr val="202122"/>
                </a:solidFill>
                <a:latin typeface="Arial"/>
                <a:ea typeface="+mn-ea"/>
              </a:rPr>
              <a:t>rainures sinueuses</a:t>
            </a:r>
            <a:r>
              <a:rPr b="0" lang="fr-FR" sz="1800" spc="-1" strike="noStrike">
                <a:solidFill>
                  <a:srgbClr val="202122"/>
                </a:solidFill>
                <a:latin typeface="Arial"/>
                <a:ea typeface="+mn-ea"/>
              </a:rPr>
              <a:t>, ou encore </a:t>
            </a:r>
            <a:r>
              <a:rPr b="1" i="1" lang="fr-FR" sz="1800" spc="-1" strike="noStrike">
                <a:solidFill>
                  <a:srgbClr val="202122"/>
                </a:solidFill>
                <a:latin typeface="Arial"/>
                <a:ea typeface="+mn-ea"/>
              </a:rPr>
              <a:t>rilles</a:t>
            </a:r>
            <a:r>
              <a:rPr b="0" lang="fr-FR" sz="1800" spc="-1" strike="noStrike">
                <a:solidFill>
                  <a:srgbClr val="202122"/>
                </a:solidFill>
                <a:latin typeface="Arial"/>
                <a:ea typeface="+mn-ea"/>
              </a:rPr>
              <a:t>. Elles forment des canaux qui serpentent sur la surface de la lune. La plupart sont des coulées de lave solidifiées. D'autres sont des vestiges de tunnels de lave solidifiés : ce sont les rilles sinueuses. Elles commencent généralement à un cratère d'impact ou un petit édifice volcanique qui fait saillie à la surface de la croûte. Le meilleur exemple est la Vallis Schröteri, montrée sur cette image provenant d'Apollo 15.</a:t>
            </a:r>
            <a:endParaRPr b="0" lang="fr-FR" sz="1800" spc="-1" strike="noStrike">
              <a:solidFill>
                <a:srgbClr val="000000"/>
              </a:solidFill>
              <a:latin typeface="Arial"/>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4" name="Rectangle 1"/>
          <p:cNvSpPr/>
          <p:nvPr/>
        </p:nvSpPr>
        <p:spPr>
          <a:xfrm>
            <a:off x="-6229440" y="3977640"/>
            <a:ext cx="10097280" cy="68842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2400" spc="-1" strike="noStrike">
                <a:solidFill>
                  <a:srgbClr val="202122"/>
                </a:solidFill>
                <a:latin typeface="-apple-system"/>
                <a:ea typeface="+mn-ea"/>
              </a:rPr>
              <a:t>L'équipage d'Apollo 15 est composé de </a:t>
            </a:r>
            <a:r>
              <a:rPr b="1" lang="fr-FR" sz="2400" spc="-1" strike="noStrike" u="sng">
                <a:solidFill>
                  <a:srgbClr val="000000"/>
                </a:solidFill>
                <a:uFillTx/>
                <a:latin typeface="-apple-system"/>
                <a:ea typeface="+mn-ea"/>
                <a:hlinkClick r:id="rId1"/>
              </a:rPr>
              <a:t>David R. Scott</a:t>
            </a:r>
            <a:r>
              <a:rPr b="1" lang="fr-FR" sz="2400" spc="-1" strike="noStrike">
                <a:solidFill>
                  <a:srgbClr val="202122"/>
                </a:solidFill>
                <a:latin typeface="-apple-system"/>
                <a:ea typeface="+mn-ea"/>
              </a:rPr>
              <a:t> (né en 1932), commandant, </a:t>
            </a:r>
            <a:r>
              <a:rPr b="1" lang="fr-FR" sz="2400" spc="-1" strike="noStrike" u="sng">
                <a:solidFill>
                  <a:srgbClr val="000000"/>
                </a:solidFill>
                <a:uFillTx/>
                <a:latin typeface="-apple-system"/>
                <a:ea typeface="+mn-ea"/>
                <a:hlinkClick r:id="rId2"/>
              </a:rPr>
              <a:t>James B. Irwin</a:t>
            </a:r>
            <a:r>
              <a:rPr b="1" lang="fr-FR" sz="2400" spc="-1" strike="noStrike">
                <a:solidFill>
                  <a:srgbClr val="202122"/>
                </a:solidFill>
                <a:latin typeface="-apple-system"/>
                <a:ea typeface="+mn-ea"/>
              </a:rPr>
              <a:t> (1930-1991) et </a:t>
            </a:r>
            <a:r>
              <a:rPr b="1" lang="fr-FR" sz="2400" spc="-1" strike="noStrike" u="sng">
                <a:solidFill>
                  <a:srgbClr val="000000"/>
                </a:solidFill>
                <a:uFillTx/>
                <a:latin typeface="-apple-system"/>
                <a:ea typeface="+mn-ea"/>
                <a:hlinkClick r:id="rId3"/>
              </a:rPr>
              <a:t>Alfred M. Worden</a:t>
            </a:r>
            <a:r>
              <a:rPr b="1" lang="fr-FR" sz="2400" spc="-1" strike="noStrike">
                <a:solidFill>
                  <a:srgbClr val="202122"/>
                </a:solidFill>
                <a:latin typeface="-apple-system"/>
                <a:ea typeface="+mn-ea"/>
              </a:rPr>
              <a:t> (1932-2020), resté en orbite lunaire. Scott et Irwin posent le </a:t>
            </a:r>
            <a:r>
              <a:rPr b="1" lang="fr-FR" sz="2400" spc="-1" strike="noStrike" u="sng">
                <a:solidFill>
                  <a:srgbClr val="000000"/>
                </a:solidFill>
                <a:uFillTx/>
                <a:latin typeface="-apple-system"/>
                <a:ea typeface="+mn-ea"/>
                <a:hlinkClick r:id="rId4"/>
              </a:rPr>
              <a:t>module lunaire Apollo</a:t>
            </a:r>
            <a:r>
              <a:rPr b="1" lang="fr-FR" sz="2400" spc="-1" strike="noStrike">
                <a:solidFill>
                  <a:srgbClr val="202122"/>
                </a:solidFill>
                <a:latin typeface="-apple-system"/>
                <a:ea typeface="+mn-ea"/>
              </a:rPr>
              <a:t> le </a:t>
            </a:r>
            <a:r>
              <a:rPr b="1" lang="fr-FR" sz="2400" spc="-1" strike="noStrike">
                <a:solidFill>
                  <a:srgbClr val="000000"/>
                </a:solidFill>
                <a:latin typeface="Times New Roman"/>
                <a:ea typeface="+mn-ea"/>
              </a:rPr>
              <a:t>30 juillet 1971</a:t>
            </a:r>
            <a:r>
              <a:rPr b="1" lang="fr-FR" sz="2400" spc="-1" strike="noStrike">
                <a:solidFill>
                  <a:srgbClr val="202122"/>
                </a:solidFill>
                <a:latin typeface="-apple-system"/>
                <a:ea typeface="+mn-ea"/>
              </a:rPr>
              <a:t> près du </a:t>
            </a:r>
            <a:r>
              <a:rPr b="1" lang="fr-FR" sz="2400" spc="-1" strike="noStrike" u="sng">
                <a:solidFill>
                  <a:srgbClr val="000000"/>
                </a:solidFill>
                <a:uFillTx/>
                <a:latin typeface="-apple-system"/>
                <a:ea typeface="+mn-ea"/>
                <a:hlinkClick r:id="rId5"/>
              </a:rPr>
              <a:t>Mont Hadley</a:t>
            </a:r>
            <a:r>
              <a:rPr b="1" lang="fr-FR" sz="2400" spc="-1" strike="noStrike">
                <a:solidFill>
                  <a:srgbClr val="202122"/>
                </a:solidFill>
                <a:latin typeface="-apple-system"/>
                <a:ea typeface="+mn-ea"/>
              </a:rPr>
              <a:t> dans les </a:t>
            </a:r>
            <a:r>
              <a:rPr b="1" lang="fr-FR" sz="2400" spc="-1" strike="noStrike" u="sng">
                <a:solidFill>
                  <a:srgbClr val="000000"/>
                </a:solidFill>
                <a:uFillTx/>
                <a:latin typeface="-apple-system"/>
                <a:ea typeface="+mn-ea"/>
                <a:hlinkClick r:id="rId6"/>
              </a:rPr>
              <a:t>Monts Apennins</a:t>
            </a:r>
            <a:r>
              <a:rPr b="1" lang="fr-FR" sz="2400" spc="-1" strike="noStrike">
                <a:solidFill>
                  <a:srgbClr val="202122"/>
                </a:solidFill>
                <a:latin typeface="-apple-system"/>
                <a:ea typeface="+mn-ea"/>
              </a:rPr>
              <a:t> au sud-ouest de la </a:t>
            </a:r>
            <a:r>
              <a:rPr b="1" lang="fr-FR" sz="2400" spc="-1" strike="noStrike" u="sng">
                <a:solidFill>
                  <a:srgbClr val="000000"/>
                </a:solidFill>
                <a:uFillTx/>
                <a:latin typeface="-apple-system"/>
                <a:ea typeface="+mn-ea"/>
                <a:hlinkClick r:id="rId7"/>
              </a:rPr>
              <a:t>mer des Pluies</a:t>
            </a:r>
            <a:r>
              <a:rPr b="1" lang="fr-FR" sz="2400" spc="-1" strike="noStrike">
                <a:solidFill>
                  <a:srgbClr val="202122"/>
                </a:solidFill>
                <a:latin typeface="-apple-system"/>
                <a:ea typeface="+mn-ea"/>
              </a:rPr>
              <a:t>. Au cours de leur séjour dans cette région au relief spectaculaire, ils effectuent trois </a:t>
            </a:r>
            <a:r>
              <a:rPr b="1" lang="fr-FR" sz="2400" spc="-1" strike="noStrike" u="sng">
                <a:solidFill>
                  <a:srgbClr val="000000"/>
                </a:solidFill>
                <a:uFillTx/>
                <a:latin typeface="-apple-system"/>
                <a:ea typeface="+mn-ea"/>
                <a:hlinkClick r:id="rId8"/>
              </a:rPr>
              <a:t>sorties extravéhiculaires</a:t>
            </a:r>
            <a:r>
              <a:rPr b="1" lang="fr-FR" sz="2400" spc="-1" strike="noStrike">
                <a:solidFill>
                  <a:srgbClr val="202122"/>
                </a:solidFill>
                <a:latin typeface="-apple-system"/>
                <a:ea typeface="+mn-ea"/>
              </a:rPr>
              <a:t> d'une durée totale de 19 heures durant lesquelles ils parcourent 28 kilomètres et récoltent 77 kilogrammes de </a:t>
            </a:r>
            <a:r>
              <a:rPr b="1" lang="fr-FR" sz="2400" spc="-1" strike="noStrike" u="sng">
                <a:solidFill>
                  <a:srgbClr val="000000"/>
                </a:solidFill>
                <a:uFillTx/>
                <a:latin typeface="-apple-system"/>
                <a:ea typeface="+mn-ea"/>
                <a:hlinkClick r:id="rId9"/>
              </a:rPr>
              <a:t>roches lunaires</a:t>
            </a:r>
            <a:r>
              <a:rPr b="1" lang="fr-FR" sz="2400" spc="-1" strike="noStrike">
                <a:solidFill>
                  <a:srgbClr val="202122"/>
                </a:solidFill>
                <a:latin typeface="-apple-system"/>
                <a:ea typeface="+mn-ea"/>
              </a:rPr>
              <a:t>. Comme les équipages précédents ils installent près de leur site d'atterrissage un ensemble d'instruments </a:t>
            </a:r>
            <a:r>
              <a:rPr b="1" lang="fr-FR" sz="2400" spc="-1" strike="noStrike" u="sng">
                <a:solidFill>
                  <a:srgbClr val="000000"/>
                </a:solidFill>
                <a:uFillTx/>
                <a:latin typeface="-apple-system"/>
                <a:ea typeface="+mn-ea"/>
                <a:hlinkClick r:id="rId10"/>
              </a:rPr>
              <a:t>ALSEP</a:t>
            </a:r>
            <a:r>
              <a:rPr b="1" lang="fr-FR" sz="2400" spc="-1" strike="noStrike">
                <a:solidFill>
                  <a:srgbClr val="202122"/>
                </a:solidFill>
                <a:latin typeface="-apple-system"/>
                <a:ea typeface="+mn-ea"/>
              </a:rPr>
              <a:t>. Revenus en orbite lunaire, les astronautes libèrent un petit satellite scientifique et Worden effectue une sortie extravéhiculaire pour récupérer les films des instruments situés dans le module de service. La mission Apollo 15 remplit tous ses objectifs scientifiques et l'intérêt du rover lunaire est confirmé.</a:t>
            </a:r>
            <a:endParaRPr b="0" lang="fr-FR" sz="2400" spc="-1" strike="noStrike">
              <a:solidFill>
                <a:srgbClr val="000000"/>
              </a:solidFill>
              <a:latin typeface="Arial"/>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5" name="PlaceHolder 1"/>
          <p:cNvSpPr>
            <a:spLocks noGrp="1"/>
          </p:cNvSpPr>
          <p:nvPr>
            <p:ph type="sldImg"/>
          </p:nvPr>
        </p:nvSpPr>
        <p:spPr>
          <a:xfrm>
            <a:off x="1312920" y="1027080"/>
            <a:ext cx="4933440" cy="3700080"/>
          </a:xfrm>
          <a:prstGeom prst="rect">
            <a:avLst/>
          </a:prstGeom>
          <a:ln w="0">
            <a:noFill/>
          </a:ln>
        </p:spPr>
      </p:sp>
      <p:sp>
        <p:nvSpPr>
          <p:cNvPr id="926" name="PlaceHolder 2"/>
          <p:cNvSpPr>
            <a:spLocks noGrp="1"/>
          </p:cNvSpPr>
          <p:nvPr>
            <p:ph type="body"/>
          </p:nvPr>
        </p:nvSpPr>
        <p:spPr>
          <a:xfrm>
            <a:off x="250920" y="3402000"/>
            <a:ext cx="9018000" cy="4106160"/>
          </a:xfrm>
          <a:prstGeom prst="rect">
            <a:avLst/>
          </a:prstGeom>
          <a:noFill/>
          <a:ln w="0">
            <a:noFill/>
          </a:ln>
        </p:spPr>
        <p:txBody>
          <a:bodyPr numCol="1" spcCol="0" lIns="0" rIns="0" tIns="0" bIns="0" anchor="ctr">
            <a:noAutofit/>
          </a:bodyPr>
          <a:p>
            <a:pPr marL="216000" indent="0">
              <a:lnSpc>
                <a:spcPct val="100000"/>
              </a:lnSpc>
              <a:buNone/>
              <a:tabLst>
                <a:tab algn="l" pos="0"/>
              </a:tabLst>
            </a:pPr>
            <a:r>
              <a:rPr b="0" lang="fr-FR" sz="1800" spc="-1" strike="noStrike">
                <a:solidFill>
                  <a:srgbClr val="000000"/>
                </a:solidFill>
                <a:latin typeface="Arial"/>
              </a:rPr>
              <a:t>Le </a:t>
            </a:r>
            <a:r>
              <a:rPr b="1" lang="fr-FR" sz="1800" spc="-1" strike="noStrike">
                <a:solidFill>
                  <a:srgbClr val="000000"/>
                </a:solidFill>
                <a:latin typeface="Arial"/>
              </a:rPr>
              <a:t>terminateur</a:t>
            </a:r>
            <a:r>
              <a:rPr b="0" lang="fr-FR" sz="1800" spc="-1" strike="noStrike">
                <a:solidFill>
                  <a:srgbClr val="000000"/>
                </a:solidFill>
                <a:latin typeface="Arial"/>
              </a:rPr>
              <a:t> est une ligne fictive qui sépare les faces éclairées et non éclairées d'une planète.</a:t>
            </a:r>
            <a:endParaRPr b="0" lang="fr-FR" sz="1800" spc="-1" strike="noStrike">
              <a:solidFill>
                <a:srgbClr val="000000"/>
              </a:solidFill>
              <a:latin typeface="Arial"/>
            </a:endParaRPr>
          </a:p>
          <a:p>
            <a:pPr marL="216000" indent="0">
              <a:lnSpc>
                <a:spcPct val="100000"/>
              </a:lnSpc>
              <a:buNone/>
              <a:tabLst>
                <a:tab algn="l" pos="0"/>
              </a:tabLst>
            </a:pPr>
            <a:endParaRPr b="0" lang="fr-FR" sz="18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 </a:t>
            </a:r>
            <a:endParaRPr b="0" lang="fr-FR" sz="2000" spc="-1" strike="noStrike">
              <a:solidFill>
                <a:srgbClr val="000000"/>
              </a:solidFill>
              <a:latin typeface="Arial"/>
            </a:endParaRPr>
          </a:p>
        </p:txBody>
      </p:sp>
      <p:pic>
        <p:nvPicPr>
          <p:cNvPr id="927" name="Picture 5" descr="structure de la Lune"/>
          <p:cNvPicPr/>
          <p:nvPr/>
        </p:nvPicPr>
        <p:blipFill>
          <a:blip r:embed="rId1"/>
          <a:stretch/>
        </p:blipFill>
        <p:spPr>
          <a:xfrm>
            <a:off x="3059280" y="5543640"/>
            <a:ext cx="1904400" cy="1494720"/>
          </a:xfrm>
          <a:prstGeom prst="rect">
            <a:avLst/>
          </a:prstGeom>
          <a:ln w="0">
            <a:noFill/>
          </a:ln>
        </p:spPr>
      </p:pic>
      <p:sp>
        <p:nvSpPr>
          <p:cNvPr id="928" name="Rectangle 1"/>
          <p:cNvSpPr/>
          <p:nvPr/>
        </p:nvSpPr>
        <p:spPr>
          <a:xfrm>
            <a:off x="268200" y="7201080"/>
            <a:ext cx="7647840" cy="22240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2000" spc="-1" strike="noStrike">
                <a:solidFill>
                  <a:srgbClr val="000000"/>
                </a:solidFill>
                <a:latin typeface="Arial"/>
                <a:ea typeface="+mn-ea"/>
              </a:rPr>
              <a:t>Pourquoi la Lune nous présente la même face ?</a:t>
            </a:r>
            <a:endParaRPr b="0" lang="fr-FR" sz="2000" spc="-1" strike="noStrike">
              <a:solidFill>
                <a:srgbClr val="000000"/>
              </a:solidFill>
              <a:latin typeface="Arial"/>
            </a:endParaRPr>
          </a:p>
          <a:p>
            <a:pPr>
              <a:lnSpc>
                <a:spcPct val="100000"/>
              </a:lnSpc>
            </a:pPr>
            <a:r>
              <a:rPr b="0" lang="fr-FR" sz="2000" spc="-1" strike="noStrike">
                <a:solidFill>
                  <a:srgbClr val="000000"/>
                </a:solidFill>
                <a:latin typeface="Arial"/>
                <a:ea typeface="+mn-ea"/>
              </a:rPr>
              <a:t>La croûte mince face à nous signifie que le noyau est plus près de la surface en direction de la Terre. Ainsi, le centre géométrique lunaire (C) n'est pas confondu avec son centre de gravité (G)... En voici une illustration, très exagérée dans ses proportions. En fait, le noyau s'est trouvé tiré vers la Terre par sa force de gravitation, a une période où sa fluidité était plus grande.</a:t>
            </a:r>
            <a:endParaRPr b="0" lang="fr-FR" sz="2000" spc="-1" strike="noStrike">
              <a:solidFill>
                <a:srgbClr val="000000"/>
              </a:solidFill>
              <a:latin typeface="Arial"/>
            </a:endParaRPr>
          </a:p>
        </p:txBody>
      </p:sp>
      <p:sp>
        <p:nvSpPr>
          <p:cNvPr id="929" name="Rectangle 1"/>
          <p:cNvSpPr/>
          <p:nvPr/>
        </p:nvSpPr>
        <p:spPr>
          <a:xfrm>
            <a:off x="8100360" y="920520"/>
            <a:ext cx="6264000" cy="3381480"/>
          </a:xfrm>
          <a:prstGeom prst="rect">
            <a:avLst/>
          </a:prstGeom>
          <a:noFill/>
          <a:ln w="0">
            <a:noFill/>
          </a:ln>
        </p:spPr>
        <p:style>
          <a:lnRef idx="0"/>
          <a:fillRef idx="0"/>
          <a:effectRef idx="0"/>
          <a:fontRef idx="minor"/>
        </p:style>
        <p:txBody>
          <a:bodyPr lIns="90000" rIns="90000" tIns="45000" bIns="45000" anchor="t">
            <a:spAutoFit/>
          </a:bodyPr>
          <a:p>
            <a:pPr marL="216000" indent="-216000">
              <a:lnSpc>
                <a:spcPct val="100000"/>
              </a:lnSpc>
              <a:buClr>
                <a:srgbClr val="444a4d"/>
              </a:buClr>
              <a:buFont typeface="Arial"/>
              <a:buChar char="•"/>
            </a:pPr>
            <a:r>
              <a:rPr b="0" lang="fr-FR" sz="2400" spc="-1" strike="noStrike">
                <a:solidFill>
                  <a:srgbClr val="444a4d"/>
                </a:solidFill>
                <a:latin typeface="FiraSans Regular"/>
                <a:ea typeface="+mn-ea"/>
              </a:rPr>
              <a:t>Qui a la forme d'une bosse : </a:t>
            </a:r>
            <a:r>
              <a:rPr b="0" lang="fr-FR" sz="2400" spc="-1" strike="noStrike">
                <a:solidFill>
                  <a:srgbClr val="566bb3"/>
                </a:solidFill>
                <a:latin typeface="FiraSans Regular"/>
                <a:ea typeface="+mn-ea"/>
              </a:rPr>
              <a:t>Dos gibbeux.</a:t>
            </a:r>
            <a:endParaRPr b="0" lang="fr-FR" sz="2400" spc="-1" strike="noStrike">
              <a:solidFill>
                <a:srgbClr val="000000"/>
              </a:solidFill>
              <a:latin typeface="Arial"/>
            </a:endParaRPr>
          </a:p>
          <a:p>
            <a:pPr marL="216000" indent="-216000">
              <a:lnSpc>
                <a:spcPct val="100000"/>
              </a:lnSpc>
              <a:buClr>
                <a:srgbClr val="444a4d"/>
              </a:buClr>
              <a:buFont typeface="Arial"/>
              <a:buChar char="•"/>
            </a:pPr>
            <a:r>
              <a:rPr b="0" lang="fr-FR" sz="2400" spc="-1" strike="noStrike">
                <a:solidFill>
                  <a:srgbClr val="444a4d"/>
                </a:solidFill>
                <a:latin typeface="FiraSans Regular"/>
                <a:ea typeface="+mn-ea"/>
              </a:rPr>
              <a:t>Se dit de l'aspect d'un astre à diamètre apparent sensible dont la surface éclairée visible occupe plus de la moitié du disque. (La Lune apparaît gibbeuse entre le premier quartier et la pleine lune et entre la pleine lune et le dernier quartier.)</a:t>
            </a:r>
            <a:endParaRPr b="0" lang="fr-FR" sz="2400" spc="-1" strike="noStrike">
              <a:solidFill>
                <a:srgbClr val="000000"/>
              </a:solidFill>
              <a:latin typeface="Arial"/>
            </a:endParaRPr>
          </a:p>
          <a:p>
            <a:pPr marL="216000" indent="-216000">
              <a:lnSpc>
                <a:spcPct val="100000"/>
              </a:lnSpc>
              <a:buClr>
                <a:srgbClr val="444a4d"/>
              </a:buClr>
              <a:buFont typeface="Arial"/>
              <a:buChar char="•"/>
            </a:pPr>
            <a:r>
              <a:rPr b="0" lang="fr-FR" sz="2400" spc="-1" strike="noStrike">
                <a:solidFill>
                  <a:srgbClr val="444a4d"/>
                </a:solidFill>
                <a:latin typeface="FiraSans Regular"/>
                <a:ea typeface="+mn-ea"/>
              </a:rPr>
              <a:t>Se dit d'un organe portant une ou plusieurs bosses.</a:t>
            </a:r>
            <a:endParaRPr b="0" lang="fr-FR" sz="2400" spc="-1" strike="noStrike">
              <a:solidFill>
                <a:srgbClr val="000000"/>
              </a:solidFill>
              <a:latin typeface="Arial"/>
            </a:endParaRPr>
          </a:p>
        </p:txBody>
      </p:sp>
      <p:sp>
        <p:nvSpPr>
          <p:cNvPr id="930" name="Rectangle 2"/>
          <p:cNvSpPr/>
          <p:nvPr/>
        </p:nvSpPr>
        <p:spPr>
          <a:xfrm>
            <a:off x="-3694680" y="3019320"/>
            <a:ext cx="3777480" cy="41130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400" spc="-1" strike="noStrike">
                <a:solidFill>
                  <a:schemeClr val="accent2">
                    <a:lumMod val="75000"/>
                  </a:schemeClr>
                </a:solidFill>
                <a:latin typeface="-apple-system"/>
                <a:ea typeface="+mn-ea"/>
              </a:rPr>
              <a:t>observez plusieurs jours de suite la Lune à la même heure. Vous verrez qu’elle se décale de jour en jour vers l’est : un mouvement qui fait qu’elle se lève en moyenne chaque jour 50 minutes plus tard que la veille.</a:t>
            </a:r>
            <a:endParaRPr b="0" lang="fr-FR" sz="2400" spc="-1" strike="noStrike">
              <a:solidFill>
                <a:srgbClr val="000000"/>
              </a:solidFill>
              <a:latin typeface="Arial"/>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1" name="PlaceHolder 1"/>
          <p:cNvSpPr>
            <a:spLocks noGrp="1"/>
          </p:cNvSpPr>
          <p:nvPr>
            <p:ph type="sldImg"/>
          </p:nvPr>
        </p:nvSpPr>
        <p:spPr>
          <a:xfrm>
            <a:off x="1168560" y="838080"/>
            <a:ext cx="5283000" cy="3962160"/>
          </a:xfrm>
          <a:prstGeom prst="rect">
            <a:avLst/>
          </a:prstGeom>
          <a:ln w="0">
            <a:noFill/>
          </a:ln>
        </p:spPr>
      </p:sp>
      <p:sp>
        <p:nvSpPr>
          <p:cNvPr id="932" name="PlaceHolder 2"/>
          <p:cNvSpPr>
            <a:spLocks noGrp="1"/>
          </p:cNvSpPr>
          <p:nvPr>
            <p:ph type="body"/>
          </p:nvPr>
        </p:nvSpPr>
        <p:spPr>
          <a:xfrm>
            <a:off x="990720" y="5105520"/>
            <a:ext cx="5562000" cy="4799880"/>
          </a:xfrm>
          <a:prstGeom prst="rect">
            <a:avLst/>
          </a:prstGeom>
          <a:noFill/>
          <a:ln w="0">
            <a:noFill/>
          </a:ln>
        </p:spPr>
        <p:txBody>
          <a:bodyPr numCol="1" spcCol="0" lIns="0" rIns="0" tIns="0" bIns="0" anchor="t">
            <a:noAutofit/>
          </a:bodyPr>
          <a:p>
            <a:pPr marL="216000" indent="0">
              <a:buNone/>
            </a:pPr>
            <a:endParaRPr b="0" lang="fr-FR" sz="1800" spc="-1" strike="noStrike">
              <a:solidFill>
                <a:srgbClr val="000000"/>
              </a:solidFill>
              <a:latin typeface="Arial"/>
            </a:endParaRPr>
          </a:p>
        </p:txBody>
      </p:sp>
      <p:sp>
        <p:nvSpPr>
          <p:cNvPr id="933" name="Espace réservé du numéro de diapositive 3"/>
          <p:cNvSpPr/>
          <p:nvPr/>
        </p:nvSpPr>
        <p:spPr>
          <a:xfrm>
            <a:off x="3884760" y="8685360"/>
            <a:ext cx="2971080" cy="45648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1BF720FD-6434-40DB-AFE8-F9CC32069B6F}" type="slidenum">
              <a:rPr b="0" lang="fr-FR" sz="1800" spc="-1" strike="noStrike">
                <a:solidFill>
                  <a:srgbClr val="000000"/>
                </a:solidFill>
                <a:latin typeface="Times New Roman"/>
                <a:ea typeface="+mn-ea"/>
              </a:rPr>
              <a:t>&lt;numéro&gt;</a:t>
            </a:fld>
            <a:endParaRPr b="0" lang="fr-FR" sz="1800" spc="-1" strike="noStrike">
              <a:solidFill>
                <a:srgbClr val="000000"/>
              </a:solidFill>
              <a:latin typeface="Arial"/>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4" name="PlaceHolder 1"/>
          <p:cNvSpPr>
            <a:spLocks noGrp="1"/>
          </p:cNvSpPr>
          <p:nvPr>
            <p:ph type="sldImg"/>
          </p:nvPr>
        </p:nvSpPr>
        <p:spPr>
          <a:xfrm>
            <a:off x="1312920" y="1027080"/>
            <a:ext cx="4933440" cy="3700080"/>
          </a:xfrm>
          <a:prstGeom prst="rect">
            <a:avLst/>
          </a:prstGeom>
          <a:ln w="0">
            <a:noFill/>
          </a:ln>
        </p:spPr>
      </p:sp>
      <p:sp>
        <p:nvSpPr>
          <p:cNvPr id="935" name="PlaceHolder 2"/>
          <p:cNvSpPr>
            <a:spLocks noGrp="1"/>
          </p:cNvSpPr>
          <p:nvPr>
            <p:ph type="body"/>
          </p:nvPr>
        </p:nvSpPr>
        <p:spPr>
          <a:xfrm>
            <a:off x="1170000" y="5086440"/>
            <a:ext cx="5225400" cy="4106160"/>
          </a:xfrm>
          <a:prstGeom prst="rect">
            <a:avLst/>
          </a:prstGeom>
          <a:noFill/>
          <a:ln w="0">
            <a:noFill/>
          </a:ln>
        </p:spPr>
        <p:txBody>
          <a:bodyPr numCol="1" spcCol="0" lIns="0" rIns="0" tIns="0" bIns="0" anchor="ctr">
            <a:noAutofit/>
          </a:bodyPr>
          <a:p>
            <a:pPr marL="216000" indent="0">
              <a:lnSpc>
                <a:spcPct val="100000"/>
              </a:lnSpc>
              <a:buNone/>
              <a:tabLst>
                <a:tab algn="l" pos="0"/>
              </a:tabLst>
            </a:pPr>
            <a:r>
              <a:rPr b="0" lang="fr-FR" sz="2000" spc="-1" strike="noStrike">
                <a:solidFill>
                  <a:srgbClr val="000000"/>
                </a:solidFill>
                <a:latin typeface="Arial"/>
              </a:rPr>
              <a:t>Distance Soleil 1,53 UA</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Orbite 687 jours</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Rotation 24,62 h</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2 satellites Phobos et Déimos</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Température moyenne –63°</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Sa pression atmosphérique basse (5 millibar) ne permet pas à l’eau d’être liquide</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Ses volcans sont très massifs pour 3 raisons : pas de tectonique des plaques, faible gravitation, pas d’érosion car atmosphère quasi nulle</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Traces indiquant que l’eau à coulé sur cette planète</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Couleur rougeâtre car oxyde de fer</a:t>
            </a:r>
            <a:endParaRPr b="0" lang="fr-FR" sz="2000" spc="-1" strike="noStrike">
              <a:solidFill>
                <a:srgbClr val="000000"/>
              </a:solidFill>
              <a:latin typeface="Arial"/>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9" name="PlaceHolder 1"/>
          <p:cNvSpPr>
            <a:spLocks noGrp="1"/>
          </p:cNvSpPr>
          <p:nvPr>
            <p:ph type="sldNum" idx="5"/>
          </p:nvPr>
        </p:nvSpPr>
        <p:spPr>
          <a:xfrm>
            <a:off x="3884760" y="8685360"/>
            <a:ext cx="2971080" cy="457920"/>
          </a:xfrm>
          <a:prstGeom prst="rect">
            <a:avLst/>
          </a:prstGeom>
          <a:noFill/>
          <a:ln w="0">
            <a:noFill/>
          </a:ln>
        </p:spPr>
        <p:txBody>
          <a:bodyPr lIns="90000" rIns="90000" tIns="45000" bIns="45000" anchor="t">
            <a:noAutofit/>
          </a:bodyPr>
          <a:lstStyle>
            <a:lvl1pPr indent="0" algn="r">
              <a:lnSpc>
                <a:spcPct val="100000"/>
              </a:lnSpc>
              <a:buNone/>
              <a:tabLst>
                <a:tab algn="l" pos="0"/>
              </a:tabLst>
              <a:defRPr b="0" lang="fr-FR" sz="2400" spc="-1" strike="noStrike">
                <a:solidFill>
                  <a:srgbClr val="000000"/>
                </a:solidFill>
                <a:latin typeface="Times New Roman"/>
                <a:ea typeface="+mn-ea"/>
              </a:defRPr>
            </a:lvl1pPr>
          </a:lstStyle>
          <a:p>
            <a:pPr indent="0" algn="r">
              <a:lnSpc>
                <a:spcPct val="100000"/>
              </a:lnSpc>
              <a:buNone/>
              <a:tabLst>
                <a:tab algn="l" pos="0"/>
              </a:tabLst>
            </a:pPr>
            <a:fld id="{21C152E2-1D44-4604-B9DF-1AE239C25390}" type="slidenum">
              <a:rPr b="0" lang="fr-FR" sz="2400" spc="-1" strike="noStrike">
                <a:solidFill>
                  <a:srgbClr val="000000"/>
                </a:solidFill>
                <a:latin typeface="Times New Roman"/>
                <a:ea typeface="+mn-ea"/>
              </a:rPr>
              <a:t>&lt;numéro&gt;</a:t>
            </a:fld>
            <a:endParaRPr b="0" lang="fr-FR" sz="2400" spc="-1" strike="noStrike">
              <a:solidFill>
                <a:srgbClr val="000000"/>
              </a:solidFill>
              <a:latin typeface="Times New Roman"/>
            </a:endParaRPr>
          </a:p>
        </p:txBody>
      </p:sp>
      <p:sp>
        <p:nvSpPr>
          <p:cNvPr id="880" name="PlaceHolder 2"/>
          <p:cNvSpPr>
            <a:spLocks noGrp="1"/>
          </p:cNvSpPr>
          <p:nvPr>
            <p:ph type="sldImg"/>
          </p:nvPr>
        </p:nvSpPr>
        <p:spPr>
          <a:xfrm>
            <a:off x="1168560" y="838080"/>
            <a:ext cx="5283000" cy="3962160"/>
          </a:xfrm>
          <a:prstGeom prst="rect">
            <a:avLst/>
          </a:prstGeom>
          <a:ln w="0">
            <a:noFill/>
          </a:ln>
        </p:spPr>
      </p:sp>
      <p:sp>
        <p:nvSpPr>
          <p:cNvPr id="881" name="PlaceHolder 3"/>
          <p:cNvSpPr>
            <a:spLocks noGrp="1"/>
          </p:cNvSpPr>
          <p:nvPr>
            <p:ph type="body"/>
          </p:nvPr>
        </p:nvSpPr>
        <p:spPr>
          <a:xfrm>
            <a:off x="990720" y="5105520"/>
            <a:ext cx="5562000" cy="4799880"/>
          </a:xfrm>
          <a:prstGeom prst="rect">
            <a:avLst/>
          </a:prstGeom>
          <a:noFill/>
          <a:ln w="0">
            <a:noFill/>
          </a:ln>
        </p:spPr>
        <p:txBody>
          <a:bodyPr numCol="1" spcCol="0" lIns="0" rIns="0" tIns="0" bIns="0" anchor="t">
            <a:noAutofit/>
          </a:bodyPr>
          <a:p>
            <a:pPr marL="216000" indent="0">
              <a:buNone/>
            </a:pPr>
            <a:endParaRPr b="0" lang="fr-FR" sz="1800" spc="-1" strike="noStrike">
              <a:solidFill>
                <a:srgbClr val="000000"/>
              </a:solidFill>
              <a:latin typeface="Arial"/>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6" name="PlaceHolder 1"/>
          <p:cNvSpPr>
            <a:spLocks noGrp="1"/>
          </p:cNvSpPr>
          <p:nvPr>
            <p:ph type="sldImg"/>
          </p:nvPr>
        </p:nvSpPr>
        <p:spPr>
          <a:xfrm>
            <a:off x="1106640" y="812880"/>
            <a:ext cx="5343120" cy="4006440"/>
          </a:xfrm>
          <a:prstGeom prst="rect">
            <a:avLst/>
          </a:prstGeom>
          <a:ln w="0">
            <a:noFill/>
          </a:ln>
        </p:spPr>
      </p:sp>
      <p:sp>
        <p:nvSpPr>
          <p:cNvPr id="937" name="PlaceHolder 2"/>
          <p:cNvSpPr>
            <a:spLocks noGrp="1"/>
          </p:cNvSpPr>
          <p:nvPr>
            <p:ph type="body"/>
          </p:nvPr>
        </p:nvSpPr>
        <p:spPr>
          <a:xfrm>
            <a:off x="-324720" y="5130000"/>
            <a:ext cx="8568720" cy="4809240"/>
          </a:xfrm>
          <a:prstGeom prst="rect">
            <a:avLst/>
          </a:prstGeom>
          <a:solidFill>
            <a:srgbClr val="ffffff"/>
          </a:solidFill>
          <a:ln w="0">
            <a:solidFill>
              <a:srgbClr val="000000"/>
            </a:solidFill>
          </a:ln>
        </p:spPr>
        <p:txBody>
          <a:bodyPr numCol="1" spcCol="0" lIns="0" rIns="0" tIns="0" bIns="0" anchor="t">
            <a:noAutofit/>
          </a:bodyPr>
          <a:p>
            <a:pPr marL="216000" indent="0">
              <a:lnSpc>
                <a:spcPct val="95000"/>
              </a:lnSpc>
              <a:buNone/>
              <a:tabLst>
                <a:tab algn="l" pos="0"/>
              </a:tabLst>
            </a:pPr>
            <a:r>
              <a:rPr b="1" lang="fr-FR" sz="2000" spc="-1" strike="noStrike">
                <a:solidFill>
                  <a:srgbClr val="000000"/>
                </a:solidFill>
                <a:latin typeface="Arial"/>
              </a:rPr>
              <a:t>Fin 2005, plus de 100 000 astéroïdes portant un numéro (sur environ 120 000) appartenaient à la ceinture d'astéroïdes. 200 000 autres étaient recensés, mais pas numérotés. On estimait que plus de 500 000 étaient détectables visuellement avec les moyens de l'époque[réf. nécessaire].</a:t>
            </a:r>
            <a:endParaRPr b="0" lang="fr-FR" sz="2000" spc="-1" strike="noStrike">
              <a:solidFill>
                <a:srgbClr val="000000"/>
              </a:solidFill>
              <a:latin typeface="Arial"/>
            </a:endParaRPr>
          </a:p>
          <a:p>
            <a:pPr marL="216000" indent="0">
              <a:lnSpc>
                <a:spcPct val="95000"/>
              </a:lnSpc>
              <a:buNone/>
              <a:tabLst>
                <a:tab algn="l" pos="0"/>
              </a:tabLst>
            </a:pPr>
            <a:r>
              <a:rPr b="1" lang="fr-FR" sz="2000" spc="-1" strike="noStrike">
                <a:solidFill>
                  <a:srgbClr val="000000"/>
                </a:solidFill>
                <a:latin typeface="Arial"/>
              </a:rPr>
              <a:t>En 2007, on connaissait plus de 200 astéroïdes de plus de 100 km[2] tandis qu'une étude systématique de la ceinture dans les infrarouges a estimé entre 700 000 et 1 700 000 le nombre d'astéroïdes plus grands qu'un km</a:t>
            </a:r>
            <a:endParaRPr b="0" lang="fr-FR" sz="2000" spc="-1" strike="noStrike">
              <a:solidFill>
                <a:srgbClr val="000000"/>
              </a:solidFill>
              <a:latin typeface="Arial"/>
            </a:endParaRPr>
          </a:p>
          <a:p>
            <a:pPr marL="216000" indent="0">
              <a:lnSpc>
                <a:spcPct val="95000"/>
              </a:lnSpc>
              <a:buNone/>
              <a:tabLst>
                <a:tab algn="l" pos="0"/>
              </a:tabLst>
            </a:pPr>
            <a:r>
              <a:rPr b="1" lang="fr-FR" sz="2000" spc="-1" strike="noStrike">
                <a:solidFill>
                  <a:srgbClr val="000000"/>
                </a:solidFill>
                <a:latin typeface="Arial"/>
              </a:rPr>
              <a:t>Contrairement à une idée courante, et malgré le nombre d'astéroïdes qui la composent, la ceinture d'astéroïdes reste essentiellement vide et la grande majorité de chaque astéroïde est séparé du plus proche par au moins plusieurs millions de kilomètres</a:t>
            </a:r>
            <a:endParaRPr b="0" lang="fr-FR" sz="2000" spc="-1" strike="noStrike">
              <a:solidFill>
                <a:srgbClr val="000000"/>
              </a:solidFill>
              <a:latin typeface="Arial"/>
            </a:endParaRPr>
          </a:p>
          <a:p>
            <a:pPr marL="216000" indent="0">
              <a:lnSpc>
                <a:spcPct val="95000"/>
              </a:lnSpc>
              <a:buNone/>
              <a:tabLst>
                <a:tab algn="l" pos="0"/>
              </a:tabLst>
            </a:pPr>
            <a:r>
              <a:rPr b="1" lang="fr-FR" sz="2000" spc="-1" strike="noStrike">
                <a:solidFill>
                  <a:srgbClr val="000000"/>
                </a:solidFill>
                <a:latin typeface="Arial"/>
              </a:rPr>
              <a:t>Cérès, avec un diamètre de 930 km, est le plus gros astéroïde connu et le premier à avoir été découvert, en 1801; c’est une planéte naine</a:t>
            </a:r>
            <a:endParaRPr b="0" lang="fr-FR" sz="2000" spc="-1" strike="noStrike">
              <a:solidFill>
                <a:srgbClr val="000000"/>
              </a:solidFill>
              <a:latin typeface="Arial"/>
            </a:endParaRPr>
          </a:p>
          <a:p>
            <a:pPr marL="216000" indent="0">
              <a:lnSpc>
                <a:spcPct val="95000"/>
              </a:lnSpc>
              <a:buNone/>
              <a:tabLst>
                <a:tab algn="l" pos="0"/>
              </a:tabLst>
            </a:pPr>
            <a:r>
              <a:rPr b="1" lang="fr-FR" sz="3200" spc="-1" strike="noStrike">
                <a:solidFill>
                  <a:srgbClr val="000000"/>
                </a:solidFill>
                <a:latin typeface="Arial"/>
              </a:rPr>
              <a:t>Masse totale ceinture  ¼ masse de la Lune</a:t>
            </a:r>
            <a:endParaRPr b="0" lang="fr-FR" sz="3200" spc="-1" strike="noStrike">
              <a:solidFill>
                <a:srgbClr val="000000"/>
              </a:solidFill>
              <a:latin typeface="Arial"/>
            </a:endParaRPr>
          </a:p>
          <a:p>
            <a:pPr marL="216000" indent="0">
              <a:lnSpc>
                <a:spcPct val="95000"/>
              </a:lnSpc>
              <a:buNone/>
              <a:tabLst>
                <a:tab algn="l" pos="0"/>
              </a:tabLst>
            </a:pPr>
            <a:r>
              <a:rPr b="1" lang="fr-FR" sz="2800" spc="-1" strike="noStrike">
                <a:solidFill>
                  <a:srgbClr val="000000"/>
                </a:solidFill>
                <a:latin typeface="Arial"/>
              </a:rPr>
              <a:t>Observatoire de Paris </a:t>
            </a:r>
            <a:r>
              <a:rPr b="0" lang="fr-FR" sz="2800" spc="-1" strike="noStrike">
                <a:solidFill>
                  <a:srgbClr val="000000"/>
                </a:solidFill>
                <a:latin typeface="Arial"/>
              </a:rPr>
              <a:t>annonc</a:t>
            </a:r>
            <a:r>
              <a:rPr b="1" lang="fr-FR" sz="2800" spc="-1" strike="noStrike">
                <a:solidFill>
                  <a:srgbClr val="000000"/>
                </a:solidFill>
                <a:latin typeface="Arial"/>
              </a:rPr>
              <a:t>e 1/1000</a:t>
            </a:r>
            <a:r>
              <a:rPr b="1" lang="fr-FR" sz="2800" spc="-1" strike="noStrike" baseline="30000">
                <a:solidFill>
                  <a:srgbClr val="000000"/>
                </a:solidFill>
                <a:latin typeface="Arial"/>
              </a:rPr>
              <a:t>ème</a:t>
            </a:r>
            <a:r>
              <a:rPr b="1" lang="fr-FR" sz="2800" spc="-1" strike="noStrike">
                <a:solidFill>
                  <a:srgbClr val="000000"/>
                </a:solidFill>
                <a:latin typeface="Arial"/>
              </a:rPr>
              <a:t> de la masse de laTerre en 2014</a:t>
            </a:r>
            <a:endParaRPr b="0" lang="fr-FR" sz="2800" spc="-1" strike="noStrike">
              <a:solidFill>
                <a:srgbClr val="000000"/>
              </a:solidFill>
              <a:latin typeface="Arial"/>
            </a:endParaRPr>
          </a:p>
          <a:p>
            <a:pPr marL="216000" indent="0">
              <a:lnSpc>
                <a:spcPct val="100000"/>
              </a:lnSpc>
              <a:buNone/>
              <a:tabLst>
                <a:tab algn="l" pos="0"/>
              </a:tabLst>
            </a:pPr>
            <a:endParaRPr b="0" lang="fr-FR" sz="2800" spc="-1" strike="noStrike">
              <a:solidFill>
                <a:srgbClr val="000000"/>
              </a:solidFill>
              <a:latin typeface="Arial"/>
            </a:endParaRPr>
          </a:p>
        </p:txBody>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8" name="PlaceHolder 1"/>
          <p:cNvSpPr>
            <a:spLocks noGrp="1"/>
          </p:cNvSpPr>
          <p:nvPr>
            <p:ph type="sldImg"/>
          </p:nvPr>
        </p:nvSpPr>
        <p:spPr>
          <a:xfrm>
            <a:off x="1168560" y="838080"/>
            <a:ext cx="5283000" cy="3962160"/>
          </a:xfrm>
          <a:prstGeom prst="rect">
            <a:avLst/>
          </a:prstGeom>
          <a:ln w="0">
            <a:noFill/>
          </a:ln>
        </p:spPr>
      </p:sp>
      <p:sp>
        <p:nvSpPr>
          <p:cNvPr id="939" name="PlaceHolder 2"/>
          <p:cNvSpPr>
            <a:spLocks noGrp="1"/>
          </p:cNvSpPr>
          <p:nvPr>
            <p:ph type="body"/>
          </p:nvPr>
        </p:nvSpPr>
        <p:spPr>
          <a:xfrm>
            <a:off x="990720" y="5105520"/>
            <a:ext cx="5562000" cy="4799880"/>
          </a:xfrm>
          <a:prstGeom prst="rect">
            <a:avLst/>
          </a:prstGeom>
          <a:noFill/>
          <a:ln w="0">
            <a:noFill/>
          </a:ln>
        </p:spPr>
        <p:txBody>
          <a:bodyPr numCol="1" spcCol="0" lIns="0" rIns="0" tIns="0" bIns="0" anchor="ctr">
            <a:noAutofit/>
          </a:bodyPr>
          <a:p>
            <a:pPr marL="216000" indent="0">
              <a:lnSpc>
                <a:spcPct val="100000"/>
              </a:lnSpc>
              <a:buNone/>
              <a:tabLst>
                <a:tab algn="l" pos="0"/>
              </a:tabLst>
            </a:pPr>
            <a:r>
              <a:rPr b="1" lang="fr-FR" sz="2400" spc="-1" strike="noStrike">
                <a:solidFill>
                  <a:srgbClr val="000000"/>
                </a:solidFill>
                <a:latin typeface="Arial"/>
              </a:rPr>
              <a:t>Distance Soleil 5,2 UA</a:t>
            </a:r>
            <a:endParaRPr b="0" lang="fr-FR" sz="2400" spc="-1" strike="noStrike">
              <a:solidFill>
                <a:srgbClr val="000000"/>
              </a:solidFill>
              <a:latin typeface="Arial"/>
            </a:endParaRPr>
          </a:p>
          <a:p>
            <a:pPr marL="216000" indent="0">
              <a:lnSpc>
                <a:spcPct val="100000"/>
              </a:lnSpc>
              <a:buNone/>
              <a:tabLst>
                <a:tab algn="l" pos="0"/>
              </a:tabLst>
            </a:pPr>
            <a:r>
              <a:rPr b="1" lang="fr-FR" sz="2400" spc="-1" strike="noStrike">
                <a:solidFill>
                  <a:srgbClr val="000000"/>
                </a:solidFill>
                <a:latin typeface="Arial"/>
              </a:rPr>
              <a:t>Orbite 11,86 ans</a:t>
            </a:r>
            <a:endParaRPr b="0" lang="fr-FR" sz="2400" spc="-1" strike="noStrike">
              <a:solidFill>
                <a:srgbClr val="000000"/>
              </a:solidFill>
              <a:latin typeface="Arial"/>
            </a:endParaRPr>
          </a:p>
          <a:p>
            <a:pPr marL="216000" indent="0">
              <a:lnSpc>
                <a:spcPct val="100000"/>
              </a:lnSpc>
              <a:buNone/>
              <a:tabLst>
                <a:tab algn="l" pos="0"/>
              </a:tabLst>
            </a:pPr>
            <a:r>
              <a:rPr b="1" lang="fr-FR" sz="2400" spc="-1" strike="noStrike">
                <a:solidFill>
                  <a:srgbClr val="000000"/>
                </a:solidFill>
                <a:latin typeface="Arial"/>
              </a:rPr>
              <a:t>Satellites connus 79</a:t>
            </a:r>
            <a:endParaRPr b="0" lang="fr-FR" sz="2400" spc="-1" strike="noStrike">
              <a:solidFill>
                <a:srgbClr val="000000"/>
              </a:solidFill>
              <a:latin typeface="Arial"/>
            </a:endParaRPr>
          </a:p>
          <a:p>
            <a:pPr marL="216000" indent="0">
              <a:lnSpc>
                <a:spcPct val="100000"/>
              </a:lnSpc>
              <a:buNone/>
              <a:tabLst>
                <a:tab algn="l" pos="0"/>
              </a:tabLst>
            </a:pPr>
            <a:r>
              <a:rPr b="1" lang="fr-FR" sz="2400" spc="-1" strike="noStrike">
                <a:solidFill>
                  <a:srgbClr val="000000"/>
                </a:solidFill>
                <a:latin typeface="Arial"/>
              </a:rPr>
              <a:t>Température moyenne –120°</a:t>
            </a:r>
            <a:endParaRPr b="0" lang="fr-FR" sz="2400" spc="-1" strike="noStrike">
              <a:solidFill>
                <a:srgbClr val="000000"/>
              </a:solidFill>
              <a:latin typeface="Arial"/>
            </a:endParaRPr>
          </a:p>
          <a:p>
            <a:pPr marL="216000" indent="0">
              <a:lnSpc>
                <a:spcPct val="100000"/>
              </a:lnSpc>
              <a:buNone/>
              <a:tabLst>
                <a:tab algn="l" pos="0"/>
              </a:tabLst>
            </a:pPr>
            <a:r>
              <a:rPr b="1" lang="fr-FR" sz="2400" spc="-1" strike="noStrike">
                <a:solidFill>
                  <a:srgbClr val="000000"/>
                </a:solidFill>
                <a:latin typeface="Arial"/>
              </a:rPr>
              <a:t>70% de la masse totale des </a:t>
            </a:r>
            <a:r>
              <a:rPr b="1" lang="fr-FR" sz="2400" spc="-1" strike="noStrike">
                <a:solidFill>
                  <a:srgbClr val="000000"/>
                </a:solidFill>
                <a:latin typeface="Lucida Sans Unicode"/>
              </a:rPr>
              <a:t>planètes</a:t>
            </a:r>
            <a:endParaRPr b="0" lang="fr-FR" sz="2400" spc="-1" strike="noStrike">
              <a:solidFill>
                <a:srgbClr val="000000"/>
              </a:solidFill>
              <a:latin typeface="Arial"/>
            </a:endParaRPr>
          </a:p>
          <a:p>
            <a:pPr marL="216000" indent="0">
              <a:lnSpc>
                <a:spcPct val="100000"/>
              </a:lnSpc>
              <a:buNone/>
              <a:tabLst>
                <a:tab algn="l" pos="0"/>
              </a:tabLst>
            </a:pPr>
            <a:r>
              <a:rPr b="1" lang="fr-FR" sz="2400" spc="-1" strike="noStrike">
                <a:solidFill>
                  <a:srgbClr val="000000"/>
                </a:solidFill>
                <a:latin typeface="Lucida Sans Unicode"/>
              </a:rPr>
              <a:t>318 fois la masse de la Terre</a:t>
            </a:r>
            <a:endParaRPr b="0" lang="fr-FR" sz="2400" spc="-1" strike="noStrike">
              <a:solidFill>
                <a:srgbClr val="000000"/>
              </a:solidFill>
              <a:latin typeface="Arial"/>
            </a:endParaRPr>
          </a:p>
          <a:p>
            <a:pPr marL="216000" indent="0">
              <a:lnSpc>
                <a:spcPct val="100000"/>
              </a:lnSpc>
              <a:buNone/>
              <a:tabLst>
                <a:tab algn="l" pos="0"/>
              </a:tabLst>
            </a:pPr>
            <a:r>
              <a:rPr b="1" lang="fr-FR" sz="2400" spc="-1" strike="noStrike">
                <a:solidFill>
                  <a:srgbClr val="000000"/>
                </a:solidFill>
                <a:latin typeface="Lucida Sans Unicode"/>
              </a:rPr>
              <a:t>satellites joviens découverts par Galilée en 1610</a:t>
            </a:r>
            <a:endParaRPr b="0" lang="fr-FR" sz="2400" spc="-1" strike="noStrike">
              <a:solidFill>
                <a:srgbClr val="000000"/>
              </a:solidFill>
              <a:latin typeface="Arial"/>
            </a:endParaRPr>
          </a:p>
          <a:p>
            <a:pPr marL="216000" indent="0">
              <a:lnSpc>
                <a:spcPct val="100000"/>
              </a:lnSpc>
              <a:buNone/>
              <a:tabLst>
                <a:tab algn="l" pos="0"/>
              </a:tabLst>
            </a:pPr>
            <a:r>
              <a:rPr b="1" lang="fr-FR" sz="2400" spc="-1" strike="noStrike">
                <a:solidFill>
                  <a:srgbClr val="000000"/>
                </a:solidFill>
                <a:latin typeface="Lucida Sans Unicode"/>
              </a:rPr>
              <a:t>Du fait de sa vitesse de rotation D à l'équateur + 10% par rapport aux pôles</a:t>
            </a:r>
            <a:endParaRPr b="0" lang="fr-FR" sz="2400" spc="-1" strike="noStrike">
              <a:solidFill>
                <a:srgbClr val="000000"/>
              </a:solidFill>
              <a:latin typeface="Arial"/>
            </a:endParaRPr>
          </a:p>
          <a:p>
            <a:pPr marL="216000" indent="0">
              <a:lnSpc>
                <a:spcPct val="100000"/>
              </a:lnSpc>
              <a:buNone/>
              <a:tabLst>
                <a:tab algn="l" pos="0"/>
              </a:tabLst>
            </a:pPr>
            <a:r>
              <a:rPr b="1" lang="fr-FR" sz="2400" spc="-1" strike="noStrike">
                <a:solidFill>
                  <a:srgbClr val="000000"/>
                </a:solidFill>
                <a:latin typeface="Lucida Sans Unicode"/>
              </a:rPr>
              <a:t>Les bandes claires sont des courants ascendants, les sombres des courants descendants</a:t>
            </a:r>
            <a:endParaRPr b="0" lang="fr-FR" sz="2400" spc="-1" strike="noStrike">
              <a:solidFill>
                <a:srgbClr val="000000"/>
              </a:solidFill>
              <a:latin typeface="Arial"/>
            </a:endParaRPr>
          </a:p>
          <a:p>
            <a:pPr marL="216000" indent="0">
              <a:lnSpc>
                <a:spcPct val="100000"/>
              </a:lnSpc>
              <a:buNone/>
              <a:tabLst>
                <a:tab algn="l" pos="0"/>
              </a:tabLst>
            </a:pPr>
            <a:r>
              <a:rPr b="1" lang="fr-FR" sz="2400" spc="-1" strike="noStrike">
                <a:solidFill>
                  <a:srgbClr val="000000"/>
                </a:solidFill>
                <a:latin typeface="Lucida Sans Unicode"/>
              </a:rPr>
              <a:t>Tache rouge découverte par Cassini en 1665,elle tourne à l'inverse des aiguilles d'une montre en 6 jours</a:t>
            </a:r>
            <a:endParaRPr b="0" lang="fr-FR" sz="2400" spc="-1" strike="noStrike">
              <a:solidFill>
                <a:srgbClr val="000000"/>
              </a:solidFill>
              <a:latin typeface="Arial"/>
            </a:endParaRPr>
          </a:p>
          <a:p>
            <a:pPr marL="216000" indent="0">
              <a:lnSpc>
                <a:spcPct val="100000"/>
              </a:lnSpc>
              <a:buNone/>
              <a:tabLst>
                <a:tab algn="l" pos="0"/>
              </a:tabLst>
            </a:pPr>
            <a:r>
              <a:rPr b="1" lang="fr-FR" sz="2000" spc="-1" strike="noStrike">
                <a:solidFill>
                  <a:srgbClr val="000000"/>
                </a:solidFill>
                <a:latin typeface="Lucida Sans Unicode"/>
              </a:rPr>
              <a:t>Les planètes gazeuses sont surtout composées d’hydrogène et d’hélium</a:t>
            </a:r>
            <a:endParaRPr b="0" lang="fr-FR" sz="2000" spc="-1" strike="noStrike">
              <a:solidFill>
                <a:srgbClr val="000000"/>
              </a:solidFill>
              <a:latin typeface="Arial"/>
            </a:endParaRPr>
          </a:p>
          <a:p>
            <a:pPr marL="216000" indent="0">
              <a:lnSpc>
                <a:spcPct val="100000"/>
              </a:lnSpc>
              <a:buNone/>
              <a:tabLst>
                <a:tab algn="l" pos="0"/>
              </a:tabLst>
            </a:pPr>
            <a:endParaRPr b="0" lang="fr-FR" sz="2400" spc="-1" strike="noStrike">
              <a:solidFill>
                <a:srgbClr val="000000"/>
              </a:solidFill>
              <a:latin typeface="Arial"/>
            </a:endParaRPr>
          </a:p>
          <a:p>
            <a:pPr marL="216000" indent="0">
              <a:lnSpc>
                <a:spcPct val="100000"/>
              </a:lnSpc>
              <a:buNone/>
              <a:tabLst>
                <a:tab algn="l" pos="0"/>
              </a:tabLst>
            </a:pPr>
            <a:endParaRPr b="0" lang="fr-FR" sz="2400" spc="-1" strike="noStrike">
              <a:solidFill>
                <a:srgbClr val="000000"/>
              </a:solidFill>
              <a:latin typeface="Arial"/>
            </a:endParaRPr>
          </a:p>
        </p:txBody>
      </p:sp>
      <p:sp>
        <p:nvSpPr>
          <p:cNvPr id="940" name="Text Box 3"/>
          <p:cNvSpPr/>
          <p:nvPr/>
        </p:nvSpPr>
        <p:spPr>
          <a:xfrm>
            <a:off x="7812000" y="3689280"/>
            <a:ext cx="6031800" cy="1736640"/>
          </a:xfrm>
          <a:prstGeom prst="rect">
            <a:avLst/>
          </a:prstGeom>
          <a:noFill/>
          <a:ln w="0">
            <a:noFill/>
          </a:ln>
        </p:spPr>
        <p:style>
          <a:lnRef idx="0"/>
          <a:fillRef idx="0"/>
          <a:effectRef idx="0"/>
          <a:fontRef idx="minor"/>
        </p:style>
        <p:txBody>
          <a:bodyPr lIns="0" rIns="0" tIns="0" bIns="0" anchor="t">
            <a:spAutoFit/>
          </a:bodyPr>
          <a:p>
            <a:pPr>
              <a:lnSpc>
                <a:spcPct val="95000"/>
              </a:lnSpc>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pPr>
            <a:r>
              <a:rPr b="1" lang="en-GB" sz="2400" spc="-1" strike="noStrike">
                <a:solidFill>
                  <a:srgbClr val="000000"/>
                </a:solidFill>
                <a:latin typeface="Times New Roman"/>
                <a:ea typeface="+mn-ea"/>
              </a:rPr>
              <a:t>70% de la masse totale des planètes</a:t>
            </a:r>
            <a:endParaRPr b="0" lang="fr-FR" sz="2400" spc="-1" strike="noStrike">
              <a:solidFill>
                <a:srgbClr val="000000"/>
              </a:solidFill>
              <a:latin typeface="Arial"/>
            </a:endParaRPr>
          </a:p>
          <a:p>
            <a:pPr>
              <a:lnSpc>
                <a:spcPct val="95000"/>
              </a:lnSpc>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pPr>
            <a:r>
              <a:rPr b="1" lang="en-GB" sz="2400" spc="-1" strike="noStrike">
                <a:solidFill>
                  <a:srgbClr val="000000"/>
                </a:solidFill>
                <a:latin typeface="Times New Roman"/>
                <a:ea typeface="+mn-ea"/>
              </a:rPr>
              <a:t>satellites joviens découverts par Galilée en 1610</a:t>
            </a:r>
            <a:endParaRPr b="0" lang="fr-FR" sz="2400" spc="-1" strike="noStrike">
              <a:solidFill>
                <a:srgbClr val="000000"/>
              </a:solidFill>
              <a:latin typeface="Arial"/>
            </a:endParaRPr>
          </a:p>
          <a:p>
            <a:pPr>
              <a:lnSpc>
                <a:spcPct val="95000"/>
              </a:lnSpc>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pPr>
            <a:r>
              <a:rPr b="1" lang="en-GB" sz="2400" spc="-1" strike="noStrike">
                <a:solidFill>
                  <a:srgbClr val="000000"/>
                </a:solidFill>
                <a:latin typeface="Times New Roman"/>
                <a:ea typeface="+mn-ea"/>
              </a:rPr>
              <a:t>Du fait de sa vitesse de rotation D à l'équateur + 10% par rapport aux pôles</a:t>
            </a:r>
            <a:endParaRPr b="0" lang="fr-FR" sz="2400" spc="-1" strike="noStrike">
              <a:solidFill>
                <a:srgbClr val="000000"/>
              </a:solidFill>
              <a:latin typeface="Arial"/>
            </a:endParaRPr>
          </a:p>
        </p:txBody>
      </p:sp>
      <p:pic>
        <p:nvPicPr>
          <p:cNvPr id="941" name="Image 1" descr=""/>
          <p:cNvPicPr/>
          <p:nvPr/>
        </p:nvPicPr>
        <p:blipFill>
          <a:blip r:embed="rId1"/>
          <a:stretch/>
        </p:blipFill>
        <p:spPr>
          <a:xfrm>
            <a:off x="-8461440" y="981000"/>
            <a:ext cx="8090640" cy="7638480"/>
          </a:xfrm>
          <a:prstGeom prst="rect">
            <a:avLst/>
          </a:prstGeom>
          <a:ln w="0">
            <a:noFill/>
          </a:ln>
        </p:spPr>
      </p:pic>
    </p:spTree>
  </p:cSld>
</p:notes>
</file>

<file path=ppt/notesSlides/notesSlide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42" name="PlaceHolder 1"/>
          <p:cNvSpPr>
            <a:spLocks noGrp="1"/>
          </p:cNvSpPr>
          <p:nvPr>
            <p:ph type="sldImg"/>
          </p:nvPr>
        </p:nvSpPr>
        <p:spPr>
          <a:xfrm>
            <a:off x="1168560" y="838080"/>
            <a:ext cx="5283000" cy="3962160"/>
          </a:xfrm>
          <a:prstGeom prst="rect">
            <a:avLst/>
          </a:prstGeom>
          <a:ln w="0">
            <a:noFill/>
          </a:ln>
        </p:spPr>
      </p:sp>
      <p:sp>
        <p:nvSpPr>
          <p:cNvPr id="943" name="PlaceHolder 2"/>
          <p:cNvSpPr>
            <a:spLocks noGrp="1"/>
          </p:cNvSpPr>
          <p:nvPr>
            <p:ph type="body"/>
          </p:nvPr>
        </p:nvSpPr>
        <p:spPr>
          <a:xfrm>
            <a:off x="990720" y="5105520"/>
            <a:ext cx="5562000" cy="4799880"/>
          </a:xfrm>
          <a:prstGeom prst="rect">
            <a:avLst/>
          </a:prstGeom>
          <a:noFill/>
          <a:ln w="0">
            <a:noFill/>
          </a:ln>
        </p:spPr>
        <p:txBody>
          <a:bodyPr numCol="1" spcCol="0" lIns="0" rIns="0" tIns="0" bIns="0" anchor="ctr">
            <a:noAutofit/>
          </a:bodyPr>
          <a:p>
            <a:pPr marL="216000" indent="0">
              <a:lnSpc>
                <a:spcPct val="100000"/>
              </a:lnSpc>
              <a:buNone/>
              <a:tabLst>
                <a:tab algn="l" pos="0"/>
              </a:tabLst>
            </a:pPr>
            <a:r>
              <a:rPr b="1" lang="fr-FR" sz="2400" spc="-1" strike="noStrike">
                <a:solidFill>
                  <a:srgbClr val="000000"/>
                </a:solidFill>
                <a:latin typeface="Arial"/>
              </a:rPr>
              <a:t>Distance Soleil 5,2 UA</a:t>
            </a:r>
            <a:endParaRPr b="0" lang="fr-FR" sz="2400" spc="-1" strike="noStrike">
              <a:solidFill>
                <a:srgbClr val="000000"/>
              </a:solidFill>
              <a:latin typeface="Arial"/>
            </a:endParaRPr>
          </a:p>
          <a:p>
            <a:pPr marL="216000" indent="0">
              <a:lnSpc>
                <a:spcPct val="100000"/>
              </a:lnSpc>
              <a:buNone/>
              <a:tabLst>
                <a:tab algn="l" pos="0"/>
              </a:tabLst>
            </a:pPr>
            <a:r>
              <a:rPr b="1" lang="fr-FR" sz="2400" spc="-1" strike="noStrike">
                <a:solidFill>
                  <a:srgbClr val="000000"/>
                </a:solidFill>
                <a:latin typeface="Arial"/>
              </a:rPr>
              <a:t>Orbite 11,86 ans</a:t>
            </a:r>
            <a:endParaRPr b="0" lang="fr-FR" sz="2400" spc="-1" strike="noStrike">
              <a:solidFill>
                <a:srgbClr val="000000"/>
              </a:solidFill>
              <a:latin typeface="Arial"/>
            </a:endParaRPr>
          </a:p>
          <a:p>
            <a:pPr marL="216000" indent="0">
              <a:lnSpc>
                <a:spcPct val="100000"/>
              </a:lnSpc>
              <a:buNone/>
              <a:tabLst>
                <a:tab algn="l" pos="0"/>
              </a:tabLst>
            </a:pPr>
            <a:r>
              <a:rPr b="1" lang="fr-FR" sz="2400" spc="-1" strike="noStrike">
                <a:solidFill>
                  <a:srgbClr val="000000"/>
                </a:solidFill>
                <a:latin typeface="Arial"/>
              </a:rPr>
              <a:t>Satellites connus 95</a:t>
            </a:r>
            <a:endParaRPr b="0" lang="fr-FR" sz="2400" spc="-1" strike="noStrike">
              <a:solidFill>
                <a:srgbClr val="000000"/>
              </a:solidFill>
              <a:latin typeface="Arial"/>
            </a:endParaRPr>
          </a:p>
          <a:p>
            <a:pPr marL="216000" indent="0">
              <a:lnSpc>
                <a:spcPct val="100000"/>
              </a:lnSpc>
              <a:buNone/>
              <a:tabLst>
                <a:tab algn="l" pos="0"/>
              </a:tabLst>
            </a:pPr>
            <a:r>
              <a:rPr b="1" lang="fr-FR" sz="2400" spc="-1" strike="noStrike">
                <a:solidFill>
                  <a:srgbClr val="000000"/>
                </a:solidFill>
                <a:latin typeface="Arial"/>
              </a:rPr>
              <a:t>Température moyenne –120°</a:t>
            </a:r>
            <a:endParaRPr b="0" lang="fr-FR" sz="2400" spc="-1" strike="noStrike">
              <a:solidFill>
                <a:srgbClr val="000000"/>
              </a:solidFill>
              <a:latin typeface="Arial"/>
            </a:endParaRPr>
          </a:p>
          <a:p>
            <a:pPr marL="216000" indent="0">
              <a:lnSpc>
                <a:spcPct val="100000"/>
              </a:lnSpc>
              <a:buNone/>
              <a:tabLst>
                <a:tab algn="l" pos="0"/>
              </a:tabLst>
            </a:pPr>
            <a:r>
              <a:rPr b="1" lang="fr-FR" sz="2400" spc="-1" strike="noStrike">
                <a:solidFill>
                  <a:srgbClr val="000000"/>
                </a:solidFill>
                <a:latin typeface="Arial"/>
              </a:rPr>
              <a:t>70% de la masse totale des </a:t>
            </a:r>
            <a:r>
              <a:rPr b="1" lang="fr-FR" sz="2400" spc="-1" strike="noStrike">
                <a:solidFill>
                  <a:srgbClr val="000000"/>
                </a:solidFill>
                <a:latin typeface="Lucida Sans Unicode"/>
              </a:rPr>
              <a:t>planètes</a:t>
            </a:r>
            <a:endParaRPr b="0" lang="fr-FR" sz="2400" spc="-1" strike="noStrike">
              <a:solidFill>
                <a:srgbClr val="000000"/>
              </a:solidFill>
              <a:latin typeface="Arial"/>
            </a:endParaRPr>
          </a:p>
          <a:p>
            <a:pPr marL="216000" indent="0">
              <a:lnSpc>
                <a:spcPct val="100000"/>
              </a:lnSpc>
              <a:buNone/>
              <a:tabLst>
                <a:tab algn="l" pos="0"/>
              </a:tabLst>
            </a:pPr>
            <a:r>
              <a:rPr b="1" lang="fr-FR" sz="2400" spc="-1" strike="noStrike">
                <a:solidFill>
                  <a:srgbClr val="000000"/>
                </a:solidFill>
                <a:latin typeface="Lucida Sans Unicode"/>
              </a:rPr>
              <a:t>318 fois la masse de la Terre</a:t>
            </a:r>
            <a:endParaRPr b="0" lang="fr-FR" sz="2400" spc="-1" strike="noStrike">
              <a:solidFill>
                <a:srgbClr val="000000"/>
              </a:solidFill>
              <a:latin typeface="Arial"/>
            </a:endParaRPr>
          </a:p>
          <a:p>
            <a:pPr marL="216000" indent="0">
              <a:lnSpc>
                <a:spcPct val="100000"/>
              </a:lnSpc>
              <a:buNone/>
              <a:tabLst>
                <a:tab algn="l" pos="0"/>
              </a:tabLst>
            </a:pPr>
            <a:r>
              <a:rPr b="1" lang="fr-FR" sz="2400" spc="-1" strike="noStrike">
                <a:solidFill>
                  <a:srgbClr val="000000"/>
                </a:solidFill>
                <a:latin typeface="Lucida Sans Unicode"/>
              </a:rPr>
              <a:t>satellites joviens découverts par Galilée en 1610</a:t>
            </a:r>
            <a:endParaRPr b="0" lang="fr-FR" sz="2400" spc="-1" strike="noStrike">
              <a:solidFill>
                <a:srgbClr val="000000"/>
              </a:solidFill>
              <a:latin typeface="Arial"/>
            </a:endParaRPr>
          </a:p>
          <a:p>
            <a:pPr marL="216000" indent="0">
              <a:lnSpc>
                <a:spcPct val="100000"/>
              </a:lnSpc>
              <a:buNone/>
              <a:tabLst>
                <a:tab algn="l" pos="0"/>
              </a:tabLst>
            </a:pPr>
            <a:r>
              <a:rPr b="1" lang="fr-FR" sz="2400" spc="-1" strike="noStrike">
                <a:solidFill>
                  <a:srgbClr val="000000"/>
                </a:solidFill>
                <a:latin typeface="Lucida Sans Unicode"/>
              </a:rPr>
              <a:t>Du fait de sa vitesse de rotation D à l'équateur + 10% par rapport aux pôles</a:t>
            </a:r>
            <a:endParaRPr b="0" lang="fr-FR" sz="2400" spc="-1" strike="noStrike">
              <a:solidFill>
                <a:srgbClr val="000000"/>
              </a:solidFill>
              <a:latin typeface="Arial"/>
            </a:endParaRPr>
          </a:p>
          <a:p>
            <a:pPr marL="216000" indent="0">
              <a:lnSpc>
                <a:spcPct val="100000"/>
              </a:lnSpc>
              <a:buNone/>
              <a:tabLst>
                <a:tab algn="l" pos="0"/>
              </a:tabLst>
            </a:pPr>
            <a:r>
              <a:rPr b="1" lang="fr-FR" sz="2400" spc="-1" strike="noStrike">
                <a:solidFill>
                  <a:srgbClr val="000000"/>
                </a:solidFill>
                <a:latin typeface="Lucida Sans Unicode"/>
              </a:rPr>
              <a:t>Les bandes claires sont des courants ascendants, les sombres des courants descendants</a:t>
            </a:r>
            <a:endParaRPr b="0" lang="fr-FR" sz="2400" spc="-1" strike="noStrike">
              <a:solidFill>
                <a:srgbClr val="000000"/>
              </a:solidFill>
              <a:latin typeface="Arial"/>
            </a:endParaRPr>
          </a:p>
          <a:p>
            <a:pPr marL="216000" indent="0">
              <a:lnSpc>
                <a:spcPct val="100000"/>
              </a:lnSpc>
              <a:buNone/>
              <a:tabLst>
                <a:tab algn="l" pos="0"/>
              </a:tabLst>
            </a:pPr>
            <a:r>
              <a:rPr b="1" lang="fr-FR" sz="2400" spc="-1" strike="noStrike">
                <a:solidFill>
                  <a:srgbClr val="000000"/>
                </a:solidFill>
                <a:latin typeface="Lucida Sans Unicode"/>
              </a:rPr>
              <a:t>Tache rouge découverte par Cassini en 1665,elle tourne à l'inverse des aiguilles d'une montre en 6 jours</a:t>
            </a:r>
            <a:endParaRPr b="0" lang="fr-FR" sz="2400" spc="-1" strike="noStrike">
              <a:solidFill>
                <a:srgbClr val="000000"/>
              </a:solidFill>
              <a:latin typeface="Arial"/>
            </a:endParaRPr>
          </a:p>
          <a:p>
            <a:pPr marL="216000" indent="0">
              <a:lnSpc>
                <a:spcPct val="100000"/>
              </a:lnSpc>
              <a:buNone/>
              <a:tabLst>
                <a:tab algn="l" pos="0"/>
              </a:tabLst>
            </a:pPr>
            <a:r>
              <a:rPr b="1" lang="fr-FR" sz="2000" spc="-1" strike="noStrike">
                <a:solidFill>
                  <a:srgbClr val="000000"/>
                </a:solidFill>
                <a:latin typeface="Lucida Sans Unicode"/>
              </a:rPr>
              <a:t>Les planètes gazeuses sont surtout composées d’hydrogène et d’hélium</a:t>
            </a:r>
            <a:endParaRPr b="0" lang="fr-FR" sz="2000" spc="-1" strike="noStrike">
              <a:solidFill>
                <a:srgbClr val="000000"/>
              </a:solidFill>
              <a:latin typeface="Arial"/>
            </a:endParaRPr>
          </a:p>
          <a:p>
            <a:pPr marL="216000" indent="0">
              <a:lnSpc>
                <a:spcPct val="100000"/>
              </a:lnSpc>
              <a:buNone/>
              <a:tabLst>
                <a:tab algn="l" pos="0"/>
              </a:tabLst>
            </a:pPr>
            <a:endParaRPr b="0" lang="fr-FR" sz="2400" spc="-1" strike="noStrike">
              <a:solidFill>
                <a:srgbClr val="000000"/>
              </a:solidFill>
              <a:latin typeface="Arial"/>
            </a:endParaRPr>
          </a:p>
          <a:p>
            <a:pPr marL="216000" indent="0">
              <a:lnSpc>
                <a:spcPct val="100000"/>
              </a:lnSpc>
              <a:buNone/>
              <a:tabLst>
                <a:tab algn="l" pos="0"/>
              </a:tabLst>
            </a:pPr>
            <a:endParaRPr b="0" lang="fr-FR" sz="2400" spc="-1" strike="noStrike">
              <a:solidFill>
                <a:srgbClr val="000000"/>
              </a:solidFill>
              <a:latin typeface="Arial"/>
            </a:endParaRPr>
          </a:p>
        </p:txBody>
      </p:sp>
      <p:sp>
        <p:nvSpPr>
          <p:cNvPr id="944" name="Text Box 3"/>
          <p:cNvSpPr/>
          <p:nvPr/>
        </p:nvSpPr>
        <p:spPr>
          <a:xfrm>
            <a:off x="8245080" y="5346000"/>
            <a:ext cx="6031800" cy="1736640"/>
          </a:xfrm>
          <a:prstGeom prst="rect">
            <a:avLst/>
          </a:prstGeom>
          <a:noFill/>
          <a:ln w="0">
            <a:noFill/>
          </a:ln>
        </p:spPr>
        <p:style>
          <a:lnRef idx="0"/>
          <a:fillRef idx="0"/>
          <a:effectRef idx="0"/>
          <a:fontRef idx="minor"/>
        </p:style>
        <p:txBody>
          <a:bodyPr lIns="0" rIns="0" tIns="0" bIns="0" anchor="t">
            <a:spAutoFit/>
          </a:bodyPr>
          <a:p>
            <a:pPr>
              <a:lnSpc>
                <a:spcPct val="95000"/>
              </a:lnSpc>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pPr>
            <a:r>
              <a:rPr b="1" lang="en-GB" sz="2400" spc="-1" strike="noStrike">
                <a:solidFill>
                  <a:srgbClr val="000000"/>
                </a:solidFill>
                <a:latin typeface="Times New Roman"/>
                <a:ea typeface="+mn-ea"/>
              </a:rPr>
              <a:t>70% de la masse totale des planètes</a:t>
            </a:r>
            <a:endParaRPr b="0" lang="fr-FR" sz="2400" spc="-1" strike="noStrike">
              <a:solidFill>
                <a:srgbClr val="000000"/>
              </a:solidFill>
              <a:latin typeface="Arial"/>
            </a:endParaRPr>
          </a:p>
          <a:p>
            <a:pPr>
              <a:lnSpc>
                <a:spcPct val="95000"/>
              </a:lnSpc>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pPr>
            <a:r>
              <a:rPr b="1" lang="en-GB" sz="2400" spc="-1" strike="noStrike">
                <a:solidFill>
                  <a:srgbClr val="000000"/>
                </a:solidFill>
                <a:latin typeface="Times New Roman"/>
                <a:ea typeface="+mn-ea"/>
              </a:rPr>
              <a:t>satellites joviens découverts par Galilée en 1610</a:t>
            </a:r>
            <a:endParaRPr b="0" lang="fr-FR" sz="2400" spc="-1" strike="noStrike">
              <a:solidFill>
                <a:srgbClr val="000000"/>
              </a:solidFill>
              <a:latin typeface="Arial"/>
            </a:endParaRPr>
          </a:p>
          <a:p>
            <a:pPr>
              <a:lnSpc>
                <a:spcPct val="95000"/>
              </a:lnSpc>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pPr>
            <a:r>
              <a:rPr b="1" lang="en-GB" sz="2400" spc="-1" strike="noStrike">
                <a:solidFill>
                  <a:srgbClr val="000000"/>
                </a:solidFill>
                <a:latin typeface="Times New Roman"/>
                <a:ea typeface="+mn-ea"/>
              </a:rPr>
              <a:t>Du fait de sa vitesse de rotation D à l'équateur + 10% par rapport aux pôles</a:t>
            </a:r>
            <a:endParaRPr b="0" lang="fr-FR" sz="2400" spc="-1" strike="noStrike">
              <a:solidFill>
                <a:srgbClr val="000000"/>
              </a:solidFill>
              <a:latin typeface="Arial"/>
            </a:endParaRPr>
          </a:p>
        </p:txBody>
      </p:sp>
      <p:pic>
        <p:nvPicPr>
          <p:cNvPr id="945" name="Image 1" descr=""/>
          <p:cNvPicPr/>
          <p:nvPr/>
        </p:nvPicPr>
        <p:blipFill>
          <a:blip r:embed="rId1"/>
          <a:stretch/>
        </p:blipFill>
        <p:spPr>
          <a:xfrm>
            <a:off x="-8461440" y="981000"/>
            <a:ext cx="8090640" cy="7638480"/>
          </a:xfrm>
          <a:prstGeom prst="rect">
            <a:avLst/>
          </a:prstGeom>
          <a:ln w="0">
            <a:noFill/>
          </a:ln>
        </p:spPr>
      </p:pic>
      <p:sp>
        <p:nvSpPr>
          <p:cNvPr id="946" name="ZoneTexte 1"/>
          <p:cNvSpPr/>
          <p:nvPr/>
        </p:nvSpPr>
        <p:spPr>
          <a:xfrm>
            <a:off x="7164360" y="1390680"/>
            <a:ext cx="711252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400" spc="-1" strike="noStrike">
                <a:solidFill>
                  <a:srgbClr val="000000"/>
                </a:solidFill>
                <a:latin typeface="Times New Roman"/>
                <a:ea typeface="+mn-ea"/>
              </a:rPr>
              <a:t>Satellite juno de la NASA depuis 2011 fin 2025</a:t>
            </a:r>
            <a:endParaRPr b="0" lang="fr-FR" sz="2400" spc="-1" strike="noStrike">
              <a:solidFill>
                <a:srgbClr val="000000"/>
              </a:solidFill>
              <a:latin typeface="Arial"/>
            </a:endParaRPr>
          </a:p>
        </p:txBody>
      </p:sp>
      <p:sp>
        <p:nvSpPr>
          <p:cNvPr id="947" name="ZoneTexte 3"/>
          <p:cNvSpPr/>
          <p:nvPr/>
        </p:nvSpPr>
        <p:spPr>
          <a:xfrm>
            <a:off x="6536880" y="2058480"/>
            <a:ext cx="9072360" cy="301572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400" spc="-1" strike="noStrike">
                <a:solidFill>
                  <a:srgbClr val="000000"/>
                </a:solidFill>
                <a:latin typeface="Times New Roman"/>
                <a:ea typeface="+mn-ea"/>
              </a:rPr>
              <a:t>Un cyclone se développe dans une zone de basse pression car si l’air se réchauffe il va monter et en dessous il y aura moins de pression qui amènera du mauvais temps</a:t>
            </a:r>
            <a:endParaRPr b="0" lang="fr-FR" sz="2400" spc="-1" strike="noStrike">
              <a:solidFill>
                <a:srgbClr val="000000"/>
              </a:solidFill>
              <a:latin typeface="Arial"/>
            </a:endParaRPr>
          </a:p>
          <a:p>
            <a:pPr>
              <a:lnSpc>
                <a:spcPct val="100000"/>
              </a:lnSpc>
            </a:pPr>
            <a:r>
              <a:rPr b="0" lang="fr-FR" sz="2400" spc="-1" strike="noStrike">
                <a:solidFill>
                  <a:srgbClr val="000000"/>
                </a:solidFill>
                <a:latin typeface="Times New Roman"/>
                <a:ea typeface="+mn-ea"/>
              </a:rPr>
              <a:t>Un anti cyclone se développe dans une zone de haute pression car si l’air se refroidit les molécules se rapprochent l’air devient plus lourd donc la pression va monter et va chasser les nuages</a:t>
            </a:r>
            <a:endParaRPr b="0" lang="fr-FR" sz="2400" spc="-1" strike="noStrike">
              <a:solidFill>
                <a:srgbClr val="000000"/>
              </a:solidFill>
              <a:latin typeface="Arial"/>
            </a:endParaRPr>
          </a:p>
          <a:p>
            <a:pPr>
              <a:lnSpc>
                <a:spcPct val="100000"/>
              </a:lnSpc>
            </a:pPr>
            <a:r>
              <a:rPr b="0" lang="fr-FR" sz="2400" spc="-1" strike="noStrike">
                <a:solidFill>
                  <a:srgbClr val="000000"/>
                </a:solidFill>
                <a:latin typeface="Times New Roman"/>
                <a:ea typeface="+mn-ea"/>
              </a:rPr>
              <a:t>Pour les sens de rotation ce sont les courants de coriolis</a:t>
            </a:r>
            <a:endParaRPr b="0" lang="fr-FR" sz="2400" spc="-1" strike="noStrike">
              <a:solidFill>
                <a:srgbClr val="000000"/>
              </a:solidFill>
              <a:latin typeface="Arial"/>
            </a:endParaRPr>
          </a:p>
          <a:p>
            <a:pPr>
              <a:lnSpc>
                <a:spcPct val="100000"/>
              </a:lnSpc>
            </a:pPr>
            <a:endParaRPr b="0" lang="fr-FR" sz="2400" spc="-1" strike="noStrike">
              <a:solidFill>
                <a:srgbClr val="000000"/>
              </a:solidFill>
              <a:latin typeface="Arial"/>
            </a:endParaRPr>
          </a:p>
        </p:txBody>
      </p:sp>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48" name="PlaceHolder 1"/>
          <p:cNvSpPr>
            <a:spLocks noGrp="1"/>
          </p:cNvSpPr>
          <p:nvPr>
            <p:ph type="sldImg"/>
          </p:nvPr>
        </p:nvSpPr>
        <p:spPr>
          <a:xfrm>
            <a:off x="1168560" y="838080"/>
            <a:ext cx="5283000" cy="3962160"/>
          </a:xfrm>
          <a:prstGeom prst="rect">
            <a:avLst/>
          </a:prstGeom>
          <a:ln w="0">
            <a:noFill/>
          </a:ln>
        </p:spPr>
      </p:sp>
      <p:sp>
        <p:nvSpPr>
          <p:cNvPr id="949" name="PlaceHolder 2"/>
          <p:cNvSpPr>
            <a:spLocks noGrp="1"/>
          </p:cNvSpPr>
          <p:nvPr>
            <p:ph type="body"/>
          </p:nvPr>
        </p:nvSpPr>
        <p:spPr>
          <a:xfrm>
            <a:off x="990720" y="5105520"/>
            <a:ext cx="5562000" cy="4799880"/>
          </a:xfrm>
          <a:prstGeom prst="rect">
            <a:avLst/>
          </a:prstGeom>
          <a:noFill/>
          <a:ln w="0">
            <a:noFill/>
          </a:ln>
        </p:spPr>
        <p:txBody>
          <a:bodyPr numCol="1" spcCol="0" lIns="0" rIns="0" tIns="0" bIns="0" anchor="ctr">
            <a:noAutofit/>
          </a:bodyPr>
          <a:p>
            <a:pPr marL="216000" indent="0">
              <a:buNone/>
            </a:pPr>
            <a:endParaRPr b="0" lang="fr-FR" sz="1800" spc="-1" strike="noStrike">
              <a:solidFill>
                <a:srgbClr val="000000"/>
              </a:solidFill>
              <a:latin typeface="Arial"/>
            </a:endParaRPr>
          </a:p>
        </p:txBody>
      </p:sp>
      <p:sp>
        <p:nvSpPr>
          <p:cNvPr id="950" name="Text Box 3"/>
          <p:cNvSpPr/>
          <p:nvPr/>
        </p:nvSpPr>
        <p:spPr>
          <a:xfrm>
            <a:off x="1331640" y="5621400"/>
            <a:ext cx="5119200" cy="1389600"/>
          </a:xfrm>
          <a:prstGeom prst="rect">
            <a:avLst/>
          </a:prstGeom>
          <a:noFill/>
          <a:ln w="0">
            <a:noFill/>
          </a:ln>
        </p:spPr>
        <p:style>
          <a:lnRef idx="0"/>
          <a:fillRef idx="0"/>
          <a:effectRef idx="0"/>
          <a:fontRef idx="minor"/>
        </p:style>
        <p:txBody>
          <a:bodyPr lIns="0" rIns="0" tIns="0" bIns="0" anchor="t">
            <a:spAutoFit/>
          </a:bodyPr>
          <a:p>
            <a:pPr>
              <a:lnSpc>
                <a:spcPct val="95000"/>
              </a:lnSpc>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pPr>
            <a:r>
              <a:rPr b="0" lang="en-GB" sz="2400" spc="-1" strike="noStrike">
                <a:solidFill>
                  <a:srgbClr val="000000"/>
                </a:solidFill>
                <a:latin typeface="Times New Roman"/>
                <a:ea typeface="+mn-ea"/>
              </a:rPr>
              <a:t>Anneaux vus pour la première fois par Galilée en 1610 en image floue</a:t>
            </a:r>
            <a:endParaRPr b="0" lang="fr-FR" sz="2400" spc="-1" strike="noStrike">
              <a:solidFill>
                <a:srgbClr val="000000"/>
              </a:solidFill>
              <a:latin typeface="Arial"/>
            </a:endParaRPr>
          </a:p>
          <a:p>
            <a:pPr>
              <a:lnSpc>
                <a:spcPct val="95000"/>
              </a:lnSpc>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pPr>
            <a:r>
              <a:rPr b="0" lang="en-GB" sz="2400" spc="-1" strike="noStrike">
                <a:solidFill>
                  <a:srgbClr val="000000"/>
                </a:solidFill>
                <a:latin typeface="Times New Roman"/>
                <a:ea typeface="+mn-ea"/>
              </a:rPr>
              <a:t>Orbite 30 ans, bascule tout les 15 ans, cycle 30 ans</a:t>
            </a:r>
            <a:endParaRPr b="0" lang="fr-FR" sz="2400" spc="-1" strike="noStrike">
              <a:solidFill>
                <a:srgbClr val="000000"/>
              </a:solidFill>
              <a:latin typeface="Arial"/>
            </a:endParaRPr>
          </a:p>
        </p:txBody>
      </p:sp>
    </p:spTree>
  </p:cSld>
</p:notes>
</file>

<file path=ppt/notesSlides/notesSlide3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51" name="PlaceHolder 1"/>
          <p:cNvSpPr>
            <a:spLocks noGrp="1"/>
          </p:cNvSpPr>
          <p:nvPr>
            <p:ph type="sldImg"/>
          </p:nvPr>
        </p:nvSpPr>
        <p:spPr>
          <a:xfrm>
            <a:off x="1312920" y="1027080"/>
            <a:ext cx="4933440" cy="3700080"/>
          </a:xfrm>
          <a:prstGeom prst="rect">
            <a:avLst/>
          </a:prstGeom>
          <a:ln w="0">
            <a:noFill/>
          </a:ln>
        </p:spPr>
      </p:sp>
      <p:sp>
        <p:nvSpPr>
          <p:cNvPr id="952" name="PlaceHolder 2"/>
          <p:cNvSpPr>
            <a:spLocks noGrp="1"/>
          </p:cNvSpPr>
          <p:nvPr>
            <p:ph type="body"/>
          </p:nvPr>
        </p:nvSpPr>
        <p:spPr>
          <a:xfrm>
            <a:off x="1170000" y="5086440"/>
            <a:ext cx="5225400" cy="4106160"/>
          </a:xfrm>
          <a:prstGeom prst="rect">
            <a:avLst/>
          </a:prstGeom>
          <a:noFill/>
          <a:ln w="0">
            <a:noFill/>
          </a:ln>
        </p:spPr>
        <p:txBody>
          <a:bodyPr numCol="1" spcCol="0" lIns="0" rIns="0" tIns="0" bIns="0" anchor="ctr">
            <a:noAutofit/>
          </a:bodyPr>
          <a:p>
            <a:pPr marL="216000" indent="0">
              <a:buNone/>
            </a:pPr>
            <a:endParaRPr b="0" lang="fr-FR" sz="1800" spc="-1" strike="noStrike">
              <a:solidFill>
                <a:srgbClr val="000000"/>
              </a:solidFill>
              <a:latin typeface="Arial"/>
            </a:endParaRPr>
          </a:p>
        </p:txBody>
      </p:sp>
      <p:sp>
        <p:nvSpPr>
          <p:cNvPr id="953" name="Text Box 1028"/>
          <p:cNvSpPr/>
          <p:nvPr/>
        </p:nvSpPr>
        <p:spPr>
          <a:xfrm>
            <a:off x="263520" y="5610240"/>
            <a:ext cx="7295400" cy="686520"/>
          </a:xfrm>
          <a:prstGeom prst="rect">
            <a:avLst/>
          </a:prstGeom>
          <a:noFill/>
          <a:ln w="0">
            <a:noFill/>
          </a:ln>
        </p:spPr>
        <p:style>
          <a:lnRef idx="0"/>
          <a:fillRef idx="0"/>
          <a:effectRef idx="0"/>
          <a:fontRef idx="minor"/>
        </p:style>
        <p:txBody>
          <a:bodyPr lIns="0" rIns="0" tIns="15120" bIns="0" anchor="t">
            <a:noAutofit/>
          </a:bodyPr>
          <a:p>
            <a:pPr>
              <a:lnSpc>
                <a:spcPct val="95000"/>
              </a:lnSpc>
              <a:tabLst>
                <a:tab algn="l" pos="723960"/>
                <a:tab algn="l" pos="1447920"/>
                <a:tab algn="l" pos="2171880"/>
                <a:tab algn="l" pos="2895480"/>
                <a:tab algn="l" pos="3619440"/>
                <a:tab algn="l" pos="4343400"/>
                <a:tab algn="l" pos="5067360"/>
                <a:tab algn="l" pos="5791320"/>
                <a:tab algn="l" pos="6515280"/>
                <a:tab algn="l" pos="7238880"/>
              </a:tabLst>
            </a:pPr>
            <a:r>
              <a:rPr b="0" lang="fr-FR" sz="2400" spc="-1" strike="noStrike">
                <a:solidFill>
                  <a:srgbClr val="000000"/>
                </a:solidFill>
                <a:latin typeface="Times New Roman"/>
                <a:ea typeface="+mn-ea"/>
              </a:rPr>
              <a:t>Division de Cassini découverte par l'Italien Cassini en 1675</a:t>
            </a:r>
            <a:endParaRPr b="0" lang="fr-FR" sz="2400" spc="-1" strike="noStrike">
              <a:solidFill>
                <a:srgbClr val="000000"/>
              </a:solidFill>
              <a:latin typeface="Arial"/>
            </a:endParaRPr>
          </a:p>
          <a:p>
            <a:pPr>
              <a:lnSpc>
                <a:spcPct val="95000"/>
              </a:lnSpc>
              <a:tabLst>
                <a:tab algn="l" pos="723960"/>
                <a:tab algn="l" pos="1447920"/>
                <a:tab algn="l" pos="2171880"/>
                <a:tab algn="l" pos="2895480"/>
                <a:tab algn="l" pos="3619440"/>
                <a:tab algn="l" pos="4343400"/>
                <a:tab algn="l" pos="5067360"/>
                <a:tab algn="l" pos="5791320"/>
                <a:tab algn="l" pos="6515280"/>
                <a:tab algn="l" pos="7238880"/>
              </a:tabLst>
            </a:pPr>
            <a:r>
              <a:rPr b="0" lang="fr-FR" sz="2400" spc="-1" strike="noStrike">
                <a:solidFill>
                  <a:srgbClr val="000000"/>
                </a:solidFill>
                <a:latin typeface="Times New Roman"/>
                <a:ea typeface="+mn-ea"/>
              </a:rPr>
              <a:t>Encke découvre un 2° anneaux en 1837</a:t>
            </a:r>
            <a:endParaRPr b="0" lang="fr-FR" sz="2400" spc="-1" strike="noStrike">
              <a:solidFill>
                <a:srgbClr val="000000"/>
              </a:solidFill>
              <a:latin typeface="Arial"/>
            </a:endParaRPr>
          </a:p>
          <a:p>
            <a:pPr>
              <a:lnSpc>
                <a:spcPct val="95000"/>
              </a:lnSpc>
              <a:tabLst>
                <a:tab algn="l" pos="723960"/>
                <a:tab algn="l" pos="1447920"/>
                <a:tab algn="l" pos="2171880"/>
                <a:tab algn="l" pos="2895480"/>
                <a:tab algn="l" pos="3619440"/>
                <a:tab algn="l" pos="4343400"/>
                <a:tab algn="l" pos="5067360"/>
                <a:tab algn="l" pos="5791320"/>
                <a:tab algn="l" pos="6515280"/>
                <a:tab algn="l" pos="7238880"/>
              </a:tabLst>
            </a:pPr>
            <a:endParaRPr b="0" lang="fr-FR" sz="2400" spc="-1" strike="noStrike">
              <a:solidFill>
                <a:srgbClr val="000000"/>
              </a:solidFill>
              <a:latin typeface="Arial"/>
            </a:endParaRPr>
          </a:p>
          <a:p>
            <a:pPr>
              <a:lnSpc>
                <a:spcPct val="95000"/>
              </a:lnSpc>
              <a:tabLst>
                <a:tab algn="l" pos="723960"/>
                <a:tab algn="l" pos="1447920"/>
                <a:tab algn="l" pos="2171880"/>
                <a:tab algn="l" pos="2895480"/>
                <a:tab algn="l" pos="3619440"/>
                <a:tab algn="l" pos="4343400"/>
                <a:tab algn="l" pos="5067360"/>
                <a:tab algn="l" pos="5791320"/>
                <a:tab algn="l" pos="6515280"/>
                <a:tab algn="l" pos="7238880"/>
              </a:tabLst>
            </a:pPr>
            <a:r>
              <a:rPr b="0" lang="fr-FR" sz="2400" spc="-1" strike="noStrike">
                <a:solidFill>
                  <a:srgbClr val="000000"/>
                </a:solidFill>
                <a:latin typeface="Times New Roman"/>
                <a:ea typeface="+mn-ea"/>
              </a:rPr>
              <a:t>Saturne possède 145 satellites</a:t>
            </a:r>
            <a:endParaRPr b="0" lang="fr-FR" sz="2400" spc="-1" strike="noStrike">
              <a:solidFill>
                <a:srgbClr val="000000"/>
              </a:solidFill>
              <a:latin typeface="Arial"/>
            </a:endParaRPr>
          </a:p>
        </p:txBody>
      </p:sp>
    </p:spTree>
  </p:cSld>
</p:notes>
</file>

<file path=ppt/notesSlides/notesSlide3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54" name="PlaceHolder 1"/>
          <p:cNvSpPr>
            <a:spLocks noGrp="1"/>
          </p:cNvSpPr>
          <p:nvPr>
            <p:ph type="sldImg"/>
          </p:nvPr>
        </p:nvSpPr>
        <p:spPr>
          <a:xfrm>
            <a:off x="150840" y="900000"/>
            <a:ext cx="4930560" cy="3698640"/>
          </a:xfrm>
          <a:prstGeom prst="rect">
            <a:avLst/>
          </a:prstGeom>
          <a:ln w="0">
            <a:noFill/>
          </a:ln>
        </p:spPr>
      </p:sp>
      <p:sp>
        <p:nvSpPr>
          <p:cNvPr id="955" name="Espace réservé du numéro de diapositive 3"/>
          <p:cNvSpPr/>
          <p:nvPr/>
        </p:nvSpPr>
        <p:spPr>
          <a:xfrm>
            <a:off x="3884760" y="8685360"/>
            <a:ext cx="2971080" cy="45648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4645E171-1E61-498D-B8D2-33F147034E8B}" type="slidenum">
              <a:rPr b="0" lang="en-GB" sz="1800" spc="-1" strike="noStrike">
                <a:solidFill>
                  <a:srgbClr val="000000"/>
                </a:solidFill>
                <a:latin typeface="Times New Roman"/>
                <a:ea typeface="+mn-ea"/>
              </a:rPr>
              <a:t>&lt;numéro&gt;</a:t>
            </a:fld>
            <a:endParaRPr b="0" lang="fr-FR" sz="1800" spc="-1" strike="noStrike">
              <a:solidFill>
                <a:srgbClr val="000000"/>
              </a:solidFill>
              <a:latin typeface="Arial"/>
            </a:endParaRPr>
          </a:p>
        </p:txBody>
      </p:sp>
      <p:sp>
        <p:nvSpPr>
          <p:cNvPr id="956" name="AutoShape 2"/>
          <p:cNvSpPr/>
          <p:nvPr/>
        </p:nvSpPr>
        <p:spPr>
          <a:xfrm>
            <a:off x="7772400" y="0"/>
            <a:ext cx="8640" cy="8640"/>
          </a:xfrm>
          <a:prstGeom prst="rect">
            <a:avLst/>
          </a:prstGeom>
          <a:noFill/>
          <a:ln w="0">
            <a:noFill/>
          </a:ln>
        </p:spPr>
        <p:style>
          <a:lnRef idx="0"/>
          <a:fillRef idx="0"/>
          <a:effectRef idx="0"/>
          <a:fontRef idx="minor"/>
        </p:style>
        <p:txBody>
          <a:bodyPr lIns="90000" rIns="90000" tIns="-35640" bIns="-35640" anchor="t">
            <a:noAutofit/>
          </a:bodyPr>
          <a:p>
            <a:pPr>
              <a:lnSpc>
                <a:spcPct val="100000"/>
              </a:lnSpc>
            </a:pPr>
            <a:endParaRPr b="0" lang="fr-FR" sz="1800" spc="-1" strike="noStrike">
              <a:solidFill>
                <a:srgbClr val="000000"/>
              </a:solidFill>
              <a:latin typeface="Calibri"/>
              <a:ea typeface="+mn-ea"/>
            </a:endParaRPr>
          </a:p>
        </p:txBody>
      </p:sp>
      <p:sp>
        <p:nvSpPr>
          <p:cNvPr id="957" name="PlaceHolder 2"/>
          <p:cNvSpPr>
            <a:spLocks noGrp="1"/>
          </p:cNvSpPr>
          <p:nvPr>
            <p:ph type="body"/>
          </p:nvPr>
        </p:nvSpPr>
        <p:spPr>
          <a:xfrm>
            <a:off x="-2754360" y="4343400"/>
            <a:ext cx="10740240" cy="4114080"/>
          </a:xfrm>
          <a:prstGeom prst="rect">
            <a:avLst/>
          </a:prstGeom>
          <a:noFill/>
          <a:ln w="0">
            <a:noFill/>
          </a:ln>
        </p:spPr>
        <p:txBody>
          <a:bodyPr numCol="1" spcCol="0" lIns="0" rIns="0" tIns="0" bIns="0" anchor="t">
            <a:noAutofit/>
          </a:bodyPr>
          <a:p>
            <a:pPr marL="216000" indent="0">
              <a:buNone/>
            </a:pPr>
            <a:endParaRPr b="0" lang="fr-FR" sz="1800" spc="-1" strike="noStrike">
              <a:solidFill>
                <a:srgbClr val="000000"/>
              </a:solidFill>
              <a:latin typeface="Arial"/>
            </a:endParaRPr>
          </a:p>
        </p:txBody>
      </p:sp>
      <p:sp>
        <p:nvSpPr>
          <p:cNvPr id="958" name="ZoneTexte 1"/>
          <p:cNvSpPr/>
          <p:nvPr/>
        </p:nvSpPr>
        <p:spPr>
          <a:xfrm>
            <a:off x="8316360" y="1097280"/>
            <a:ext cx="770400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400" spc="-1" strike="noStrike">
                <a:solidFill>
                  <a:srgbClr val="000000"/>
                </a:solidFill>
                <a:latin typeface="Times New Roman"/>
                <a:ea typeface="+mn-ea"/>
              </a:rPr>
              <a:t> </a:t>
            </a:r>
            <a:r>
              <a:rPr b="0" lang="fr-FR" sz="2400" spc="-1" strike="noStrike">
                <a:solidFill>
                  <a:srgbClr val="000000"/>
                </a:solidFill>
                <a:latin typeface="Times New Roman"/>
                <a:ea typeface="+mn-ea"/>
              </a:rPr>
              <a:t>cassini huygens en orbite de 2004 à 2017 soit13 ans</a:t>
            </a:r>
            <a:endParaRPr b="0" lang="fr-FR" sz="2400" spc="-1" strike="noStrike">
              <a:solidFill>
                <a:srgbClr val="000000"/>
              </a:solidFill>
              <a:latin typeface="Arial"/>
            </a:endParaRPr>
          </a:p>
        </p:txBody>
      </p:sp>
    </p:spTree>
  </p:cSld>
</p:notes>
</file>

<file path=ppt/notesSlides/notesSlide3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59" name="PlaceHolder 1"/>
          <p:cNvSpPr>
            <a:spLocks noGrp="1"/>
          </p:cNvSpPr>
          <p:nvPr>
            <p:ph type="sldImg"/>
          </p:nvPr>
        </p:nvSpPr>
        <p:spPr>
          <a:xfrm>
            <a:off x="1168560" y="838080"/>
            <a:ext cx="5283000" cy="3962160"/>
          </a:xfrm>
          <a:prstGeom prst="rect">
            <a:avLst/>
          </a:prstGeom>
          <a:ln w="0">
            <a:noFill/>
          </a:ln>
        </p:spPr>
      </p:sp>
      <p:sp>
        <p:nvSpPr>
          <p:cNvPr id="960" name="PlaceHolder 2"/>
          <p:cNvSpPr>
            <a:spLocks noGrp="1"/>
          </p:cNvSpPr>
          <p:nvPr>
            <p:ph type="body"/>
          </p:nvPr>
        </p:nvSpPr>
        <p:spPr>
          <a:xfrm>
            <a:off x="-252360" y="5562720"/>
            <a:ext cx="5562000" cy="4799880"/>
          </a:xfrm>
          <a:prstGeom prst="rect">
            <a:avLst/>
          </a:prstGeom>
          <a:noFill/>
          <a:ln w="0">
            <a:noFill/>
          </a:ln>
        </p:spPr>
        <p:txBody>
          <a:bodyPr numCol="1" spcCol="0" lIns="0" rIns="0" tIns="0" bIns="0" anchor="ctr">
            <a:noAutofit/>
          </a:bodyPr>
          <a:p>
            <a:pPr marL="216000" indent="0">
              <a:lnSpc>
                <a:spcPct val="100000"/>
              </a:lnSpc>
              <a:buNone/>
              <a:tabLst>
                <a:tab algn="l" pos="0"/>
              </a:tabLst>
            </a:pPr>
            <a:r>
              <a:rPr b="1" lang="fr-FR" sz="2400" spc="-1" strike="noStrike">
                <a:solidFill>
                  <a:srgbClr val="000000"/>
                </a:solidFill>
                <a:latin typeface="Arial"/>
              </a:rPr>
              <a:t>1° planète découverte en 1781 après l'invention </a:t>
            </a:r>
            <a:r>
              <a:rPr b="1" lang="fr-FR" sz="2400" spc="-1" strike="noStrike">
                <a:solidFill>
                  <a:srgbClr val="000000"/>
                </a:solidFill>
                <a:latin typeface="Lucida Sans Unicode"/>
              </a:rPr>
              <a:t>de la lunette</a:t>
            </a:r>
            <a:endParaRPr b="0" lang="fr-FR" sz="2400" spc="-1" strike="noStrike">
              <a:solidFill>
                <a:srgbClr val="000000"/>
              </a:solidFill>
              <a:latin typeface="Arial"/>
            </a:endParaRPr>
          </a:p>
          <a:p>
            <a:pPr marL="216000" indent="0">
              <a:lnSpc>
                <a:spcPct val="100000"/>
              </a:lnSpc>
              <a:buNone/>
              <a:tabLst>
                <a:tab algn="l" pos="0"/>
              </a:tabLst>
            </a:pPr>
            <a:r>
              <a:rPr b="1" lang="fr-FR" sz="2400" spc="-1" strike="noStrike">
                <a:solidFill>
                  <a:srgbClr val="000000"/>
                </a:solidFill>
                <a:latin typeface="Lucida Sans Unicode"/>
              </a:rPr>
              <a:t> </a:t>
            </a:r>
            <a:r>
              <a:rPr b="1" lang="fr-FR" sz="2400" spc="-1" strike="noStrike">
                <a:solidFill>
                  <a:srgbClr val="000000"/>
                </a:solidFill>
                <a:latin typeface="Lucida Sans Unicode"/>
              </a:rPr>
              <a:t>par William Herschel musicien allemand naturalisé Anglais</a:t>
            </a:r>
            <a:endParaRPr b="0" lang="fr-FR" sz="2400" spc="-1" strike="noStrike">
              <a:solidFill>
                <a:srgbClr val="000000"/>
              </a:solidFill>
              <a:latin typeface="Arial"/>
            </a:endParaRPr>
          </a:p>
          <a:p>
            <a:pPr marL="216000" indent="0">
              <a:lnSpc>
                <a:spcPct val="100000"/>
              </a:lnSpc>
              <a:buNone/>
              <a:tabLst>
                <a:tab algn="l" pos="0"/>
              </a:tabLst>
            </a:pPr>
            <a:r>
              <a:rPr b="1" lang="fr-FR" sz="2400" spc="-1" strike="noStrike">
                <a:solidFill>
                  <a:srgbClr val="000000"/>
                </a:solidFill>
                <a:latin typeface="Lucida Sans Unicode"/>
              </a:rPr>
              <a:t>Elle roule sur son orbite</a:t>
            </a:r>
            <a:endParaRPr b="0" lang="fr-FR" sz="2400" spc="-1" strike="noStrike">
              <a:solidFill>
                <a:srgbClr val="000000"/>
              </a:solidFill>
              <a:latin typeface="Arial"/>
            </a:endParaRPr>
          </a:p>
          <a:p>
            <a:pPr marL="216000" indent="0">
              <a:lnSpc>
                <a:spcPct val="100000"/>
              </a:lnSpc>
              <a:buNone/>
              <a:tabLst>
                <a:tab algn="l" pos="0"/>
              </a:tabLst>
            </a:pPr>
            <a:r>
              <a:rPr b="1" lang="fr-FR" sz="2400" spc="-1" strike="noStrike">
                <a:solidFill>
                  <a:srgbClr val="000000"/>
                </a:solidFill>
                <a:latin typeface="Lucida Sans Unicode"/>
              </a:rPr>
              <a:t>Distance Soleil 19,2 UA</a:t>
            </a:r>
            <a:endParaRPr b="0" lang="fr-FR" sz="2400" spc="-1" strike="noStrike">
              <a:solidFill>
                <a:srgbClr val="000000"/>
              </a:solidFill>
              <a:latin typeface="Arial"/>
            </a:endParaRPr>
          </a:p>
          <a:p>
            <a:pPr marL="216000" indent="0">
              <a:lnSpc>
                <a:spcPct val="100000"/>
              </a:lnSpc>
              <a:buNone/>
              <a:tabLst>
                <a:tab algn="l" pos="0"/>
              </a:tabLst>
            </a:pPr>
            <a:r>
              <a:rPr b="1" lang="fr-FR" sz="2400" spc="-1" strike="noStrike">
                <a:solidFill>
                  <a:srgbClr val="000000"/>
                </a:solidFill>
                <a:latin typeface="Lucida Sans Unicode"/>
              </a:rPr>
              <a:t>Orbite 84 ans</a:t>
            </a:r>
            <a:endParaRPr b="0" lang="fr-FR" sz="2400" spc="-1" strike="noStrike">
              <a:solidFill>
                <a:srgbClr val="000000"/>
              </a:solidFill>
              <a:latin typeface="Arial"/>
            </a:endParaRPr>
          </a:p>
          <a:p>
            <a:pPr marL="216000" indent="0">
              <a:lnSpc>
                <a:spcPct val="100000"/>
              </a:lnSpc>
              <a:buNone/>
              <a:tabLst>
                <a:tab algn="l" pos="0"/>
              </a:tabLst>
            </a:pPr>
            <a:r>
              <a:rPr b="1" lang="fr-FR" sz="2400" spc="-1" strike="noStrike">
                <a:solidFill>
                  <a:srgbClr val="000000"/>
                </a:solidFill>
                <a:latin typeface="Lucida Sans Unicode"/>
              </a:rPr>
              <a:t>Température moyenne –193°</a:t>
            </a:r>
            <a:endParaRPr b="0" lang="fr-FR" sz="2400" spc="-1" strike="noStrike">
              <a:solidFill>
                <a:srgbClr val="000000"/>
              </a:solidFill>
              <a:latin typeface="Arial"/>
            </a:endParaRPr>
          </a:p>
          <a:p>
            <a:pPr marL="216000" indent="0">
              <a:lnSpc>
                <a:spcPct val="100000"/>
              </a:lnSpc>
              <a:buNone/>
              <a:tabLst>
                <a:tab algn="l" pos="0"/>
              </a:tabLst>
            </a:pPr>
            <a:r>
              <a:rPr b="1" lang="fr-FR" sz="2400" spc="-1" strike="noStrike">
                <a:solidFill>
                  <a:srgbClr val="000000"/>
                </a:solidFill>
                <a:latin typeface="Lucida Sans Unicode"/>
              </a:rPr>
              <a:t>Rotation 17h14</a:t>
            </a:r>
            <a:endParaRPr b="0" lang="fr-FR" sz="2400" spc="-1" strike="noStrike">
              <a:solidFill>
                <a:srgbClr val="000000"/>
              </a:solidFill>
              <a:latin typeface="Arial"/>
            </a:endParaRPr>
          </a:p>
          <a:p>
            <a:pPr marL="216000" indent="0">
              <a:lnSpc>
                <a:spcPct val="100000"/>
              </a:lnSpc>
              <a:buNone/>
              <a:tabLst>
                <a:tab algn="l" pos="0"/>
              </a:tabLst>
            </a:pPr>
            <a:r>
              <a:rPr b="1" lang="fr-FR" sz="2400" spc="-1" strike="noStrike">
                <a:solidFill>
                  <a:srgbClr val="000000"/>
                </a:solidFill>
                <a:latin typeface="Lucida Sans Unicode"/>
              </a:rPr>
              <a:t>Masse 14,5 Terres</a:t>
            </a:r>
            <a:endParaRPr b="0" lang="fr-FR" sz="2400" spc="-1" strike="noStrike">
              <a:solidFill>
                <a:srgbClr val="000000"/>
              </a:solidFill>
              <a:latin typeface="Arial"/>
            </a:endParaRPr>
          </a:p>
          <a:p>
            <a:pPr marL="216000" indent="0">
              <a:lnSpc>
                <a:spcPct val="100000"/>
              </a:lnSpc>
              <a:buNone/>
              <a:tabLst>
                <a:tab algn="l" pos="0"/>
              </a:tabLst>
            </a:pPr>
            <a:r>
              <a:rPr b="1" lang="fr-FR" sz="2400" spc="-1" strike="noStrike">
                <a:solidFill>
                  <a:srgbClr val="000000"/>
                </a:solidFill>
                <a:latin typeface="Lucida Sans Unicode"/>
              </a:rPr>
              <a:t>Satellites connus 27</a:t>
            </a:r>
            <a:endParaRPr b="0" lang="fr-FR" sz="2400" spc="-1" strike="noStrike">
              <a:solidFill>
                <a:srgbClr val="000000"/>
              </a:solidFill>
              <a:latin typeface="Arial"/>
            </a:endParaRPr>
          </a:p>
          <a:p>
            <a:pPr marL="216000" indent="0">
              <a:lnSpc>
                <a:spcPct val="100000"/>
              </a:lnSpc>
              <a:buNone/>
              <a:tabLst>
                <a:tab algn="l" pos="0"/>
              </a:tabLst>
            </a:pPr>
            <a:endParaRPr b="0" lang="fr-FR" sz="2400" spc="-1" strike="noStrike">
              <a:solidFill>
                <a:srgbClr val="000000"/>
              </a:solidFill>
              <a:latin typeface="Arial"/>
            </a:endParaRPr>
          </a:p>
        </p:txBody>
      </p:sp>
    </p:spTree>
  </p:cSld>
</p:notes>
</file>

<file path=ppt/notesSlides/notesSlide3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61" name="PlaceHolder 1"/>
          <p:cNvSpPr>
            <a:spLocks noGrp="1"/>
          </p:cNvSpPr>
          <p:nvPr>
            <p:ph type="sldImg"/>
          </p:nvPr>
        </p:nvSpPr>
        <p:spPr>
          <a:xfrm>
            <a:off x="1168560" y="838080"/>
            <a:ext cx="5283000" cy="3962160"/>
          </a:xfrm>
          <a:prstGeom prst="rect">
            <a:avLst/>
          </a:prstGeom>
          <a:ln w="0">
            <a:noFill/>
          </a:ln>
        </p:spPr>
      </p:sp>
      <p:sp>
        <p:nvSpPr>
          <p:cNvPr id="962" name="PlaceHolder 2"/>
          <p:cNvSpPr>
            <a:spLocks noGrp="1"/>
          </p:cNvSpPr>
          <p:nvPr>
            <p:ph type="body"/>
          </p:nvPr>
        </p:nvSpPr>
        <p:spPr>
          <a:xfrm>
            <a:off x="990720" y="5105520"/>
            <a:ext cx="5562000" cy="4799880"/>
          </a:xfrm>
          <a:prstGeom prst="rect">
            <a:avLst/>
          </a:prstGeom>
          <a:noFill/>
          <a:ln w="0">
            <a:noFill/>
          </a:ln>
        </p:spPr>
        <p:txBody>
          <a:bodyPr numCol="1" spcCol="0" lIns="0" rIns="0" tIns="0" bIns="0" anchor="ctr">
            <a:noAutofit/>
          </a:bodyPr>
          <a:p>
            <a:pPr marL="216000" indent="0">
              <a:lnSpc>
                <a:spcPct val="100000"/>
              </a:lnSpc>
              <a:buNone/>
              <a:tabLst>
                <a:tab algn="l" pos="0"/>
              </a:tabLst>
            </a:pPr>
            <a:r>
              <a:rPr b="1" lang="fr-FR" sz="2000" spc="-1" strike="noStrike">
                <a:solidFill>
                  <a:srgbClr val="ffffff"/>
                </a:solidFill>
                <a:latin typeface="Arial"/>
              </a:rPr>
              <a:t>Distance Soleil 30,14 UA</a:t>
            </a:r>
            <a:endParaRPr b="0" lang="fr-FR" sz="2000" spc="-1" strike="noStrike">
              <a:solidFill>
                <a:srgbClr val="000000"/>
              </a:solidFill>
              <a:latin typeface="Arial"/>
            </a:endParaRPr>
          </a:p>
          <a:p>
            <a:pPr marL="216000" indent="0">
              <a:lnSpc>
                <a:spcPct val="100000"/>
              </a:lnSpc>
              <a:buNone/>
              <a:tabLst>
                <a:tab algn="l" pos="0"/>
              </a:tabLst>
            </a:pPr>
            <a:r>
              <a:rPr b="1" lang="fr-FR" sz="2000" spc="-1" strike="noStrike">
                <a:solidFill>
                  <a:srgbClr val="ffffff"/>
                </a:solidFill>
                <a:latin typeface="Arial"/>
              </a:rPr>
              <a:t>Orbite 165,5 ans</a:t>
            </a:r>
            <a:endParaRPr b="0" lang="fr-FR" sz="2000" spc="-1" strike="noStrike">
              <a:solidFill>
                <a:srgbClr val="000000"/>
              </a:solidFill>
              <a:latin typeface="Arial"/>
            </a:endParaRPr>
          </a:p>
          <a:p>
            <a:pPr marL="216000" indent="0">
              <a:lnSpc>
                <a:spcPct val="100000"/>
              </a:lnSpc>
              <a:buNone/>
              <a:tabLst>
                <a:tab algn="l" pos="0"/>
              </a:tabLst>
            </a:pPr>
            <a:r>
              <a:rPr b="1" lang="fr-FR" sz="2000" spc="-1" strike="noStrike">
                <a:solidFill>
                  <a:srgbClr val="ffffff"/>
                </a:solidFill>
                <a:latin typeface="Arial"/>
              </a:rPr>
              <a:t>Rotation 19h</a:t>
            </a:r>
            <a:endParaRPr b="0" lang="fr-FR" sz="2000" spc="-1" strike="noStrike">
              <a:solidFill>
                <a:srgbClr val="000000"/>
              </a:solidFill>
              <a:latin typeface="Arial"/>
            </a:endParaRPr>
          </a:p>
          <a:p>
            <a:pPr marL="216000" indent="0">
              <a:lnSpc>
                <a:spcPct val="100000"/>
              </a:lnSpc>
              <a:buNone/>
              <a:tabLst>
                <a:tab algn="l" pos="0"/>
              </a:tabLst>
            </a:pPr>
            <a:r>
              <a:rPr b="1" lang="fr-FR" sz="2000" spc="-1" strike="noStrike">
                <a:solidFill>
                  <a:srgbClr val="ffffff"/>
                </a:solidFill>
                <a:latin typeface="Arial"/>
              </a:rPr>
              <a:t>Température moyenne –152°</a:t>
            </a:r>
            <a:endParaRPr b="0" lang="fr-FR" sz="2000" spc="-1" strike="noStrike">
              <a:solidFill>
                <a:srgbClr val="000000"/>
              </a:solidFill>
              <a:latin typeface="Arial"/>
            </a:endParaRPr>
          </a:p>
          <a:p>
            <a:pPr marL="216000" indent="0">
              <a:lnSpc>
                <a:spcPct val="100000"/>
              </a:lnSpc>
              <a:buNone/>
              <a:tabLst>
                <a:tab algn="l" pos="0"/>
              </a:tabLst>
            </a:pPr>
            <a:r>
              <a:rPr b="1" lang="fr-FR" sz="2000" spc="-1" strike="noStrike">
                <a:solidFill>
                  <a:srgbClr val="ffffff"/>
                </a:solidFill>
                <a:latin typeface="Arial"/>
              </a:rPr>
              <a:t>Masse 17,1 fois la Terre</a:t>
            </a:r>
            <a:endParaRPr b="0" lang="fr-FR" sz="2000" spc="-1" strike="noStrike">
              <a:solidFill>
                <a:srgbClr val="000000"/>
              </a:solidFill>
              <a:latin typeface="Arial"/>
            </a:endParaRPr>
          </a:p>
          <a:p>
            <a:pPr marL="216000" indent="0">
              <a:lnSpc>
                <a:spcPct val="100000"/>
              </a:lnSpc>
              <a:buNone/>
              <a:tabLst>
                <a:tab algn="l" pos="0"/>
              </a:tabLst>
            </a:pPr>
            <a:r>
              <a:rPr b="1" lang="fr-FR" sz="2000" spc="-1" strike="noStrike">
                <a:solidFill>
                  <a:srgbClr val="ffffff"/>
                </a:solidFill>
                <a:latin typeface="Arial"/>
              </a:rPr>
              <a:t>Satellites connu 13</a:t>
            </a:r>
            <a:endParaRPr b="0" lang="fr-FR" sz="2000" spc="-1" strike="noStrike">
              <a:solidFill>
                <a:srgbClr val="000000"/>
              </a:solidFill>
              <a:latin typeface="Arial"/>
            </a:endParaRPr>
          </a:p>
          <a:p>
            <a:pPr marL="216000" indent="0">
              <a:lnSpc>
                <a:spcPct val="100000"/>
              </a:lnSpc>
              <a:buNone/>
              <a:tabLst>
                <a:tab algn="l" pos="0"/>
              </a:tabLst>
            </a:pPr>
            <a:r>
              <a:rPr b="1" lang="fr-FR" sz="2000" spc="-1" strike="noStrike">
                <a:solidFill>
                  <a:srgbClr val="ffffff"/>
                </a:solidFill>
                <a:latin typeface="Arial"/>
              </a:rPr>
              <a:t>Couleur bleue : forte teneur en méthane</a:t>
            </a:r>
            <a:endParaRPr b="0" lang="fr-FR" sz="2000" spc="-1" strike="noStrike">
              <a:solidFill>
                <a:srgbClr val="000000"/>
              </a:solidFill>
              <a:latin typeface="Arial"/>
            </a:endParaRPr>
          </a:p>
          <a:p>
            <a:pPr marL="216000" indent="0">
              <a:lnSpc>
                <a:spcPct val="100000"/>
              </a:lnSpc>
              <a:buNone/>
              <a:tabLst>
                <a:tab algn="l" pos="0"/>
              </a:tabLst>
            </a:pPr>
            <a:r>
              <a:rPr b="1" lang="fr-FR" sz="2000" spc="-1" strike="noStrike">
                <a:solidFill>
                  <a:srgbClr val="ffffff"/>
                </a:solidFill>
                <a:latin typeface="Arial"/>
              </a:rPr>
              <a:t>1°planète découverte par des équations mathématiques en 1846 par l'Allemand Galle</a:t>
            </a:r>
            <a:endParaRPr b="0" lang="fr-FR" sz="2000" spc="-1" strike="noStrike">
              <a:solidFill>
                <a:srgbClr val="000000"/>
              </a:solidFill>
              <a:latin typeface="Arial"/>
            </a:endParaRPr>
          </a:p>
          <a:p>
            <a:pPr marL="216000" indent="0">
              <a:lnSpc>
                <a:spcPct val="100000"/>
              </a:lnSpc>
              <a:buNone/>
              <a:tabLst>
                <a:tab algn="l" pos="0"/>
              </a:tabLst>
            </a:pPr>
            <a:r>
              <a:rPr b="1" lang="fr-FR" sz="2000" spc="-1" strike="noStrike">
                <a:solidFill>
                  <a:srgbClr val="ffffff"/>
                </a:solidFill>
                <a:latin typeface="Arial"/>
              </a:rPr>
              <a:t>d'après les indications du Français Le Verrier</a:t>
            </a:r>
            <a:endParaRPr b="0" lang="fr-FR" sz="2000" spc="-1" strike="noStrike">
              <a:solidFill>
                <a:srgbClr val="000000"/>
              </a:solidFill>
              <a:latin typeface="Arial"/>
            </a:endParaRPr>
          </a:p>
          <a:p>
            <a:pPr marL="216000" indent="0">
              <a:lnSpc>
                <a:spcPct val="100000"/>
              </a:lnSpc>
              <a:buNone/>
              <a:tabLst>
                <a:tab algn="l" pos="0"/>
              </a:tabLst>
            </a:pPr>
            <a:r>
              <a:rPr b="1" lang="fr-FR" sz="2000" spc="-1" strike="noStrike">
                <a:solidFill>
                  <a:srgbClr val="ffffff"/>
                </a:solidFill>
                <a:latin typeface="Arial"/>
              </a:rPr>
              <a:t>Le Britanique Adams l'avait découvert peu avant mais sans suites </a:t>
            </a:r>
            <a:endParaRPr b="0" lang="fr-FR" sz="2000" spc="-1" strike="noStrike">
              <a:solidFill>
                <a:srgbClr val="000000"/>
              </a:solidFill>
              <a:latin typeface="Arial"/>
            </a:endParaRPr>
          </a:p>
          <a:p>
            <a:pPr marL="216000" indent="0">
              <a:lnSpc>
                <a:spcPct val="100000"/>
              </a:lnSpc>
              <a:buNone/>
              <a:tabLst>
                <a:tab algn="l" pos="0"/>
              </a:tabLst>
            </a:pPr>
            <a:r>
              <a:rPr b="1" lang="fr-FR" sz="2000" spc="-1" strike="noStrike">
                <a:solidFill>
                  <a:srgbClr val="ffffff"/>
                </a:solidFill>
                <a:latin typeface="Arial"/>
              </a:rPr>
              <a:t>En effet, se tournant vers James Challis, directeur de l'observatoire de Cambridge, celui-ci le renvoya à l'astronome royal Sir George Biddell Airy. Adams transmit ses résultats à Airy par courrier le 21 octobre 1845, et obtint une réponse le 5 du mois suivant. Airy émit des doutes sur les travaux de son jeune collègue. Découragé par le comportement d'Airy, Adams ne lui répondra qu'un an après.</a:t>
            </a: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a:p>
            <a:pPr marL="216000" indent="0">
              <a:lnSpc>
                <a:spcPct val="100000"/>
              </a:lnSpc>
              <a:buNone/>
              <a:tabLst>
                <a:tab algn="l" pos="0"/>
              </a:tabLst>
            </a:pPr>
            <a:r>
              <a:rPr b="1" lang="fr-FR" sz="2400" spc="-1" strike="noStrike">
                <a:solidFill>
                  <a:srgbClr val="000000"/>
                </a:solidFill>
                <a:latin typeface="Arial"/>
              </a:rPr>
              <a:t>L'existence des anneaux de Neptune( Il y a en tout 5 anneaux)  fut détectée</a:t>
            </a:r>
            <a:endParaRPr b="0" lang="fr-FR" sz="2400" spc="-1" strike="noStrike">
              <a:solidFill>
                <a:srgbClr val="000000"/>
              </a:solidFill>
              <a:latin typeface="Arial"/>
            </a:endParaRPr>
          </a:p>
          <a:p>
            <a:pPr marL="216000" indent="0">
              <a:lnSpc>
                <a:spcPct val="100000"/>
              </a:lnSpc>
              <a:buNone/>
              <a:tabLst>
                <a:tab algn="l" pos="0"/>
              </a:tabLst>
            </a:pPr>
            <a:r>
              <a:rPr b="1" lang="fr-FR" sz="2400" spc="-1" strike="noStrike">
                <a:solidFill>
                  <a:srgbClr val="000000"/>
                </a:solidFill>
                <a:latin typeface="Arial"/>
              </a:rPr>
              <a:t> </a:t>
            </a:r>
            <a:r>
              <a:rPr b="1" lang="fr-FR" sz="2400" spc="-1" strike="noStrike">
                <a:solidFill>
                  <a:srgbClr val="000000"/>
                </a:solidFill>
                <a:latin typeface="Arial"/>
              </a:rPr>
              <a:t>sur Terre en 1984 par André Brahic L'un d'entre eux, l'anneau Adams </a:t>
            </a:r>
            <a:endParaRPr b="0" lang="fr-FR" sz="2400" spc="-1" strike="noStrike">
              <a:solidFill>
                <a:srgbClr val="000000"/>
              </a:solidFill>
              <a:latin typeface="Arial"/>
            </a:endParaRPr>
          </a:p>
          <a:p>
            <a:pPr marL="216000" indent="0">
              <a:lnSpc>
                <a:spcPct val="100000"/>
              </a:lnSpc>
              <a:buNone/>
              <a:tabLst>
                <a:tab algn="l" pos="0"/>
              </a:tabLst>
            </a:pPr>
            <a:r>
              <a:rPr b="1" lang="fr-FR" sz="2400" spc="-1" strike="noStrike">
                <a:solidFill>
                  <a:srgbClr val="000000"/>
                </a:solidFill>
                <a:latin typeface="Arial"/>
              </a:rPr>
              <a:t>comporte plusieurs arcs :</a:t>
            </a:r>
            <a:endParaRPr b="0" lang="fr-FR" sz="2400" spc="-1" strike="noStrike">
              <a:solidFill>
                <a:srgbClr val="000000"/>
              </a:solidFill>
              <a:latin typeface="Arial"/>
            </a:endParaRPr>
          </a:p>
          <a:p>
            <a:pPr marL="216000" indent="0">
              <a:lnSpc>
                <a:spcPct val="100000"/>
              </a:lnSpc>
              <a:buNone/>
              <a:tabLst>
                <a:tab algn="l" pos="0"/>
              </a:tabLst>
            </a:pPr>
            <a:r>
              <a:rPr b="1" lang="fr-FR" sz="2400" spc="-1" strike="noStrike">
                <a:solidFill>
                  <a:srgbClr val="000000"/>
                </a:solidFill>
                <a:latin typeface="Arial"/>
              </a:rPr>
              <a:t> </a:t>
            </a:r>
            <a:r>
              <a:rPr b="1" lang="fr-FR" sz="2400" spc="-1" strike="noStrike">
                <a:solidFill>
                  <a:srgbClr val="000000"/>
                </a:solidFill>
                <a:latin typeface="Arial"/>
              </a:rPr>
              <a:t>« Courage », « Liberté », « Égalité 1 », « Égalité 2 » et « Fraternité ».</a:t>
            </a:r>
            <a:endParaRPr b="0" lang="fr-FR" sz="2400" spc="-1" strike="noStrike">
              <a:solidFill>
                <a:srgbClr val="000000"/>
              </a:solidFill>
              <a:latin typeface="Arial"/>
            </a:endParaRPr>
          </a:p>
          <a:p>
            <a:pPr marL="216000" indent="0">
              <a:lnSpc>
                <a:spcPct val="100000"/>
              </a:lnSpc>
              <a:buNone/>
              <a:tabLst>
                <a:tab algn="l" pos="0"/>
              </a:tabLst>
            </a:pPr>
            <a:endParaRPr b="0" lang="fr-FR" sz="2400" spc="-1" strike="noStrike">
              <a:solidFill>
                <a:srgbClr val="000000"/>
              </a:solidFill>
              <a:latin typeface="Arial"/>
            </a:endParaRPr>
          </a:p>
          <a:p>
            <a:pPr marL="216000" indent="0">
              <a:lnSpc>
                <a:spcPct val="100000"/>
              </a:lnSpc>
              <a:buNone/>
              <a:tabLst>
                <a:tab algn="l" pos="0"/>
              </a:tabLst>
            </a:pPr>
            <a:endParaRPr b="0" lang="fr-FR" sz="2400" spc="-1" strike="noStrike">
              <a:solidFill>
                <a:srgbClr val="000000"/>
              </a:solidFill>
              <a:latin typeface="Arial"/>
            </a:endParaRPr>
          </a:p>
        </p:txBody>
      </p:sp>
      <p:sp>
        <p:nvSpPr>
          <p:cNvPr id="963" name="Text Box 3"/>
          <p:cNvSpPr/>
          <p:nvPr/>
        </p:nvSpPr>
        <p:spPr>
          <a:xfrm>
            <a:off x="990720" y="5397480"/>
            <a:ext cx="6649200" cy="1389240"/>
          </a:xfrm>
          <a:prstGeom prst="rect">
            <a:avLst/>
          </a:prstGeom>
          <a:noFill/>
          <a:ln w="0">
            <a:noFill/>
          </a:ln>
        </p:spPr>
        <p:style>
          <a:lnRef idx="0"/>
          <a:fillRef idx="0"/>
          <a:effectRef idx="0"/>
          <a:fontRef idx="minor"/>
        </p:style>
        <p:txBody>
          <a:bodyPr lIns="0" rIns="0" tIns="0" bIns="0" anchor="t">
            <a:spAutoFit/>
          </a:bodyPr>
          <a:p>
            <a:pPr>
              <a:lnSpc>
                <a:spcPct val="95000"/>
              </a:lnSpc>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pPr>
            <a:r>
              <a:rPr b="1" lang="en-GB" sz="2400" spc="-1" strike="noStrike">
                <a:solidFill>
                  <a:srgbClr val="000000"/>
                </a:solidFill>
                <a:latin typeface="Times New Roman"/>
                <a:ea typeface="+mn-ea"/>
              </a:rPr>
              <a:t>Couleur bleue : forte teneur en méthane</a:t>
            </a:r>
            <a:endParaRPr b="0" lang="fr-FR" sz="2400" spc="-1" strike="noStrike">
              <a:solidFill>
                <a:srgbClr val="000000"/>
              </a:solidFill>
              <a:latin typeface="Arial"/>
            </a:endParaRPr>
          </a:p>
          <a:p>
            <a:pPr>
              <a:lnSpc>
                <a:spcPct val="95000"/>
              </a:lnSpc>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pPr>
            <a:r>
              <a:rPr b="1" lang="en-GB" sz="2400" spc="-1" strike="noStrike">
                <a:solidFill>
                  <a:srgbClr val="000000"/>
                </a:solidFill>
                <a:latin typeface="Times New Roman"/>
                <a:ea typeface="+mn-ea"/>
              </a:rPr>
              <a:t>1°planète découverte par des équations mathématiques en 1846 par l'AllemandGalle</a:t>
            </a:r>
            <a:endParaRPr b="0" lang="fr-FR" sz="2400" spc="-1" strike="noStrike">
              <a:solidFill>
                <a:srgbClr val="000000"/>
              </a:solidFill>
              <a:latin typeface="Arial"/>
            </a:endParaRPr>
          </a:p>
          <a:p>
            <a:pPr>
              <a:lnSpc>
                <a:spcPct val="95000"/>
              </a:lnSpc>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pPr>
            <a:r>
              <a:rPr b="1" lang="en-GB" sz="2400" spc="-1" strike="noStrike">
                <a:solidFill>
                  <a:srgbClr val="000000"/>
                </a:solidFill>
                <a:latin typeface="Times New Roman"/>
                <a:ea typeface="+mn-ea"/>
              </a:rPr>
              <a:t>d'aprés les indications du Français Le Verrier</a:t>
            </a:r>
            <a:endParaRPr b="0" lang="fr-FR" sz="2400" spc="-1" strike="noStrike">
              <a:solidFill>
                <a:srgbClr val="000000"/>
              </a:solidFill>
              <a:latin typeface="Arial"/>
            </a:endParaRPr>
          </a:p>
        </p:txBody>
      </p:sp>
    </p:spTree>
  </p:cSld>
</p:notes>
</file>

<file path=ppt/notesSlides/notesSlide4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64" name="PlaceHolder 1"/>
          <p:cNvSpPr>
            <a:spLocks noGrp="1"/>
          </p:cNvSpPr>
          <p:nvPr>
            <p:ph type="sldImg"/>
          </p:nvPr>
        </p:nvSpPr>
        <p:spPr>
          <a:xfrm>
            <a:off x="1106640" y="812880"/>
            <a:ext cx="5344920" cy="4008240"/>
          </a:xfrm>
          <a:prstGeom prst="rect">
            <a:avLst/>
          </a:prstGeom>
          <a:ln w="0">
            <a:noFill/>
          </a:ln>
        </p:spPr>
      </p:sp>
      <p:sp>
        <p:nvSpPr>
          <p:cNvPr id="965" name="PlaceHolder 2"/>
          <p:cNvSpPr>
            <a:spLocks noGrp="1"/>
          </p:cNvSpPr>
          <p:nvPr>
            <p:ph type="body"/>
          </p:nvPr>
        </p:nvSpPr>
        <p:spPr>
          <a:xfrm>
            <a:off x="-7957440" y="812880"/>
            <a:ext cx="11088360" cy="4431960"/>
          </a:xfrm>
          <a:prstGeom prst="rect">
            <a:avLst/>
          </a:prstGeom>
          <a:noFill/>
          <a:ln w="0">
            <a:noFill/>
          </a:ln>
        </p:spPr>
        <p:txBody>
          <a:bodyPr numCol="1" spcCol="0" lIns="0" rIns="0" tIns="0" bIns="0" anchor="ctr">
            <a:noAutofit/>
          </a:bodyPr>
          <a:p>
            <a:pPr marL="216000" indent="0">
              <a:lnSpc>
                <a:spcPct val="100000"/>
              </a:lnSpc>
              <a:buNone/>
              <a:tabLst>
                <a:tab algn="l" pos="0"/>
              </a:tabLst>
            </a:pPr>
            <a:r>
              <a:rPr b="1" lang="fr-FR" sz="2000" spc="-1" strike="noStrike">
                <a:solidFill>
                  <a:srgbClr val="000000"/>
                </a:solidFill>
                <a:latin typeface="Arial"/>
              </a:rPr>
              <a:t>Le cœur</a:t>
            </a:r>
            <a:r>
              <a:rPr b="0" lang="fr-FR" sz="2000" spc="-1" strike="noStrike">
                <a:solidFill>
                  <a:srgbClr val="000000"/>
                </a:solidFill>
                <a:latin typeface="Arial"/>
              </a:rPr>
              <a:t> </a:t>
            </a:r>
            <a:endParaRPr b="0" lang="fr-FR" sz="2000" spc="-1" strike="noStrike">
              <a:solidFill>
                <a:srgbClr val="000000"/>
              </a:solidFill>
              <a:latin typeface="Arial"/>
            </a:endParaRPr>
          </a:p>
          <a:p>
            <a:pPr marL="216000" indent="0">
              <a:lnSpc>
                <a:spcPct val="100000"/>
              </a:lnSpc>
              <a:buNone/>
              <a:tabLst>
                <a:tab algn="l" pos="0"/>
              </a:tabLst>
            </a:pPr>
            <a:r>
              <a:rPr b="1" lang="fr-FR" sz="2000" spc="-1" strike="noStrike">
                <a:solidFill>
                  <a:srgbClr val="000000"/>
                </a:solidFill>
                <a:latin typeface="Arial"/>
              </a:rPr>
              <a:t>C'est la partie centrale du Soleil. Son rayon est 0,3 R , donc de l'ordre de 175.000 km. </a:t>
            </a:r>
            <a:endParaRPr b="0" lang="fr-FR" sz="2000" spc="-1" strike="noStrike">
              <a:solidFill>
                <a:srgbClr val="000000"/>
              </a:solidFill>
              <a:latin typeface="Arial"/>
            </a:endParaRPr>
          </a:p>
          <a:p>
            <a:pPr marL="216000" indent="0">
              <a:lnSpc>
                <a:spcPct val="100000"/>
              </a:lnSpc>
              <a:buNone/>
              <a:tabLst>
                <a:tab algn="l" pos="0"/>
              </a:tabLst>
            </a:pPr>
            <a:r>
              <a:rPr b="1" lang="fr-FR" sz="2000" spc="-1" strike="noStrike">
                <a:solidFill>
                  <a:srgbClr val="000000"/>
                </a:solidFill>
                <a:latin typeface="Arial"/>
              </a:rPr>
              <a:t>Son volume est seulement 2,7 % du volume total du Soleil (0,3 à la puissance 3 donne 0,027).</a:t>
            </a:r>
            <a:endParaRPr b="0" lang="fr-FR" sz="2000" spc="-1" strike="noStrike">
              <a:solidFill>
                <a:srgbClr val="000000"/>
              </a:solidFill>
              <a:latin typeface="Arial"/>
            </a:endParaRPr>
          </a:p>
          <a:p>
            <a:pPr marL="216000" indent="0">
              <a:lnSpc>
                <a:spcPct val="100000"/>
              </a:lnSpc>
              <a:buNone/>
              <a:tabLst>
                <a:tab algn="l" pos="0"/>
              </a:tabLst>
            </a:pPr>
            <a:r>
              <a:rPr b="1" lang="fr-FR" sz="2000" spc="-1" strike="noStrike">
                <a:solidFill>
                  <a:srgbClr val="000000"/>
                </a:solidFill>
                <a:latin typeface="Arial"/>
              </a:rPr>
              <a:t> </a:t>
            </a:r>
            <a:r>
              <a:rPr b="1" lang="fr-FR" sz="2000" spc="-1" strike="noStrike">
                <a:solidFill>
                  <a:srgbClr val="000000"/>
                </a:solidFill>
                <a:latin typeface="Arial"/>
              </a:rPr>
              <a:t>Sa densité est très forte (160 g cm</a:t>
            </a:r>
            <a:r>
              <a:rPr b="1" lang="fr-FR" sz="2000" spc="-1" strike="noStrike" baseline="30000">
                <a:solidFill>
                  <a:srgbClr val="000000"/>
                </a:solidFill>
                <a:latin typeface="Arial"/>
              </a:rPr>
              <a:t>-3</a:t>
            </a:r>
            <a:r>
              <a:rPr b="1" lang="fr-FR" sz="2000" spc="-1" strike="noStrike">
                <a:solidFill>
                  <a:srgbClr val="000000"/>
                </a:solidFill>
                <a:latin typeface="Arial"/>
              </a:rPr>
              <a:t> = 160 fois celle de l'eau au centre, 10 g cm</a:t>
            </a:r>
            <a:r>
              <a:rPr b="1" lang="fr-FR" sz="2000" spc="-1" strike="noStrike" baseline="30000">
                <a:solidFill>
                  <a:srgbClr val="000000"/>
                </a:solidFill>
                <a:latin typeface="Arial"/>
              </a:rPr>
              <a:t>-3</a:t>
            </a:r>
            <a:r>
              <a:rPr b="1" lang="fr-FR" sz="2000" spc="-1" strike="noStrike">
                <a:solidFill>
                  <a:srgbClr val="000000"/>
                </a:solidFill>
                <a:latin typeface="Arial"/>
              </a:rPr>
              <a:t> à la périphérie...),</a:t>
            </a:r>
            <a:endParaRPr b="0" lang="fr-FR" sz="2000" spc="-1" strike="noStrike">
              <a:solidFill>
                <a:srgbClr val="000000"/>
              </a:solidFill>
              <a:latin typeface="Arial"/>
            </a:endParaRPr>
          </a:p>
          <a:p>
            <a:pPr marL="216000" indent="0">
              <a:lnSpc>
                <a:spcPct val="100000"/>
              </a:lnSpc>
              <a:buNone/>
              <a:tabLst>
                <a:tab algn="l" pos="0"/>
              </a:tabLst>
            </a:pPr>
            <a:r>
              <a:rPr b="1" lang="fr-FR" sz="2000" spc="-1" strike="noStrike">
                <a:solidFill>
                  <a:srgbClr val="000000"/>
                </a:solidFill>
                <a:latin typeface="Arial"/>
              </a:rPr>
              <a:t> </a:t>
            </a:r>
            <a:r>
              <a:rPr b="1" lang="fr-FR" sz="2000" spc="-1" strike="noStrike">
                <a:solidFill>
                  <a:srgbClr val="000000"/>
                </a:solidFill>
                <a:latin typeface="Arial"/>
              </a:rPr>
              <a:t>ce qui fait que le cœur contient 40 % de la masse du Soleil... </a:t>
            </a:r>
            <a:endParaRPr b="0" lang="fr-FR" sz="2000" spc="-1" strike="noStrike">
              <a:solidFill>
                <a:srgbClr val="000000"/>
              </a:solidFill>
              <a:latin typeface="Arial"/>
            </a:endParaRPr>
          </a:p>
          <a:p>
            <a:pPr marL="216000" indent="0">
              <a:lnSpc>
                <a:spcPct val="100000"/>
              </a:lnSpc>
              <a:buNone/>
              <a:tabLst>
                <a:tab algn="l" pos="0"/>
              </a:tabLst>
            </a:pPr>
            <a:r>
              <a:rPr b="1" lang="fr-FR" sz="2000" spc="-1" strike="noStrike">
                <a:solidFill>
                  <a:srgbClr val="000000"/>
                </a:solidFill>
                <a:latin typeface="Arial"/>
              </a:rPr>
              <a:t>La température au centre est voisine de 15 millions de degrés,</a:t>
            </a:r>
            <a:endParaRPr b="0" lang="fr-FR" sz="2000" spc="-1" strike="noStrike">
              <a:solidFill>
                <a:srgbClr val="000000"/>
              </a:solidFill>
              <a:latin typeface="Arial"/>
            </a:endParaRPr>
          </a:p>
          <a:p>
            <a:pPr marL="216000" indent="0">
              <a:lnSpc>
                <a:spcPct val="100000"/>
              </a:lnSpc>
              <a:buNone/>
              <a:tabLst>
                <a:tab algn="l" pos="0"/>
              </a:tabLst>
            </a:pPr>
            <a:r>
              <a:rPr b="1" lang="fr-FR" sz="2000" spc="-1" strike="noStrike">
                <a:solidFill>
                  <a:srgbClr val="000000"/>
                </a:solidFill>
                <a:latin typeface="Arial"/>
              </a:rPr>
              <a:t> </a:t>
            </a:r>
            <a:r>
              <a:rPr b="1" lang="fr-FR" sz="2000" spc="-1" strike="noStrike">
                <a:solidFill>
                  <a:srgbClr val="000000"/>
                </a:solidFill>
                <a:latin typeface="Arial"/>
              </a:rPr>
              <a:t>assez pour déclencher les réactions nucléaires de fusion de l'hydrogène. </a:t>
            </a:r>
            <a:endParaRPr b="0" lang="fr-FR" sz="2000" spc="-1" strike="noStrike">
              <a:solidFill>
                <a:srgbClr val="000000"/>
              </a:solidFill>
              <a:latin typeface="Arial"/>
            </a:endParaRPr>
          </a:p>
          <a:p>
            <a:pPr marL="216000" indent="0">
              <a:lnSpc>
                <a:spcPct val="100000"/>
              </a:lnSpc>
              <a:buNone/>
              <a:tabLst>
                <a:tab algn="l" pos="0"/>
              </a:tabLst>
            </a:pPr>
            <a:r>
              <a:rPr b="1" lang="fr-FR" sz="2000" spc="-1" strike="noStrike">
                <a:solidFill>
                  <a:srgbClr val="000000"/>
                </a:solidFill>
                <a:latin typeface="Arial"/>
              </a:rPr>
              <a:t>C'est dans le cœur, et dans le cœur seulement, qu'est produite l'énergie du Soleil. </a:t>
            </a:r>
            <a:endParaRPr b="0" lang="fr-FR" sz="2000" spc="-1" strike="noStrike">
              <a:solidFill>
                <a:srgbClr val="000000"/>
              </a:solidFill>
              <a:latin typeface="Arial"/>
            </a:endParaRPr>
          </a:p>
          <a:p>
            <a:pPr marL="216000" indent="0">
              <a:lnSpc>
                <a:spcPct val="100000"/>
              </a:lnSpc>
              <a:buNone/>
              <a:tabLst>
                <a:tab algn="l" pos="0"/>
              </a:tabLst>
            </a:pPr>
            <a:r>
              <a:rPr b="1" lang="fr-FR" sz="2000" spc="-1" strike="noStrike">
                <a:solidFill>
                  <a:srgbClr val="000000"/>
                </a:solidFill>
                <a:latin typeface="Arial"/>
              </a:rPr>
              <a:t>Cette énergie traverse le cœur par diffusion radiative pour atteindre </a:t>
            </a:r>
            <a:endParaRPr b="0" lang="fr-FR" sz="2000" spc="-1" strike="noStrike">
              <a:solidFill>
                <a:srgbClr val="000000"/>
              </a:solidFill>
              <a:latin typeface="Arial"/>
            </a:endParaRPr>
          </a:p>
          <a:p>
            <a:pPr marL="216000" indent="0">
              <a:lnSpc>
                <a:spcPct val="100000"/>
              </a:lnSpc>
              <a:buNone/>
              <a:tabLst>
                <a:tab algn="l" pos="0"/>
              </a:tabLst>
            </a:pPr>
            <a:r>
              <a:rPr b="1" lang="fr-FR" sz="2000" spc="-1" strike="noStrike">
                <a:solidFill>
                  <a:srgbClr val="000000"/>
                </a:solidFill>
                <a:latin typeface="Arial"/>
              </a:rPr>
              <a:t>la seconde zone. Les réactions qui se produisent modifient la composition </a:t>
            </a:r>
            <a:endParaRPr b="0" lang="fr-FR" sz="2000" spc="-1" strike="noStrike">
              <a:solidFill>
                <a:srgbClr val="000000"/>
              </a:solidFill>
              <a:latin typeface="Arial"/>
            </a:endParaRPr>
          </a:p>
          <a:p>
            <a:pPr marL="216000" indent="0">
              <a:lnSpc>
                <a:spcPct val="100000"/>
              </a:lnSpc>
              <a:buNone/>
              <a:tabLst>
                <a:tab algn="l" pos="0"/>
              </a:tabLst>
            </a:pPr>
            <a:r>
              <a:rPr b="1" lang="fr-FR" sz="2000" spc="-1" strike="noStrike">
                <a:solidFill>
                  <a:srgbClr val="000000"/>
                </a:solidFill>
                <a:latin typeface="Arial"/>
              </a:rPr>
              <a:t>chimique du cœur : l'hydrogène est transformé en hélium, donc il y a</a:t>
            </a:r>
            <a:endParaRPr b="0" lang="fr-FR" sz="2000" spc="-1" strike="noStrike">
              <a:solidFill>
                <a:srgbClr val="000000"/>
              </a:solidFill>
              <a:latin typeface="Arial"/>
            </a:endParaRPr>
          </a:p>
          <a:p>
            <a:pPr marL="216000" indent="0">
              <a:lnSpc>
                <a:spcPct val="100000"/>
              </a:lnSpc>
              <a:buNone/>
              <a:tabLst>
                <a:tab algn="l" pos="0"/>
              </a:tabLst>
            </a:pPr>
            <a:r>
              <a:rPr b="1" lang="fr-FR" sz="2000" spc="-1" strike="noStrike">
                <a:solidFill>
                  <a:srgbClr val="000000"/>
                </a:solidFill>
                <a:latin typeface="Arial"/>
              </a:rPr>
              <a:t> </a:t>
            </a:r>
            <a:r>
              <a:rPr b="1" lang="fr-FR" sz="2000" spc="-1" strike="noStrike">
                <a:solidFill>
                  <a:srgbClr val="000000"/>
                </a:solidFill>
                <a:latin typeface="Arial"/>
              </a:rPr>
              <a:t>de moins en moins d'hydrogène et de plus en plus d'hélium. </a:t>
            </a:r>
            <a:endParaRPr b="0" lang="fr-FR" sz="2000" spc="-1" strike="noStrike">
              <a:solidFill>
                <a:srgbClr val="000000"/>
              </a:solidFill>
              <a:latin typeface="Arial"/>
            </a:endParaRPr>
          </a:p>
          <a:p>
            <a:pPr marL="216000" indent="0">
              <a:lnSpc>
                <a:spcPct val="100000"/>
              </a:lnSpc>
              <a:buNone/>
              <a:tabLst>
                <a:tab algn="l" pos="0"/>
              </a:tabLst>
            </a:pPr>
            <a:r>
              <a:rPr b="1" lang="fr-FR" sz="2000" spc="-1" strike="noStrike">
                <a:solidFill>
                  <a:srgbClr val="000000"/>
                </a:solidFill>
                <a:latin typeface="Arial"/>
              </a:rPr>
              <a:t>Lors de la formation du Soleil, la composition chimique de l'astre </a:t>
            </a:r>
            <a:endParaRPr b="0" lang="fr-FR" sz="2000" spc="-1" strike="noStrike">
              <a:solidFill>
                <a:srgbClr val="000000"/>
              </a:solidFill>
              <a:latin typeface="Arial"/>
            </a:endParaRPr>
          </a:p>
          <a:p>
            <a:pPr marL="216000" indent="0">
              <a:lnSpc>
                <a:spcPct val="100000"/>
              </a:lnSpc>
              <a:buNone/>
              <a:tabLst>
                <a:tab algn="l" pos="0"/>
              </a:tabLst>
            </a:pPr>
            <a:r>
              <a:rPr b="1" lang="fr-FR" sz="2000" spc="-1" strike="noStrike">
                <a:solidFill>
                  <a:srgbClr val="000000"/>
                </a:solidFill>
                <a:latin typeface="Arial"/>
              </a:rPr>
              <a:t>était la même en tout point. Elle était celle de la nébuleuse qui lui a</a:t>
            </a:r>
            <a:endParaRPr b="0" lang="fr-FR" sz="2000" spc="-1" strike="noStrike">
              <a:solidFill>
                <a:srgbClr val="000000"/>
              </a:solidFill>
              <a:latin typeface="Arial"/>
            </a:endParaRPr>
          </a:p>
          <a:p>
            <a:pPr marL="216000" indent="0">
              <a:lnSpc>
                <a:spcPct val="100000"/>
              </a:lnSpc>
              <a:buNone/>
              <a:tabLst>
                <a:tab algn="l" pos="0"/>
              </a:tabLst>
            </a:pPr>
            <a:r>
              <a:rPr b="1" lang="fr-FR" sz="2000" spc="-1" strike="noStrike">
                <a:solidFill>
                  <a:srgbClr val="000000"/>
                </a:solidFill>
                <a:latin typeface="Arial"/>
              </a:rPr>
              <a:t> </a:t>
            </a:r>
            <a:r>
              <a:rPr b="1" lang="fr-FR" sz="2000" spc="-1" strike="noStrike">
                <a:solidFill>
                  <a:srgbClr val="000000"/>
                </a:solidFill>
                <a:latin typeface="Arial"/>
              </a:rPr>
              <a:t>donné naissance. Depuis, l'hydrogène central seul s'est transformé </a:t>
            </a:r>
            <a:endParaRPr b="0" lang="fr-FR" sz="2000" spc="-1" strike="noStrike">
              <a:solidFill>
                <a:srgbClr val="000000"/>
              </a:solidFill>
              <a:latin typeface="Arial"/>
            </a:endParaRPr>
          </a:p>
          <a:p>
            <a:pPr marL="216000" indent="0">
              <a:lnSpc>
                <a:spcPct val="100000"/>
              </a:lnSpc>
              <a:buNone/>
              <a:tabLst>
                <a:tab algn="l" pos="0"/>
              </a:tabLst>
            </a:pPr>
            <a:r>
              <a:rPr b="1" lang="fr-FR" sz="2000" spc="-1" strike="noStrike">
                <a:solidFill>
                  <a:srgbClr val="000000"/>
                </a:solidFill>
                <a:latin typeface="Arial"/>
              </a:rPr>
              <a:t>en hélium, et donc la composition chimique du centre a évolué, alors</a:t>
            </a:r>
            <a:endParaRPr b="0" lang="fr-FR" sz="2000" spc="-1" strike="noStrike">
              <a:solidFill>
                <a:srgbClr val="000000"/>
              </a:solidFill>
              <a:latin typeface="Arial"/>
            </a:endParaRPr>
          </a:p>
          <a:p>
            <a:pPr marL="216000" indent="0">
              <a:lnSpc>
                <a:spcPct val="100000"/>
              </a:lnSpc>
              <a:buNone/>
              <a:tabLst>
                <a:tab algn="l" pos="0"/>
              </a:tabLst>
            </a:pPr>
            <a:r>
              <a:rPr b="1" lang="fr-FR" sz="2000" spc="-1" strike="noStrike">
                <a:solidFill>
                  <a:srgbClr val="000000"/>
                </a:solidFill>
                <a:latin typeface="Arial"/>
              </a:rPr>
              <a:t> </a:t>
            </a:r>
            <a:r>
              <a:rPr b="1" lang="fr-FR" sz="2000" spc="-1" strike="noStrike">
                <a:solidFill>
                  <a:srgbClr val="000000"/>
                </a:solidFill>
                <a:latin typeface="Arial"/>
              </a:rPr>
              <a:t>que dans les autres parties elle est restée inchangée</a:t>
            </a:r>
            <a:endParaRPr b="0" lang="fr-FR" sz="2000" spc="-1" strike="noStrike">
              <a:solidFill>
                <a:srgbClr val="000000"/>
              </a:solidFill>
              <a:latin typeface="Arial"/>
            </a:endParaRPr>
          </a:p>
          <a:p>
            <a:pPr marL="216000" indent="0">
              <a:lnSpc>
                <a:spcPct val="100000"/>
              </a:lnSpc>
              <a:buNone/>
              <a:tabLst>
                <a:tab algn="l" pos="0"/>
              </a:tabLst>
            </a:pPr>
            <a:r>
              <a:rPr b="1" lang="fr-FR" sz="2000" spc="-1" strike="noStrike">
                <a:solidFill>
                  <a:srgbClr val="000000"/>
                </a:solidFill>
                <a:latin typeface="Arial"/>
              </a:rPr>
              <a:t>g</a:t>
            </a:r>
            <a:endParaRPr b="0" lang="fr-FR" sz="2000" spc="-1" strike="noStrike">
              <a:solidFill>
                <a:srgbClr val="000000"/>
              </a:solidFill>
              <a:latin typeface="Arial"/>
            </a:endParaRPr>
          </a:p>
        </p:txBody>
      </p:sp>
    </p:spTree>
  </p:cSld>
</p:notes>
</file>

<file path=ppt/notesSlides/notesSlide4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66" name="PlaceHolder 1"/>
          <p:cNvSpPr>
            <a:spLocks noGrp="1"/>
          </p:cNvSpPr>
          <p:nvPr>
            <p:ph type="body"/>
          </p:nvPr>
        </p:nvSpPr>
        <p:spPr>
          <a:xfrm>
            <a:off x="4923000" y="584640"/>
            <a:ext cx="10026000" cy="4104720"/>
          </a:xfrm>
          <a:prstGeom prst="rect">
            <a:avLst/>
          </a:prstGeom>
          <a:noFill/>
          <a:ln w="0">
            <a:noFill/>
          </a:ln>
        </p:spPr>
        <p:txBody>
          <a:bodyPr numCol="1" spcCol="0" lIns="0" rIns="0" tIns="0" bIns="0" anchor="t">
            <a:noAutofit/>
          </a:bodyPr>
          <a:p>
            <a:pPr marL="216000" indent="0">
              <a:lnSpc>
                <a:spcPct val="100000"/>
              </a:lnSpc>
              <a:buNone/>
              <a:tabLst>
                <a:tab algn="l" pos="0"/>
              </a:tabLst>
            </a:pPr>
            <a:r>
              <a:rPr b="0" lang="fr-FR" sz="2400" spc="-1" strike="noStrike">
                <a:solidFill>
                  <a:srgbClr val="000000"/>
                </a:solidFill>
                <a:latin typeface="Arial"/>
              </a:rPr>
              <a:t>Après l’avancée d’Edmund Halley, </a:t>
            </a:r>
            <a:r>
              <a:rPr b="1" lang="fr-FR" sz="2400" spc="-1" strike="noStrike">
                <a:solidFill>
                  <a:srgbClr val="000000"/>
                </a:solidFill>
                <a:latin typeface="Arial"/>
              </a:rPr>
              <a:t>il faut plus de deux siècles et la découverte de nombreuses comètes</a:t>
            </a:r>
            <a:r>
              <a:rPr b="0" lang="fr-FR" sz="2400" spc="-1" strike="noStrike">
                <a:solidFill>
                  <a:srgbClr val="000000"/>
                </a:solidFill>
                <a:latin typeface="Arial"/>
              </a:rPr>
              <a:t>, périodiques ou non, pour que la lente maturation des idées scientifiques et l’étude des orbites de tous ces corps amènent </a:t>
            </a:r>
            <a:r>
              <a:rPr b="1" lang="fr-FR" sz="2400" spc="-1" strike="noStrike">
                <a:solidFill>
                  <a:srgbClr val="000000"/>
                </a:solidFill>
                <a:latin typeface="Arial"/>
              </a:rPr>
              <a:t>l’astronome néerlandais Jan Oort à formuler une nouvelle hypothèse</a:t>
            </a:r>
            <a:r>
              <a:rPr b="0" lang="fr-FR" sz="2400" spc="-1" strike="noStrike">
                <a:solidFill>
                  <a:srgbClr val="000000"/>
                </a:solidFill>
                <a:latin typeface="Arial"/>
              </a:rPr>
              <a:t> : les comètes proviendraient toutes d’</a:t>
            </a:r>
            <a:r>
              <a:rPr b="1" lang="fr-FR" sz="2400" spc="-1" strike="noStrike">
                <a:solidFill>
                  <a:srgbClr val="000000"/>
                </a:solidFill>
                <a:latin typeface="Arial"/>
              </a:rPr>
              <a:t>un gigantesque halo centré sur le Soleil</a:t>
            </a:r>
            <a:r>
              <a:rPr b="0" lang="fr-FR" sz="2400" spc="-1" strike="noStrike">
                <a:solidFill>
                  <a:srgbClr val="000000"/>
                </a:solidFill>
                <a:latin typeface="Arial"/>
              </a:rPr>
              <a:t>, comme une épaisse coquille de </a:t>
            </a:r>
            <a:r>
              <a:rPr b="1" lang="fr-FR" sz="2400" spc="-1" strike="noStrike">
                <a:solidFill>
                  <a:srgbClr val="000000"/>
                </a:solidFill>
                <a:latin typeface="Arial"/>
              </a:rPr>
              <a:t>plus de 50 000 unités astronomiques de rayon</a:t>
            </a:r>
            <a:r>
              <a:rPr b="0" lang="fr-FR" sz="2400" spc="-1" strike="noStrike">
                <a:solidFill>
                  <a:srgbClr val="000000"/>
                </a:solidFill>
                <a:latin typeface="Arial"/>
              </a:rPr>
              <a:t> qui contiendrait des milliards de noyaux cométaires.</a:t>
            </a:r>
            <a:endParaRPr b="0" lang="fr-FR" sz="2400" spc="-1" strike="noStrike">
              <a:solidFill>
                <a:srgbClr val="000000"/>
              </a:solidFill>
              <a:latin typeface="Arial"/>
            </a:endParaRPr>
          </a:p>
          <a:p>
            <a:pPr marL="216000" indent="0">
              <a:lnSpc>
                <a:spcPct val="100000"/>
              </a:lnSpc>
              <a:buNone/>
              <a:tabLst>
                <a:tab algn="l" pos="0"/>
              </a:tabLst>
            </a:pPr>
            <a:r>
              <a:rPr b="0" lang="fr-FR" sz="2400" spc="-1" strike="noStrike">
                <a:solidFill>
                  <a:srgbClr val="000000"/>
                </a:solidFill>
                <a:latin typeface="Arial"/>
              </a:rPr>
              <a:t>Proposée dans un article publié le 13 janvier 1950, </a:t>
            </a:r>
            <a:r>
              <a:rPr b="1" lang="fr-FR" sz="2400" spc="-1" strike="noStrike">
                <a:solidFill>
                  <a:srgbClr val="000000"/>
                </a:solidFill>
                <a:latin typeface="Arial"/>
              </a:rPr>
              <a:t>l’hypothèse du nuage d’Oort est celle qui prévaut aujourd’hui</a:t>
            </a:r>
            <a:r>
              <a:rPr b="0" lang="fr-FR" sz="2400" spc="-1" strike="noStrike">
                <a:solidFill>
                  <a:srgbClr val="000000"/>
                </a:solidFill>
                <a:latin typeface="Arial"/>
              </a:rPr>
              <a:t>.</a:t>
            </a:r>
            <a:endParaRPr b="0" lang="fr-FR" sz="2400" spc="-1" strike="noStrike">
              <a:solidFill>
                <a:srgbClr val="000000"/>
              </a:solidFill>
              <a:latin typeface="Arial"/>
            </a:endParaRPr>
          </a:p>
          <a:p>
            <a:pPr marL="216000" indent="0">
              <a:lnSpc>
                <a:spcPct val="100000"/>
              </a:lnSpc>
              <a:buNone/>
              <a:tabLst>
                <a:tab algn="l" pos="0"/>
              </a:tabLst>
            </a:pPr>
            <a:endParaRPr b="0" lang="fr-FR" sz="2400" spc="-1" strike="noStrike">
              <a:solidFill>
                <a:srgbClr val="000000"/>
              </a:solidFill>
              <a:latin typeface="Arial"/>
            </a:endParaRPr>
          </a:p>
          <a:p>
            <a:pPr marL="216000" indent="0">
              <a:lnSpc>
                <a:spcPct val="100000"/>
              </a:lnSpc>
              <a:buNone/>
              <a:tabLst>
                <a:tab algn="l" pos="0"/>
              </a:tabLst>
            </a:pPr>
            <a:r>
              <a:rPr b="0" lang="fr-FR" sz="2400" spc="-1" strike="noStrike">
                <a:solidFill>
                  <a:srgbClr val="000000"/>
                </a:solidFill>
                <a:latin typeface="Arial"/>
              </a:rPr>
              <a:t>La distance parcourue par la </a:t>
            </a:r>
            <a:r>
              <a:rPr b="0" lang="fr-FR" sz="2400" spc="-1" strike="noStrike" u="sng">
                <a:solidFill>
                  <a:srgbClr val="000000"/>
                </a:solidFill>
                <a:uFillTx/>
                <a:latin typeface="Arial"/>
                <a:hlinkClick r:id="rId1"/>
              </a:rPr>
              <a:t>lumière</a:t>
            </a:r>
            <a:r>
              <a:rPr b="0" lang="fr-FR" sz="2400" spc="-1" strike="noStrike">
                <a:solidFill>
                  <a:srgbClr val="000000"/>
                </a:solidFill>
                <a:latin typeface="Arial"/>
              </a:rPr>
              <a:t> en une année. Elle vaut 0,3066 </a:t>
            </a:r>
            <a:r>
              <a:rPr b="0" lang="fr-FR" sz="2400" spc="-1" strike="noStrike" u="sng">
                <a:solidFill>
                  <a:srgbClr val="000000"/>
                </a:solidFill>
                <a:uFillTx/>
                <a:latin typeface="Arial"/>
                <a:hlinkClick r:id="rId2"/>
              </a:rPr>
              <a:t>parsecs</a:t>
            </a:r>
            <a:r>
              <a:rPr b="0" lang="fr-FR" sz="2400" spc="-1" strike="noStrike">
                <a:solidFill>
                  <a:srgbClr val="000000"/>
                </a:solidFill>
                <a:latin typeface="Arial"/>
              </a:rPr>
              <a:t> soit 9.461 milliards de km ou encore 63.240 </a:t>
            </a:r>
            <a:r>
              <a:rPr b="0" lang="fr-FR" sz="2400" spc="-1" strike="noStrike" u="sng">
                <a:solidFill>
                  <a:srgbClr val="000000"/>
                </a:solidFill>
                <a:uFillTx/>
                <a:latin typeface="Arial"/>
                <a:hlinkClick r:id="rId3"/>
              </a:rPr>
              <a:t>unités astronomiques</a:t>
            </a:r>
            <a:r>
              <a:rPr b="0" lang="fr-FR" sz="2400" spc="-1" strike="noStrike">
                <a:solidFill>
                  <a:srgbClr val="000000"/>
                </a:solidFill>
                <a:latin typeface="Arial"/>
              </a:rPr>
              <a:t>.</a:t>
            </a:r>
            <a:endParaRPr b="0" lang="fr-FR" sz="2400" spc="-1" strike="noStrike">
              <a:solidFill>
                <a:srgbClr val="000000"/>
              </a:solidFill>
              <a:latin typeface="Arial"/>
            </a:endParaRPr>
          </a:p>
          <a:p>
            <a:pPr marL="216000" indent="0">
              <a:lnSpc>
                <a:spcPct val="100000"/>
              </a:lnSpc>
              <a:buNone/>
              <a:tabLst>
                <a:tab algn="l" pos="0"/>
              </a:tabLst>
            </a:pPr>
            <a:r>
              <a:rPr b="0" lang="fr-FR" sz="2400" spc="-1" strike="noStrike">
                <a:solidFill>
                  <a:srgbClr val="000000"/>
                </a:solidFill>
                <a:latin typeface="Arial"/>
              </a:rPr>
              <a:t>Diamètre Oort 100 000 UA= 1,6 AL</a:t>
            </a:r>
            <a:endParaRPr b="0" lang="fr-FR" sz="2400" spc="-1" strike="noStrike">
              <a:solidFill>
                <a:srgbClr val="000000"/>
              </a:solidFill>
              <a:latin typeface="Arial"/>
            </a:endParaRPr>
          </a:p>
          <a:p>
            <a:pPr marL="216000" indent="0">
              <a:lnSpc>
                <a:spcPct val="100000"/>
              </a:lnSpc>
              <a:buNone/>
              <a:tabLst>
                <a:tab algn="l" pos="0"/>
              </a:tabLst>
            </a:pPr>
            <a:r>
              <a:rPr b="0" lang="fr-FR" sz="2400" spc="-1" strike="noStrike">
                <a:solidFill>
                  <a:srgbClr val="000000"/>
                </a:solidFill>
                <a:latin typeface="Arial"/>
              </a:rPr>
              <a:t>Rayon 50 000 UA= 0,8 AL</a:t>
            </a:r>
            <a:endParaRPr b="0" lang="fr-FR" sz="2400" spc="-1" strike="noStrike">
              <a:solidFill>
                <a:srgbClr val="000000"/>
              </a:solidFill>
              <a:latin typeface="Arial"/>
            </a:endParaRPr>
          </a:p>
        </p:txBody>
      </p:sp>
      <p:sp>
        <p:nvSpPr>
          <p:cNvPr id="967" name="Espace réservé du numéro de diapositive 3"/>
          <p:cNvSpPr/>
          <p:nvPr/>
        </p:nvSpPr>
        <p:spPr>
          <a:xfrm>
            <a:off x="3884760" y="8685360"/>
            <a:ext cx="2971080" cy="45648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41EB1374-66DB-435E-9FD3-5D5E83A19AA1}" type="slidenum">
              <a:rPr b="0" lang="fr-FR" sz="1800" spc="-1" strike="noStrike">
                <a:solidFill>
                  <a:srgbClr val="000000"/>
                </a:solidFill>
                <a:latin typeface="Calibri"/>
                <a:ea typeface="+mn-ea"/>
              </a:rPr>
              <a:t>&lt;numéro&gt;</a:t>
            </a:fld>
            <a:endParaRPr b="0" lang="fr-FR" sz="1800" spc="-1" strike="noStrike">
              <a:solidFill>
                <a:srgbClr val="000000"/>
              </a:solidFill>
              <a:latin typeface="Arial"/>
            </a:endParaRPr>
          </a:p>
        </p:txBody>
      </p:sp>
      <p:sp>
        <p:nvSpPr>
          <p:cNvPr id="968" name="Rectangle 1"/>
          <p:cNvSpPr/>
          <p:nvPr/>
        </p:nvSpPr>
        <p:spPr>
          <a:xfrm>
            <a:off x="-1044720" y="-1495440"/>
            <a:ext cx="12002400" cy="1200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2400" spc="-1" strike="noStrike">
                <a:solidFill>
                  <a:srgbClr val="333333"/>
                </a:solidFill>
                <a:latin typeface="Verdana"/>
                <a:ea typeface="+mn-ea"/>
              </a:rPr>
              <a:t>La distance parcourue par la </a:t>
            </a:r>
            <a:r>
              <a:rPr b="1" lang="fr-FR" sz="2400" spc="-1" strike="noStrike" u="sng">
                <a:solidFill>
                  <a:srgbClr val="000000"/>
                </a:solidFill>
                <a:uFillTx/>
                <a:latin typeface="Verdana"/>
                <a:ea typeface="+mn-ea"/>
                <a:hlinkClick r:id="rId4"/>
              </a:rPr>
              <a:t>lumière</a:t>
            </a:r>
            <a:r>
              <a:rPr b="1" lang="fr-FR" sz="2400" spc="-1" strike="noStrike">
                <a:solidFill>
                  <a:srgbClr val="333333"/>
                </a:solidFill>
                <a:latin typeface="Verdana"/>
                <a:ea typeface="+mn-ea"/>
              </a:rPr>
              <a:t> en une année. Elle vaut 0,3066 </a:t>
            </a:r>
            <a:r>
              <a:rPr b="1" lang="fr-FR" sz="2400" spc="-1" strike="noStrike" u="sng">
                <a:solidFill>
                  <a:srgbClr val="000000"/>
                </a:solidFill>
                <a:uFillTx/>
                <a:latin typeface="Verdana"/>
                <a:ea typeface="+mn-ea"/>
                <a:hlinkClick r:id="rId5"/>
              </a:rPr>
              <a:t>parsecs</a:t>
            </a:r>
            <a:r>
              <a:rPr b="1" lang="fr-FR" sz="2400" spc="-1" strike="noStrike">
                <a:solidFill>
                  <a:srgbClr val="333333"/>
                </a:solidFill>
                <a:latin typeface="Verdana"/>
                <a:ea typeface="+mn-ea"/>
              </a:rPr>
              <a:t> soit 9.461 milliards de km ou encore 63.240 </a:t>
            </a:r>
            <a:r>
              <a:rPr b="1" lang="fr-FR" sz="2400" spc="-1" strike="noStrike" u="sng">
                <a:solidFill>
                  <a:srgbClr val="000000"/>
                </a:solidFill>
                <a:uFillTx/>
                <a:latin typeface="Verdana"/>
                <a:ea typeface="+mn-ea"/>
                <a:hlinkClick r:id="rId6"/>
              </a:rPr>
              <a:t>unités astronomiques</a:t>
            </a:r>
            <a:r>
              <a:rPr b="1" lang="fr-FR" sz="2400" spc="-1" strike="noStrike">
                <a:solidFill>
                  <a:srgbClr val="333333"/>
                </a:solidFill>
                <a:latin typeface="Verdana"/>
                <a:ea typeface="+mn-ea"/>
              </a:rPr>
              <a:t>.</a:t>
            </a:r>
            <a:endParaRPr b="0" lang="fr-FR" sz="2400" spc="-1" strike="noStrike">
              <a:solidFill>
                <a:srgbClr val="000000"/>
              </a:solidFill>
              <a:latin typeface="Arial"/>
            </a:endParaRPr>
          </a:p>
        </p:txBody>
      </p:sp>
      <p:sp>
        <p:nvSpPr>
          <p:cNvPr id="969" name="Rectangle 1"/>
          <p:cNvSpPr/>
          <p:nvPr/>
        </p:nvSpPr>
        <p:spPr>
          <a:xfrm flipH="1">
            <a:off x="-6878160" y="0"/>
            <a:ext cx="8191440" cy="6619320"/>
          </a:xfrm>
          <a:prstGeom prst="rect">
            <a:avLst/>
          </a:prstGeom>
          <a:noFill/>
          <a:ln w="0">
            <a:noFill/>
          </a:ln>
        </p:spPr>
        <p:style>
          <a:lnRef idx="0"/>
          <a:fillRef idx="0"/>
          <a:effectRef idx="0"/>
          <a:fontRef idx="minor"/>
        </p:style>
        <p:txBody>
          <a:bodyPr lIns="90000" rIns="90000" tIns="45000" bIns="45000" anchor="t">
            <a:spAutoFit/>
          </a:bodyPr>
          <a:p>
            <a:pPr>
              <a:lnSpc>
                <a:spcPct val="107000"/>
              </a:lnSpc>
              <a:spcAft>
                <a:spcPts val="2115"/>
              </a:spcAft>
            </a:pPr>
            <a:r>
              <a:rPr b="1" lang="fr-FR" sz="2400" spc="-1" strike="noStrike" u="sng">
                <a:solidFill>
                  <a:srgbClr val="0070c0"/>
                </a:solidFill>
                <a:uFillTx/>
                <a:latin typeface="Calibri"/>
                <a:ea typeface="Times New Roman"/>
              </a:rPr>
              <a:t>Pourquoi le nuage d’Oort est </a:t>
            </a:r>
            <a:r>
              <a:rPr b="1" lang="fr-FR" sz="2400" spc="-1" strike="noStrike" u="sng">
                <a:solidFill>
                  <a:srgbClr val="000000"/>
                </a:solidFill>
                <a:uFillTx/>
                <a:latin typeface="Calibri"/>
                <a:ea typeface="Times New Roman"/>
              </a:rPr>
              <a:t>sphérique ?</a:t>
            </a:r>
            <a:endParaRPr b="0" lang="fr-FR" sz="2400" spc="-1" strike="noStrike">
              <a:solidFill>
                <a:srgbClr val="000000"/>
              </a:solidFill>
              <a:latin typeface="Arial"/>
            </a:endParaRPr>
          </a:p>
          <a:p>
            <a:pPr>
              <a:lnSpc>
                <a:spcPct val="107000"/>
              </a:lnSpc>
              <a:spcAft>
                <a:spcPts val="2115"/>
              </a:spcAft>
            </a:pPr>
            <a:r>
              <a:rPr b="0" lang="fr-FR" sz="2400" spc="-1" strike="noStrike">
                <a:solidFill>
                  <a:srgbClr val="000000"/>
                </a:solidFill>
                <a:latin typeface="Arial"/>
                <a:ea typeface="Calibri"/>
              </a:rPr>
              <a:t>C’est la question que j’ai posée au planétologue Alessandro Morbidelli en 2015 et voici sa réponse.</a:t>
            </a:r>
            <a:br>
              <a:rPr sz="2400"/>
            </a:br>
            <a:br>
              <a:rPr sz="2400"/>
            </a:br>
            <a:r>
              <a:rPr b="0" lang="fr-FR" sz="2400" spc="-1" strike="noStrike">
                <a:solidFill>
                  <a:srgbClr val="000000"/>
                </a:solidFill>
                <a:latin typeface="Arial"/>
                <a:ea typeface="Calibri"/>
              </a:rPr>
              <a:t>« Le caractère "sphérique" du nuage de Oort résulte des perturbations stellaires et du potentiel galactique tout entier (le plan de symétrie de la galaxie est incline' de 60 degrés par rapport au plan du système solaire).                                                                                                   Ces perturbations combinées mélangent les orbites et effacent la structure de disque que les comètes avaient lors de leur expulsion depuis la partie centrale du Système Solaire. »</a:t>
            </a:r>
            <a:br>
              <a:rPr sz="2400"/>
            </a:br>
            <a:br>
              <a:rPr sz="2400"/>
            </a:br>
            <a:r>
              <a:rPr b="0" lang="fr-FR" sz="2400" spc="-1" strike="noStrike">
                <a:solidFill>
                  <a:srgbClr val="000000"/>
                </a:solidFill>
                <a:latin typeface="Arial"/>
                <a:ea typeface="Times New Roman"/>
              </a:rPr>
              <a:t>    </a:t>
            </a:r>
            <a:r>
              <a:rPr b="0" lang="fr-FR" sz="2400" spc="-1" strike="noStrike">
                <a:solidFill>
                  <a:srgbClr val="000000"/>
                </a:solidFill>
                <a:latin typeface="Arial"/>
                <a:ea typeface="Calibri"/>
              </a:rPr>
              <a:t>’unité astronomique est définie comme valant exactement </a:t>
            </a:r>
            <a:r>
              <a:rPr b="1" lang="fr-FR" sz="2400" spc="-1" strike="noStrike">
                <a:solidFill>
                  <a:srgbClr val="000000"/>
                </a:solidFill>
                <a:latin typeface="Arial"/>
                <a:ea typeface="Calibri"/>
              </a:rPr>
              <a:t>149 597 870 700 mètres</a:t>
            </a:r>
            <a:r>
              <a:rPr b="0" lang="fr-FR" sz="2400" spc="-1" strike="noStrike">
                <a:solidFill>
                  <a:srgbClr val="000000"/>
                </a:solidFill>
                <a:latin typeface="Arial"/>
                <a:ea typeface="Times New Roman"/>
              </a:rPr>
              <a:t>                                                                    </a:t>
            </a:r>
            <a:endParaRPr b="0" lang="fr-FR" sz="2400" spc="-1" strike="noStrike">
              <a:solidFill>
                <a:srgbClr val="000000"/>
              </a:solidFill>
              <a:latin typeface="Arial"/>
            </a:endParaRPr>
          </a:p>
        </p:txBody>
      </p:sp>
      <p:sp>
        <p:nvSpPr>
          <p:cNvPr id="970" name="Rectangle 2"/>
          <p:cNvSpPr/>
          <p:nvPr/>
        </p:nvSpPr>
        <p:spPr>
          <a:xfrm>
            <a:off x="-7021440" y="6858000"/>
            <a:ext cx="11160360" cy="3266280"/>
          </a:xfrm>
          <a:prstGeom prst="rect">
            <a:avLst/>
          </a:prstGeom>
          <a:noFill/>
          <a:ln w="0">
            <a:noFill/>
          </a:ln>
        </p:spPr>
        <p:style>
          <a:lnRef idx="0"/>
          <a:fillRef idx="0"/>
          <a:effectRef idx="0"/>
          <a:fontRef idx="minor"/>
        </p:style>
        <p:txBody>
          <a:bodyPr lIns="90000" rIns="90000" tIns="45000" bIns="45000" anchor="t">
            <a:spAutoFit/>
          </a:bodyPr>
          <a:p>
            <a:pPr>
              <a:lnSpc>
                <a:spcPct val="107000"/>
              </a:lnSpc>
              <a:spcBef>
                <a:spcPts val="1324"/>
              </a:spcBef>
              <a:spcAft>
                <a:spcPts val="992"/>
              </a:spcAft>
            </a:pPr>
            <a:r>
              <a:rPr b="0" lang="fr-FR" sz="2400" spc="-1" strike="noStrike">
                <a:solidFill>
                  <a:srgbClr val="000000"/>
                </a:solidFill>
                <a:latin typeface="Arial"/>
                <a:ea typeface="Times New Roman"/>
              </a:rPr>
              <a:t>Les limites du système solaire</a:t>
            </a:r>
            <a:endParaRPr b="0" lang="fr-FR" sz="2400" spc="-1" strike="noStrike">
              <a:solidFill>
                <a:srgbClr val="000000"/>
              </a:solidFill>
              <a:latin typeface="Arial"/>
            </a:endParaRPr>
          </a:p>
          <a:p>
            <a:pPr algn="just">
              <a:lnSpc>
                <a:spcPts val="2480"/>
              </a:lnSpc>
              <a:spcAft>
                <a:spcPts val="992"/>
              </a:spcAft>
            </a:pPr>
            <a:r>
              <a:rPr b="0" lang="fr-FR" sz="2400" spc="-1" strike="noStrike">
                <a:solidFill>
                  <a:srgbClr val="000000"/>
                </a:solidFill>
                <a:latin typeface="Arial"/>
                <a:ea typeface="Times New Roman"/>
              </a:rPr>
              <a:t>Le système solaire n'a pas de limite précise.</a:t>
            </a:r>
            <a:endParaRPr b="0" lang="fr-FR" sz="2400" spc="-1" strike="noStrike">
              <a:solidFill>
                <a:srgbClr val="000000"/>
              </a:solidFill>
              <a:latin typeface="Arial"/>
            </a:endParaRPr>
          </a:p>
          <a:p>
            <a:pPr algn="just">
              <a:lnSpc>
                <a:spcPts val="2480"/>
              </a:lnSpc>
              <a:spcAft>
                <a:spcPts val="992"/>
              </a:spcAft>
            </a:pPr>
            <a:r>
              <a:rPr b="0" lang="fr-FR" sz="2400" spc="-1" strike="noStrike">
                <a:solidFill>
                  <a:srgbClr val="000000"/>
                </a:solidFill>
                <a:latin typeface="Arial"/>
                <a:ea typeface="Times New Roman"/>
              </a:rPr>
              <a:t>La zone d'influence gravitationnelle du Soleil s'étendrait jusqu'à 2 années lumière, soit la moitié de la distance entre le Soleil et l'étoile la plus proche, Alpha du Centaure.</a:t>
            </a:r>
            <a:endParaRPr b="0" lang="fr-FR" sz="2400" spc="-1" strike="noStrike">
              <a:solidFill>
                <a:srgbClr val="000000"/>
              </a:solidFill>
              <a:latin typeface="Arial"/>
            </a:endParaRPr>
          </a:p>
          <a:p>
            <a:pPr algn="just">
              <a:lnSpc>
                <a:spcPts val="2480"/>
              </a:lnSpc>
              <a:spcAft>
                <a:spcPts val="992"/>
              </a:spcAft>
            </a:pPr>
            <a:r>
              <a:rPr b="0" lang="fr-FR" sz="2400" spc="-1" strike="noStrike">
                <a:solidFill>
                  <a:srgbClr val="000000"/>
                </a:solidFill>
                <a:latin typeface="Arial"/>
                <a:ea typeface="Times New Roman"/>
              </a:rPr>
              <a:t>Cette limite serait donc à géométrie variable en fonction de la distance et de la répartition des objets massifs environnant le Soleil.</a:t>
            </a:r>
            <a:endParaRPr b="0" lang="fr-FR" sz="2400" spc="-1" strike="noStrike">
              <a:solidFill>
                <a:srgbClr val="000000"/>
              </a:solidFill>
              <a:latin typeface="Arial"/>
            </a:endParaRPr>
          </a:p>
          <a:p>
            <a:pPr>
              <a:lnSpc>
                <a:spcPct val="107000"/>
              </a:lnSpc>
              <a:spcAft>
                <a:spcPts val="882"/>
              </a:spcAft>
            </a:pPr>
            <a:r>
              <a:rPr b="1" lang="fr-FR" sz="2400" spc="-1" strike="noStrike">
                <a:solidFill>
                  <a:srgbClr val="000000"/>
                </a:solidFill>
                <a:latin typeface="Calibri"/>
                <a:ea typeface="Calibri"/>
              </a:rPr>
              <a:t> </a:t>
            </a:r>
            <a:endParaRPr b="0" lang="fr-FR" sz="2400" spc="-1" strike="noStrike">
              <a:solidFill>
                <a:srgbClr val="000000"/>
              </a:solidFill>
              <a:latin typeface="Arial"/>
            </a:endParaRPr>
          </a:p>
        </p:txBody>
      </p:sp>
    </p:spTree>
  </p:cSld>
</p:notes>
</file>

<file path=ppt/notesSlides/notesSlide4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71" name="PlaceHolder 1"/>
          <p:cNvSpPr>
            <a:spLocks noGrp="1"/>
          </p:cNvSpPr>
          <p:nvPr>
            <p:ph type="sldNum" idx="6"/>
          </p:nvPr>
        </p:nvSpPr>
        <p:spPr>
          <a:xfrm>
            <a:off x="3884760" y="8685360"/>
            <a:ext cx="2971080" cy="457920"/>
          </a:xfrm>
          <a:prstGeom prst="rect">
            <a:avLst/>
          </a:prstGeom>
          <a:noFill/>
          <a:ln w="0">
            <a:noFill/>
          </a:ln>
        </p:spPr>
        <p:txBody>
          <a:bodyPr lIns="90000" rIns="90000" tIns="45000" bIns="45000" anchor="t">
            <a:noAutofit/>
          </a:bodyPr>
          <a:lstStyle>
            <a:lvl1pPr indent="0" algn="r">
              <a:lnSpc>
                <a:spcPct val="100000"/>
              </a:lnSpc>
              <a:buNone/>
              <a:tabLst>
                <a:tab algn="l" pos="0"/>
              </a:tabLst>
              <a:defRPr b="0" lang="fr-FR" sz="2400" spc="-1" strike="noStrike">
                <a:solidFill>
                  <a:srgbClr val="000000"/>
                </a:solidFill>
                <a:latin typeface="Times New Roman"/>
                <a:ea typeface="+mn-ea"/>
              </a:defRPr>
            </a:lvl1pPr>
          </a:lstStyle>
          <a:p>
            <a:pPr indent="0" algn="r">
              <a:lnSpc>
                <a:spcPct val="100000"/>
              </a:lnSpc>
              <a:buNone/>
              <a:tabLst>
                <a:tab algn="l" pos="0"/>
              </a:tabLst>
            </a:pPr>
            <a:fld id="{CD06F6FE-2F08-4E20-85B1-D3A1998743BF}" type="slidenum">
              <a:rPr b="0" lang="fr-FR" sz="2400" spc="-1" strike="noStrike">
                <a:solidFill>
                  <a:srgbClr val="000000"/>
                </a:solidFill>
                <a:latin typeface="Times New Roman"/>
                <a:ea typeface="+mn-ea"/>
              </a:rPr>
              <a:t>&lt;numéro&gt;</a:t>
            </a:fld>
            <a:endParaRPr b="0" lang="fr-FR" sz="2400" spc="-1" strike="noStrike">
              <a:solidFill>
                <a:srgbClr val="000000"/>
              </a:solidFill>
              <a:latin typeface="Times New Roman"/>
            </a:endParaRPr>
          </a:p>
        </p:txBody>
      </p:sp>
      <p:sp>
        <p:nvSpPr>
          <p:cNvPr id="972" name="PlaceHolder 2"/>
          <p:cNvSpPr>
            <a:spLocks noGrp="1"/>
          </p:cNvSpPr>
          <p:nvPr>
            <p:ph type="sldImg"/>
          </p:nvPr>
        </p:nvSpPr>
        <p:spPr>
          <a:xfrm>
            <a:off x="1168560" y="838080"/>
            <a:ext cx="5283000" cy="3962160"/>
          </a:xfrm>
          <a:prstGeom prst="rect">
            <a:avLst/>
          </a:prstGeom>
          <a:ln w="0">
            <a:noFill/>
          </a:ln>
        </p:spPr>
      </p:sp>
      <p:sp>
        <p:nvSpPr>
          <p:cNvPr id="973" name="PlaceHolder 3"/>
          <p:cNvSpPr>
            <a:spLocks noGrp="1"/>
          </p:cNvSpPr>
          <p:nvPr>
            <p:ph type="body"/>
          </p:nvPr>
        </p:nvSpPr>
        <p:spPr>
          <a:xfrm>
            <a:off x="990720" y="5105520"/>
            <a:ext cx="5562000" cy="4799880"/>
          </a:xfrm>
          <a:prstGeom prst="rect">
            <a:avLst/>
          </a:prstGeom>
          <a:noFill/>
          <a:ln w="0">
            <a:noFill/>
          </a:ln>
        </p:spPr>
        <p:txBody>
          <a:bodyPr numCol="1" spcCol="0" lIns="0" rIns="0" tIns="0" bIns="0" anchor="t">
            <a:noAutofit/>
          </a:bodyPr>
          <a:p>
            <a:pPr marL="216000" indent="0">
              <a:lnSpc>
                <a:spcPct val="100000"/>
              </a:lnSpc>
              <a:buNone/>
              <a:tabLst>
                <a:tab algn="l" pos="0"/>
              </a:tabLst>
            </a:pPr>
            <a:r>
              <a:rPr b="0" lang="fr-FR" sz="2000" spc="-1" strike="noStrike">
                <a:solidFill>
                  <a:srgbClr val="000000"/>
                </a:solidFill>
                <a:latin typeface="Arial"/>
              </a:rPr>
              <a:t>.</a:t>
            </a:r>
            <a:endParaRPr b="0" lang="fr-FR" sz="2000" spc="-1" strike="noStrike">
              <a:solidFill>
                <a:srgbClr val="000000"/>
              </a:solidFill>
              <a:latin typeface="Arial"/>
            </a:endParaRPr>
          </a:p>
        </p:txBody>
      </p:sp>
    </p:spTree>
  </p:cSld>
</p:notes>
</file>

<file path=ppt/notesSlides/notesSlide4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74" name="PlaceHolder 1"/>
          <p:cNvSpPr>
            <a:spLocks noGrp="1"/>
          </p:cNvSpPr>
          <p:nvPr>
            <p:ph type="sldNum" idx="7"/>
          </p:nvPr>
        </p:nvSpPr>
        <p:spPr>
          <a:xfrm>
            <a:off x="3884760" y="8685360"/>
            <a:ext cx="2971080" cy="457920"/>
          </a:xfrm>
          <a:prstGeom prst="rect">
            <a:avLst/>
          </a:prstGeom>
          <a:noFill/>
          <a:ln w="0">
            <a:noFill/>
          </a:ln>
        </p:spPr>
        <p:txBody>
          <a:bodyPr lIns="90000" rIns="90000" tIns="45000" bIns="45000" anchor="t">
            <a:noAutofit/>
          </a:bodyPr>
          <a:lstStyle>
            <a:lvl1pPr indent="0" algn="r">
              <a:lnSpc>
                <a:spcPct val="100000"/>
              </a:lnSpc>
              <a:buNone/>
              <a:tabLst>
                <a:tab algn="l" pos="0"/>
              </a:tabLst>
              <a:defRPr b="0" lang="fr-FR" sz="2400" spc="-1" strike="noStrike">
                <a:solidFill>
                  <a:srgbClr val="000000"/>
                </a:solidFill>
                <a:latin typeface="Times New Roman"/>
                <a:ea typeface="+mn-ea"/>
              </a:defRPr>
            </a:lvl1pPr>
          </a:lstStyle>
          <a:p>
            <a:pPr indent="0" algn="r">
              <a:lnSpc>
                <a:spcPct val="100000"/>
              </a:lnSpc>
              <a:buNone/>
              <a:tabLst>
                <a:tab algn="l" pos="0"/>
              </a:tabLst>
            </a:pPr>
            <a:fld id="{24175444-B416-473E-A126-BF56E2F92136}" type="slidenum">
              <a:rPr b="0" lang="fr-FR" sz="2400" spc="-1" strike="noStrike">
                <a:solidFill>
                  <a:srgbClr val="000000"/>
                </a:solidFill>
                <a:latin typeface="Times New Roman"/>
                <a:ea typeface="+mn-ea"/>
              </a:rPr>
              <a:t>&lt;numéro&gt;</a:t>
            </a:fld>
            <a:endParaRPr b="0" lang="fr-FR" sz="2400" spc="-1" strike="noStrike">
              <a:solidFill>
                <a:srgbClr val="000000"/>
              </a:solidFill>
              <a:latin typeface="Times New Roman"/>
            </a:endParaRPr>
          </a:p>
        </p:txBody>
      </p:sp>
      <p:sp>
        <p:nvSpPr>
          <p:cNvPr id="975" name="PlaceHolder 2"/>
          <p:cNvSpPr>
            <a:spLocks noGrp="1"/>
          </p:cNvSpPr>
          <p:nvPr>
            <p:ph type="sldImg"/>
          </p:nvPr>
        </p:nvSpPr>
        <p:spPr>
          <a:xfrm>
            <a:off x="1168560" y="838080"/>
            <a:ext cx="5283000" cy="3962160"/>
          </a:xfrm>
          <a:prstGeom prst="rect">
            <a:avLst/>
          </a:prstGeom>
          <a:ln w="0">
            <a:noFill/>
          </a:ln>
        </p:spPr>
      </p:sp>
      <p:sp>
        <p:nvSpPr>
          <p:cNvPr id="976" name="PlaceHolder 3"/>
          <p:cNvSpPr>
            <a:spLocks noGrp="1"/>
          </p:cNvSpPr>
          <p:nvPr>
            <p:ph type="body"/>
          </p:nvPr>
        </p:nvSpPr>
        <p:spPr>
          <a:xfrm>
            <a:off x="990720" y="5105520"/>
            <a:ext cx="5562000" cy="4799880"/>
          </a:xfrm>
          <a:prstGeom prst="rect">
            <a:avLst/>
          </a:prstGeom>
          <a:noFill/>
          <a:ln w="0">
            <a:noFill/>
          </a:ln>
        </p:spPr>
        <p:txBody>
          <a:bodyPr numCol="1" spcCol="0" lIns="0" rIns="0" tIns="0" bIns="0" anchor="t">
            <a:noAutofit/>
          </a:bodyPr>
          <a:p>
            <a:pPr marL="216000" indent="0">
              <a:buNone/>
            </a:pPr>
            <a:endParaRPr b="0" lang="fr-FR" sz="1800" spc="-1" strike="noStrike">
              <a:solidFill>
                <a:srgbClr val="000000"/>
              </a:solidFill>
              <a:latin typeface="Arial"/>
            </a:endParaRPr>
          </a:p>
        </p:txBody>
      </p:sp>
    </p:spTree>
  </p:cSld>
</p:notes>
</file>

<file path=ppt/notesSlides/notesSlide5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77" name="PlaceHolder 1"/>
          <p:cNvSpPr>
            <a:spLocks noGrp="1"/>
          </p:cNvSpPr>
          <p:nvPr>
            <p:ph type="sldImg"/>
          </p:nvPr>
        </p:nvSpPr>
        <p:spPr>
          <a:xfrm>
            <a:off x="1106640" y="812880"/>
            <a:ext cx="5343120" cy="4006440"/>
          </a:xfrm>
          <a:prstGeom prst="rect">
            <a:avLst/>
          </a:prstGeom>
          <a:ln w="0">
            <a:noFill/>
          </a:ln>
        </p:spPr>
      </p:sp>
      <p:sp>
        <p:nvSpPr>
          <p:cNvPr id="978" name="PlaceHolder 2"/>
          <p:cNvSpPr>
            <a:spLocks noGrp="1"/>
          </p:cNvSpPr>
          <p:nvPr>
            <p:ph type="body"/>
          </p:nvPr>
        </p:nvSpPr>
        <p:spPr>
          <a:xfrm>
            <a:off x="-1142640" y="5562000"/>
            <a:ext cx="9840960" cy="3599640"/>
          </a:xfrm>
          <a:prstGeom prst="rect">
            <a:avLst/>
          </a:prstGeom>
          <a:noFill/>
          <a:ln w="0">
            <a:noFill/>
          </a:ln>
        </p:spPr>
        <p:txBody>
          <a:bodyPr numCol="1" spcCol="0" lIns="0" rIns="0" tIns="0" bIns="0" anchor="t">
            <a:noAutofit/>
          </a:bodyPr>
          <a:p>
            <a:pPr marL="216000" indent="0">
              <a:lnSpc>
                <a:spcPct val="100000"/>
              </a:lnSpc>
              <a:buNone/>
              <a:tabLst>
                <a:tab algn="l" pos="0"/>
              </a:tabLst>
            </a:pPr>
            <a:r>
              <a:rPr b="0" lang="fr-FR" sz="2000" spc="-1" strike="noStrike">
                <a:solidFill>
                  <a:srgbClr val="000000"/>
                </a:solidFill>
                <a:latin typeface="Arial"/>
              </a:rPr>
              <a:t>Les étoiles filantes apparaissent à des altitudes de 120 km en moyenne et disparaissent vers 90 km. Certaines sont même  visibles à 400 ou 600 km au-dessus du sol. Ces phénomènes correspondent à la combustion de petits corps circulant dans l'espace à des vitesses de l'ordre de 70 km/s et dont l'orbite croise celle de la </a:t>
            </a:r>
            <a:r>
              <a:rPr b="0" lang="fr-FR" sz="2000" spc="-1" strike="noStrike" u="sng">
                <a:solidFill>
                  <a:srgbClr val="000000"/>
                </a:solidFill>
                <a:uFillTx/>
                <a:latin typeface="Arial"/>
                <a:hlinkClick r:id="rId1"/>
              </a:rPr>
              <a:t>Terre</a:t>
            </a:r>
            <a:r>
              <a:rPr b="0" lang="fr-FR" sz="2000" spc="-1" strike="noStrike">
                <a:solidFill>
                  <a:srgbClr val="000000"/>
                </a:solidFill>
                <a:latin typeface="Arial"/>
              </a:rPr>
              <a:t>. A leur entrée dans l'</a:t>
            </a:r>
            <a:r>
              <a:rPr b="0" lang="fr-FR" sz="2000" spc="-1" strike="noStrike" u="sng">
                <a:solidFill>
                  <a:srgbClr val="000000"/>
                </a:solidFill>
                <a:uFillTx/>
                <a:latin typeface="Arial"/>
                <a:hlinkClick r:id="rId2"/>
              </a:rPr>
              <a:t>atmosphère</a:t>
            </a:r>
            <a:r>
              <a:rPr b="0" lang="fr-FR" sz="2000" spc="-1" strike="noStrike">
                <a:solidFill>
                  <a:srgbClr val="000000"/>
                </a:solidFill>
                <a:latin typeface="Arial"/>
              </a:rPr>
              <a:t>, sous l'effet des pressions dues à leur traversé à très grande vitesse des couches d'</a:t>
            </a:r>
            <a:r>
              <a:rPr b="0" lang="fr-FR" sz="2000" spc="-1" strike="noStrike" u="sng">
                <a:solidFill>
                  <a:srgbClr val="000000"/>
                </a:solidFill>
                <a:uFillTx/>
                <a:latin typeface="Arial"/>
                <a:hlinkClick r:id="rId3"/>
              </a:rPr>
              <a:t>air</a:t>
            </a:r>
            <a:r>
              <a:rPr b="0" lang="fr-FR" sz="2000" spc="-1" strike="noStrike">
                <a:solidFill>
                  <a:srgbClr val="000000"/>
                </a:solidFill>
                <a:latin typeface="Arial"/>
              </a:rPr>
              <a:t>, ces corps s'échauffent dans des proportions importantes, au point de laisser derrière eux un sillage de </a:t>
            </a:r>
            <a:r>
              <a:rPr b="0" lang="fr-FR" sz="2000" spc="-1" strike="noStrike" u="sng">
                <a:solidFill>
                  <a:srgbClr val="000000"/>
                </a:solidFill>
                <a:uFillTx/>
                <a:latin typeface="Arial"/>
                <a:hlinkClick r:id="rId4"/>
              </a:rPr>
              <a:t>plasma</a:t>
            </a:r>
            <a:r>
              <a:rPr b="0" lang="fr-FR" sz="2000" spc="-1" strike="noStrike">
                <a:solidFill>
                  <a:srgbClr val="000000"/>
                </a:solidFill>
                <a:latin typeface="Arial"/>
              </a:rPr>
              <a:t> (</a:t>
            </a:r>
            <a:r>
              <a:rPr b="0" lang="fr-FR" sz="2000" spc="-1" strike="noStrike" u="sng">
                <a:solidFill>
                  <a:srgbClr val="000000"/>
                </a:solidFill>
                <a:uFillTx/>
                <a:latin typeface="Arial"/>
                <a:hlinkClick r:id="rId5"/>
              </a:rPr>
              <a:t>gaz</a:t>
            </a:r>
            <a:r>
              <a:rPr b="0" lang="fr-FR" sz="2000" spc="-1" strike="noStrike">
                <a:solidFill>
                  <a:srgbClr val="000000"/>
                </a:solidFill>
                <a:latin typeface="Arial"/>
              </a:rPr>
              <a:t>-</a:t>
            </a:r>
            <a:r>
              <a:rPr b="0" lang="fr-FR" sz="2000" spc="-1" strike="noStrike" u="sng">
                <a:solidFill>
                  <a:srgbClr val="000000"/>
                </a:solidFill>
                <a:uFillTx/>
                <a:latin typeface="Arial"/>
                <a:hlinkClick r:id="rId6"/>
              </a:rPr>
              <a:t>ionisé)</a:t>
            </a:r>
            <a:r>
              <a:rPr b="0" lang="fr-FR" sz="2000" spc="-1" strike="noStrike">
                <a:solidFill>
                  <a:srgbClr val="000000"/>
                </a:solidFill>
                <a:latin typeface="Arial"/>
              </a:rPr>
              <a:t>, qui correspond à la traînée lumineuse que l'on observe. Le plus souvent, ne sont impliquées que de très fines poussières, dont on compare souvent la consistance à celle de cendres de cigarettes. Cependant, les plus brillantes, celles en particulier qui se manifestent comme des bolides,  correspondent à des objets plus gros  pour lesquels la destruction n'est pas complète lors de leur passage dans l'atmosphère et qui atteignent le sol, où on les connaîtra sous le nom de </a:t>
            </a:r>
            <a:r>
              <a:rPr b="0" lang="fr-FR" sz="2000" spc="-1" strike="noStrike" u="sng">
                <a:solidFill>
                  <a:srgbClr val="000000"/>
                </a:solidFill>
                <a:uFillTx/>
                <a:latin typeface="Arial"/>
                <a:hlinkClick r:id="rId7"/>
              </a:rPr>
              <a:t>météorites</a:t>
            </a:r>
            <a:r>
              <a:rPr b="0" lang="fr-FR" sz="2000" spc="-1" strike="noStrike">
                <a:solidFill>
                  <a:srgbClr val="000000"/>
                </a:solidFill>
                <a:latin typeface="Arial"/>
              </a:rPr>
              <a:t>. </a:t>
            </a:r>
            <a:br>
              <a:rPr sz="2000"/>
            </a:br>
            <a:r>
              <a:rPr b="0" lang="fr-FR" sz="2000" spc="-1" strike="noStrike">
                <a:solidFill>
                  <a:srgbClr val="000000"/>
                </a:solidFill>
                <a:latin typeface="Arial"/>
              </a:rPr>
              <a:t>En savoir plus sur http://www.cosmovisions.com/CTetoilesfilantes.htm#GeZfoxgoGCPkVaw6.99</a:t>
            </a:r>
            <a:endParaRPr b="0" lang="fr-FR" sz="2000" spc="-1" strike="noStrike">
              <a:solidFill>
                <a:srgbClr val="000000"/>
              </a:solidFill>
              <a:latin typeface="Arial"/>
            </a:endParaRPr>
          </a:p>
        </p:txBody>
      </p:sp>
    </p:spTree>
  </p:cSld>
</p:notes>
</file>

<file path=ppt/notesSlides/notesSlide5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79" name="PlaceHolder 1"/>
          <p:cNvSpPr>
            <a:spLocks noGrp="1"/>
          </p:cNvSpPr>
          <p:nvPr>
            <p:ph type="sldNum" idx="8"/>
          </p:nvPr>
        </p:nvSpPr>
        <p:spPr>
          <a:xfrm>
            <a:off x="3884760" y="8685360"/>
            <a:ext cx="2971080" cy="457920"/>
          </a:xfrm>
          <a:prstGeom prst="rect">
            <a:avLst/>
          </a:prstGeom>
          <a:noFill/>
          <a:ln w="0">
            <a:noFill/>
          </a:ln>
        </p:spPr>
        <p:txBody>
          <a:bodyPr lIns="90000" rIns="90000" tIns="45000" bIns="45000" anchor="t">
            <a:noAutofit/>
          </a:bodyPr>
          <a:lstStyle>
            <a:lvl1pPr indent="0" algn="r">
              <a:lnSpc>
                <a:spcPct val="100000"/>
              </a:lnSpc>
              <a:buNone/>
              <a:tabLst>
                <a:tab algn="l" pos="0"/>
              </a:tabLst>
              <a:defRPr b="0" lang="fr-FR" sz="2400" spc="-1" strike="noStrike">
                <a:solidFill>
                  <a:srgbClr val="000000"/>
                </a:solidFill>
                <a:latin typeface="Times New Roman"/>
                <a:ea typeface="+mn-ea"/>
              </a:defRPr>
            </a:lvl1pPr>
          </a:lstStyle>
          <a:p>
            <a:pPr indent="0" algn="r">
              <a:lnSpc>
                <a:spcPct val="100000"/>
              </a:lnSpc>
              <a:buNone/>
              <a:tabLst>
                <a:tab algn="l" pos="0"/>
              </a:tabLst>
            </a:pPr>
            <a:fld id="{E1238501-B4E0-41CA-9F14-4BCA92F508C5}" type="slidenum">
              <a:rPr b="0" lang="fr-FR" sz="2400" spc="-1" strike="noStrike">
                <a:solidFill>
                  <a:srgbClr val="000000"/>
                </a:solidFill>
                <a:latin typeface="Times New Roman"/>
                <a:ea typeface="+mn-ea"/>
              </a:rPr>
              <a:t>&lt;numéro&gt;</a:t>
            </a:fld>
            <a:endParaRPr b="0" lang="fr-FR" sz="2400" spc="-1" strike="noStrike">
              <a:solidFill>
                <a:srgbClr val="000000"/>
              </a:solidFill>
              <a:latin typeface="Times New Roman"/>
            </a:endParaRPr>
          </a:p>
        </p:txBody>
      </p:sp>
      <p:sp>
        <p:nvSpPr>
          <p:cNvPr id="980" name="PlaceHolder 2"/>
          <p:cNvSpPr>
            <a:spLocks noGrp="1"/>
          </p:cNvSpPr>
          <p:nvPr>
            <p:ph type="sldImg"/>
          </p:nvPr>
        </p:nvSpPr>
        <p:spPr>
          <a:xfrm>
            <a:off x="1168560" y="838080"/>
            <a:ext cx="5283000" cy="3962160"/>
          </a:xfrm>
          <a:prstGeom prst="rect">
            <a:avLst/>
          </a:prstGeom>
          <a:ln w="0">
            <a:noFill/>
          </a:ln>
        </p:spPr>
      </p:sp>
      <p:sp>
        <p:nvSpPr>
          <p:cNvPr id="981" name="PlaceHolder 3"/>
          <p:cNvSpPr>
            <a:spLocks noGrp="1"/>
          </p:cNvSpPr>
          <p:nvPr>
            <p:ph type="body"/>
          </p:nvPr>
        </p:nvSpPr>
        <p:spPr>
          <a:xfrm>
            <a:off x="990720" y="5105520"/>
            <a:ext cx="5562000" cy="4799880"/>
          </a:xfrm>
          <a:prstGeom prst="rect">
            <a:avLst/>
          </a:prstGeom>
          <a:noFill/>
          <a:ln w="0">
            <a:noFill/>
          </a:ln>
        </p:spPr>
        <p:txBody>
          <a:bodyPr numCol="1" spcCol="0" lIns="0" rIns="0" tIns="0" bIns="0" anchor="t">
            <a:noAutofit/>
          </a:bodyPr>
          <a:p>
            <a:pPr marL="216000" indent="0">
              <a:buNone/>
            </a:pPr>
            <a:endParaRPr b="0" lang="fr-FR" sz="1800" spc="-1" strike="noStrike">
              <a:solidFill>
                <a:srgbClr val="000000"/>
              </a:solidFill>
              <a:latin typeface="Arial"/>
            </a:endParaRPr>
          </a:p>
        </p:txBody>
      </p:sp>
      <p:sp>
        <p:nvSpPr>
          <p:cNvPr id="982" name="ZoneTexte 2"/>
          <p:cNvSpPr/>
          <p:nvPr/>
        </p:nvSpPr>
        <p:spPr>
          <a:xfrm>
            <a:off x="500400" y="5895000"/>
            <a:ext cx="6768000" cy="191844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400" spc="-1" strike="noStrike">
                <a:solidFill>
                  <a:srgbClr val="000000"/>
                </a:solidFill>
                <a:latin typeface="Times New Roman"/>
                <a:ea typeface="+mn-ea"/>
              </a:rPr>
              <a:t>Les météorites permettent de dater l'âge de la Terre</a:t>
            </a:r>
            <a:endParaRPr b="0" lang="fr-FR" sz="2400" spc="-1" strike="noStrike">
              <a:solidFill>
                <a:srgbClr val="000000"/>
              </a:solidFill>
              <a:latin typeface="Arial"/>
            </a:endParaRPr>
          </a:p>
          <a:p>
            <a:pPr>
              <a:lnSpc>
                <a:spcPct val="100000"/>
              </a:lnSpc>
            </a:pPr>
            <a:r>
              <a:rPr b="0" lang="fr-FR" sz="2400" spc="-1" strike="noStrike">
                <a:solidFill>
                  <a:srgbClr val="000000"/>
                </a:solidFill>
                <a:latin typeface="Times New Roman"/>
                <a:ea typeface="+mn-ea"/>
              </a:rPr>
              <a:t>En effet elles se sont formées en même temps que la Terre mais elles n’ont subi aucune modifications depuis leur formation, contrairement à la Terre (cratérisation et tectonique des plaques, </a:t>
            </a:r>
            <a:endParaRPr b="0" lang="fr-FR" sz="2400" spc="-1" strike="noStrike">
              <a:solidFill>
                <a:srgbClr val="000000"/>
              </a:solidFill>
              <a:latin typeface="Arial"/>
            </a:endParaRPr>
          </a:p>
        </p:txBody>
      </p:sp>
    </p:spTree>
  </p:cSld>
</p:notes>
</file>

<file path=ppt/notesSlides/notesSlide5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83" name="PlaceHolder 1"/>
          <p:cNvSpPr>
            <a:spLocks noGrp="1"/>
          </p:cNvSpPr>
          <p:nvPr>
            <p:ph type="sldImg"/>
          </p:nvPr>
        </p:nvSpPr>
        <p:spPr>
          <a:xfrm>
            <a:off x="1312920" y="1027080"/>
            <a:ext cx="4933440" cy="3700080"/>
          </a:xfrm>
          <a:prstGeom prst="rect">
            <a:avLst/>
          </a:prstGeom>
          <a:ln w="0">
            <a:noFill/>
          </a:ln>
        </p:spPr>
      </p:sp>
      <p:sp>
        <p:nvSpPr>
          <p:cNvPr id="984" name="PlaceHolder 2"/>
          <p:cNvSpPr>
            <a:spLocks noGrp="1"/>
          </p:cNvSpPr>
          <p:nvPr>
            <p:ph type="body"/>
          </p:nvPr>
        </p:nvSpPr>
        <p:spPr>
          <a:xfrm>
            <a:off x="1170000" y="5086440"/>
            <a:ext cx="5225400" cy="4106160"/>
          </a:xfrm>
          <a:prstGeom prst="rect">
            <a:avLst/>
          </a:prstGeom>
          <a:noFill/>
          <a:ln w="0">
            <a:noFill/>
          </a:ln>
        </p:spPr>
        <p:txBody>
          <a:bodyPr numCol="1" spcCol="0" lIns="0" rIns="0" tIns="0" bIns="0" anchor="ctr">
            <a:noAutofit/>
          </a:bodyPr>
          <a:p>
            <a:pPr marL="216000" indent="0">
              <a:lnSpc>
                <a:spcPct val="100000"/>
              </a:lnSpc>
              <a:buNone/>
              <a:tabLst>
                <a:tab algn="l" pos="0"/>
              </a:tabLst>
            </a:pPr>
            <a:r>
              <a:rPr b="1" lang="fr-FR" sz="2000" spc="-1" strike="noStrike">
                <a:solidFill>
                  <a:srgbClr val="ffffff"/>
                </a:solidFill>
                <a:latin typeface="Arial"/>
              </a:rPr>
              <a:t>Le système solaire serait une pièce de 1 </a:t>
            </a:r>
            <a:r>
              <a:rPr b="1" lang="fr-FR" sz="2000" spc="-1" strike="noStrike">
                <a:solidFill>
                  <a:srgbClr val="ffffff"/>
                </a:solidFill>
                <a:latin typeface="Tahoma"/>
              </a:rPr>
              <a:t>Euro si notre galaxie était réduite à une surface comme la France</a:t>
            </a:r>
            <a:endParaRPr b="0" lang="fr-FR" sz="2000" spc="-1" strike="noStrike">
              <a:solidFill>
                <a:srgbClr val="000000"/>
              </a:solidFill>
              <a:latin typeface="Arial"/>
            </a:endParaRPr>
          </a:p>
          <a:p>
            <a:pPr marL="216000" indent="0">
              <a:lnSpc>
                <a:spcPct val="95000"/>
              </a:lnSpc>
              <a:buNone/>
              <a:tabLst>
                <a:tab algn="l" pos="0"/>
              </a:tabLst>
            </a:pPr>
            <a:r>
              <a:rPr b="1" lang="fr-FR" sz="2000" spc="-1" strike="noStrike">
                <a:solidFill>
                  <a:srgbClr val="000000"/>
                </a:solidFill>
                <a:latin typeface="Tahoma"/>
              </a:rPr>
              <a:t>La voie lactée est une galaxie spirale  barrée de 100.000 années lumière </a:t>
            </a:r>
            <a:endParaRPr b="0" lang="fr-FR" sz="2000" spc="-1" strike="noStrike">
              <a:solidFill>
                <a:srgbClr val="000000"/>
              </a:solidFill>
              <a:latin typeface="Arial"/>
            </a:endParaRPr>
          </a:p>
          <a:p>
            <a:pPr marL="216000" indent="0">
              <a:lnSpc>
                <a:spcPct val="95000"/>
              </a:lnSpc>
              <a:buNone/>
              <a:tabLst>
                <a:tab algn="l" pos="0"/>
              </a:tabLst>
            </a:pPr>
            <a:r>
              <a:rPr b="1" lang="fr-FR" sz="2000" spc="-1" strike="noStrike">
                <a:solidFill>
                  <a:srgbClr val="000000"/>
                </a:solidFill>
                <a:latin typeface="Tahoma"/>
              </a:rPr>
              <a:t>de diamètre et de 16. 000 années lumière d'épaisseur en son centre</a:t>
            </a:r>
            <a:endParaRPr b="0" lang="fr-FR" sz="2000" spc="-1" strike="noStrike">
              <a:solidFill>
                <a:srgbClr val="000000"/>
              </a:solidFill>
              <a:latin typeface="Arial"/>
            </a:endParaRPr>
          </a:p>
          <a:p>
            <a:pPr marL="216000" indent="0">
              <a:lnSpc>
                <a:spcPct val="95000"/>
              </a:lnSpc>
              <a:buNone/>
              <a:tabLst>
                <a:tab algn="l" pos="0"/>
              </a:tabLst>
            </a:pPr>
            <a:r>
              <a:rPr b="1" lang="fr-FR" sz="2000" spc="-1" strike="noStrike">
                <a:solidFill>
                  <a:srgbClr val="000000"/>
                </a:solidFill>
                <a:latin typeface="Tahoma"/>
              </a:rPr>
              <a:t>Elle est composée de 200 à 400 milliards d'étoiles</a:t>
            </a:r>
            <a:endParaRPr b="0" lang="fr-FR" sz="2000" spc="-1" strike="noStrike">
              <a:solidFill>
                <a:srgbClr val="000000"/>
              </a:solidFill>
              <a:latin typeface="Arial"/>
            </a:endParaRPr>
          </a:p>
          <a:p>
            <a:pPr marL="216000" indent="0">
              <a:lnSpc>
                <a:spcPct val="95000"/>
              </a:lnSpc>
              <a:buNone/>
              <a:tabLst>
                <a:tab algn="l" pos="0"/>
              </a:tabLst>
            </a:pPr>
            <a:endParaRPr b="0" lang="fr-FR" sz="2000" spc="-1" strike="noStrike">
              <a:solidFill>
                <a:srgbClr val="000000"/>
              </a:solidFill>
              <a:latin typeface="Arial"/>
            </a:endParaRPr>
          </a:p>
          <a:p>
            <a:pPr marL="216000" indent="0">
              <a:lnSpc>
                <a:spcPct val="95000"/>
              </a:lnSpc>
              <a:buNone/>
              <a:tabLst>
                <a:tab algn="l" pos="0"/>
              </a:tabLst>
            </a:pPr>
            <a:r>
              <a:rPr b="1" lang="fr-FR" sz="2000" spc="-1" strike="noStrike">
                <a:solidFill>
                  <a:srgbClr val="000000"/>
                </a:solidFill>
                <a:latin typeface="Tahoma"/>
              </a:rPr>
              <a:t>Si le Soleil est une orange, proxima du centaure ( 4,22 AL ) est une balle de golf située à 2900 km</a:t>
            </a: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p:txBody>
      </p:sp>
      <p:sp>
        <p:nvSpPr>
          <p:cNvPr id="985" name="Text Box 3"/>
          <p:cNvSpPr/>
          <p:nvPr/>
        </p:nvSpPr>
        <p:spPr>
          <a:xfrm>
            <a:off x="-2430720" y="5922000"/>
            <a:ext cx="12420360" cy="688320"/>
          </a:xfrm>
          <a:prstGeom prst="rect">
            <a:avLst/>
          </a:prstGeom>
          <a:noFill/>
          <a:ln w="0">
            <a:noFill/>
          </a:ln>
        </p:spPr>
        <p:style>
          <a:lnRef idx="0"/>
          <a:fillRef idx="0"/>
          <a:effectRef idx="0"/>
          <a:fontRef idx="minor"/>
        </p:style>
        <p:txBody>
          <a:bodyPr lIns="0" rIns="0" tIns="15120" bIns="0" anchor="t">
            <a:noAutofit/>
          </a:bodyPr>
          <a:p>
            <a:pPr>
              <a:lnSpc>
                <a:spcPct val="95000"/>
              </a:lnSpc>
              <a:tabLst>
                <a:tab algn="l" pos="723960"/>
                <a:tab algn="l" pos="1447920"/>
                <a:tab algn="l" pos="2171880"/>
                <a:tab algn="l" pos="2895480"/>
                <a:tab algn="l" pos="3619440"/>
                <a:tab algn="l" pos="4343400"/>
                <a:tab algn="l" pos="5067360"/>
                <a:tab algn="l" pos="5791320"/>
                <a:tab algn="l" pos="6515280"/>
              </a:tabLst>
            </a:pPr>
            <a:r>
              <a:rPr b="1" lang="fr-FR" sz="2400" spc="-1" strike="noStrike">
                <a:solidFill>
                  <a:srgbClr val="000000"/>
                </a:solidFill>
                <a:latin typeface="Times New Roman"/>
                <a:ea typeface="+mn-ea"/>
              </a:rPr>
              <a:t>Trou noir central 4 millions de fois la masse du soleil</a:t>
            </a:r>
            <a:endParaRPr b="0" lang="fr-FR" sz="2400" spc="-1" strike="noStrike">
              <a:solidFill>
                <a:srgbClr val="000000"/>
              </a:solidFill>
              <a:latin typeface="Arial"/>
            </a:endParaRPr>
          </a:p>
          <a:p>
            <a:pPr>
              <a:lnSpc>
                <a:spcPct val="95000"/>
              </a:lnSpc>
              <a:tabLst>
                <a:tab algn="l" pos="723960"/>
                <a:tab algn="l" pos="1447920"/>
                <a:tab algn="l" pos="2171880"/>
                <a:tab algn="l" pos="2895480"/>
                <a:tab algn="l" pos="3619440"/>
                <a:tab algn="l" pos="4343400"/>
                <a:tab algn="l" pos="5067360"/>
                <a:tab algn="l" pos="5791320"/>
                <a:tab algn="l" pos="6515280"/>
              </a:tabLst>
            </a:pPr>
            <a:r>
              <a:rPr b="1" lang="fr-FR" sz="2400" spc="-1" strike="noStrike">
                <a:solidFill>
                  <a:srgbClr val="000000"/>
                </a:solidFill>
                <a:latin typeface="Times New Roman"/>
                <a:ea typeface="+mn-ea"/>
              </a:rPr>
              <a:t>Vitesse Soleil 230 Km/s (vitesse d’équilibre 180 km/s) il a fait 20 fois le tour de la galaxie depuis sa naissance. C’est bien le Soleil qui se déplace </a:t>
            </a:r>
            <a:endParaRPr b="0" lang="fr-FR" sz="2400" spc="-1" strike="noStrike">
              <a:solidFill>
                <a:srgbClr val="000000"/>
              </a:solidFill>
              <a:latin typeface="Arial"/>
            </a:endParaRPr>
          </a:p>
          <a:p>
            <a:pPr>
              <a:lnSpc>
                <a:spcPct val="95000"/>
              </a:lnSpc>
              <a:tabLst>
                <a:tab algn="l" pos="723960"/>
                <a:tab algn="l" pos="1447920"/>
                <a:tab algn="l" pos="2171880"/>
                <a:tab algn="l" pos="2895480"/>
                <a:tab algn="l" pos="3619440"/>
                <a:tab algn="l" pos="4343400"/>
                <a:tab algn="l" pos="5067360"/>
                <a:tab algn="l" pos="5791320"/>
                <a:tab algn="l" pos="6515280"/>
              </a:tabLst>
            </a:pPr>
            <a:r>
              <a:rPr b="1" lang="fr-FR" sz="2400" spc="-1" strike="noStrike">
                <a:solidFill>
                  <a:srgbClr val="000000"/>
                </a:solidFill>
                <a:latin typeface="Times New Roman"/>
                <a:ea typeface="+mn-ea"/>
              </a:rPr>
              <a:t>Notre galaxie également tourne sur elle-même mais dans un temps beaucoup long</a:t>
            </a:r>
            <a:endParaRPr b="0" lang="fr-FR" sz="2400" spc="-1" strike="noStrike">
              <a:solidFill>
                <a:srgbClr val="000000"/>
              </a:solidFill>
              <a:latin typeface="Arial"/>
            </a:endParaRPr>
          </a:p>
          <a:p>
            <a:pPr>
              <a:lnSpc>
                <a:spcPct val="95000"/>
              </a:lnSpc>
              <a:tabLst>
                <a:tab algn="l" pos="723960"/>
                <a:tab algn="l" pos="1447920"/>
                <a:tab algn="l" pos="2171880"/>
                <a:tab algn="l" pos="2895480"/>
                <a:tab algn="l" pos="3619440"/>
                <a:tab algn="l" pos="4343400"/>
                <a:tab algn="l" pos="5067360"/>
                <a:tab algn="l" pos="5791320"/>
                <a:tab algn="l" pos="6515280"/>
              </a:tabLst>
            </a:pPr>
            <a:r>
              <a:rPr b="1" lang="fr-FR" sz="2400" spc="-1" strike="noStrike">
                <a:solidFill>
                  <a:srgbClr val="000000"/>
                </a:solidFill>
                <a:latin typeface="Times New Roman"/>
                <a:ea typeface="+mn-ea"/>
              </a:rPr>
              <a:t>Véra Rubin</a:t>
            </a:r>
            <a:endParaRPr b="0" lang="fr-FR" sz="2400" spc="-1" strike="noStrike">
              <a:solidFill>
                <a:srgbClr val="000000"/>
              </a:solidFill>
              <a:latin typeface="Arial"/>
            </a:endParaRPr>
          </a:p>
        </p:txBody>
      </p:sp>
    </p:spTree>
  </p:cSld>
</p:notes>
</file>

<file path=ppt/notesSlides/notesSlide5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86" name="PlaceHolder 1"/>
          <p:cNvSpPr>
            <a:spLocks noGrp="1"/>
          </p:cNvSpPr>
          <p:nvPr>
            <p:ph type="sldImg"/>
          </p:nvPr>
        </p:nvSpPr>
        <p:spPr>
          <a:xfrm>
            <a:off x="1312920" y="1027080"/>
            <a:ext cx="4933440" cy="3700080"/>
          </a:xfrm>
          <a:prstGeom prst="rect">
            <a:avLst/>
          </a:prstGeom>
          <a:ln w="0">
            <a:noFill/>
          </a:ln>
        </p:spPr>
      </p:sp>
      <p:sp>
        <p:nvSpPr>
          <p:cNvPr id="987" name="PlaceHolder 2"/>
          <p:cNvSpPr>
            <a:spLocks noGrp="1"/>
          </p:cNvSpPr>
          <p:nvPr>
            <p:ph type="body"/>
          </p:nvPr>
        </p:nvSpPr>
        <p:spPr>
          <a:xfrm>
            <a:off x="1170000" y="5086440"/>
            <a:ext cx="5225400" cy="4106160"/>
          </a:xfrm>
          <a:prstGeom prst="rect">
            <a:avLst/>
          </a:prstGeom>
          <a:noFill/>
          <a:ln w="0">
            <a:noFill/>
          </a:ln>
        </p:spPr>
        <p:txBody>
          <a:bodyPr numCol="1" spcCol="0" lIns="0" rIns="0" tIns="0" bIns="0" anchor="ctr">
            <a:noAutofit/>
          </a:bodyPr>
          <a:p>
            <a:pPr marL="216000" indent="0">
              <a:lnSpc>
                <a:spcPct val="100000"/>
              </a:lnSpc>
              <a:buNone/>
              <a:tabLst>
                <a:tab algn="l" pos="0"/>
              </a:tabLst>
            </a:pPr>
            <a:r>
              <a:rPr b="1" lang="fr-FR" sz="2000" spc="-1" strike="noStrike">
                <a:solidFill>
                  <a:srgbClr val="ffffff"/>
                </a:solidFill>
                <a:latin typeface="Arial"/>
              </a:rPr>
              <a:t>Le système solaire serait une pièce de 1 </a:t>
            </a:r>
            <a:r>
              <a:rPr b="1" lang="fr-FR" sz="2000" spc="-1" strike="noStrike">
                <a:solidFill>
                  <a:srgbClr val="ffffff"/>
                </a:solidFill>
                <a:latin typeface="Tahoma"/>
              </a:rPr>
              <a:t>Euro si notre galaxie était réduite à une surface comme la France</a:t>
            </a:r>
            <a:endParaRPr b="0" lang="fr-FR" sz="2000" spc="-1" strike="noStrike">
              <a:solidFill>
                <a:srgbClr val="000000"/>
              </a:solidFill>
              <a:latin typeface="Arial"/>
            </a:endParaRPr>
          </a:p>
          <a:p>
            <a:pPr marL="216000" indent="0">
              <a:lnSpc>
                <a:spcPct val="95000"/>
              </a:lnSpc>
              <a:buNone/>
              <a:tabLst>
                <a:tab algn="l" pos="0"/>
              </a:tabLst>
            </a:pPr>
            <a:r>
              <a:rPr b="1" lang="fr-FR" sz="2000" spc="-1" strike="noStrike">
                <a:solidFill>
                  <a:srgbClr val="000000"/>
                </a:solidFill>
                <a:latin typeface="Tahoma"/>
              </a:rPr>
              <a:t>La voie lactée est une galaxie spirale  barrée de 100.000 années lumière </a:t>
            </a:r>
            <a:endParaRPr b="0" lang="fr-FR" sz="2000" spc="-1" strike="noStrike">
              <a:solidFill>
                <a:srgbClr val="000000"/>
              </a:solidFill>
              <a:latin typeface="Arial"/>
            </a:endParaRPr>
          </a:p>
          <a:p>
            <a:pPr marL="216000" indent="0">
              <a:lnSpc>
                <a:spcPct val="95000"/>
              </a:lnSpc>
              <a:buNone/>
              <a:tabLst>
                <a:tab algn="l" pos="0"/>
              </a:tabLst>
            </a:pPr>
            <a:r>
              <a:rPr b="1" lang="fr-FR" sz="2000" spc="-1" strike="noStrike">
                <a:solidFill>
                  <a:srgbClr val="000000"/>
                </a:solidFill>
                <a:latin typeface="Tahoma"/>
              </a:rPr>
              <a:t>de diamètre et de 16. 000 années lumière d'épaisseur en son centre</a:t>
            </a:r>
            <a:endParaRPr b="0" lang="fr-FR" sz="2000" spc="-1" strike="noStrike">
              <a:solidFill>
                <a:srgbClr val="000000"/>
              </a:solidFill>
              <a:latin typeface="Arial"/>
            </a:endParaRPr>
          </a:p>
          <a:p>
            <a:pPr marL="216000" indent="0">
              <a:lnSpc>
                <a:spcPct val="95000"/>
              </a:lnSpc>
              <a:buNone/>
              <a:tabLst>
                <a:tab algn="l" pos="0"/>
              </a:tabLst>
            </a:pPr>
            <a:r>
              <a:rPr b="1" lang="fr-FR" sz="2000" spc="-1" strike="noStrike">
                <a:solidFill>
                  <a:srgbClr val="000000"/>
                </a:solidFill>
                <a:latin typeface="Tahoma"/>
              </a:rPr>
              <a:t>Elle est composée de 200 à 400 milliards d'étoiles</a:t>
            </a:r>
            <a:endParaRPr b="0" lang="fr-FR" sz="2000" spc="-1" strike="noStrike">
              <a:solidFill>
                <a:srgbClr val="000000"/>
              </a:solidFill>
              <a:latin typeface="Arial"/>
            </a:endParaRPr>
          </a:p>
          <a:p>
            <a:pPr marL="216000" indent="0">
              <a:lnSpc>
                <a:spcPct val="95000"/>
              </a:lnSpc>
              <a:buNone/>
              <a:tabLst>
                <a:tab algn="l" pos="0"/>
              </a:tabLst>
            </a:pPr>
            <a:endParaRPr b="0" lang="fr-FR" sz="2000" spc="-1" strike="noStrike">
              <a:solidFill>
                <a:srgbClr val="000000"/>
              </a:solidFill>
              <a:latin typeface="Arial"/>
            </a:endParaRPr>
          </a:p>
          <a:p>
            <a:pPr marL="216000" indent="0">
              <a:lnSpc>
                <a:spcPct val="95000"/>
              </a:lnSpc>
              <a:buNone/>
              <a:tabLst>
                <a:tab algn="l" pos="0"/>
              </a:tabLst>
            </a:pPr>
            <a:r>
              <a:rPr b="1" lang="fr-FR" sz="2000" spc="-1" strike="noStrike">
                <a:solidFill>
                  <a:srgbClr val="000000"/>
                </a:solidFill>
                <a:latin typeface="Tahoma"/>
              </a:rPr>
              <a:t>Si le Soleil est une orange, proxima du centaure ( 4,22 AL ) est une balle de golf située à 2900 km</a:t>
            </a: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p:txBody>
      </p:sp>
      <p:sp>
        <p:nvSpPr>
          <p:cNvPr id="988" name="Text Box 3"/>
          <p:cNvSpPr/>
          <p:nvPr/>
        </p:nvSpPr>
        <p:spPr>
          <a:xfrm>
            <a:off x="-2430720" y="5922000"/>
            <a:ext cx="12420360" cy="688320"/>
          </a:xfrm>
          <a:prstGeom prst="rect">
            <a:avLst/>
          </a:prstGeom>
          <a:noFill/>
          <a:ln w="0">
            <a:noFill/>
          </a:ln>
        </p:spPr>
        <p:style>
          <a:lnRef idx="0"/>
          <a:fillRef idx="0"/>
          <a:effectRef idx="0"/>
          <a:fontRef idx="minor"/>
        </p:style>
        <p:txBody>
          <a:bodyPr lIns="0" rIns="0" tIns="15120" bIns="0" anchor="t">
            <a:noAutofit/>
          </a:bodyPr>
          <a:p>
            <a:pPr>
              <a:lnSpc>
                <a:spcPct val="95000"/>
              </a:lnSpc>
              <a:tabLst>
                <a:tab algn="l" pos="723960"/>
                <a:tab algn="l" pos="1447920"/>
                <a:tab algn="l" pos="2171880"/>
                <a:tab algn="l" pos="2895480"/>
                <a:tab algn="l" pos="3619440"/>
                <a:tab algn="l" pos="4343400"/>
                <a:tab algn="l" pos="5067360"/>
                <a:tab algn="l" pos="5791320"/>
                <a:tab algn="l" pos="6515280"/>
              </a:tabLst>
            </a:pPr>
            <a:r>
              <a:rPr b="1" lang="fr-FR" sz="2400" spc="-1" strike="noStrike">
                <a:solidFill>
                  <a:srgbClr val="000000"/>
                </a:solidFill>
                <a:latin typeface="Times New Roman"/>
                <a:ea typeface="+mn-ea"/>
              </a:rPr>
              <a:t>Trou noir central 4 millions de fois la masse du soleil</a:t>
            </a:r>
            <a:endParaRPr b="0" lang="fr-FR" sz="2400" spc="-1" strike="noStrike">
              <a:solidFill>
                <a:srgbClr val="000000"/>
              </a:solidFill>
              <a:latin typeface="Arial"/>
            </a:endParaRPr>
          </a:p>
          <a:p>
            <a:pPr>
              <a:lnSpc>
                <a:spcPct val="95000"/>
              </a:lnSpc>
              <a:tabLst>
                <a:tab algn="l" pos="723960"/>
                <a:tab algn="l" pos="1447920"/>
                <a:tab algn="l" pos="2171880"/>
                <a:tab algn="l" pos="2895480"/>
                <a:tab algn="l" pos="3619440"/>
                <a:tab algn="l" pos="4343400"/>
                <a:tab algn="l" pos="5067360"/>
                <a:tab algn="l" pos="5791320"/>
                <a:tab algn="l" pos="6515280"/>
              </a:tabLst>
            </a:pPr>
            <a:r>
              <a:rPr b="1" lang="fr-FR" sz="2400" spc="-1" strike="noStrike">
                <a:solidFill>
                  <a:srgbClr val="000000"/>
                </a:solidFill>
                <a:latin typeface="Times New Roman"/>
                <a:ea typeface="+mn-ea"/>
              </a:rPr>
              <a:t>Vitesse Soleil 230 Km/s (vitesse d’équilibre 180 km/s) il a fait 20 fois le tour de la galaxie depuis sa naissance. C’est bien le Soleil qui se déplace </a:t>
            </a:r>
            <a:endParaRPr b="0" lang="fr-FR" sz="2400" spc="-1" strike="noStrike">
              <a:solidFill>
                <a:srgbClr val="000000"/>
              </a:solidFill>
              <a:latin typeface="Arial"/>
            </a:endParaRPr>
          </a:p>
          <a:p>
            <a:pPr>
              <a:lnSpc>
                <a:spcPct val="95000"/>
              </a:lnSpc>
              <a:tabLst>
                <a:tab algn="l" pos="723960"/>
                <a:tab algn="l" pos="1447920"/>
                <a:tab algn="l" pos="2171880"/>
                <a:tab algn="l" pos="2895480"/>
                <a:tab algn="l" pos="3619440"/>
                <a:tab algn="l" pos="4343400"/>
                <a:tab algn="l" pos="5067360"/>
                <a:tab algn="l" pos="5791320"/>
                <a:tab algn="l" pos="6515280"/>
              </a:tabLst>
            </a:pPr>
            <a:r>
              <a:rPr b="1" lang="fr-FR" sz="2400" spc="-1" strike="noStrike">
                <a:solidFill>
                  <a:srgbClr val="000000"/>
                </a:solidFill>
                <a:latin typeface="Times New Roman"/>
                <a:ea typeface="+mn-ea"/>
              </a:rPr>
              <a:t>Notre galaxie également tourne sur elle-même mais dans un temps beaucoup long</a:t>
            </a:r>
            <a:endParaRPr b="0" lang="fr-FR" sz="2400" spc="-1" strike="noStrike">
              <a:solidFill>
                <a:srgbClr val="000000"/>
              </a:solidFill>
              <a:latin typeface="Arial"/>
            </a:endParaRPr>
          </a:p>
          <a:p>
            <a:pPr>
              <a:lnSpc>
                <a:spcPct val="95000"/>
              </a:lnSpc>
              <a:tabLst>
                <a:tab algn="l" pos="723960"/>
                <a:tab algn="l" pos="1447920"/>
                <a:tab algn="l" pos="2171880"/>
                <a:tab algn="l" pos="2895480"/>
                <a:tab algn="l" pos="3619440"/>
                <a:tab algn="l" pos="4343400"/>
                <a:tab algn="l" pos="5067360"/>
                <a:tab algn="l" pos="5791320"/>
                <a:tab algn="l" pos="6515280"/>
              </a:tabLst>
            </a:pPr>
            <a:r>
              <a:rPr b="1" lang="fr-FR" sz="2400" spc="-1" strike="noStrike">
                <a:solidFill>
                  <a:srgbClr val="000000"/>
                </a:solidFill>
                <a:latin typeface="Times New Roman"/>
                <a:ea typeface="+mn-ea"/>
              </a:rPr>
              <a:t>Véra Rubin</a:t>
            </a:r>
            <a:endParaRPr b="0" lang="fr-FR" sz="2400" spc="-1" strike="noStrike">
              <a:solidFill>
                <a:srgbClr val="000000"/>
              </a:solidFill>
              <a:latin typeface="Arial"/>
            </a:endParaRPr>
          </a:p>
        </p:txBody>
      </p:sp>
    </p:spTree>
  </p:cSld>
</p:notes>
</file>

<file path=ppt/notesSlides/notesSlide5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89" name="Rectangle 7"/>
          <p:cNvSpPr/>
          <p:nvPr/>
        </p:nvSpPr>
        <p:spPr>
          <a:xfrm>
            <a:off x="4281480" y="10155240"/>
            <a:ext cx="3276000" cy="534240"/>
          </a:xfrm>
          <a:prstGeom prst="rect">
            <a:avLst/>
          </a:prstGeom>
          <a:noFill/>
          <a:ln w="0">
            <a:noFill/>
          </a:ln>
        </p:spPr>
        <p:style>
          <a:lnRef idx="0"/>
          <a:fillRef idx="0"/>
          <a:effectRef idx="0"/>
          <a:fontRef idx="minor"/>
        </p:style>
        <p:txBody>
          <a:bodyPr lIns="99720" rIns="99720" tIns="50040" bIns="50040" anchor="b">
            <a:noAutofit/>
          </a:bodyPr>
          <a:p>
            <a:pPr algn="r">
              <a:lnSpc>
                <a:spcPct val="100000"/>
              </a:lnSpc>
            </a:pPr>
            <a:fld id="{385900E9-D9BC-4393-8FD2-E5746EC719E9}" type="slidenum">
              <a:rPr b="0" lang="fr-FR" sz="1300" spc="-1" strike="noStrike">
                <a:solidFill>
                  <a:srgbClr val="000000"/>
                </a:solidFill>
                <a:latin typeface="Arial"/>
                <a:ea typeface="+mn-ea"/>
              </a:rPr>
              <a:t>&lt;numéro&gt;</a:t>
            </a:fld>
            <a:endParaRPr b="0" lang="fr-FR" sz="1300" spc="-1" strike="noStrike">
              <a:solidFill>
                <a:srgbClr val="000000"/>
              </a:solidFill>
              <a:latin typeface="Arial"/>
            </a:endParaRPr>
          </a:p>
        </p:txBody>
      </p:sp>
      <p:sp>
        <p:nvSpPr>
          <p:cNvPr id="990" name="PlaceHolder 1"/>
          <p:cNvSpPr>
            <a:spLocks noGrp="1"/>
          </p:cNvSpPr>
          <p:nvPr>
            <p:ph type="sldImg"/>
          </p:nvPr>
        </p:nvSpPr>
        <p:spPr>
          <a:xfrm>
            <a:off x="1312920" y="1025640"/>
            <a:ext cx="4935240" cy="3701520"/>
          </a:xfrm>
          <a:prstGeom prst="rect">
            <a:avLst/>
          </a:prstGeom>
          <a:ln w="0">
            <a:noFill/>
          </a:ln>
        </p:spPr>
      </p:sp>
      <p:sp>
        <p:nvSpPr>
          <p:cNvPr id="991" name="PlaceHolder 2"/>
          <p:cNvSpPr>
            <a:spLocks noGrp="1"/>
          </p:cNvSpPr>
          <p:nvPr>
            <p:ph type="body"/>
          </p:nvPr>
        </p:nvSpPr>
        <p:spPr>
          <a:xfrm>
            <a:off x="1170000" y="5086440"/>
            <a:ext cx="5225400" cy="4109400"/>
          </a:xfrm>
          <a:prstGeom prst="rect">
            <a:avLst/>
          </a:prstGeom>
          <a:noFill/>
          <a:ln w="0">
            <a:solidFill>
              <a:srgbClr val="000000"/>
            </a:solidFill>
          </a:ln>
        </p:spPr>
        <p:txBody>
          <a:bodyPr numCol="1" spcCol="0" lIns="99720" rIns="99720" tIns="50040" bIns="50040" anchor="ctr">
            <a:noAutofit/>
          </a:bodyPr>
          <a:p>
            <a:pPr marL="216000" indent="0">
              <a:lnSpc>
                <a:spcPct val="100000"/>
              </a:lnSpc>
              <a:buNone/>
              <a:tabLst>
                <a:tab algn="l" pos="0"/>
              </a:tabLst>
            </a:pPr>
            <a:r>
              <a:rPr b="1" lang="fr-FR" sz="2000" spc="-1" strike="noStrike">
                <a:solidFill>
                  <a:srgbClr val="ffffff"/>
                </a:solidFill>
                <a:latin typeface="Arial"/>
              </a:rPr>
              <a:t>Limites maxi détections ( source Alfred Vidal - Madjar )</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ffffff"/>
                </a:solidFill>
                <a:latin typeface="Arial"/>
              </a:rPr>
              <a:t>Vitesse radiale  : 2 000 AL</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ffffff"/>
                </a:solidFill>
                <a:latin typeface="Arial"/>
              </a:rPr>
              <a:t>Transits   :  10 000 AL</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ffffff"/>
                </a:solidFill>
                <a:latin typeface="Arial"/>
              </a:rPr>
              <a:t>Astrométrie :  300 AL</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ffffff"/>
                </a:solidFill>
                <a:latin typeface="Arial"/>
              </a:rPr>
              <a:t>Photométrie  : 1 000 AL</a:t>
            </a: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p:txBody>
      </p:sp>
    </p:spTree>
  </p:cSld>
</p:notes>
</file>

<file path=ppt/notesSlides/notesSlide5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92" name="PlaceHolder 1"/>
          <p:cNvSpPr>
            <a:spLocks noGrp="1"/>
          </p:cNvSpPr>
          <p:nvPr>
            <p:ph type="sldImg"/>
          </p:nvPr>
        </p:nvSpPr>
        <p:spPr>
          <a:xfrm>
            <a:off x="1312920" y="1027080"/>
            <a:ext cx="4933440" cy="3700080"/>
          </a:xfrm>
          <a:prstGeom prst="rect">
            <a:avLst/>
          </a:prstGeom>
          <a:ln w="0">
            <a:noFill/>
          </a:ln>
        </p:spPr>
      </p:sp>
      <p:sp>
        <p:nvSpPr>
          <p:cNvPr id="993" name="PlaceHolder 2"/>
          <p:cNvSpPr>
            <a:spLocks noGrp="1"/>
          </p:cNvSpPr>
          <p:nvPr>
            <p:ph type="body"/>
          </p:nvPr>
        </p:nvSpPr>
        <p:spPr>
          <a:xfrm>
            <a:off x="1170000" y="5086440"/>
            <a:ext cx="5225400" cy="4106160"/>
          </a:xfrm>
          <a:prstGeom prst="rect">
            <a:avLst/>
          </a:prstGeom>
          <a:noFill/>
          <a:ln w="0">
            <a:noFill/>
          </a:ln>
        </p:spPr>
        <p:txBody>
          <a:bodyPr numCol="1" spcCol="0" lIns="0" rIns="0" tIns="0" bIns="0" anchor="ctr">
            <a:noAutofit/>
          </a:bodyPr>
          <a:p>
            <a:pPr marL="216000" indent="0">
              <a:lnSpc>
                <a:spcPct val="100000"/>
              </a:lnSpc>
              <a:buNone/>
              <a:tabLst>
                <a:tab algn="l" pos="0"/>
              </a:tabLst>
            </a:pPr>
            <a:r>
              <a:rPr b="1" lang="fr-FR" sz="2000" spc="-1" strike="noStrike">
                <a:solidFill>
                  <a:srgbClr val="ffffff"/>
                </a:solidFill>
                <a:latin typeface="Arial"/>
              </a:rPr>
              <a:t>Le système solaire serait une pièce de 1 </a:t>
            </a:r>
            <a:r>
              <a:rPr b="1" lang="fr-FR" sz="2000" spc="-1" strike="noStrike">
                <a:solidFill>
                  <a:srgbClr val="ffffff"/>
                </a:solidFill>
                <a:latin typeface="Tahoma"/>
              </a:rPr>
              <a:t>Euro si notre galaxie était réduite à une surface comme la France</a:t>
            </a:r>
            <a:endParaRPr b="0" lang="fr-FR" sz="2000" spc="-1" strike="noStrike">
              <a:solidFill>
                <a:srgbClr val="000000"/>
              </a:solidFill>
              <a:latin typeface="Arial"/>
            </a:endParaRPr>
          </a:p>
          <a:p>
            <a:pPr marL="216000" indent="0">
              <a:lnSpc>
                <a:spcPct val="95000"/>
              </a:lnSpc>
              <a:buNone/>
              <a:tabLst>
                <a:tab algn="l" pos="0"/>
              </a:tabLst>
            </a:pPr>
            <a:r>
              <a:rPr b="1" lang="fr-FR" sz="2000" spc="-1" strike="noStrike">
                <a:solidFill>
                  <a:srgbClr val="000000"/>
                </a:solidFill>
                <a:latin typeface="Tahoma"/>
              </a:rPr>
              <a:t>La voie lactée est une galaxie spirale  barrée de 100.000 années lumière </a:t>
            </a:r>
            <a:endParaRPr b="0" lang="fr-FR" sz="2000" spc="-1" strike="noStrike">
              <a:solidFill>
                <a:srgbClr val="000000"/>
              </a:solidFill>
              <a:latin typeface="Arial"/>
            </a:endParaRPr>
          </a:p>
          <a:p>
            <a:pPr marL="216000" indent="0">
              <a:lnSpc>
                <a:spcPct val="95000"/>
              </a:lnSpc>
              <a:buNone/>
              <a:tabLst>
                <a:tab algn="l" pos="0"/>
              </a:tabLst>
            </a:pPr>
            <a:r>
              <a:rPr b="1" lang="fr-FR" sz="2000" spc="-1" strike="noStrike">
                <a:solidFill>
                  <a:srgbClr val="000000"/>
                </a:solidFill>
                <a:latin typeface="Tahoma"/>
              </a:rPr>
              <a:t>de diamètre et de 16. 000 années lumière d'épaisseur en son centre</a:t>
            </a:r>
            <a:endParaRPr b="0" lang="fr-FR" sz="2000" spc="-1" strike="noStrike">
              <a:solidFill>
                <a:srgbClr val="000000"/>
              </a:solidFill>
              <a:latin typeface="Arial"/>
            </a:endParaRPr>
          </a:p>
          <a:p>
            <a:pPr marL="216000" indent="0">
              <a:lnSpc>
                <a:spcPct val="95000"/>
              </a:lnSpc>
              <a:buNone/>
              <a:tabLst>
                <a:tab algn="l" pos="0"/>
              </a:tabLst>
            </a:pPr>
            <a:r>
              <a:rPr b="1" lang="fr-FR" sz="2000" spc="-1" strike="noStrike">
                <a:solidFill>
                  <a:srgbClr val="000000"/>
                </a:solidFill>
                <a:latin typeface="Tahoma"/>
              </a:rPr>
              <a:t>Elle est composée de 200 à 400 milliards d'étoiles</a:t>
            </a:r>
            <a:endParaRPr b="0" lang="fr-FR" sz="2000" spc="-1" strike="noStrike">
              <a:solidFill>
                <a:srgbClr val="000000"/>
              </a:solidFill>
              <a:latin typeface="Arial"/>
            </a:endParaRPr>
          </a:p>
          <a:p>
            <a:pPr marL="216000" indent="0">
              <a:lnSpc>
                <a:spcPct val="95000"/>
              </a:lnSpc>
              <a:buNone/>
              <a:tabLst>
                <a:tab algn="l" pos="0"/>
              </a:tabLst>
            </a:pPr>
            <a:endParaRPr b="0" lang="fr-FR" sz="2000" spc="-1" strike="noStrike">
              <a:solidFill>
                <a:srgbClr val="000000"/>
              </a:solidFill>
              <a:latin typeface="Arial"/>
            </a:endParaRPr>
          </a:p>
          <a:p>
            <a:pPr marL="216000" indent="0">
              <a:lnSpc>
                <a:spcPct val="95000"/>
              </a:lnSpc>
              <a:buNone/>
              <a:tabLst>
                <a:tab algn="l" pos="0"/>
              </a:tabLst>
            </a:pPr>
            <a:r>
              <a:rPr b="1" lang="fr-FR" sz="2000" spc="-1" strike="noStrike">
                <a:solidFill>
                  <a:srgbClr val="000000"/>
                </a:solidFill>
                <a:latin typeface="Tahoma"/>
              </a:rPr>
              <a:t>Si le Soleil est une orange, proxima du centaure ( 4,22 AL ) est une balle de golf située à 2900 km</a:t>
            </a: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p:txBody>
      </p:sp>
      <p:sp>
        <p:nvSpPr>
          <p:cNvPr id="994" name="Text Box 3"/>
          <p:cNvSpPr/>
          <p:nvPr/>
        </p:nvSpPr>
        <p:spPr>
          <a:xfrm>
            <a:off x="431640" y="5589720"/>
            <a:ext cx="6865200" cy="688320"/>
          </a:xfrm>
          <a:prstGeom prst="rect">
            <a:avLst/>
          </a:prstGeom>
          <a:noFill/>
          <a:ln w="0">
            <a:noFill/>
          </a:ln>
        </p:spPr>
        <p:style>
          <a:lnRef idx="0"/>
          <a:fillRef idx="0"/>
          <a:effectRef idx="0"/>
          <a:fontRef idx="minor"/>
        </p:style>
        <p:txBody>
          <a:bodyPr lIns="0" rIns="0" tIns="15120" bIns="0" anchor="t">
            <a:noAutofit/>
          </a:bodyPr>
          <a:p>
            <a:pPr>
              <a:lnSpc>
                <a:spcPct val="95000"/>
              </a:lnSpc>
              <a:tabLst>
                <a:tab algn="l" pos="723960"/>
                <a:tab algn="l" pos="1447920"/>
                <a:tab algn="l" pos="2171880"/>
                <a:tab algn="l" pos="2895480"/>
                <a:tab algn="l" pos="3619440"/>
                <a:tab algn="l" pos="4343400"/>
                <a:tab algn="l" pos="5067360"/>
                <a:tab algn="l" pos="5791320"/>
                <a:tab algn="l" pos="6515280"/>
              </a:tabLst>
            </a:pPr>
            <a:r>
              <a:rPr b="1" lang="fr-FR" sz="2400" spc="-1" strike="noStrike">
                <a:solidFill>
                  <a:srgbClr val="000000"/>
                </a:solidFill>
                <a:latin typeface="Times New Roman"/>
                <a:ea typeface="+mn-ea"/>
              </a:rPr>
              <a:t>Le système solaire serait une pièce de 1 Euro si notre galaxie était réduite à une surface comme la France</a:t>
            </a:r>
            <a:endParaRPr b="0" lang="fr-FR" sz="2400" spc="-1" strike="noStrike">
              <a:solidFill>
                <a:srgbClr val="000000"/>
              </a:solidFill>
              <a:latin typeface="Arial"/>
            </a:endParaRPr>
          </a:p>
        </p:txBody>
      </p:sp>
    </p:spTree>
  </p:cSld>
</p:notes>
</file>

<file path=ppt/notesSlides/notesSlide5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95" name="PlaceHolder 1"/>
          <p:cNvSpPr>
            <a:spLocks noGrp="1"/>
          </p:cNvSpPr>
          <p:nvPr>
            <p:ph type="sldImg"/>
          </p:nvPr>
        </p:nvSpPr>
        <p:spPr>
          <a:xfrm>
            <a:off x="2411280" y="236520"/>
            <a:ext cx="5343120" cy="4006440"/>
          </a:xfrm>
          <a:prstGeom prst="rect">
            <a:avLst/>
          </a:prstGeom>
          <a:ln w="0">
            <a:noFill/>
          </a:ln>
        </p:spPr>
      </p:sp>
      <p:sp>
        <p:nvSpPr>
          <p:cNvPr id="996" name="Rectangle 1"/>
          <p:cNvSpPr/>
          <p:nvPr/>
        </p:nvSpPr>
        <p:spPr>
          <a:xfrm>
            <a:off x="-7880040" y="-103680"/>
            <a:ext cx="9144000" cy="893232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000" spc="-1" strike="noStrike">
                <a:solidFill>
                  <a:srgbClr val="000000"/>
                </a:solidFill>
                <a:latin typeface="Helvetica Neue"/>
                <a:ea typeface="+mn-ea"/>
              </a:rPr>
              <a:t>Origine des constellations </a:t>
            </a:r>
            <a:br>
              <a:rPr sz="2000"/>
            </a:br>
            <a:r>
              <a:rPr b="0" lang="fr-FR" sz="2000" spc="-1" strike="noStrike">
                <a:solidFill>
                  <a:srgbClr val="000000"/>
                </a:solidFill>
                <a:latin typeface="Helvetica Neue"/>
                <a:ea typeface="+mn-ea"/>
              </a:rPr>
              <a:t>Dès les premières civilisations, les observateurs, pour repérer et désigner plus commodément les étoiles, ont imaginé de réunir celles qui sont apparemment voisines et assez brillantes, par des traits suivant les figures plus ou moins arbitraires qu’elles dessinent dans le ciel. </a:t>
            </a:r>
            <a:br>
              <a:rPr sz="2000"/>
            </a:br>
            <a:r>
              <a:rPr b="0" lang="fr-FR" sz="2000" spc="-1" strike="noStrike">
                <a:solidFill>
                  <a:srgbClr val="000000"/>
                </a:solidFill>
                <a:latin typeface="Helvetica Neue"/>
                <a:ea typeface="+mn-ea"/>
              </a:rPr>
              <a:t>Ainsi sont nées les constellations auxquelles ont été donnés des noms de héros, d’animaux ou d’objets associés à des mythes et des légendes, qui varièrent donc selon les pays. </a:t>
            </a:r>
            <a:br>
              <a:rPr sz="2000"/>
            </a:br>
            <a:br>
              <a:rPr sz="2000"/>
            </a:br>
            <a:r>
              <a:rPr b="0" lang="fr-FR" sz="2000" spc="-1" strike="noStrike">
                <a:solidFill>
                  <a:srgbClr val="000000"/>
                </a:solidFill>
                <a:latin typeface="Helvetica Neue"/>
                <a:ea typeface="+mn-ea"/>
              </a:rPr>
              <a:t>La nomenclature actuelle s’inspire largement de la mythologie grecque. C’est, semble-t-il, Aratos, médecin et poète à la cour du souverain macédonien Antigonos Gonatas, au IIIème siècle avant notre ère, qui eut l’idée d’attribuer aux diverses constellations des noms tirés des légendes grecques. </a:t>
            </a:r>
            <a:br>
              <a:rPr sz="2000"/>
            </a:br>
            <a:r>
              <a:rPr b="0" lang="fr-FR" sz="2000" spc="-1" strike="noStrike">
                <a:solidFill>
                  <a:srgbClr val="000000"/>
                </a:solidFill>
                <a:latin typeface="Helvetica Neue"/>
                <a:ea typeface="+mn-ea"/>
              </a:rPr>
              <a:t>La carte de l’hémisphère céleste boréal est fondée sur celle établie au IIèmesiècle de notre ère par Ptolémée, qui répertoria 48 constellations. </a:t>
            </a:r>
            <a:br>
              <a:rPr sz="2000"/>
            </a:br>
            <a:r>
              <a:rPr b="0" lang="fr-FR" sz="2000" spc="-1" strike="noStrike">
                <a:solidFill>
                  <a:srgbClr val="000000"/>
                </a:solidFill>
                <a:latin typeface="Helvetica Neue"/>
                <a:ea typeface="+mn-ea"/>
              </a:rPr>
              <a:t>Les constellations australes, en revanche, sont d’origine beaucoup plus récente, les astronomes n’ayant pu observer le ciel de l’hémisphère sud que beaucoup plus tardivement. Ce sont principalement Bayer et Hevelius, au XVIIème siècle puis Lalande et La Caille au XVIIIème siècle, qui les baptisèrent. La plupart ont reçu des noms d’oiseaux ou d’instruments scientifiques. </a:t>
            </a:r>
            <a:br>
              <a:rPr sz="2000"/>
            </a:br>
            <a:br>
              <a:rPr sz="2000"/>
            </a:br>
            <a:r>
              <a:rPr b="0" lang="fr-FR" sz="2000" spc="-1" strike="noStrike">
                <a:solidFill>
                  <a:srgbClr val="000000"/>
                </a:solidFill>
                <a:latin typeface="Helvetica Neue"/>
                <a:ea typeface="+mn-ea"/>
              </a:rPr>
              <a:t>Le mot « constellation » désigne non seulement la figure formée par un groupe d’étoiles dans le ciel mais également toute une région incluant ces étoiles et délimitée par un tracé, l’ensemble des constellations recouvrant alors toute la sphère céleste.p</a:t>
            </a:r>
            <a:endParaRPr b="0" lang="fr-FR" sz="2000" spc="-1" strike="noStrike">
              <a:solidFill>
                <a:srgbClr val="000000"/>
              </a:solidFill>
              <a:latin typeface="Arial"/>
            </a:endParaRPr>
          </a:p>
        </p:txBody>
      </p:sp>
      <p:sp>
        <p:nvSpPr>
          <p:cNvPr id="997" name="Rectangle 2"/>
          <p:cNvSpPr/>
          <p:nvPr/>
        </p:nvSpPr>
        <p:spPr>
          <a:xfrm>
            <a:off x="8763120" y="0"/>
            <a:ext cx="4210920" cy="55782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2000" spc="-1" strike="noStrike">
                <a:solidFill>
                  <a:srgbClr val="222222"/>
                </a:solidFill>
                <a:latin typeface="Arial"/>
                <a:ea typeface="+mn-ea"/>
              </a:rPr>
              <a:t>Borée est un dieu populaire à Athènes, où on lui attribue la sauvegarde de la ville face à la flotte de </a:t>
            </a:r>
            <a:r>
              <a:rPr b="1" lang="fr-FR" sz="2000" spc="-1" strike="noStrike" u="sng">
                <a:solidFill>
                  <a:srgbClr val="000000"/>
                </a:solidFill>
                <a:uFillTx/>
                <a:latin typeface="Arial"/>
                <a:ea typeface="+mn-ea"/>
                <a:hlinkClick r:id="rId1"/>
              </a:rPr>
              <a:t>Xerxès</a:t>
            </a:r>
            <a:r>
              <a:rPr b="1" lang="fr-FR" sz="2000" spc="-1" strike="noStrike">
                <a:solidFill>
                  <a:srgbClr val="222222"/>
                </a:solidFill>
                <a:latin typeface="Arial"/>
                <a:ea typeface="+mn-ea"/>
              </a:rPr>
              <a:t> : alors que les vaisseaux perses approchent de la côte </a:t>
            </a:r>
            <a:r>
              <a:rPr b="1" lang="fr-FR" sz="2000" spc="-1" strike="noStrike" u="sng">
                <a:solidFill>
                  <a:srgbClr val="000000"/>
                </a:solidFill>
                <a:uFillTx/>
                <a:latin typeface="Arial"/>
                <a:ea typeface="+mn-ea"/>
                <a:hlinkClick r:id="rId2"/>
              </a:rPr>
              <a:t>magnésienne</a:t>
            </a:r>
            <a:r>
              <a:rPr b="1" lang="fr-FR" sz="2000" spc="-1" strike="noStrike">
                <a:solidFill>
                  <a:srgbClr val="222222"/>
                </a:solidFill>
                <a:latin typeface="Arial"/>
                <a:ea typeface="+mn-ea"/>
              </a:rPr>
              <a:t>, l'</a:t>
            </a:r>
            <a:r>
              <a:rPr b="1" lang="fr-FR" sz="2000" spc="-1" strike="noStrike" u="sng">
                <a:solidFill>
                  <a:srgbClr val="000000"/>
                </a:solidFill>
                <a:uFillTx/>
                <a:latin typeface="Arial"/>
                <a:ea typeface="+mn-ea"/>
                <a:hlinkClick r:id="rId3"/>
              </a:rPr>
              <a:t>oracle de Delphes</a:t>
            </a:r>
            <a:r>
              <a:rPr b="1" lang="fr-FR" sz="2000" spc="-1" strike="noStrike">
                <a:solidFill>
                  <a:srgbClr val="222222"/>
                </a:solidFill>
                <a:latin typeface="Arial"/>
                <a:ea typeface="+mn-ea"/>
              </a:rPr>
              <a:t>recommande aux Athéniens de demander secours à leur gendre. La flotte athénienne comprend qu'il s'agit de Borée, époux de la fille d'Éréchthée, et lui offre un sacrifice. Le vent du nord répond à leur appel et détruit la flotte perse</a:t>
            </a:r>
            <a:r>
              <a:rPr b="1" lang="fr-FR" sz="2000" spc="-1" strike="noStrike" u="sng" baseline="30000">
                <a:solidFill>
                  <a:srgbClr val="000000"/>
                </a:solidFill>
                <a:uFillTx/>
                <a:latin typeface="Arial"/>
                <a:ea typeface="+mn-ea"/>
                <a:hlinkClick r:id="rId4"/>
              </a:rPr>
              <a:t>13</a:t>
            </a:r>
            <a:r>
              <a:rPr b="1" lang="fr-FR" sz="2000" spc="-1" strike="noStrike">
                <a:solidFill>
                  <a:srgbClr val="222222"/>
                </a:solidFill>
                <a:latin typeface="Arial"/>
                <a:ea typeface="+mn-ea"/>
              </a:rPr>
              <a:t>. En son honneur, les Athéniens lui érigent un temple sur les bords de l'</a:t>
            </a:r>
            <a:r>
              <a:rPr b="1" lang="fr-FR" sz="2000" spc="-1" strike="noStrike" u="sng">
                <a:solidFill>
                  <a:srgbClr val="000000"/>
                </a:solidFill>
                <a:uFillTx/>
                <a:latin typeface="Arial"/>
                <a:ea typeface="+mn-ea"/>
                <a:hlinkClick r:id="rId5"/>
              </a:rPr>
              <a:t>Ilissos</a:t>
            </a:r>
            <a:r>
              <a:rPr b="1" lang="fr-FR" sz="2000" spc="-1" strike="noStrike">
                <a:solidFill>
                  <a:srgbClr val="222222"/>
                </a:solidFill>
                <a:latin typeface="Arial"/>
                <a:ea typeface="+mn-ea"/>
              </a:rPr>
              <a:t> et instituent des fêtes annuelles</a:t>
            </a:r>
            <a:r>
              <a:rPr b="1" lang="fr-FR" sz="2000" spc="-1" strike="noStrike" u="sng" baseline="30000">
                <a:solidFill>
                  <a:srgbClr val="000000"/>
                </a:solidFill>
                <a:uFillTx/>
                <a:latin typeface="Arial"/>
                <a:ea typeface="+mn-ea"/>
                <a:hlinkClick r:id="rId6"/>
              </a:rPr>
              <a:t>14</a:t>
            </a:r>
            <a:r>
              <a:rPr b="1" lang="fr-FR" sz="2000" spc="-1" strike="noStrike">
                <a:solidFill>
                  <a:srgbClr val="222222"/>
                </a:solidFill>
                <a:latin typeface="Arial"/>
                <a:ea typeface="+mn-ea"/>
              </a:rPr>
              <a:t>.</a:t>
            </a:r>
            <a:endParaRPr b="0" lang="fr-FR" sz="2000" spc="-1" strike="noStrike">
              <a:solidFill>
                <a:srgbClr val="000000"/>
              </a:solidFill>
              <a:latin typeface="Arial"/>
            </a:endParaRPr>
          </a:p>
        </p:txBody>
      </p:sp>
      <p:sp>
        <p:nvSpPr>
          <p:cNvPr id="998" name="Espace réservé des commentaires 1"/>
          <p:cNvSpPr/>
          <p:nvPr/>
        </p:nvSpPr>
        <p:spPr>
          <a:xfrm>
            <a:off x="1692360" y="5705640"/>
            <a:ext cx="11161080" cy="5585760"/>
          </a:xfrm>
          <a:prstGeom prst="rect">
            <a:avLst/>
          </a:prstGeom>
          <a:noFill/>
          <a:ln w="0">
            <a:noFill/>
          </a:ln>
        </p:spPr>
        <p:style>
          <a:lnRef idx="0"/>
          <a:fillRef idx="0"/>
          <a:effectRef idx="0"/>
          <a:fontRef idx="minor"/>
        </p:style>
        <p:txBody>
          <a:bodyPr lIns="0" rIns="0" tIns="0" bIns="0" anchor="t">
            <a:noAutofit/>
          </a:bodyPr>
          <a:p>
            <a:pPr>
              <a:lnSpc>
                <a:spcPct val="100000"/>
              </a:lnSpc>
              <a:spcBef>
                <a:spcPts val="601"/>
              </a:spcBef>
            </a:pPr>
            <a:r>
              <a:rPr b="1" lang="fr-FR" sz="2000" spc="-1" strike="noStrike">
                <a:solidFill>
                  <a:srgbClr val="000000"/>
                </a:solidFill>
                <a:latin typeface="Times New Roman"/>
                <a:ea typeface="+mn-ea"/>
              </a:rPr>
              <a:t>Enfin en 1922, l'Union Astronomique Internationale adopte officiellement les 88 constellations que l'on utilise aujourd'hui et en 1930 les frontières de chacune d'elles sont définies de manière précise en arc de méridiens et de parallèles.</a:t>
            </a:r>
            <a:r>
              <a:rPr b="0" lang="fr-FR" sz="2000" spc="-1" strike="noStrike">
                <a:solidFill>
                  <a:srgbClr val="000000"/>
                </a:solidFill>
                <a:latin typeface="Times New Roman"/>
                <a:ea typeface="+mn-ea"/>
              </a:rPr>
              <a:t> Ces frontières essaient de suivre les anciens dessins. Une étoile ne peut appartenir qu'à une seule constellation. Sirrah par exemple, une des étoiles qui forme le carré de Pégase, appartient à Andromède et non plus à Pégase. Les limites des constellations ont été définies en fonction de la position du pôle nord céleste de 1875. La précession des équinoxes l'a déplacé de presque 1° ce qui fait que ces frontières semblent ne pas suivre exactement les parallèles ou les méridiens actuels.</a:t>
            </a:r>
            <a:endParaRPr b="0" lang="fr-FR" sz="2000" spc="-1" strike="noStrike">
              <a:solidFill>
                <a:srgbClr val="000000"/>
              </a:solidFill>
              <a:latin typeface="Arial"/>
            </a:endParaRPr>
          </a:p>
          <a:p>
            <a:pPr>
              <a:lnSpc>
                <a:spcPct val="100000"/>
              </a:lnSpc>
              <a:spcBef>
                <a:spcPts val="601"/>
              </a:spcBef>
            </a:pPr>
            <a:r>
              <a:rPr b="0" lang="fr-FR" sz="2000" spc="-1" strike="noStrike">
                <a:solidFill>
                  <a:srgbClr val="000000"/>
                </a:solidFill>
                <a:latin typeface="Times New Roman"/>
                <a:ea typeface="+mn-ea"/>
              </a:rPr>
              <a:t>Jusqu’en 1930, les constellations étaient définies par un choix des étoiles principales qui les constituent et qui forment des figures caractéristiques, les </a:t>
            </a:r>
            <a:r>
              <a:rPr b="0" lang="fr-FR" sz="2000" spc="-1" strike="noStrike" u="sng">
                <a:solidFill>
                  <a:srgbClr val="000000"/>
                </a:solidFill>
                <a:uFillTx/>
                <a:latin typeface="Times New Roman"/>
                <a:ea typeface="+mn-ea"/>
                <a:hlinkClick r:id="rId7"/>
              </a:rPr>
              <a:t>astérismes</a:t>
            </a:r>
            <a:r>
              <a:rPr b="0" lang="fr-FR" sz="2000" spc="-1" strike="noStrike">
                <a:solidFill>
                  <a:srgbClr val="000000"/>
                </a:solidFill>
                <a:latin typeface="Times New Roman"/>
                <a:ea typeface="+mn-ea"/>
              </a:rPr>
              <a:t>. Elles n’avaient pas de limites bien établies.</a:t>
            </a:r>
            <a:endParaRPr b="0" lang="fr-FR" sz="2000" spc="-1" strike="noStrike">
              <a:solidFill>
                <a:srgbClr val="000000"/>
              </a:solidFill>
              <a:latin typeface="Arial"/>
            </a:endParaRPr>
          </a:p>
          <a:p>
            <a:pPr>
              <a:lnSpc>
                <a:spcPct val="100000"/>
              </a:lnSpc>
              <a:spcBef>
                <a:spcPts val="601"/>
              </a:spcBef>
            </a:pPr>
            <a:r>
              <a:rPr b="0" lang="fr-FR" sz="2000" spc="-1" strike="noStrike">
                <a:solidFill>
                  <a:srgbClr val="000000"/>
                </a:solidFill>
                <a:latin typeface="Times New Roman"/>
                <a:ea typeface="+mn-ea"/>
              </a:rPr>
              <a:t>C’est </a:t>
            </a:r>
            <a:r>
              <a:rPr b="0" lang="fr-FR" sz="2000" spc="-1" strike="noStrike" u="sng">
                <a:solidFill>
                  <a:srgbClr val="000000"/>
                </a:solidFill>
                <a:uFillTx/>
                <a:latin typeface="Times New Roman"/>
                <a:ea typeface="+mn-ea"/>
                <a:hlinkClick r:id="rId8"/>
              </a:rPr>
              <a:t>Eugène Delporte</a:t>
            </a:r>
            <a:r>
              <a:rPr b="0" lang="fr-FR" sz="2000" spc="-1" strike="noStrike">
                <a:solidFill>
                  <a:srgbClr val="000000"/>
                </a:solidFill>
                <a:latin typeface="Times New Roman"/>
                <a:ea typeface="+mn-ea"/>
              </a:rPr>
              <a:t> qui proposa le premier, en 1930, des limites conventionnelles dans son ouvrage </a:t>
            </a:r>
            <a:r>
              <a:rPr b="0" i="1" lang="fr-FR" sz="2000" spc="-1" strike="noStrike">
                <a:solidFill>
                  <a:srgbClr val="000000"/>
                </a:solidFill>
                <a:latin typeface="Times New Roman"/>
                <a:ea typeface="+mn-ea"/>
              </a:rPr>
              <a:t>Délimitation scientifique des constellations</a:t>
            </a:r>
            <a:r>
              <a:rPr b="0" lang="fr-FR" sz="2000" spc="-1" strike="noStrike">
                <a:solidFill>
                  <a:srgbClr val="000000"/>
                </a:solidFill>
                <a:latin typeface="Times New Roman"/>
                <a:ea typeface="+mn-ea"/>
              </a:rPr>
              <a:t>. Ces limites ont ensuite été adoptées par l'</a:t>
            </a:r>
            <a:r>
              <a:rPr b="0" lang="fr-FR" sz="2000" spc="-1" strike="noStrike" u="sng">
                <a:solidFill>
                  <a:srgbClr val="000000"/>
                </a:solidFill>
                <a:uFillTx/>
                <a:latin typeface="Times New Roman"/>
                <a:ea typeface="+mn-ea"/>
                <a:hlinkClick r:id="rId9"/>
              </a:rPr>
              <a:t>Union astronomique internationale</a:t>
            </a:r>
            <a:endParaRPr b="0" lang="fr-FR" sz="2000" spc="-1" strike="noStrike">
              <a:solidFill>
                <a:srgbClr val="000000"/>
              </a:solidFill>
              <a:latin typeface="Arial"/>
            </a:endParaRPr>
          </a:p>
          <a:p>
            <a:pPr>
              <a:lnSpc>
                <a:spcPct val="100000"/>
              </a:lnSpc>
              <a:spcBef>
                <a:spcPts val="601"/>
              </a:spcBef>
            </a:pPr>
            <a:br>
              <a:rPr sz="2000"/>
            </a:br>
            <a:endParaRPr b="0" lang="fr-FR" sz="2000" spc="-1" strike="noStrike">
              <a:solidFill>
                <a:srgbClr val="000000"/>
              </a:solidFill>
              <a:latin typeface="Arial"/>
            </a:endParaRPr>
          </a:p>
          <a:p>
            <a:pPr>
              <a:lnSpc>
                <a:spcPct val="100000"/>
              </a:lnSpc>
              <a:spcBef>
                <a:spcPts val="360"/>
              </a:spcBef>
            </a:pPr>
            <a:endParaRPr b="0" lang="fr-FR" sz="1200" spc="-1" strike="noStrike">
              <a:solidFill>
                <a:srgbClr val="000000"/>
              </a:solidFill>
              <a:latin typeface="Arial"/>
            </a:endParaRPr>
          </a:p>
        </p:txBody>
      </p:sp>
      <p:sp>
        <p:nvSpPr>
          <p:cNvPr id="999" name="ZoneTexte 1"/>
          <p:cNvSpPr/>
          <p:nvPr/>
        </p:nvSpPr>
        <p:spPr>
          <a:xfrm>
            <a:off x="-7885440" y="8010360"/>
            <a:ext cx="676800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400" spc="-1" strike="noStrike">
                <a:solidFill>
                  <a:srgbClr val="0d0d0d"/>
                </a:solidFill>
                <a:latin typeface="Times New Roman"/>
                <a:ea typeface="+mn-ea"/>
              </a:rPr>
              <a:t>Précession des équinoxes 26 0000 ans</a:t>
            </a:r>
            <a:endParaRPr b="0" lang="fr-FR" sz="2400" spc="-1" strike="noStrike">
              <a:solidFill>
                <a:srgbClr val="000000"/>
              </a:solidFill>
              <a:latin typeface="Arial"/>
            </a:endParaRPr>
          </a:p>
        </p:txBody>
      </p:sp>
    </p:spTree>
  </p:cSld>
</p:notes>
</file>

<file path=ppt/notesSlides/notesSlide5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00" name="PlaceHolder 1"/>
          <p:cNvSpPr>
            <a:spLocks noGrp="1"/>
          </p:cNvSpPr>
          <p:nvPr>
            <p:ph type="sldImg"/>
          </p:nvPr>
        </p:nvSpPr>
        <p:spPr>
          <a:xfrm>
            <a:off x="1106640" y="812880"/>
            <a:ext cx="5343120" cy="4006440"/>
          </a:xfrm>
          <a:prstGeom prst="rect">
            <a:avLst/>
          </a:prstGeom>
          <a:ln w="0">
            <a:noFill/>
          </a:ln>
        </p:spPr>
      </p:sp>
      <p:sp>
        <p:nvSpPr>
          <p:cNvPr id="1001" name="PlaceHolder 2"/>
          <p:cNvSpPr>
            <a:spLocks noGrp="1"/>
          </p:cNvSpPr>
          <p:nvPr>
            <p:ph type="body"/>
          </p:nvPr>
        </p:nvSpPr>
        <p:spPr>
          <a:xfrm>
            <a:off x="755640" y="5078520"/>
            <a:ext cx="6046200" cy="4809240"/>
          </a:xfrm>
          <a:prstGeom prst="rect">
            <a:avLst/>
          </a:prstGeom>
          <a:solidFill>
            <a:srgbClr val="ffffff"/>
          </a:solidFill>
          <a:ln w="0">
            <a:solidFill>
              <a:srgbClr val="000000"/>
            </a:solidFill>
          </a:ln>
        </p:spPr>
        <p:txBody>
          <a:bodyPr numCol="1" spcCol="0" lIns="0" rIns="0" tIns="0" bIns="0" anchor="t">
            <a:noAutofit/>
          </a:bodyPr>
          <a:p>
            <a:pPr marL="216000" indent="0">
              <a:lnSpc>
                <a:spcPct val="100000"/>
              </a:lnSpc>
              <a:buNone/>
              <a:tabLst>
                <a:tab algn="l" pos="0"/>
              </a:tabLst>
            </a:pPr>
            <a:r>
              <a:rPr b="0" lang="fr-FR" sz="1800" spc="-1" strike="noStrike">
                <a:solidFill>
                  <a:srgbClr val="000000"/>
                </a:solidFill>
                <a:latin typeface="Arial"/>
              </a:rPr>
              <a:t>88 constellations</a:t>
            </a:r>
            <a:endParaRPr b="0" lang="fr-FR" sz="1800" spc="-1" strike="noStrike">
              <a:solidFill>
                <a:srgbClr val="000000"/>
              </a:solidFill>
              <a:latin typeface="Arial"/>
            </a:endParaRPr>
          </a:p>
          <a:p>
            <a:pPr marL="216000" indent="0">
              <a:lnSpc>
                <a:spcPct val="100000"/>
              </a:lnSpc>
              <a:buNone/>
              <a:tabLst>
                <a:tab algn="l" pos="0"/>
              </a:tabLst>
            </a:pPr>
            <a:endParaRPr b="0" lang="fr-FR" sz="1800" spc="-1" strike="noStrike">
              <a:solidFill>
                <a:srgbClr val="000000"/>
              </a:solidFill>
              <a:latin typeface="Arial"/>
            </a:endParaRPr>
          </a:p>
          <a:p>
            <a:pPr marL="216000" indent="0">
              <a:lnSpc>
                <a:spcPct val="100000"/>
              </a:lnSpc>
              <a:buNone/>
              <a:tabLst>
                <a:tab algn="l" pos="0"/>
              </a:tabLst>
            </a:pPr>
            <a:r>
              <a:rPr b="0" lang="fr-FR" sz="1800" spc="-1" strike="noStrike">
                <a:solidFill>
                  <a:srgbClr val="000000"/>
                </a:solidFill>
                <a:latin typeface="Arial"/>
              </a:rPr>
              <a:t>Ensemble d’étoiles dont les projections sur la voûte céleste sont suffisamment proches pour qu’une civilisation les relient par des lignes imaginaires, traçant des figures</a:t>
            </a:r>
            <a:endParaRPr b="0" lang="fr-FR" sz="1800" spc="-1" strike="noStrike">
              <a:solidFill>
                <a:srgbClr val="000000"/>
              </a:solidFill>
              <a:latin typeface="Arial"/>
            </a:endParaRPr>
          </a:p>
          <a:p>
            <a:pPr marL="216000" indent="0">
              <a:lnSpc>
                <a:spcPct val="100000"/>
              </a:lnSpc>
              <a:buNone/>
              <a:tabLst>
                <a:tab algn="l" pos="0"/>
              </a:tabLst>
            </a:pPr>
            <a:r>
              <a:rPr b="0" lang="fr-FR" sz="1800" spc="-1" strike="noStrike">
                <a:solidFill>
                  <a:srgbClr val="000000"/>
                </a:solidFill>
                <a:latin typeface="Arial"/>
              </a:rPr>
              <a:t>Nord mythologie</a:t>
            </a:r>
            <a:endParaRPr b="0" lang="fr-FR" sz="1800" spc="-1" strike="noStrike">
              <a:solidFill>
                <a:srgbClr val="000000"/>
              </a:solidFill>
              <a:latin typeface="Arial"/>
            </a:endParaRPr>
          </a:p>
          <a:p>
            <a:pPr marL="216000" indent="0">
              <a:lnSpc>
                <a:spcPct val="100000"/>
              </a:lnSpc>
              <a:buNone/>
              <a:tabLst>
                <a:tab algn="l" pos="0"/>
              </a:tabLst>
            </a:pPr>
            <a:r>
              <a:rPr b="0" lang="fr-FR" sz="1800" spc="-1" strike="noStrike">
                <a:solidFill>
                  <a:srgbClr val="000000"/>
                </a:solidFill>
                <a:latin typeface="Arial"/>
              </a:rPr>
              <a:t>Sud techniques boussole burin compas machine pneumatique microscope octant, sculpteur fourneau</a:t>
            </a:r>
            <a:endParaRPr b="0" lang="fr-FR" sz="1800" spc="-1" strike="noStrike">
              <a:solidFill>
                <a:srgbClr val="000000"/>
              </a:solidFill>
              <a:latin typeface="Arial"/>
            </a:endParaRPr>
          </a:p>
          <a:p>
            <a:pPr marL="216000" indent="0">
              <a:lnSpc>
                <a:spcPct val="100000"/>
              </a:lnSpc>
              <a:buNone/>
              <a:tabLst>
                <a:tab algn="l" pos="0"/>
              </a:tabLst>
            </a:pPr>
            <a:endParaRPr b="0" lang="fr-FR" sz="1800" spc="-1" strike="noStrike">
              <a:solidFill>
                <a:srgbClr val="000000"/>
              </a:solidFill>
              <a:latin typeface="Arial"/>
            </a:endParaRPr>
          </a:p>
        </p:txBody>
      </p:sp>
    </p:spTree>
  </p:cSld>
</p:notes>
</file>

<file path=ppt/notesSlides/notesSlide5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02" name="PlaceHolder 1"/>
          <p:cNvSpPr>
            <a:spLocks noGrp="1"/>
          </p:cNvSpPr>
          <p:nvPr>
            <p:ph type="sldImg"/>
          </p:nvPr>
        </p:nvSpPr>
        <p:spPr>
          <a:xfrm>
            <a:off x="1168560" y="838080"/>
            <a:ext cx="5283000" cy="3962160"/>
          </a:xfrm>
          <a:prstGeom prst="rect">
            <a:avLst/>
          </a:prstGeom>
          <a:ln w="0">
            <a:noFill/>
          </a:ln>
        </p:spPr>
      </p:sp>
      <p:sp>
        <p:nvSpPr>
          <p:cNvPr id="1003" name="PlaceHolder 2"/>
          <p:cNvSpPr>
            <a:spLocks noGrp="1"/>
          </p:cNvSpPr>
          <p:nvPr>
            <p:ph type="body"/>
          </p:nvPr>
        </p:nvSpPr>
        <p:spPr>
          <a:xfrm>
            <a:off x="-1404720" y="5274000"/>
            <a:ext cx="13464720" cy="4799880"/>
          </a:xfrm>
          <a:prstGeom prst="rect">
            <a:avLst/>
          </a:prstGeom>
          <a:noFill/>
          <a:ln w="0">
            <a:noFill/>
          </a:ln>
        </p:spPr>
        <p:txBody>
          <a:bodyPr numCol="1" spcCol="0" lIns="0" rIns="0" tIns="0" bIns="0" anchor="t">
            <a:noAutofit/>
          </a:bodyPr>
          <a:p>
            <a:pPr marL="216000" indent="0">
              <a:lnSpc>
                <a:spcPct val="100000"/>
              </a:lnSpc>
              <a:buNone/>
              <a:tabLst>
                <a:tab algn="l" pos="0"/>
              </a:tabLst>
            </a:pPr>
            <a:r>
              <a:rPr b="0" lang="fr-FR" sz="2000" spc="-1" strike="noStrike">
                <a:solidFill>
                  <a:srgbClr val="000000"/>
                </a:solidFill>
                <a:latin typeface="Arial"/>
              </a:rPr>
              <a:t>Messier 1730/1817 découvre 20 comètes et en étudie 44 </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Pierre Méchain directeur de l’observatoire de Paris et contemporain de Messier a découvert 26 des 110 objets de Messier</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Le catalogue final de 1784 comportait 103 objets</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Halley avait repéré le grand amas d’Hercule en 1714 avant la naissance de Messier</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NGC New Général Catalogue 7840 objets</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IC Index catalogue 5386 objets </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Catalogue du ciel profond à l’intention des autres chercheurs de comètes pour éviter toute confusion avec les comètes recherchées</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Durant les années 1758 à 1782 </a:t>
            </a:r>
            <a:r>
              <a:rPr b="0" lang="fr-FR" sz="2000" spc="-1" strike="noStrike" u="sng">
                <a:solidFill>
                  <a:srgbClr val="000000"/>
                </a:solidFill>
                <a:uFillTx/>
                <a:latin typeface="Arial"/>
                <a:hlinkClick r:id="rId1"/>
              </a:rPr>
              <a:t>Charles Messier</a:t>
            </a:r>
            <a:r>
              <a:rPr b="0" lang="fr-FR" sz="2000" spc="-1" strike="noStrike">
                <a:solidFill>
                  <a:srgbClr val="000000"/>
                </a:solidFill>
                <a:latin typeface="Arial"/>
              </a:rPr>
              <a:t>, astronome français (</a:t>
            </a:r>
            <a:r>
              <a:rPr b="0" lang="fr-FR" sz="2000" spc="-1" strike="noStrike" u="sng">
                <a:solidFill>
                  <a:srgbClr val="000000"/>
                </a:solidFill>
                <a:uFillTx/>
                <a:latin typeface="Arial"/>
                <a:hlinkClick r:id="rId2"/>
              </a:rPr>
              <a:t>1730 - 1817</a:t>
            </a:r>
            <a:r>
              <a:rPr b="0" lang="fr-FR" sz="2000" spc="-1" strike="noStrike">
                <a:solidFill>
                  <a:srgbClr val="000000"/>
                </a:solidFill>
                <a:latin typeface="Arial"/>
              </a:rPr>
              <a:t>), établit </a:t>
            </a:r>
            <a:r>
              <a:rPr b="0" lang="fr-FR" sz="2000" spc="-1" strike="noStrike" u="sng">
                <a:solidFill>
                  <a:srgbClr val="000000"/>
                </a:solidFill>
                <a:uFillTx/>
                <a:latin typeface="Arial"/>
                <a:hlinkClick r:id="rId3"/>
              </a:rPr>
              <a:t>une liste</a:t>
            </a:r>
            <a:r>
              <a:rPr b="0" lang="fr-FR" sz="2000" spc="-1" strike="noStrike">
                <a:solidFill>
                  <a:srgbClr val="000000"/>
                </a:solidFill>
                <a:latin typeface="Arial"/>
              </a:rPr>
              <a:t> de 110 objets diffus qui étaient difficiles à distinguer des comètes à travers les télescopes de l'époque. </a:t>
            </a:r>
            <a:r>
              <a:rPr b="0" lang="fr-FR" sz="2000" spc="-1" strike="noStrike" u="sng">
                <a:solidFill>
                  <a:srgbClr val="000000"/>
                </a:solidFill>
                <a:uFillTx/>
                <a:latin typeface="Arial"/>
                <a:hlinkClick r:id="rId4"/>
              </a:rPr>
              <a:t>Découvrir des comètes</a:t>
            </a:r>
            <a:r>
              <a:rPr b="0" lang="fr-FR" sz="2000" spc="-1" strike="noStrike">
                <a:solidFill>
                  <a:srgbClr val="000000"/>
                </a:solidFill>
                <a:latin typeface="Arial"/>
              </a:rPr>
              <a:t> était une façon de se faire un nom en astronomie au 18ème siècle -- Le but de Messier était donc de cataloguer les objets pouvant être pris pour des comètes. </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Camille Flamarion découvre un siècle plus tard les documents des 110 objets de Messier et les diffuse</a:t>
            </a:r>
            <a:endParaRPr b="0" lang="fr-FR" sz="2000" spc="-1" strike="noStrike">
              <a:solidFill>
                <a:srgbClr val="000000"/>
              </a:solidFill>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2" name="PlaceHolder 1"/>
          <p:cNvSpPr>
            <a:spLocks noGrp="1"/>
          </p:cNvSpPr>
          <p:nvPr>
            <p:ph type="sldImg"/>
          </p:nvPr>
        </p:nvSpPr>
        <p:spPr>
          <a:xfrm>
            <a:off x="1187280" y="809640"/>
            <a:ext cx="4933440" cy="3700080"/>
          </a:xfrm>
          <a:prstGeom prst="rect">
            <a:avLst/>
          </a:prstGeom>
          <a:ln w="0">
            <a:noFill/>
          </a:ln>
        </p:spPr>
      </p:sp>
      <p:sp>
        <p:nvSpPr>
          <p:cNvPr id="883" name="PlaceHolder 2"/>
          <p:cNvSpPr>
            <a:spLocks noGrp="1"/>
          </p:cNvSpPr>
          <p:nvPr>
            <p:ph type="body"/>
          </p:nvPr>
        </p:nvSpPr>
        <p:spPr>
          <a:xfrm>
            <a:off x="895320" y="6005520"/>
            <a:ext cx="5225400" cy="4106160"/>
          </a:xfrm>
          <a:prstGeom prst="rect">
            <a:avLst/>
          </a:prstGeom>
          <a:noFill/>
          <a:ln w="0">
            <a:noFill/>
          </a:ln>
        </p:spPr>
        <p:txBody>
          <a:bodyPr numCol="1" spcCol="0" lIns="0" rIns="0" tIns="0" bIns="0" anchor="ctr">
            <a:noAutofit/>
          </a:bodyPr>
          <a:p>
            <a:pPr marL="216000" indent="0">
              <a:lnSpc>
                <a:spcPct val="100000"/>
              </a:lnSpc>
              <a:buNone/>
              <a:tabLst>
                <a:tab algn="l" pos="0"/>
              </a:tabLst>
            </a:pPr>
            <a:r>
              <a:rPr b="0" lang="fr-FR" sz="2400" spc="-1" strike="noStrike">
                <a:solidFill>
                  <a:srgbClr val="000000"/>
                </a:solidFill>
                <a:latin typeface="Arial"/>
              </a:rPr>
              <a:t>Vacances au Soleil :</a:t>
            </a:r>
            <a:endParaRPr b="0" lang="fr-FR" sz="2400" spc="-1" strike="noStrike">
              <a:solidFill>
                <a:srgbClr val="000000"/>
              </a:solidFill>
              <a:latin typeface="Arial"/>
            </a:endParaRPr>
          </a:p>
          <a:p>
            <a:pPr marL="216000" indent="0">
              <a:lnSpc>
                <a:spcPct val="100000"/>
              </a:lnSpc>
              <a:buNone/>
              <a:tabLst>
                <a:tab algn="l" pos="0"/>
              </a:tabLst>
            </a:pPr>
            <a:r>
              <a:rPr b="0" lang="fr-FR" sz="2400" spc="-1" strike="noStrike">
                <a:solidFill>
                  <a:srgbClr val="000000"/>
                </a:solidFill>
                <a:latin typeface="Arial"/>
              </a:rPr>
              <a:t>Pour aller en TGV sur le soleil à une</a:t>
            </a:r>
            <a:endParaRPr b="0" lang="fr-FR" sz="2400" spc="-1" strike="noStrike">
              <a:solidFill>
                <a:srgbClr val="000000"/>
              </a:solidFill>
              <a:latin typeface="Arial"/>
            </a:endParaRPr>
          </a:p>
          <a:p>
            <a:pPr marL="216000" indent="0">
              <a:lnSpc>
                <a:spcPct val="100000"/>
              </a:lnSpc>
              <a:buNone/>
              <a:tabLst>
                <a:tab algn="l" pos="0"/>
              </a:tabLst>
            </a:pPr>
            <a:r>
              <a:rPr b="0" lang="fr-FR" sz="2400" spc="-1" strike="noStrike">
                <a:solidFill>
                  <a:srgbClr val="000000"/>
                </a:solidFill>
                <a:latin typeface="Arial"/>
              </a:rPr>
              <a:t> </a:t>
            </a:r>
            <a:r>
              <a:rPr b="0" lang="fr-FR" sz="2400" spc="-1" strike="noStrike">
                <a:solidFill>
                  <a:srgbClr val="000000"/>
                </a:solidFill>
                <a:latin typeface="Arial"/>
              </a:rPr>
              <a:t>vitesse de 300km/h il faudrait 57 ans !!</a:t>
            </a:r>
            <a:endParaRPr b="0" lang="fr-FR" sz="2400" spc="-1" strike="noStrike">
              <a:solidFill>
                <a:srgbClr val="000000"/>
              </a:solidFill>
              <a:latin typeface="Arial"/>
            </a:endParaRPr>
          </a:p>
        </p:txBody>
      </p:sp>
      <p:sp>
        <p:nvSpPr>
          <p:cNvPr id="884" name="ZoneTexte 1"/>
          <p:cNvSpPr/>
          <p:nvPr/>
        </p:nvSpPr>
        <p:spPr>
          <a:xfrm>
            <a:off x="2305080" y="4795920"/>
            <a:ext cx="3815640" cy="6382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800" spc="-1" strike="noStrike">
                <a:solidFill>
                  <a:srgbClr val="000000"/>
                </a:solidFill>
                <a:latin typeface="Times New Roman"/>
                <a:ea typeface="+mn-ea"/>
              </a:rPr>
              <a:t>Mercure 88jours à 48 km/s</a:t>
            </a:r>
            <a:endParaRPr b="0" lang="fr-FR" sz="1800" spc="-1" strike="noStrike">
              <a:solidFill>
                <a:srgbClr val="000000"/>
              </a:solidFill>
              <a:latin typeface="Arial"/>
            </a:endParaRPr>
          </a:p>
          <a:p>
            <a:pPr>
              <a:lnSpc>
                <a:spcPct val="100000"/>
              </a:lnSpc>
            </a:pPr>
            <a:r>
              <a:rPr b="0" lang="fr-FR" sz="1800" spc="-1" strike="noStrike">
                <a:solidFill>
                  <a:srgbClr val="000000"/>
                </a:solidFill>
                <a:latin typeface="Times New Roman"/>
                <a:ea typeface="+mn-ea"/>
              </a:rPr>
              <a:t>Neptune 165 ans à 5 km/s</a:t>
            </a:r>
            <a:endParaRPr b="0" lang="fr-FR" sz="1800" spc="-1" strike="noStrike">
              <a:solidFill>
                <a:srgbClr val="000000"/>
              </a:solidFill>
              <a:latin typeface="Arial"/>
            </a:endParaRPr>
          </a:p>
        </p:txBody>
      </p:sp>
      <p:sp>
        <p:nvSpPr>
          <p:cNvPr id="885" name="Rectangle 1"/>
          <p:cNvSpPr/>
          <p:nvPr/>
        </p:nvSpPr>
        <p:spPr>
          <a:xfrm>
            <a:off x="6875640" y="4121280"/>
            <a:ext cx="3777480" cy="3747240"/>
          </a:xfrm>
          <a:prstGeom prst="rect">
            <a:avLst/>
          </a:prstGeom>
          <a:noFill/>
          <a:ln w="0">
            <a:noFill/>
          </a:ln>
        </p:spPr>
        <p:style>
          <a:lnRef idx="0"/>
          <a:fillRef idx="0"/>
          <a:effectRef idx="0"/>
          <a:fontRef idx="minor"/>
        </p:style>
        <p:txBody>
          <a:bodyPr lIns="90000" rIns="90000" tIns="45000" bIns="45000" anchor="t">
            <a:spAutoFit/>
          </a:bodyPr>
          <a:p>
            <a:pPr marL="216000" indent="-216000">
              <a:lnSpc>
                <a:spcPct val="100000"/>
              </a:lnSpc>
              <a:buClr>
                <a:srgbClr val="252525"/>
              </a:buClr>
              <a:buFont typeface="Arial"/>
              <a:buChar char="•"/>
            </a:pPr>
            <a:r>
              <a:rPr b="0" lang="fr-FR" sz="2400" spc="-1" strike="noStrike">
                <a:solidFill>
                  <a:srgbClr val="252525"/>
                </a:solidFill>
                <a:latin typeface="Arial"/>
                <a:ea typeface="+mn-ea"/>
              </a:rPr>
              <a:t>L’UA est une distance moyenne</a:t>
            </a:r>
            <a:endParaRPr b="0" lang="fr-FR" sz="2400" spc="-1" strike="noStrike">
              <a:solidFill>
                <a:srgbClr val="000000"/>
              </a:solidFill>
              <a:latin typeface="Arial"/>
            </a:endParaRPr>
          </a:p>
          <a:p>
            <a:pPr>
              <a:lnSpc>
                <a:spcPct val="100000"/>
              </a:lnSpc>
            </a:pPr>
            <a:endParaRPr b="0" lang="fr-FR" sz="2400" spc="-1" strike="noStrike">
              <a:solidFill>
                <a:srgbClr val="000000"/>
              </a:solidFill>
              <a:latin typeface="Arial"/>
            </a:endParaRPr>
          </a:p>
          <a:p>
            <a:pPr marL="216000" indent="-216000">
              <a:lnSpc>
                <a:spcPct val="100000"/>
              </a:lnSpc>
              <a:buClr>
                <a:srgbClr val="252525"/>
              </a:buClr>
              <a:buFont typeface="Arial"/>
              <a:buChar char="•"/>
            </a:pPr>
            <a:r>
              <a:rPr b="0" lang="fr-FR" sz="2400" spc="-1" strike="noStrike">
                <a:solidFill>
                  <a:srgbClr val="252525"/>
                </a:solidFill>
                <a:latin typeface="Arial"/>
                <a:ea typeface="+mn-ea"/>
              </a:rPr>
              <a:t>La distance Terre / Soleil est de 147 millions de kilomètres au mois de janvier;</a:t>
            </a:r>
            <a:endParaRPr b="0" lang="fr-FR" sz="2400" spc="-1" strike="noStrike">
              <a:solidFill>
                <a:srgbClr val="000000"/>
              </a:solidFill>
              <a:latin typeface="Arial"/>
            </a:endParaRPr>
          </a:p>
          <a:p>
            <a:pPr marL="216000" indent="-216000">
              <a:lnSpc>
                <a:spcPct val="100000"/>
              </a:lnSpc>
              <a:buClr>
                <a:srgbClr val="252525"/>
              </a:buClr>
              <a:buFont typeface="Arial"/>
              <a:buChar char="•"/>
            </a:pPr>
            <a:r>
              <a:rPr b="0" lang="fr-FR" sz="2400" spc="-1" strike="noStrike">
                <a:solidFill>
                  <a:srgbClr val="252525"/>
                </a:solidFill>
                <a:latin typeface="Arial"/>
                <a:ea typeface="+mn-ea"/>
              </a:rPr>
              <a:t>Elle est de 152 millions de kilomètres au mois de juillet.</a:t>
            </a:r>
            <a:endParaRPr b="0" lang="fr-FR" sz="2400" spc="-1" strike="noStrike">
              <a:solidFill>
                <a:srgbClr val="000000"/>
              </a:solidFill>
              <a:latin typeface="Arial"/>
            </a:endParaRPr>
          </a:p>
        </p:txBody>
      </p:sp>
    </p:spTree>
  </p:cSld>
</p:notes>
</file>

<file path=ppt/notesSlides/notesSlide6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04" name="PlaceHolder 1"/>
          <p:cNvSpPr>
            <a:spLocks noGrp="1"/>
          </p:cNvSpPr>
          <p:nvPr>
            <p:ph type="sldImg"/>
          </p:nvPr>
        </p:nvSpPr>
        <p:spPr>
          <a:xfrm>
            <a:off x="1106640" y="812880"/>
            <a:ext cx="5343120" cy="4006440"/>
          </a:xfrm>
          <a:prstGeom prst="rect">
            <a:avLst/>
          </a:prstGeom>
          <a:ln w="0">
            <a:noFill/>
          </a:ln>
        </p:spPr>
      </p:sp>
      <p:sp>
        <p:nvSpPr>
          <p:cNvPr id="1005" name="PlaceHolder 2"/>
          <p:cNvSpPr>
            <a:spLocks noGrp="1"/>
          </p:cNvSpPr>
          <p:nvPr>
            <p:ph type="body"/>
          </p:nvPr>
        </p:nvSpPr>
        <p:spPr>
          <a:xfrm>
            <a:off x="754200" y="5202360"/>
            <a:ext cx="6047640" cy="4809240"/>
          </a:xfrm>
          <a:prstGeom prst="rect">
            <a:avLst/>
          </a:prstGeom>
          <a:solidFill>
            <a:srgbClr val="ffffff"/>
          </a:solidFill>
          <a:ln w="0">
            <a:solidFill>
              <a:srgbClr val="000000"/>
            </a:solidFill>
          </a:ln>
        </p:spPr>
        <p:txBody>
          <a:bodyPr numCol="1" spcCol="0" lIns="0" rIns="0" tIns="0" bIns="0" anchor="t">
            <a:noAutofit/>
          </a:bodyPr>
          <a:p>
            <a:pPr marL="216000" indent="0">
              <a:lnSpc>
                <a:spcPct val="100000"/>
              </a:lnSpc>
              <a:buNone/>
              <a:tabLst>
                <a:tab algn="l" pos="0"/>
              </a:tabLst>
            </a:pPr>
            <a:r>
              <a:rPr b="0" lang="fr-FR" sz="2400" spc="-1" strike="noStrike">
                <a:solidFill>
                  <a:srgbClr val="000000"/>
                </a:solidFill>
                <a:latin typeface="Arial"/>
              </a:rPr>
              <a:t>Il y a 1500 ans c’était Clovis</a:t>
            </a:r>
            <a:endParaRPr b="0" lang="fr-FR" sz="2400" spc="-1" strike="noStrike">
              <a:solidFill>
                <a:srgbClr val="000000"/>
              </a:solidFill>
              <a:latin typeface="Arial"/>
            </a:endParaRPr>
          </a:p>
        </p:txBody>
      </p:sp>
    </p:spTree>
  </p:cSld>
</p:notes>
</file>

<file path=ppt/notesSlides/notesSlide6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06" name="PlaceHolder 1"/>
          <p:cNvSpPr>
            <a:spLocks noGrp="1"/>
          </p:cNvSpPr>
          <p:nvPr>
            <p:ph type="sldImg"/>
          </p:nvPr>
        </p:nvSpPr>
        <p:spPr>
          <a:xfrm>
            <a:off x="1106640" y="812880"/>
            <a:ext cx="5343120" cy="4006440"/>
          </a:xfrm>
          <a:prstGeom prst="rect">
            <a:avLst/>
          </a:prstGeom>
          <a:ln w="0">
            <a:noFill/>
          </a:ln>
        </p:spPr>
      </p:sp>
      <p:sp>
        <p:nvSpPr>
          <p:cNvPr id="1007" name="PlaceHolder 2"/>
          <p:cNvSpPr>
            <a:spLocks noGrp="1"/>
          </p:cNvSpPr>
          <p:nvPr>
            <p:ph type="body"/>
          </p:nvPr>
        </p:nvSpPr>
        <p:spPr>
          <a:xfrm>
            <a:off x="-468720" y="5345280"/>
            <a:ext cx="9504360" cy="4809240"/>
          </a:xfrm>
          <a:prstGeom prst="rect">
            <a:avLst/>
          </a:prstGeom>
          <a:solidFill>
            <a:srgbClr val="ffffff"/>
          </a:solidFill>
          <a:ln w="0">
            <a:solidFill>
              <a:srgbClr val="000000"/>
            </a:solidFill>
          </a:ln>
        </p:spPr>
        <p:txBody>
          <a:bodyPr numCol="1" spcCol="0" lIns="0" rIns="0" tIns="0" bIns="0" anchor="t">
            <a:noAutofit/>
          </a:bodyPr>
          <a:p>
            <a:pPr marL="216000" indent="0">
              <a:lnSpc>
                <a:spcPct val="95000"/>
              </a:lnSpc>
              <a:buNone/>
              <a:tabLst>
                <a:tab algn="l" pos="0"/>
              </a:tabLst>
            </a:pPr>
            <a:r>
              <a:rPr b="0" lang="en-GB" sz="2000" spc="-1" strike="noStrike">
                <a:solidFill>
                  <a:srgbClr val="000000"/>
                </a:solidFill>
                <a:latin typeface="Arial"/>
              </a:rPr>
              <a:t>1) </a:t>
            </a:r>
            <a:r>
              <a:rPr b="0" lang="en-GB" sz="2000" spc="-1" strike="noStrike" u="sng">
                <a:solidFill>
                  <a:srgbClr val="000000"/>
                </a:solidFill>
                <a:uFillTx/>
                <a:latin typeface="Arial"/>
              </a:rPr>
              <a:t>Les nébuleuses obscures ou d'absorbtion </a:t>
            </a:r>
            <a:r>
              <a:rPr b="0" lang="en-GB" sz="2000" spc="-1" strike="noStrike">
                <a:solidFill>
                  <a:srgbClr val="000000"/>
                </a:solidFill>
                <a:latin typeface="Arial"/>
              </a:rPr>
              <a:t>( sac de charbon)</a:t>
            </a:r>
            <a:endParaRPr b="0" lang="fr-FR" sz="2000" spc="-1" strike="noStrike">
              <a:solidFill>
                <a:srgbClr val="000000"/>
              </a:solidFill>
              <a:latin typeface="Arial"/>
            </a:endParaRPr>
          </a:p>
          <a:p>
            <a:pPr marL="216000" indent="0">
              <a:lnSpc>
                <a:spcPct val="95000"/>
              </a:lnSpc>
              <a:buNone/>
              <a:tabLst>
                <a:tab algn="l" pos="0"/>
              </a:tabLst>
            </a:pPr>
            <a:endParaRPr b="0" lang="fr-FR" sz="2000" spc="-1" strike="noStrike">
              <a:solidFill>
                <a:srgbClr val="000000"/>
              </a:solidFill>
              <a:latin typeface="Arial"/>
            </a:endParaRPr>
          </a:p>
          <a:p>
            <a:pPr marL="216000" indent="0">
              <a:lnSpc>
                <a:spcPct val="95000"/>
              </a:lnSpc>
              <a:buNone/>
              <a:tabLst>
                <a:tab algn="l" pos="0"/>
              </a:tabLst>
            </a:pPr>
            <a:r>
              <a:rPr b="0" lang="en-GB" sz="2000" spc="-1" strike="noStrike">
                <a:solidFill>
                  <a:srgbClr val="000000"/>
                </a:solidFill>
                <a:latin typeface="Arial"/>
              </a:rPr>
              <a:t>2)</a:t>
            </a:r>
            <a:r>
              <a:rPr b="0" lang="en-GB" sz="2000" spc="-1" strike="noStrike" u="sng">
                <a:solidFill>
                  <a:srgbClr val="000000"/>
                </a:solidFill>
                <a:uFillTx/>
                <a:latin typeface="Arial"/>
              </a:rPr>
              <a:t> Les nébuleuses diffuses</a:t>
            </a:r>
            <a:endParaRPr b="0" lang="fr-FR" sz="2000" spc="-1" strike="noStrike">
              <a:solidFill>
                <a:srgbClr val="000000"/>
              </a:solidFill>
              <a:latin typeface="Arial"/>
            </a:endParaRPr>
          </a:p>
          <a:p>
            <a:pPr marL="216000" indent="0">
              <a:lnSpc>
                <a:spcPct val="95000"/>
              </a:lnSpc>
              <a:buNone/>
              <a:tabLst>
                <a:tab algn="l" pos="0"/>
              </a:tabLst>
            </a:pPr>
            <a:r>
              <a:rPr b="0" lang="en-GB" sz="2000" spc="-1" strike="noStrike">
                <a:solidFill>
                  <a:srgbClr val="000000"/>
                </a:solidFill>
                <a:latin typeface="Arial"/>
              </a:rPr>
              <a:t>          </a:t>
            </a:r>
            <a:r>
              <a:rPr b="0" lang="en-GB" sz="2000" spc="-1" strike="noStrike">
                <a:solidFill>
                  <a:srgbClr val="000000"/>
                </a:solidFill>
                <a:latin typeface="Arial"/>
              </a:rPr>
              <a:t>a) nébuleuses par réflexion: elles réfléchissent la lumière des étoiles les gaz restent neutres ( non ionisés )</a:t>
            </a:r>
            <a:endParaRPr b="0" lang="fr-FR" sz="2000" spc="-1" strike="noStrike">
              <a:solidFill>
                <a:srgbClr val="000000"/>
              </a:solidFill>
              <a:latin typeface="Arial"/>
            </a:endParaRPr>
          </a:p>
          <a:p>
            <a:pPr marL="216000" indent="0">
              <a:lnSpc>
                <a:spcPct val="95000"/>
              </a:lnSpc>
              <a:buNone/>
              <a:tabLst>
                <a:tab algn="l" pos="0"/>
              </a:tabLst>
            </a:pPr>
            <a:r>
              <a:rPr b="0" lang="en-GB" sz="2000" spc="-1" strike="noStrike">
                <a:solidFill>
                  <a:srgbClr val="000000"/>
                </a:solidFill>
                <a:latin typeface="Arial"/>
              </a:rPr>
              <a:t>          </a:t>
            </a:r>
            <a:r>
              <a:rPr b="0" lang="en-GB" sz="2000" spc="-1" strike="noStrike">
                <a:solidFill>
                  <a:srgbClr val="000000"/>
                </a:solidFill>
                <a:latin typeface="Arial"/>
              </a:rPr>
              <a:t>b) nébuleuses en émissions gaz chauffés et ionisés par des étoiles proches ( nébuleuses planétaires, restes de super nova )</a:t>
            </a:r>
            <a:endParaRPr b="0" lang="fr-FR" sz="2000" spc="-1" strike="noStrike">
              <a:solidFill>
                <a:srgbClr val="000000"/>
              </a:solidFill>
              <a:latin typeface="Arial"/>
            </a:endParaRPr>
          </a:p>
        </p:txBody>
      </p:sp>
    </p:spTree>
  </p:cSld>
</p:notes>
</file>

<file path=ppt/notesSlides/notesSlide6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08" name="PlaceHolder 1"/>
          <p:cNvSpPr>
            <a:spLocks noGrp="1"/>
          </p:cNvSpPr>
          <p:nvPr>
            <p:ph type="sldImg"/>
          </p:nvPr>
        </p:nvSpPr>
        <p:spPr>
          <a:xfrm>
            <a:off x="1106640" y="812880"/>
            <a:ext cx="5343120" cy="4006440"/>
          </a:xfrm>
          <a:prstGeom prst="rect">
            <a:avLst/>
          </a:prstGeom>
          <a:ln w="0">
            <a:noFill/>
          </a:ln>
        </p:spPr>
      </p:sp>
      <p:sp>
        <p:nvSpPr>
          <p:cNvPr id="1009" name="PlaceHolder 2"/>
          <p:cNvSpPr>
            <a:spLocks noGrp="1"/>
          </p:cNvSpPr>
          <p:nvPr>
            <p:ph type="body"/>
          </p:nvPr>
        </p:nvSpPr>
        <p:spPr>
          <a:xfrm>
            <a:off x="-900720" y="5274000"/>
            <a:ext cx="9648360" cy="4809240"/>
          </a:xfrm>
          <a:prstGeom prst="rect">
            <a:avLst/>
          </a:prstGeom>
          <a:solidFill>
            <a:srgbClr val="ffffff"/>
          </a:solidFill>
          <a:ln w="0">
            <a:solidFill>
              <a:srgbClr val="000000"/>
            </a:solidFill>
          </a:ln>
        </p:spPr>
        <p:txBody>
          <a:bodyPr numCol="1" spcCol="0" lIns="0" rIns="0" tIns="0" bIns="0" anchor="t">
            <a:noAutofit/>
          </a:bodyPr>
          <a:p>
            <a:pPr marL="216000" indent="0">
              <a:lnSpc>
                <a:spcPct val="100000"/>
              </a:lnSpc>
              <a:buNone/>
              <a:tabLst>
                <a:tab algn="l" pos="0"/>
              </a:tabLst>
            </a:pPr>
            <a:r>
              <a:rPr b="0" lang="fr-FR" sz="2400" spc="-1" strike="noStrike">
                <a:solidFill>
                  <a:srgbClr val="000000"/>
                </a:solidFill>
                <a:latin typeface="Arial"/>
              </a:rPr>
              <a:t>La </a:t>
            </a:r>
            <a:r>
              <a:rPr b="1" lang="fr-FR" sz="2400" spc="-1" strike="noStrike">
                <a:solidFill>
                  <a:srgbClr val="000000"/>
                </a:solidFill>
                <a:latin typeface="Arial"/>
              </a:rPr>
              <a:t>nébuleuse d'Orion</a:t>
            </a:r>
            <a:r>
              <a:rPr b="0" lang="fr-FR" sz="2400" spc="-1" strike="noStrike">
                <a:solidFill>
                  <a:srgbClr val="000000"/>
                </a:solidFill>
                <a:latin typeface="Arial"/>
              </a:rPr>
              <a:t>, aussi connue sous le nom de </a:t>
            </a:r>
            <a:r>
              <a:rPr b="1" lang="fr-FR" sz="2400" spc="-1" strike="noStrike">
                <a:solidFill>
                  <a:srgbClr val="000000"/>
                </a:solidFill>
                <a:latin typeface="Arial"/>
              </a:rPr>
              <a:t>M42</a:t>
            </a:r>
            <a:r>
              <a:rPr b="0" lang="fr-FR" sz="2400" spc="-1" strike="noStrike">
                <a:solidFill>
                  <a:srgbClr val="000000"/>
                </a:solidFill>
                <a:latin typeface="Arial"/>
              </a:rPr>
              <a:t> ou </a:t>
            </a:r>
            <a:r>
              <a:rPr b="1" lang="fr-FR" sz="2400" spc="-1" strike="noStrike" u="sng">
                <a:solidFill>
                  <a:srgbClr val="000000"/>
                </a:solidFill>
                <a:uFillTx/>
                <a:latin typeface="Arial"/>
                <a:hlinkClick r:id="rId1"/>
              </a:rPr>
              <a:t>NGC 1976</a:t>
            </a:r>
            <a:r>
              <a:rPr b="0" lang="fr-FR" sz="2400" spc="-1" strike="noStrike">
                <a:solidFill>
                  <a:srgbClr val="000000"/>
                </a:solidFill>
                <a:latin typeface="Arial"/>
              </a:rPr>
              <a:t>, est une </a:t>
            </a:r>
            <a:r>
              <a:rPr b="0" lang="fr-FR" sz="2400" spc="-1" strike="noStrike" u="sng">
                <a:solidFill>
                  <a:srgbClr val="000000"/>
                </a:solidFill>
                <a:uFillTx/>
                <a:latin typeface="Arial"/>
                <a:hlinkClick r:id="rId2"/>
              </a:rPr>
              <a:t>nébuleuse</a:t>
            </a:r>
            <a:r>
              <a:rPr b="0" lang="fr-FR" sz="2400" spc="-1" strike="noStrike">
                <a:solidFill>
                  <a:srgbClr val="000000"/>
                </a:solidFill>
                <a:latin typeface="Arial"/>
              </a:rPr>
              <a:t> en </a:t>
            </a:r>
            <a:r>
              <a:rPr b="0" lang="fr-FR" sz="2400" spc="-1" strike="noStrike" u="sng">
                <a:solidFill>
                  <a:srgbClr val="000000"/>
                </a:solidFill>
                <a:uFillTx/>
                <a:latin typeface="Arial"/>
                <a:hlinkClick r:id="rId3"/>
              </a:rPr>
              <a:t>émission</a:t>
            </a:r>
            <a:r>
              <a:rPr b="0" lang="fr-FR" sz="2400" spc="-1" strike="noStrike">
                <a:solidFill>
                  <a:srgbClr val="000000"/>
                </a:solidFill>
                <a:latin typeface="Arial"/>
              </a:rPr>
              <a:t>/</a:t>
            </a:r>
            <a:r>
              <a:rPr b="0" lang="fr-FR" sz="2400" spc="-1" strike="noStrike" u="sng">
                <a:solidFill>
                  <a:srgbClr val="000000"/>
                </a:solidFill>
                <a:uFillTx/>
                <a:latin typeface="Arial"/>
                <a:hlinkClick r:id="rId4"/>
              </a:rPr>
              <a:t>réflexion</a:t>
            </a:r>
            <a:r>
              <a:rPr b="0" lang="fr-FR" sz="2400" spc="-1" strike="noStrike">
                <a:solidFill>
                  <a:srgbClr val="000000"/>
                </a:solidFill>
                <a:latin typeface="Arial"/>
              </a:rPr>
              <a:t>au cœur de la </a:t>
            </a:r>
            <a:r>
              <a:rPr b="0" lang="fr-FR" sz="2400" spc="-1" strike="noStrike" u="sng">
                <a:solidFill>
                  <a:srgbClr val="000000"/>
                </a:solidFill>
                <a:uFillTx/>
                <a:latin typeface="Arial"/>
                <a:hlinkClick r:id="rId5"/>
              </a:rPr>
              <a:t>constellation d'Orion</a:t>
            </a:r>
            <a:r>
              <a:rPr b="0" lang="fr-FR" sz="2400" spc="-1" strike="noStrike">
                <a:solidFill>
                  <a:srgbClr val="000000"/>
                </a:solidFill>
                <a:latin typeface="Arial"/>
              </a:rPr>
              <a:t>. Elle est la </a:t>
            </a:r>
            <a:r>
              <a:rPr b="0" lang="fr-FR" sz="2400" spc="-1" strike="noStrike" u="sng">
                <a:solidFill>
                  <a:srgbClr val="000000"/>
                </a:solidFill>
                <a:uFillTx/>
                <a:latin typeface="Arial"/>
                <a:hlinkClick r:id="rId6"/>
              </a:rPr>
              <a:t>nébuleuse diffuse</a:t>
            </a:r>
            <a:r>
              <a:rPr b="0" lang="fr-FR" sz="2400" spc="-1" strike="noStrike">
                <a:solidFill>
                  <a:srgbClr val="000000"/>
                </a:solidFill>
                <a:latin typeface="Arial"/>
              </a:rPr>
              <a:t> la plus luisante, visible à l'œil nu dans un ciel de nuit sans </a:t>
            </a:r>
            <a:r>
              <a:rPr b="0" lang="fr-FR" sz="2400" spc="-1" strike="noStrike" u="sng">
                <a:solidFill>
                  <a:srgbClr val="000000"/>
                </a:solidFill>
                <a:uFillTx/>
                <a:latin typeface="Arial"/>
                <a:hlinkClick r:id="rId7"/>
              </a:rPr>
              <a:t>pollution lumineuse</a:t>
            </a:r>
            <a:r>
              <a:rPr b="0" lang="fr-FR" sz="2400" spc="-1" strike="noStrike">
                <a:solidFill>
                  <a:srgbClr val="000000"/>
                </a:solidFill>
                <a:latin typeface="Arial"/>
              </a:rPr>
              <a:t> et peut être facilement vue avec des </a:t>
            </a:r>
            <a:r>
              <a:rPr b="0" lang="fr-FR" sz="2400" spc="-1" strike="noStrike" u="sng">
                <a:solidFill>
                  <a:srgbClr val="000000"/>
                </a:solidFill>
                <a:uFillTx/>
                <a:latin typeface="Arial"/>
                <a:hlinkClick r:id="rId8"/>
              </a:rPr>
              <a:t>jumelles</a:t>
            </a:r>
            <a:r>
              <a:rPr b="0" lang="fr-FR" sz="2400" spc="-1" strike="noStrike">
                <a:solidFill>
                  <a:srgbClr val="000000"/>
                </a:solidFill>
                <a:latin typeface="Arial"/>
              </a:rPr>
              <a:t>. Elle se répand sur un pan de ciel de 66 × 60 </a:t>
            </a:r>
            <a:r>
              <a:rPr b="0" lang="fr-FR" sz="2400" spc="-1" strike="noStrike" u="sng">
                <a:solidFill>
                  <a:srgbClr val="000000"/>
                </a:solidFill>
                <a:uFillTx/>
                <a:latin typeface="Arial"/>
                <a:hlinkClick r:id="rId9"/>
              </a:rPr>
              <a:t>minutes d'arc</a:t>
            </a:r>
            <a:r>
              <a:rPr b="0" lang="fr-FR" sz="2400" spc="-1" strike="noStrike">
                <a:solidFill>
                  <a:srgbClr val="000000"/>
                </a:solidFill>
                <a:latin typeface="Arial"/>
              </a:rPr>
              <a:t>, soit quatre fois plus que la </a:t>
            </a:r>
            <a:r>
              <a:rPr b="0" lang="fr-FR" sz="2400" spc="-1" strike="noStrike" u="sng">
                <a:solidFill>
                  <a:srgbClr val="000000"/>
                </a:solidFill>
                <a:uFillTx/>
                <a:latin typeface="Arial"/>
                <a:hlinkClick r:id="rId10"/>
              </a:rPr>
              <a:t>pleine lune</a:t>
            </a:r>
            <a:r>
              <a:rPr b="0" lang="fr-FR" sz="2400" spc="-1" strike="noStrike">
                <a:solidFill>
                  <a:srgbClr val="000000"/>
                </a:solidFill>
                <a:latin typeface="Arial"/>
              </a:rPr>
              <a:t>. La nébuleuse a une taille d'environ 33 années-lumière. La nébuleuse d'Orion est la partie principale d'un </a:t>
            </a:r>
            <a:r>
              <a:rPr b="0" lang="fr-FR" sz="2400" spc="-1" strike="noStrike" u="sng">
                <a:solidFill>
                  <a:srgbClr val="000000"/>
                </a:solidFill>
                <a:uFillTx/>
                <a:latin typeface="Arial"/>
                <a:hlinkClick r:id="rId11"/>
              </a:rPr>
              <a:t>nuage de gaz et de poussières</a:t>
            </a:r>
            <a:r>
              <a:rPr b="0" lang="fr-FR" sz="2400" spc="-1" strike="noStrike">
                <a:solidFill>
                  <a:srgbClr val="000000"/>
                </a:solidFill>
                <a:latin typeface="Arial"/>
              </a:rPr>
              <a:t> appelé le </a:t>
            </a:r>
            <a:r>
              <a:rPr b="0" i="1" lang="fr-FR" sz="2400" spc="-1" strike="noStrike" u="sng">
                <a:solidFill>
                  <a:srgbClr val="000000"/>
                </a:solidFill>
                <a:uFillTx/>
                <a:latin typeface="Arial"/>
                <a:hlinkClick r:id="rId12"/>
              </a:rPr>
              <a:t>nuage d'Orion</a:t>
            </a:r>
            <a:r>
              <a:rPr b="0" lang="fr-FR" sz="2400" spc="-1" strike="noStrike">
                <a:solidFill>
                  <a:srgbClr val="000000"/>
                </a:solidFill>
                <a:latin typeface="Arial"/>
              </a:rPr>
              <a:t>. Ce nuage s'étend sur près de la moitié de la constellation et contient en plus la </a:t>
            </a:r>
            <a:r>
              <a:rPr b="0" lang="fr-FR" sz="2400" spc="-1" strike="noStrike" u="sng">
                <a:solidFill>
                  <a:srgbClr val="000000"/>
                </a:solidFill>
                <a:uFillTx/>
                <a:latin typeface="Arial"/>
                <a:hlinkClick r:id="rId13"/>
              </a:rPr>
              <a:t>Boucle de Barnard</a:t>
            </a:r>
            <a:r>
              <a:rPr b="0" lang="fr-FR" sz="2400" spc="-1" strike="noStrike">
                <a:solidFill>
                  <a:srgbClr val="000000"/>
                </a:solidFill>
                <a:latin typeface="Arial"/>
              </a:rPr>
              <a:t> et la célèbre</a:t>
            </a:r>
            <a:r>
              <a:rPr b="0" lang="fr-FR" sz="2400" spc="-1" strike="noStrike" u="sng">
                <a:solidFill>
                  <a:srgbClr val="000000"/>
                </a:solidFill>
                <a:uFillTx/>
                <a:latin typeface="Arial"/>
                <a:hlinkClick r:id="rId14"/>
              </a:rPr>
              <a:t>nébuleuse de la Tête de Cheval</a:t>
            </a:r>
            <a:r>
              <a:rPr b="0" lang="fr-FR" sz="2400" spc="-1" strike="noStrike">
                <a:solidFill>
                  <a:srgbClr val="000000"/>
                </a:solidFill>
                <a:latin typeface="Arial"/>
              </a:rPr>
              <a:t>. Il aura fallu attendre 2007 pour s'apercevoir que la nébuleuse se trouve à environ 1 350 </a:t>
            </a:r>
            <a:r>
              <a:rPr b="0" lang="fr-FR" sz="2400" spc="-1" strike="noStrike" u="sng">
                <a:solidFill>
                  <a:srgbClr val="000000"/>
                </a:solidFill>
                <a:uFillTx/>
                <a:latin typeface="Arial"/>
                <a:hlinkClick r:id="rId15"/>
              </a:rPr>
              <a:t>années-lumière</a:t>
            </a:r>
            <a:r>
              <a:rPr b="0" lang="fr-FR" sz="2400" spc="-1" strike="noStrike">
                <a:solidFill>
                  <a:srgbClr val="000000"/>
                </a:solidFill>
                <a:latin typeface="Arial"/>
              </a:rPr>
              <a:t> de la </a:t>
            </a:r>
            <a:r>
              <a:rPr b="0" lang="fr-FR" sz="2400" spc="-1" strike="noStrike" u="sng">
                <a:solidFill>
                  <a:srgbClr val="000000"/>
                </a:solidFill>
                <a:uFillTx/>
                <a:latin typeface="Arial"/>
                <a:hlinkClick r:id="rId16"/>
              </a:rPr>
              <a:t>Terre</a:t>
            </a:r>
            <a:r>
              <a:rPr b="0" lang="fr-FR" sz="2400" spc="-1" strike="noStrike">
                <a:solidFill>
                  <a:srgbClr val="000000"/>
                </a:solidFill>
                <a:latin typeface="Arial"/>
              </a:rPr>
              <a:t> au lieu des 1 500 </a:t>
            </a:r>
            <a:r>
              <a:rPr b="0" lang="fr-FR" sz="2400" spc="-1" strike="noStrike" u="sng">
                <a:solidFill>
                  <a:srgbClr val="000000"/>
                </a:solidFill>
                <a:uFillTx/>
                <a:latin typeface="Arial"/>
                <a:hlinkClick r:id="rId17"/>
              </a:rPr>
              <a:t>années-lumière</a:t>
            </a:r>
            <a:r>
              <a:rPr b="0" lang="fr-FR" sz="2400" spc="-1" strike="noStrike">
                <a:solidFill>
                  <a:srgbClr val="000000"/>
                </a:solidFill>
                <a:latin typeface="Arial"/>
              </a:rPr>
              <a:t> jusque-là estimées. Elle contient un </a:t>
            </a:r>
            <a:r>
              <a:rPr b="0" lang="fr-FR" sz="2400" spc="-1" strike="noStrike" u="sng">
                <a:solidFill>
                  <a:srgbClr val="000000"/>
                </a:solidFill>
                <a:uFillTx/>
                <a:latin typeface="Arial"/>
                <a:hlinkClick r:id="rId18"/>
              </a:rPr>
              <a:t>amas ouvert</a:t>
            </a:r>
            <a:r>
              <a:rPr b="0" lang="fr-FR" sz="2400" spc="-1" strike="noStrike">
                <a:solidFill>
                  <a:srgbClr val="000000"/>
                </a:solidFill>
                <a:latin typeface="Arial"/>
              </a:rPr>
              <a:t> très jeune renfermant de nombreuses </a:t>
            </a:r>
            <a:r>
              <a:rPr b="0" lang="fr-FR" sz="2400" spc="-1" strike="noStrike" u="sng">
                <a:solidFill>
                  <a:srgbClr val="000000"/>
                </a:solidFill>
                <a:uFillTx/>
                <a:latin typeface="Arial"/>
                <a:hlinkClick r:id="rId19"/>
              </a:rPr>
              <a:t>étoiles</a:t>
            </a:r>
            <a:r>
              <a:rPr b="0" lang="fr-FR" sz="2400" spc="-1" strike="noStrike">
                <a:solidFill>
                  <a:srgbClr val="000000"/>
                </a:solidFill>
                <a:latin typeface="Arial"/>
              </a:rPr>
              <a:t>.</a:t>
            </a:r>
            <a:endParaRPr b="0" lang="fr-FR" sz="2400" spc="-1" strike="noStrike">
              <a:solidFill>
                <a:srgbClr val="000000"/>
              </a:solidFill>
              <a:latin typeface="Arial"/>
            </a:endParaRPr>
          </a:p>
        </p:txBody>
      </p:sp>
    </p:spTree>
  </p:cSld>
</p:notes>
</file>

<file path=ppt/notesSlides/notesSlide6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10" name="PlaceHolder 1"/>
          <p:cNvSpPr>
            <a:spLocks noGrp="1"/>
          </p:cNvSpPr>
          <p:nvPr>
            <p:ph type="sldImg"/>
          </p:nvPr>
        </p:nvSpPr>
        <p:spPr>
          <a:xfrm>
            <a:off x="1106640" y="812880"/>
            <a:ext cx="5343120" cy="4006440"/>
          </a:xfrm>
          <a:prstGeom prst="rect">
            <a:avLst/>
          </a:prstGeom>
          <a:ln w="0">
            <a:noFill/>
          </a:ln>
        </p:spPr>
      </p:sp>
      <p:sp>
        <p:nvSpPr>
          <p:cNvPr id="1011" name="PlaceHolder 2"/>
          <p:cNvSpPr>
            <a:spLocks noGrp="1"/>
          </p:cNvSpPr>
          <p:nvPr>
            <p:ph type="body"/>
          </p:nvPr>
        </p:nvSpPr>
        <p:spPr>
          <a:xfrm>
            <a:off x="755640" y="5078520"/>
            <a:ext cx="6046200" cy="4809240"/>
          </a:xfrm>
          <a:prstGeom prst="rect">
            <a:avLst/>
          </a:prstGeom>
          <a:solidFill>
            <a:srgbClr val="ffffff"/>
          </a:solidFill>
          <a:ln w="0">
            <a:solidFill>
              <a:srgbClr val="000000"/>
            </a:solidFill>
          </a:ln>
        </p:spPr>
        <p:txBody>
          <a:bodyPr numCol="1" spcCol="0" lIns="0" rIns="0" tIns="0" bIns="0" anchor="t">
            <a:noAutofit/>
          </a:bodyPr>
          <a:p>
            <a:pPr marL="216000" indent="0">
              <a:lnSpc>
                <a:spcPct val="100000"/>
              </a:lnSpc>
              <a:buNone/>
              <a:tabLst>
                <a:tab algn="l" pos="0"/>
              </a:tabLst>
            </a:pPr>
            <a:r>
              <a:rPr b="1" lang="fr-FR" sz="2000" spc="-1" strike="noStrike">
                <a:solidFill>
                  <a:srgbClr val="ffffff"/>
                </a:solidFill>
                <a:latin typeface="Arial"/>
              </a:rPr>
              <a:t>Le H1 se raréfie , la gravitation prend le pas sur la réaction nucléaire , T° augmente et alimente la fusion de H1 dans l'enveloppe qui prend de l'expansion , début de la géante rouge . L'enveloppe alimente le noyau en H4 . T° augmente et atteint 100 millions de degrés : début de la fusion de trois H4 en carbone 12 ( réaction triple alpha ) et en petite quantité en oxygène16 puis en néon 20 et en magnésium 24</a:t>
            </a:r>
            <a:endParaRPr b="0" lang="fr-FR" sz="2000" spc="-1" strike="noStrike">
              <a:solidFill>
                <a:srgbClr val="000000"/>
              </a:solidFill>
              <a:latin typeface="Arial"/>
            </a:endParaRPr>
          </a:p>
          <a:p>
            <a:pPr marL="216000" indent="0">
              <a:lnSpc>
                <a:spcPct val="100000"/>
              </a:lnSpc>
              <a:buNone/>
              <a:tabLst>
                <a:tab algn="l" pos="0"/>
              </a:tabLst>
            </a:pPr>
            <a:r>
              <a:rPr b="1" lang="fr-FR" sz="2000" spc="-1" strike="noStrike">
                <a:solidFill>
                  <a:srgbClr val="ffffff"/>
                </a:solidFill>
                <a:latin typeface="Arial"/>
              </a:rPr>
              <a:t>Les couches externes alimentent en carbone le noyau qui atteint des T° de + en + élevées , l'étoile devient une géante bleue qui va commencer à expulser les éléments les + léger ; début de la phase nébuleuse planétaire ; l'hélium commence à manquer , la gravitation comprime la matière du noyau ( carbone ) , naissance d'une naine blanche ;</a:t>
            </a: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p:txBody>
      </p:sp>
    </p:spTree>
  </p:cSld>
</p:notes>
</file>

<file path=ppt/notesSlides/notesSlide6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12" name="PlaceHolder 1"/>
          <p:cNvSpPr>
            <a:spLocks noGrp="1"/>
          </p:cNvSpPr>
          <p:nvPr>
            <p:ph type="sldImg"/>
          </p:nvPr>
        </p:nvSpPr>
        <p:spPr>
          <a:xfrm>
            <a:off x="1106640" y="812880"/>
            <a:ext cx="5343120" cy="4006440"/>
          </a:xfrm>
          <a:prstGeom prst="rect">
            <a:avLst/>
          </a:prstGeom>
          <a:ln w="0">
            <a:noFill/>
          </a:ln>
        </p:spPr>
      </p:sp>
      <p:sp>
        <p:nvSpPr>
          <p:cNvPr id="1013" name="PlaceHolder 2"/>
          <p:cNvSpPr>
            <a:spLocks noGrp="1"/>
          </p:cNvSpPr>
          <p:nvPr>
            <p:ph type="body"/>
          </p:nvPr>
        </p:nvSpPr>
        <p:spPr>
          <a:xfrm>
            <a:off x="434880" y="5346000"/>
            <a:ext cx="6046200" cy="4809240"/>
          </a:xfrm>
          <a:prstGeom prst="rect">
            <a:avLst/>
          </a:prstGeom>
          <a:solidFill>
            <a:srgbClr val="ffffff"/>
          </a:solidFill>
          <a:ln w="0">
            <a:solidFill>
              <a:srgbClr val="000000"/>
            </a:solidFill>
          </a:ln>
        </p:spPr>
        <p:txBody>
          <a:bodyPr numCol="1" spcCol="0" lIns="0" rIns="0" tIns="0" bIns="0" anchor="t">
            <a:noAutofit/>
          </a:bodyPr>
          <a:p>
            <a:pPr marL="216000" indent="0">
              <a:lnSpc>
                <a:spcPct val="100000"/>
              </a:lnSpc>
              <a:buNone/>
              <a:tabLst>
                <a:tab algn="l" pos="0"/>
              </a:tabLst>
            </a:pPr>
            <a:r>
              <a:rPr b="1" lang="fr-FR" sz="2000" spc="-1" strike="noStrike">
                <a:solidFill>
                  <a:srgbClr val="ffffff"/>
                </a:solidFill>
                <a:latin typeface="Arial"/>
              </a:rPr>
              <a:t>Le H1 se raréfie , la gravitation prend le pas sur la réaction nucléaire , T° augmente et </a:t>
            </a:r>
            <a:r>
              <a:rPr b="1" lang="fr-FR" sz="2000" spc="-1" strike="noStrike">
                <a:solidFill>
                  <a:srgbClr val="ffffff"/>
                </a:solidFill>
                <a:latin typeface="Tahoma"/>
              </a:rPr>
              <a:t>alimente la fusion de H1 dans l'enveloppe qui prend de l'expansion , début de la géante rouge . L'enveloppe alimente le noyau en H4 . T° augmente et atteint 100 millions de degrés : début de la fusion de trois H4 en carbone 12 ( réaction triple alpha ) et en petite quantité en oxygène16 puis en néon 20 et en magnésium 24</a:t>
            </a:r>
            <a:endParaRPr b="0" lang="fr-FR" sz="2000" spc="-1" strike="noStrike">
              <a:solidFill>
                <a:srgbClr val="000000"/>
              </a:solidFill>
              <a:latin typeface="Arial"/>
            </a:endParaRPr>
          </a:p>
          <a:p>
            <a:pPr marL="216000" indent="0">
              <a:lnSpc>
                <a:spcPct val="100000"/>
              </a:lnSpc>
              <a:buNone/>
              <a:tabLst>
                <a:tab algn="l" pos="0"/>
              </a:tabLst>
            </a:pPr>
            <a:r>
              <a:rPr b="1" lang="fr-FR" sz="2000" spc="-1" strike="noStrike">
                <a:solidFill>
                  <a:srgbClr val="ffffff"/>
                </a:solidFill>
                <a:latin typeface="Tahoma"/>
              </a:rPr>
              <a:t>Les couches externes alimentent en carbone le noyau qui atteint des T° de + en + élevées , l'étoile devient une géante bleue qui va commencer à expulser les éléments les + léger ; début de la phase nébuleuse planétaire ; l'hélium commence à manquer , la gravitation comprime la matière du noyau ( carbone ) , naissance d'une naine blanche ;</a:t>
            </a: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a:p>
            <a:pPr marL="216000" indent="0">
              <a:lnSpc>
                <a:spcPct val="100000"/>
              </a:lnSpc>
              <a:buNone/>
              <a:tabLst>
                <a:tab algn="l" pos="0"/>
              </a:tabLst>
            </a:pPr>
            <a:r>
              <a:rPr b="1" lang="fr-FR" sz="2000" spc="-1" strike="noStrike">
                <a:solidFill>
                  <a:srgbClr val="ffffff"/>
                </a:solidFill>
                <a:latin typeface="Arial"/>
              </a:rPr>
              <a:t> </a:t>
            </a:r>
            <a:endParaRPr b="0" lang="fr-FR" sz="2000" spc="-1" strike="noStrike">
              <a:solidFill>
                <a:srgbClr val="000000"/>
              </a:solidFill>
              <a:latin typeface="Arial"/>
            </a:endParaRPr>
          </a:p>
        </p:txBody>
      </p:sp>
      <p:sp>
        <p:nvSpPr>
          <p:cNvPr id="1014" name="Text Box 3"/>
          <p:cNvSpPr/>
          <p:nvPr/>
        </p:nvSpPr>
        <p:spPr>
          <a:xfrm>
            <a:off x="695160" y="5754600"/>
            <a:ext cx="6250680" cy="2431440"/>
          </a:xfrm>
          <a:prstGeom prst="rect">
            <a:avLst/>
          </a:prstGeom>
          <a:noFill/>
          <a:ln w="0">
            <a:noFill/>
          </a:ln>
        </p:spPr>
        <p:style>
          <a:lnRef idx="0"/>
          <a:fillRef idx="0"/>
          <a:effectRef idx="0"/>
          <a:fontRef idx="minor"/>
        </p:style>
        <p:txBody>
          <a:bodyPr lIns="0" rIns="0" tIns="0" bIns="0" anchor="t">
            <a:spAutoFit/>
          </a:bodyPr>
          <a:p>
            <a:pPr>
              <a:lnSpc>
                <a:spcPct val="95000"/>
              </a:lnSpc>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pPr>
            <a:r>
              <a:rPr b="0" lang="en-GB" sz="2400" spc="-1" strike="noStrike">
                <a:solidFill>
                  <a:srgbClr val="000000"/>
                </a:solidFill>
                <a:latin typeface="Times New Roman"/>
                <a:ea typeface="+mn-ea"/>
              </a:rPr>
              <a:t>Naine blanche  1T/ cm3</a:t>
            </a:r>
            <a:endParaRPr b="0" lang="fr-FR" sz="2400" spc="-1" strike="noStrike">
              <a:solidFill>
                <a:srgbClr val="000000"/>
              </a:solidFill>
              <a:latin typeface="Arial"/>
            </a:endParaRPr>
          </a:p>
          <a:p>
            <a:pPr>
              <a:lnSpc>
                <a:spcPct val="95000"/>
              </a:lnSpc>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pPr>
            <a:r>
              <a:rPr b="0" lang="en-GB" sz="2400" spc="-1" strike="noStrike">
                <a:solidFill>
                  <a:srgbClr val="000000"/>
                </a:solidFill>
                <a:latin typeface="Times New Roman"/>
                <a:ea typeface="+mn-ea"/>
              </a:rPr>
              <a:t>La tour Eiffel ( 10000 T ) réduite à un cube 22cm x 22cm</a:t>
            </a:r>
            <a:endParaRPr b="0" lang="fr-FR" sz="2400" spc="-1" strike="noStrike">
              <a:solidFill>
                <a:srgbClr val="000000"/>
              </a:solidFill>
              <a:latin typeface="Arial"/>
            </a:endParaRPr>
          </a:p>
          <a:p>
            <a:pPr>
              <a:lnSpc>
                <a:spcPct val="95000"/>
              </a:lnSpc>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pPr>
            <a:r>
              <a:rPr b="0" lang="en-GB" sz="2400" spc="-1" strike="noStrike">
                <a:solidFill>
                  <a:srgbClr val="000000"/>
                </a:solidFill>
                <a:latin typeface="Times New Roman"/>
                <a:ea typeface="+mn-ea"/>
              </a:rPr>
              <a:t>Masse du soleil dans un volume comme la terre</a:t>
            </a:r>
            <a:endParaRPr b="0" lang="fr-FR" sz="2400" spc="-1" strike="noStrike">
              <a:solidFill>
                <a:srgbClr val="000000"/>
              </a:solidFill>
              <a:latin typeface="Arial"/>
            </a:endParaRPr>
          </a:p>
          <a:p>
            <a:pPr>
              <a:lnSpc>
                <a:spcPct val="95000"/>
              </a:lnSpc>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pPr>
            <a:r>
              <a:rPr b="0" lang="en-GB" sz="2400" spc="-1" strike="noStrike">
                <a:solidFill>
                  <a:srgbClr val="000000"/>
                </a:solidFill>
                <a:latin typeface="Times New Roman"/>
                <a:ea typeface="+mn-ea"/>
              </a:rPr>
              <a:t>Elle explose en supernova si sa masse dépasse 1,46 Ms ( limite de Chandrasékar )</a:t>
            </a:r>
            <a:endParaRPr b="0" lang="fr-FR" sz="2400" spc="-1" strike="noStrike">
              <a:solidFill>
                <a:srgbClr val="000000"/>
              </a:solidFill>
              <a:latin typeface="Arial"/>
            </a:endParaRPr>
          </a:p>
          <a:p>
            <a:pPr>
              <a:lnSpc>
                <a:spcPct val="95000"/>
              </a:lnSpc>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pPr>
            <a:r>
              <a:rPr b="0" lang="en-GB" sz="2400" spc="-1" strike="noStrike">
                <a:solidFill>
                  <a:srgbClr val="000000"/>
                </a:solidFill>
                <a:latin typeface="Times New Roman"/>
                <a:ea typeface="+mn-ea"/>
              </a:rPr>
              <a:t>Son rayon diminue si on augmente sa masse</a:t>
            </a:r>
            <a:endParaRPr b="0" lang="fr-FR" sz="2400" spc="-1" strike="noStrike">
              <a:solidFill>
                <a:srgbClr val="000000"/>
              </a:solidFill>
              <a:latin typeface="Arial"/>
            </a:endParaRPr>
          </a:p>
        </p:txBody>
      </p:sp>
      <p:sp>
        <p:nvSpPr>
          <p:cNvPr id="1015" name="Rectangle 1"/>
          <p:cNvSpPr/>
          <p:nvPr/>
        </p:nvSpPr>
        <p:spPr>
          <a:xfrm>
            <a:off x="-8991720" y="-82080"/>
            <a:ext cx="10097280" cy="55782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000" spc="-1" strike="noStrike">
                <a:solidFill>
                  <a:srgbClr val="000000"/>
                </a:solidFill>
                <a:latin typeface="Times New Roman"/>
                <a:ea typeface="+mn-ea"/>
              </a:rPr>
              <a:t>Les étoiles massives ne se limitent pas à produire des éléments chimiques plus légers que le fer. Elles vont en fait être à l’origine de tous les autres éléments que nous connaissons. Les réactions nucléaires en leur sein produisent non seulement de l’énergie, mais aussi diverses particules, en particulier des neutrons.</a:t>
            </a:r>
            <a:endParaRPr b="0" lang="fr-FR" sz="2000" spc="-1" strike="noStrike">
              <a:solidFill>
                <a:srgbClr val="000000"/>
              </a:solidFill>
              <a:latin typeface="Arial"/>
            </a:endParaRPr>
          </a:p>
          <a:p>
            <a:pPr>
              <a:lnSpc>
                <a:spcPct val="100000"/>
              </a:lnSpc>
            </a:pPr>
            <a:r>
              <a:rPr b="0" lang="fr-FR" sz="2000" spc="-1" strike="noStrike">
                <a:solidFill>
                  <a:srgbClr val="000000"/>
                </a:solidFill>
                <a:latin typeface="Times New Roman"/>
                <a:ea typeface="+mn-ea"/>
              </a:rPr>
              <a:t>Les neutrons ne portent pas de charge électrique et ne sont pas soumis à la répulsion électrique des autres noyaux atomiques. Ils peuvent donc facilement se coller à d’autres noyaux et augmenter leur masse. Si l’ensemble ainsi créé n’est pas stable, il va se transmuter et donner naissance à un nouvel élément atomique. C’est grâce à ce processus, s </a:t>
            </a:r>
            <a:r>
              <a:rPr b="1" lang="fr-FR" sz="2000" spc="-1" strike="noStrike">
                <a:solidFill>
                  <a:srgbClr val="000000"/>
                </a:solidFill>
                <a:latin typeface="Times New Roman"/>
                <a:ea typeface="+mn-ea"/>
              </a:rPr>
              <a:t>appelé la capture lente de neutron</a:t>
            </a:r>
            <a:r>
              <a:rPr b="0" lang="fr-FR" sz="2000" spc="-1" strike="noStrike">
                <a:solidFill>
                  <a:srgbClr val="000000"/>
                </a:solidFill>
                <a:latin typeface="Times New Roman"/>
                <a:ea typeface="+mn-ea"/>
              </a:rPr>
              <a:t>, que sont produits certains éléments plus lourds que le fer comme par exemple l’étain ou le mercure.</a:t>
            </a:r>
            <a:endParaRPr b="0" lang="fr-FR" sz="2000" spc="-1" strike="noStrike">
              <a:solidFill>
                <a:srgbClr val="000000"/>
              </a:solidFill>
              <a:latin typeface="Arial"/>
            </a:endParaRPr>
          </a:p>
          <a:p>
            <a:pPr>
              <a:lnSpc>
                <a:spcPct val="100000"/>
              </a:lnSpc>
            </a:pPr>
            <a:r>
              <a:rPr b="0" lang="fr-FR" sz="2000" spc="-1" strike="noStrike">
                <a:solidFill>
                  <a:srgbClr val="000000"/>
                </a:solidFill>
                <a:latin typeface="Times New Roman"/>
                <a:ea typeface="+mn-ea"/>
              </a:rPr>
              <a:t>Pour aller encore plus loin et créer les éléments les plus lourds, il faut avoir recours à la </a:t>
            </a:r>
            <a:r>
              <a:rPr b="1" lang="fr-FR" sz="2000" spc="-1" strike="noStrike">
                <a:solidFill>
                  <a:srgbClr val="000000"/>
                </a:solidFill>
                <a:latin typeface="Times New Roman"/>
                <a:ea typeface="+mn-ea"/>
              </a:rPr>
              <a:t>capture rapide de neutrons</a:t>
            </a:r>
            <a:r>
              <a:rPr b="0" lang="fr-FR" sz="2000" spc="-1" strike="noStrike">
                <a:solidFill>
                  <a:srgbClr val="000000"/>
                </a:solidFill>
                <a:latin typeface="Times New Roman"/>
                <a:ea typeface="+mn-ea"/>
              </a:rPr>
              <a:t>. Celle-ci se produit au moment même de l’explosion de la </a:t>
            </a:r>
            <a:r>
              <a:rPr b="0" lang="fr-FR" sz="2000" spc="-1" strike="noStrike" u="sng">
                <a:solidFill>
                  <a:srgbClr val="000000"/>
                </a:solidFill>
                <a:uFillTx/>
                <a:latin typeface="Times New Roman"/>
                <a:ea typeface="+mn-ea"/>
                <a:hlinkClick r:id="rId1"/>
              </a:rPr>
              <a:t>supernova</a:t>
            </a:r>
            <a:r>
              <a:rPr b="0" lang="fr-FR" sz="2000" spc="-1" strike="noStrike">
                <a:solidFill>
                  <a:srgbClr val="000000"/>
                </a:solidFill>
                <a:latin typeface="Times New Roman"/>
                <a:ea typeface="+mn-ea"/>
              </a:rPr>
              <a:t>. Lorsque les couches internes de l’enveloppe s’écrasent sur le noyau stellaire, elles sont soumises à une très forte température et pression. Ces conditions donnent lieu à de nombreuses réactions nucléaires et donc à la production de neutrons en grandes quantités.</a:t>
            </a:r>
            <a:endParaRPr b="0" lang="fr-FR" sz="2000" spc="-1" strike="noStrike">
              <a:solidFill>
                <a:srgbClr val="000000"/>
              </a:solidFill>
              <a:latin typeface="Arial"/>
            </a:endParaRPr>
          </a:p>
          <a:p>
            <a:pPr>
              <a:lnSpc>
                <a:spcPct val="100000"/>
              </a:lnSpc>
            </a:pPr>
            <a:r>
              <a:rPr b="0" lang="fr-FR" sz="2000" spc="-1" strike="noStrike">
                <a:solidFill>
                  <a:srgbClr val="000000"/>
                </a:solidFill>
                <a:latin typeface="Times New Roman"/>
                <a:ea typeface="+mn-ea"/>
              </a:rPr>
              <a:t>Les noyaux atomiques sont alors confrontés à un fort flux de neutrons. Ils sont obligés d’en absorber plusieurs à la fois avant de pouvoir se transmuter, d’où l’apparition d’éléments encore plus lourds que les précédents, par exemple le platine et l’or.</a:t>
            </a:r>
            <a:endParaRPr b="0" lang="fr-FR" sz="2000" spc="-1" strike="noStrike">
              <a:solidFill>
                <a:srgbClr val="000000"/>
              </a:solidFill>
              <a:latin typeface="Arial"/>
            </a:endParaRPr>
          </a:p>
        </p:txBody>
      </p:sp>
    </p:spTree>
  </p:cSld>
</p:notes>
</file>

<file path=ppt/notesSlides/notesSlide6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16" name="PlaceHolder 1"/>
          <p:cNvSpPr>
            <a:spLocks noGrp="1"/>
          </p:cNvSpPr>
          <p:nvPr>
            <p:ph type="sldImg"/>
          </p:nvPr>
        </p:nvSpPr>
        <p:spPr>
          <a:xfrm>
            <a:off x="1106640" y="812880"/>
            <a:ext cx="5343120" cy="4006440"/>
          </a:xfrm>
          <a:prstGeom prst="rect">
            <a:avLst/>
          </a:prstGeom>
          <a:ln w="0">
            <a:noFill/>
          </a:ln>
        </p:spPr>
      </p:sp>
      <p:sp>
        <p:nvSpPr>
          <p:cNvPr id="1017" name="PlaceHolder 2"/>
          <p:cNvSpPr>
            <a:spLocks noGrp="1"/>
          </p:cNvSpPr>
          <p:nvPr>
            <p:ph type="body"/>
          </p:nvPr>
        </p:nvSpPr>
        <p:spPr>
          <a:xfrm>
            <a:off x="-7741440" y="3329640"/>
            <a:ext cx="22753800" cy="4809240"/>
          </a:xfrm>
          <a:prstGeom prst="rect">
            <a:avLst/>
          </a:prstGeom>
          <a:solidFill>
            <a:srgbClr val="ffffff"/>
          </a:solidFill>
          <a:ln w="0">
            <a:solidFill>
              <a:srgbClr val="000000"/>
            </a:solidFill>
          </a:ln>
        </p:spPr>
        <p:txBody>
          <a:bodyPr numCol="1" spcCol="0" lIns="0" rIns="0" tIns="0" bIns="0" anchor="t">
            <a:noAutofit/>
          </a:bodyPr>
          <a:p>
            <a:pPr marL="216000" indent="0">
              <a:lnSpc>
                <a:spcPct val="100000"/>
              </a:lnSpc>
              <a:buNone/>
              <a:tabLst>
                <a:tab algn="l" pos="0"/>
              </a:tabLst>
            </a:pPr>
            <a:r>
              <a:rPr b="1" lang="fr-FR" sz="2000" spc="-1" strike="noStrike">
                <a:solidFill>
                  <a:srgbClr val="000000"/>
                </a:solidFill>
                <a:latin typeface="Arial"/>
              </a:rPr>
              <a:t>Le H1 se raréfie , la gravitation prend le pas sur la réaction nucléaire , T° augmente et </a:t>
            </a:r>
            <a:r>
              <a:rPr b="1" lang="fr-FR" sz="2000" spc="-1" strike="noStrike">
                <a:solidFill>
                  <a:srgbClr val="000000"/>
                </a:solidFill>
                <a:latin typeface="Tahoma"/>
              </a:rPr>
              <a:t>alimente la fusion Le H1 se raréfie , la gravitation prend le pas sur la réaction nucléaire , T° augmente et alimente la fusion de H1 dans l'enveloppe qui prend de l'expansion , début de la géante rouge . L'enveloppe alimente le noyau en H4 . T° augmente et atteint 100 millions de degrés : début de la fusion de trois H4 en carbone 12 ( réaction triple alpha ) et en petite quantité en oxygène16 puis en néon 20 et en magnésium 24</a:t>
            </a:r>
            <a:endParaRPr b="0" lang="fr-FR" sz="2000" spc="-1" strike="noStrike">
              <a:solidFill>
                <a:srgbClr val="000000"/>
              </a:solidFill>
              <a:latin typeface="Arial"/>
            </a:endParaRPr>
          </a:p>
          <a:p>
            <a:pPr marL="216000" indent="0">
              <a:lnSpc>
                <a:spcPct val="100000"/>
              </a:lnSpc>
              <a:buNone/>
              <a:tabLst>
                <a:tab algn="l" pos="0"/>
              </a:tabLst>
            </a:pPr>
            <a:r>
              <a:rPr b="1" lang="fr-FR" sz="2000" spc="-1" strike="noStrike">
                <a:solidFill>
                  <a:srgbClr val="000000"/>
                </a:solidFill>
                <a:latin typeface="Tahoma"/>
              </a:rPr>
              <a:t>Les couches externes alimentent en carbone le noyau qui atteint des T° de + en + élevées , l'étoile devient une géante bleue qui va commencer à expulser les éléments les + léger ; début de la phase nébuleuse planétaire ; l'hélium commence à manquer , la gravitation comprime la matière du noyau ( carbone ) , naissance d'une naine blanche ;</a:t>
            </a: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a:p>
            <a:pPr marL="216000" indent="0">
              <a:lnSpc>
                <a:spcPct val="100000"/>
              </a:lnSpc>
              <a:buNone/>
              <a:tabLst>
                <a:tab algn="l" pos="0"/>
              </a:tabLst>
            </a:pPr>
            <a:r>
              <a:rPr b="1" lang="fr-FR" sz="2000" spc="-1" strike="noStrike">
                <a:solidFill>
                  <a:srgbClr val="000000"/>
                </a:solidFill>
                <a:latin typeface="Tahoma"/>
              </a:rPr>
              <a:t>sion de H1 dans l'enveloppe qui prend de l'expansion , début de la géante rouge . L'enveloppe alimente le noyau en H4 . T° augmente et atteint 100 millions de degrés : début de la fusion de trois H4 en carbone 12 ( réaction triple alpha ) et en petite quantité en oxygène16 puis en néon 20 et en magnésium 24</a:t>
            </a:r>
            <a:endParaRPr b="0" lang="fr-FR" sz="2000" spc="-1" strike="noStrike">
              <a:solidFill>
                <a:srgbClr val="000000"/>
              </a:solidFill>
              <a:latin typeface="Arial"/>
            </a:endParaRPr>
          </a:p>
          <a:p>
            <a:pPr marL="216000" indent="0">
              <a:lnSpc>
                <a:spcPct val="100000"/>
              </a:lnSpc>
              <a:buNone/>
              <a:tabLst>
                <a:tab algn="l" pos="0"/>
              </a:tabLst>
            </a:pPr>
            <a:r>
              <a:rPr b="1" lang="fr-FR" sz="2000" spc="-1" strike="noStrike">
                <a:solidFill>
                  <a:srgbClr val="000000"/>
                </a:solidFill>
                <a:latin typeface="Tahoma"/>
              </a:rPr>
              <a:t>Les couches externes alimentent en carbone le noyau qui atteint des T° de + en + élevées , l'étoile devient une géante bleue qui va commencer à expulser les éléments les + léger ; début de la phase nébuleuse planétaire ; l'hélium commence à manquer , la gravitation comprime la matière du noyau ( carbone ) , naissance d'une naine blanche ;</a:t>
            </a: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a:p>
            <a:pPr marL="216000" indent="0">
              <a:lnSpc>
                <a:spcPct val="100000"/>
              </a:lnSpc>
              <a:buNone/>
              <a:tabLst>
                <a:tab algn="l" pos="0"/>
              </a:tabLst>
            </a:pPr>
            <a:r>
              <a:rPr b="1" lang="fr-FR" sz="2000" spc="-1" strike="noStrike">
                <a:solidFill>
                  <a:srgbClr val="ffffff"/>
                </a:solidFill>
                <a:latin typeface="Arial"/>
              </a:rPr>
              <a:t> </a:t>
            </a:r>
            <a:r>
              <a:rPr b="1" lang="fr-FR" sz="2000" spc="-1" strike="noStrike">
                <a:solidFill>
                  <a:srgbClr val="000000"/>
                </a:solidFill>
                <a:latin typeface="Arial"/>
              </a:rPr>
              <a:t>Naine blanche  1T/ cm3</a:t>
            </a:r>
            <a:endParaRPr b="0" lang="fr-FR" sz="2000" spc="-1" strike="noStrike">
              <a:solidFill>
                <a:srgbClr val="000000"/>
              </a:solidFill>
              <a:latin typeface="Arial"/>
            </a:endParaRPr>
          </a:p>
          <a:p>
            <a:pPr marL="216000" indent="0">
              <a:lnSpc>
                <a:spcPct val="100000"/>
              </a:lnSpc>
              <a:buNone/>
              <a:tabLst>
                <a:tab algn="l" pos="0"/>
              </a:tabLst>
            </a:pPr>
            <a:r>
              <a:rPr b="0" lang="fr-FR" sz="2400" spc="-1" strike="noStrike">
                <a:solidFill>
                  <a:srgbClr val="000000"/>
                </a:solidFill>
                <a:latin typeface="Arial"/>
              </a:rPr>
              <a:t>La tour Eiffel réduite à un cube 25cm x 25cm</a:t>
            </a:r>
            <a:endParaRPr b="0" lang="fr-FR" sz="2400" spc="-1" strike="noStrike">
              <a:solidFill>
                <a:srgbClr val="000000"/>
              </a:solidFill>
              <a:latin typeface="Arial"/>
            </a:endParaRPr>
          </a:p>
          <a:p>
            <a:pPr marL="216000" indent="0">
              <a:lnSpc>
                <a:spcPct val="100000"/>
              </a:lnSpc>
              <a:buNone/>
              <a:tabLst>
                <a:tab algn="l" pos="0"/>
              </a:tabLst>
            </a:pPr>
            <a:r>
              <a:rPr b="0" lang="fr-FR" sz="2400" spc="-1" strike="noStrike">
                <a:solidFill>
                  <a:srgbClr val="000000"/>
                </a:solidFill>
                <a:latin typeface="Arial"/>
              </a:rPr>
              <a:t>Masse du soleil dans un volume comme la terre</a:t>
            </a:r>
            <a:endParaRPr b="0" lang="fr-FR" sz="2400" spc="-1" strike="noStrike">
              <a:solidFill>
                <a:srgbClr val="000000"/>
              </a:solidFill>
              <a:latin typeface="Arial"/>
            </a:endParaRPr>
          </a:p>
          <a:p>
            <a:pPr marL="216000" indent="0">
              <a:lnSpc>
                <a:spcPct val="100000"/>
              </a:lnSpc>
              <a:buNone/>
              <a:tabLst>
                <a:tab algn="l" pos="0"/>
              </a:tabLst>
            </a:pPr>
            <a:r>
              <a:rPr b="0" lang="fr-FR" sz="2400" spc="-1" strike="noStrike">
                <a:solidFill>
                  <a:srgbClr val="000000"/>
                </a:solidFill>
                <a:latin typeface="Arial"/>
              </a:rPr>
              <a:t>Elle explose en supernova si sa masse dépasse </a:t>
            </a:r>
            <a:r>
              <a:rPr b="0" lang="fr-FR" sz="2400" spc="-1" strike="noStrike">
                <a:solidFill>
                  <a:srgbClr val="000000"/>
                </a:solidFill>
                <a:latin typeface="Lucida Sans Unicode"/>
              </a:rPr>
              <a:t>1,46 Ms ( limite de Chandrasékar )</a:t>
            </a:r>
            <a:endParaRPr b="0" lang="fr-FR" sz="2400" spc="-1" strike="noStrike">
              <a:solidFill>
                <a:srgbClr val="000000"/>
              </a:solidFill>
              <a:latin typeface="Arial"/>
            </a:endParaRPr>
          </a:p>
          <a:p>
            <a:pPr marL="216000" indent="0">
              <a:lnSpc>
                <a:spcPct val="100000"/>
              </a:lnSpc>
              <a:buNone/>
              <a:tabLst>
                <a:tab algn="l" pos="0"/>
              </a:tabLst>
            </a:pPr>
            <a:r>
              <a:rPr b="0" lang="fr-FR" sz="2400" spc="-1" strike="noStrike">
                <a:solidFill>
                  <a:srgbClr val="000000"/>
                </a:solidFill>
                <a:latin typeface="Lucida Sans Unicode"/>
              </a:rPr>
              <a:t>Son rayon diminue si on augmente sa masse</a:t>
            </a:r>
            <a:endParaRPr b="0" lang="fr-FR" sz="2400" spc="-1" strike="noStrike">
              <a:solidFill>
                <a:srgbClr val="000000"/>
              </a:solidFill>
              <a:latin typeface="Arial"/>
            </a:endParaRPr>
          </a:p>
          <a:p>
            <a:pPr marL="216000" indent="0">
              <a:lnSpc>
                <a:spcPct val="100000"/>
              </a:lnSpc>
              <a:buNone/>
              <a:tabLst>
                <a:tab algn="l" pos="0"/>
              </a:tabLst>
            </a:pPr>
            <a:endParaRPr b="0" lang="fr-FR" sz="2400" spc="-1" strike="noStrike">
              <a:solidFill>
                <a:srgbClr val="000000"/>
              </a:solidFill>
              <a:latin typeface="Arial"/>
            </a:endParaRPr>
          </a:p>
        </p:txBody>
      </p:sp>
    </p:spTree>
  </p:cSld>
</p:notes>
</file>

<file path=ppt/notesSlides/notesSlide6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18" name="PlaceHolder 1"/>
          <p:cNvSpPr>
            <a:spLocks noGrp="1"/>
          </p:cNvSpPr>
          <p:nvPr>
            <p:ph type="sldImg"/>
          </p:nvPr>
        </p:nvSpPr>
        <p:spPr>
          <a:xfrm>
            <a:off x="1168560" y="838080"/>
            <a:ext cx="5283000" cy="3962160"/>
          </a:xfrm>
          <a:prstGeom prst="rect">
            <a:avLst/>
          </a:prstGeom>
          <a:ln w="0">
            <a:noFill/>
          </a:ln>
        </p:spPr>
      </p:sp>
      <p:sp>
        <p:nvSpPr>
          <p:cNvPr id="1019" name="PlaceHolder 2"/>
          <p:cNvSpPr>
            <a:spLocks noGrp="1"/>
          </p:cNvSpPr>
          <p:nvPr>
            <p:ph type="body"/>
          </p:nvPr>
        </p:nvSpPr>
        <p:spPr>
          <a:xfrm>
            <a:off x="-2268360" y="5891040"/>
            <a:ext cx="5562000" cy="4799880"/>
          </a:xfrm>
          <a:prstGeom prst="rect">
            <a:avLst/>
          </a:prstGeom>
          <a:noFill/>
          <a:ln w="0">
            <a:noFill/>
          </a:ln>
        </p:spPr>
        <p:txBody>
          <a:bodyPr numCol="1" spcCol="0" lIns="0" rIns="0" tIns="0" bIns="0" anchor="ctr">
            <a:noAutofit/>
          </a:bodyPr>
          <a:p>
            <a:pPr marL="216000" indent="0">
              <a:lnSpc>
                <a:spcPct val="100000"/>
              </a:lnSpc>
              <a:buNone/>
              <a:tabLst>
                <a:tab algn="l" pos="0"/>
              </a:tabLst>
            </a:pPr>
            <a:r>
              <a:rPr b="0" lang="fr-FR" sz="2800" spc="-1" strike="noStrike">
                <a:solidFill>
                  <a:srgbClr val="000000"/>
                </a:solidFill>
                <a:latin typeface="Arial"/>
              </a:rPr>
              <a:t>Le 4 juillet 1054 Les Chinois découvrent une nouvelle étoile qui brillera plusieurs semaines en plein jour et près de 2 ans la nuit</a:t>
            </a:r>
            <a:endParaRPr b="0" lang="fr-FR" sz="2800" spc="-1" strike="noStrike">
              <a:solidFill>
                <a:srgbClr val="000000"/>
              </a:solidFill>
              <a:latin typeface="Arial"/>
            </a:endParaRPr>
          </a:p>
          <a:p>
            <a:pPr marL="216000" indent="0">
              <a:lnSpc>
                <a:spcPct val="100000"/>
              </a:lnSpc>
              <a:buNone/>
              <a:tabLst>
                <a:tab algn="l" pos="0"/>
              </a:tabLst>
            </a:pPr>
            <a:r>
              <a:rPr b="0" lang="fr-FR" sz="2800" spc="-1" strike="noStrike">
                <a:solidFill>
                  <a:srgbClr val="000000"/>
                </a:solidFill>
                <a:latin typeface="Arial"/>
              </a:rPr>
              <a:t>Le cœur de fer s’effondre entrainant le reste de l’étoile qui rebondit</a:t>
            </a:r>
            <a:endParaRPr b="0" lang="fr-FR" sz="2800" spc="-1" strike="noStrike">
              <a:solidFill>
                <a:srgbClr val="000000"/>
              </a:solidFill>
              <a:latin typeface="Arial"/>
            </a:endParaRPr>
          </a:p>
          <a:p>
            <a:pPr marL="216000" indent="0">
              <a:lnSpc>
                <a:spcPct val="100000"/>
              </a:lnSpc>
              <a:buNone/>
              <a:tabLst>
                <a:tab algn="l" pos="0"/>
              </a:tabLst>
            </a:pPr>
            <a:r>
              <a:rPr b="0" lang="fr-FR" sz="2800" spc="-1" strike="noStrike">
                <a:solidFill>
                  <a:srgbClr val="000000"/>
                </a:solidFill>
                <a:latin typeface="Arial"/>
              </a:rPr>
              <a:t>Il  reste au centre soit une étoile à neutrons soit un trou noir</a:t>
            </a:r>
            <a:endParaRPr b="0" lang="fr-FR" sz="2800" spc="-1" strike="noStrike">
              <a:solidFill>
                <a:srgbClr val="000000"/>
              </a:solidFill>
              <a:latin typeface="Arial"/>
            </a:endParaRPr>
          </a:p>
          <a:p>
            <a:pPr marL="216000" indent="0">
              <a:lnSpc>
                <a:spcPct val="100000"/>
              </a:lnSpc>
              <a:buNone/>
              <a:tabLst>
                <a:tab algn="l" pos="0"/>
              </a:tabLst>
            </a:pPr>
            <a:r>
              <a:rPr b="0" lang="fr-FR" sz="2800" spc="-1" strike="noStrike">
                <a:solidFill>
                  <a:srgbClr val="000000"/>
                </a:solidFill>
                <a:latin typeface="Arial"/>
              </a:rPr>
              <a:t>L’étoile à neutrons mesure entre 10 et 20 km de diamètre pour une masse proche de 1,5 masse solaire soit 1 milliard de tonnes par cm3</a:t>
            </a:r>
            <a:endParaRPr b="0" lang="fr-FR" sz="2800" spc="-1" strike="noStrike">
              <a:solidFill>
                <a:srgbClr val="000000"/>
              </a:solidFill>
              <a:latin typeface="Arial"/>
            </a:endParaRPr>
          </a:p>
          <a:p>
            <a:pPr marL="216000" indent="0">
              <a:lnSpc>
                <a:spcPct val="100000"/>
              </a:lnSpc>
              <a:buNone/>
              <a:tabLst>
                <a:tab algn="l" pos="0"/>
              </a:tabLst>
            </a:pPr>
            <a:r>
              <a:rPr b="0" lang="fr-FR" sz="2800" spc="-1" strike="noStrike">
                <a:solidFill>
                  <a:srgbClr val="000000"/>
                </a:solidFill>
                <a:latin typeface="Arial"/>
              </a:rPr>
              <a:t>Sa rotation peut aller de plusieurs dizaine à plusieurs centaines de tours par seconde</a:t>
            </a:r>
            <a:endParaRPr b="0" lang="fr-FR" sz="2800" spc="-1" strike="noStrike">
              <a:solidFill>
                <a:srgbClr val="000000"/>
              </a:solidFill>
              <a:latin typeface="Arial"/>
            </a:endParaRPr>
          </a:p>
          <a:p>
            <a:pPr marL="216000" indent="0">
              <a:lnSpc>
                <a:spcPct val="100000"/>
              </a:lnSpc>
              <a:buNone/>
              <a:tabLst>
                <a:tab algn="l" pos="0"/>
              </a:tabLst>
            </a:pPr>
            <a:endParaRPr b="0" lang="fr-FR" sz="2800" spc="-1" strike="noStrike">
              <a:solidFill>
                <a:srgbClr val="000000"/>
              </a:solidFill>
              <a:latin typeface="Arial"/>
            </a:endParaRPr>
          </a:p>
        </p:txBody>
      </p:sp>
      <p:sp>
        <p:nvSpPr>
          <p:cNvPr id="1020" name="Rectangle 1"/>
          <p:cNvSpPr/>
          <p:nvPr/>
        </p:nvSpPr>
        <p:spPr>
          <a:xfrm>
            <a:off x="7559640" y="838080"/>
            <a:ext cx="5596920" cy="5995440"/>
          </a:xfrm>
          <a:prstGeom prst="rect">
            <a:avLst/>
          </a:prstGeom>
          <a:noFill/>
          <a:ln w="0">
            <a:noFill/>
          </a:ln>
        </p:spPr>
        <p:style>
          <a:lnRef idx="0"/>
          <a:fillRef idx="0"/>
          <a:effectRef idx="0"/>
          <a:fontRef idx="minor"/>
        </p:style>
        <p:txBody>
          <a:bodyPr lIns="90000" rIns="90000" tIns="45000" bIns="45000" anchor="t">
            <a:spAutoFit/>
          </a:bodyPr>
          <a:p>
            <a:pPr>
              <a:lnSpc>
                <a:spcPct val="95000"/>
              </a:lnSpc>
            </a:pPr>
            <a:r>
              <a:rPr b="0" lang="en-GB" sz="2400" spc="-1" strike="noStrike">
                <a:solidFill>
                  <a:srgbClr val="000000"/>
                </a:solidFill>
                <a:latin typeface="Times New Roman"/>
                <a:ea typeface="+mn-ea"/>
              </a:rPr>
              <a:t>Étoile à neutron , pulsar 30 tours/s distance 6300 AL expension 1500Km/s . un grain de sable=75000T</a:t>
            </a:r>
            <a:endParaRPr b="0" lang="fr-FR" sz="2400" spc="-1" strike="noStrike">
              <a:solidFill>
                <a:srgbClr val="000000"/>
              </a:solidFill>
              <a:latin typeface="Arial"/>
            </a:endParaRPr>
          </a:p>
          <a:p>
            <a:pPr>
              <a:lnSpc>
                <a:spcPct val="95000"/>
              </a:lnSpc>
            </a:pPr>
            <a:r>
              <a:rPr b="0" lang="en-GB" sz="2400" spc="-1" strike="noStrike">
                <a:solidFill>
                  <a:srgbClr val="000000"/>
                </a:solidFill>
                <a:latin typeface="Times New Roman"/>
                <a:ea typeface="+mn-ea"/>
              </a:rPr>
              <a:t>Comme les naines blanches leur diamètre diminue inversement à leur masse</a:t>
            </a:r>
            <a:endParaRPr b="0" lang="fr-FR" sz="2400" spc="-1" strike="noStrike">
              <a:solidFill>
                <a:srgbClr val="000000"/>
              </a:solidFill>
              <a:latin typeface="Arial"/>
            </a:endParaRPr>
          </a:p>
          <a:p>
            <a:pPr>
              <a:lnSpc>
                <a:spcPct val="95000"/>
              </a:lnSpc>
            </a:pPr>
            <a:r>
              <a:rPr b="1" lang="en-GB" sz="2400" spc="-1" strike="noStrike" u="sng">
                <a:solidFill>
                  <a:srgbClr val="000000"/>
                </a:solidFill>
                <a:uFillTx/>
                <a:latin typeface="Times New Roman"/>
                <a:ea typeface="+mn-ea"/>
              </a:rPr>
              <a:t>Masses</a:t>
            </a:r>
            <a:r>
              <a:rPr b="0" lang="en-GB" sz="2400" spc="-1" strike="noStrike">
                <a:solidFill>
                  <a:srgbClr val="000000"/>
                </a:solidFill>
                <a:latin typeface="Times New Roman"/>
                <a:ea typeface="+mn-ea"/>
              </a:rPr>
              <a:t>                          </a:t>
            </a:r>
            <a:r>
              <a:rPr b="1" lang="en-GB" sz="2400" spc="-1" strike="noStrike" u="sng">
                <a:solidFill>
                  <a:srgbClr val="000000"/>
                </a:solidFill>
                <a:uFillTx/>
                <a:latin typeface="Times New Roman"/>
                <a:ea typeface="+mn-ea"/>
              </a:rPr>
              <a:t>Rayons</a:t>
            </a:r>
            <a:endParaRPr b="0" lang="fr-FR" sz="2400" spc="-1" strike="noStrike">
              <a:solidFill>
                <a:srgbClr val="000000"/>
              </a:solidFill>
              <a:latin typeface="Arial"/>
            </a:endParaRPr>
          </a:p>
          <a:p>
            <a:pPr>
              <a:lnSpc>
                <a:spcPct val="95000"/>
              </a:lnSpc>
            </a:pPr>
            <a:r>
              <a:rPr b="0" lang="en-GB" sz="2400" spc="-1" strike="noStrike">
                <a:solidFill>
                  <a:srgbClr val="000000"/>
                </a:solidFill>
                <a:latin typeface="Times New Roman"/>
                <a:ea typeface="+mn-ea"/>
              </a:rPr>
              <a:t>0,5 Ms                            20Km</a:t>
            </a:r>
            <a:endParaRPr b="0" lang="fr-FR" sz="2400" spc="-1" strike="noStrike">
              <a:solidFill>
                <a:srgbClr val="000000"/>
              </a:solidFill>
              <a:latin typeface="Arial"/>
            </a:endParaRPr>
          </a:p>
          <a:p>
            <a:pPr>
              <a:lnSpc>
                <a:spcPct val="95000"/>
              </a:lnSpc>
            </a:pPr>
            <a:r>
              <a:rPr b="0" lang="en-GB" sz="2400" spc="-1" strike="noStrike">
                <a:solidFill>
                  <a:srgbClr val="000000"/>
                </a:solidFill>
                <a:latin typeface="Times New Roman"/>
                <a:ea typeface="+mn-ea"/>
              </a:rPr>
              <a:t>1Ms                                 16Km</a:t>
            </a:r>
            <a:endParaRPr b="0" lang="fr-FR" sz="2400" spc="-1" strike="noStrike">
              <a:solidFill>
                <a:srgbClr val="000000"/>
              </a:solidFill>
              <a:latin typeface="Arial"/>
            </a:endParaRPr>
          </a:p>
          <a:p>
            <a:pPr>
              <a:lnSpc>
                <a:spcPct val="95000"/>
              </a:lnSpc>
            </a:pPr>
            <a:r>
              <a:rPr b="0" lang="en-GB" sz="2400" spc="-1" strike="noStrike">
                <a:solidFill>
                  <a:srgbClr val="000000"/>
                </a:solidFill>
                <a:latin typeface="Times New Roman"/>
                <a:ea typeface="+mn-ea"/>
              </a:rPr>
              <a:t>2Ms                                13Km</a:t>
            </a:r>
            <a:endParaRPr b="0" lang="fr-FR" sz="2400" spc="-1" strike="noStrike">
              <a:solidFill>
                <a:srgbClr val="000000"/>
              </a:solidFill>
              <a:latin typeface="Arial"/>
            </a:endParaRPr>
          </a:p>
          <a:p>
            <a:pPr>
              <a:lnSpc>
                <a:spcPct val="95000"/>
              </a:lnSpc>
            </a:pPr>
            <a:r>
              <a:rPr b="0" lang="en-GB" sz="2400" spc="-1" strike="noStrike">
                <a:solidFill>
                  <a:srgbClr val="000000"/>
                </a:solidFill>
                <a:latin typeface="Times New Roman"/>
                <a:ea typeface="+mn-ea"/>
              </a:rPr>
              <a:t>3Ms                                 11Km</a:t>
            </a:r>
            <a:endParaRPr b="0" lang="fr-FR" sz="2400" spc="-1" strike="noStrike">
              <a:solidFill>
                <a:srgbClr val="000000"/>
              </a:solidFill>
              <a:latin typeface="Arial"/>
            </a:endParaRPr>
          </a:p>
          <a:p>
            <a:pPr>
              <a:lnSpc>
                <a:spcPct val="95000"/>
              </a:lnSpc>
            </a:pPr>
            <a:r>
              <a:rPr b="0" lang="en-GB" sz="2400" spc="-1" strike="noStrike">
                <a:solidFill>
                  <a:srgbClr val="000000"/>
                </a:solidFill>
                <a:latin typeface="Times New Roman"/>
                <a:ea typeface="+mn-ea"/>
              </a:rPr>
              <a:t>5Ms                                  9Km</a:t>
            </a:r>
            <a:endParaRPr b="0" lang="fr-FR" sz="2400" spc="-1" strike="noStrike">
              <a:solidFill>
                <a:srgbClr val="000000"/>
              </a:solidFill>
              <a:latin typeface="Arial"/>
            </a:endParaRPr>
          </a:p>
          <a:p>
            <a:pPr>
              <a:lnSpc>
                <a:spcPct val="95000"/>
              </a:lnSpc>
            </a:pPr>
            <a:r>
              <a:rPr b="0" lang="en-GB" sz="2400" spc="-1" strike="noStrike">
                <a:solidFill>
                  <a:srgbClr val="000000"/>
                </a:solidFill>
                <a:latin typeface="Times New Roman"/>
                <a:ea typeface="+mn-ea"/>
              </a:rPr>
              <a:t>	</a:t>
            </a:r>
            <a:r>
              <a:rPr b="0" lang="en-GB" sz="2400" spc="-1" strike="noStrike">
                <a:solidFill>
                  <a:srgbClr val="000000"/>
                </a:solidFill>
                <a:latin typeface="Times New Roman"/>
                <a:ea typeface="+mn-ea"/>
              </a:rPr>
              <a:t>Entre 3 et 5 Ms la vitesse de libération devient supérieure à la vitesse de la lumière et c'est la raison pour laquelle se forme un trou noir</a:t>
            </a:r>
            <a:endParaRPr b="0" lang="fr-FR" sz="2400" spc="-1" strike="noStrike">
              <a:solidFill>
                <a:srgbClr val="000000"/>
              </a:solidFill>
              <a:latin typeface="Arial"/>
            </a:endParaRPr>
          </a:p>
          <a:p>
            <a:pPr>
              <a:lnSpc>
                <a:spcPct val="95000"/>
              </a:lnSpc>
            </a:pPr>
            <a:r>
              <a:rPr b="0" lang="en-GB" sz="2400" spc="-1" strike="noStrike">
                <a:solidFill>
                  <a:srgbClr val="000000"/>
                </a:solidFill>
                <a:latin typeface="Times New Roman"/>
                <a:ea typeface="+mn-ea"/>
              </a:rPr>
              <a:t>Les pulsars tournent entre 30s et 1/1000° de seconde</a:t>
            </a:r>
            <a:endParaRPr b="0" lang="fr-FR" sz="2400" spc="-1" strike="noStrike">
              <a:solidFill>
                <a:srgbClr val="000000"/>
              </a:solidFill>
              <a:latin typeface="Arial"/>
            </a:endParaRPr>
          </a:p>
        </p:txBody>
      </p:sp>
      <p:sp>
        <p:nvSpPr>
          <p:cNvPr id="1021" name="ZoneTexte 1"/>
          <p:cNvSpPr/>
          <p:nvPr/>
        </p:nvSpPr>
        <p:spPr>
          <a:xfrm>
            <a:off x="-7453440" y="1097280"/>
            <a:ext cx="6408000" cy="22842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3600" spc="-1" strike="noStrike" u="sng">
                <a:solidFill>
                  <a:srgbClr val="000000"/>
                </a:solidFill>
                <a:uFillTx/>
                <a:latin typeface="Times New Roman"/>
                <a:ea typeface="+mn-ea"/>
              </a:rPr>
              <a:t>Densité étoile à neutron</a:t>
            </a:r>
            <a:endParaRPr b="0" lang="fr-FR" sz="3600" spc="-1" strike="noStrike">
              <a:solidFill>
                <a:srgbClr val="000000"/>
              </a:solidFill>
              <a:latin typeface="Arial"/>
            </a:endParaRPr>
          </a:p>
          <a:p>
            <a:pPr>
              <a:lnSpc>
                <a:spcPct val="100000"/>
              </a:lnSpc>
            </a:pPr>
            <a:endParaRPr b="0" lang="fr-FR" sz="3600" spc="-1" strike="noStrike">
              <a:solidFill>
                <a:srgbClr val="000000"/>
              </a:solidFill>
              <a:latin typeface="Arial"/>
            </a:endParaRPr>
          </a:p>
          <a:p>
            <a:pPr>
              <a:lnSpc>
                <a:spcPct val="100000"/>
              </a:lnSpc>
            </a:pPr>
            <a:r>
              <a:rPr b="1" lang="fr-FR" sz="3600" spc="-1" strike="noStrike">
                <a:solidFill>
                  <a:srgbClr val="000000"/>
                </a:solidFill>
                <a:latin typeface="Times New Roman"/>
                <a:ea typeface="+mn-ea"/>
              </a:rPr>
              <a:t>Mille milliards de tonnes/dm3</a:t>
            </a:r>
            <a:endParaRPr b="0" lang="fr-FR" sz="3600" spc="-1" strike="noStrike">
              <a:solidFill>
                <a:srgbClr val="000000"/>
              </a:solidFill>
              <a:latin typeface="Arial"/>
            </a:endParaRPr>
          </a:p>
          <a:p>
            <a:pPr>
              <a:lnSpc>
                <a:spcPct val="100000"/>
              </a:lnSpc>
            </a:pPr>
            <a:r>
              <a:rPr b="1" lang="fr-FR" sz="3600" spc="-1" strike="noStrike">
                <a:solidFill>
                  <a:srgbClr val="000000"/>
                </a:solidFill>
                <a:latin typeface="Times New Roman"/>
                <a:ea typeface="+mn-ea"/>
              </a:rPr>
              <a:t>ou 1 milliards de tonnes/cm3</a:t>
            </a:r>
            <a:endParaRPr b="0" lang="fr-FR" sz="3600" spc="-1" strike="noStrike">
              <a:solidFill>
                <a:srgbClr val="000000"/>
              </a:solidFill>
              <a:latin typeface="Arial"/>
            </a:endParaRPr>
          </a:p>
        </p:txBody>
      </p:sp>
    </p:spTree>
  </p:cSld>
</p:notes>
</file>

<file path=ppt/notesSlides/notesSlide6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22" name="PlaceHolder 1"/>
          <p:cNvSpPr>
            <a:spLocks noGrp="1"/>
          </p:cNvSpPr>
          <p:nvPr>
            <p:ph type="sldImg"/>
          </p:nvPr>
        </p:nvSpPr>
        <p:spPr>
          <a:xfrm>
            <a:off x="1106640" y="812880"/>
            <a:ext cx="5343120" cy="4006440"/>
          </a:xfrm>
          <a:prstGeom prst="rect">
            <a:avLst/>
          </a:prstGeom>
          <a:ln w="0">
            <a:noFill/>
          </a:ln>
        </p:spPr>
      </p:sp>
      <p:sp>
        <p:nvSpPr>
          <p:cNvPr id="1023" name="Espace réservé des commentaires 1"/>
          <p:cNvSpPr/>
          <p:nvPr/>
        </p:nvSpPr>
        <p:spPr>
          <a:xfrm>
            <a:off x="755640" y="5130000"/>
            <a:ext cx="15984360" cy="4104720"/>
          </a:xfrm>
          <a:prstGeom prst="rect">
            <a:avLst/>
          </a:prstGeom>
          <a:noFill/>
          <a:ln w="0">
            <a:noFill/>
          </a:ln>
        </p:spPr>
        <p:style>
          <a:lnRef idx="0"/>
          <a:fillRef idx="0"/>
          <a:effectRef idx="0"/>
          <a:fontRef idx="minor"/>
        </p:style>
        <p:txBody>
          <a:bodyPr lIns="0" rIns="0" tIns="0" bIns="0" anchor="t">
            <a:noAutofit/>
          </a:bodyPr>
          <a:p>
            <a:pPr>
              <a:lnSpc>
                <a:spcPct val="100000"/>
              </a:lnSpc>
              <a:spcBef>
                <a:spcPts val="720"/>
              </a:spcBef>
            </a:pPr>
            <a:r>
              <a:rPr b="0" lang="fr-FR" sz="2400" spc="-1" strike="noStrike">
                <a:solidFill>
                  <a:srgbClr val="000000"/>
                </a:solidFill>
                <a:latin typeface="Times New Roman"/>
                <a:ea typeface="+mn-ea"/>
              </a:rPr>
              <a:t>L'</a:t>
            </a:r>
            <a:r>
              <a:rPr b="0" lang="fr-FR" sz="2400" spc="-1" strike="noStrike" u="sng">
                <a:solidFill>
                  <a:srgbClr val="000000"/>
                </a:solidFill>
                <a:uFillTx/>
                <a:latin typeface="Times New Roman"/>
                <a:ea typeface="+mn-ea"/>
                <a:hlinkClick r:id="rId1"/>
              </a:rPr>
              <a:t>amas globulaire</a:t>
            </a:r>
            <a:r>
              <a:rPr b="0" lang="fr-FR" sz="2400" spc="-1" strike="noStrike">
                <a:solidFill>
                  <a:srgbClr val="000000"/>
                </a:solidFill>
                <a:latin typeface="Times New Roman"/>
                <a:ea typeface="+mn-ea"/>
              </a:rPr>
              <a:t> </a:t>
            </a:r>
            <a:r>
              <a:rPr b="1" lang="fr-FR" sz="2400" spc="-1" strike="noStrike">
                <a:solidFill>
                  <a:srgbClr val="000000"/>
                </a:solidFill>
                <a:latin typeface="Times New Roman"/>
                <a:ea typeface="+mn-ea"/>
              </a:rPr>
              <a:t>M13</a:t>
            </a:r>
            <a:r>
              <a:rPr b="0" lang="fr-FR" sz="2400" spc="-1" strike="noStrike">
                <a:solidFill>
                  <a:srgbClr val="000000"/>
                </a:solidFill>
                <a:latin typeface="Times New Roman"/>
                <a:ea typeface="+mn-ea"/>
              </a:rPr>
              <a:t> ou </a:t>
            </a:r>
            <a:r>
              <a:rPr b="1" lang="fr-FR" sz="2400" spc="-1" strike="noStrike">
                <a:solidFill>
                  <a:srgbClr val="000000"/>
                </a:solidFill>
                <a:latin typeface="Times New Roman"/>
                <a:ea typeface="+mn-ea"/>
              </a:rPr>
              <a:t>Messier 13</a:t>
            </a:r>
            <a:r>
              <a:rPr b="0" lang="fr-FR" sz="2400" spc="-1" strike="noStrike">
                <a:solidFill>
                  <a:srgbClr val="000000"/>
                </a:solidFill>
                <a:latin typeface="Times New Roman"/>
                <a:ea typeface="+mn-ea"/>
              </a:rPr>
              <a:t>, très souvent appelé le </a:t>
            </a:r>
            <a:r>
              <a:rPr b="1" lang="fr-FR" sz="2400" spc="-1" strike="noStrike">
                <a:solidFill>
                  <a:srgbClr val="000000"/>
                </a:solidFill>
                <a:latin typeface="Times New Roman"/>
                <a:ea typeface="+mn-ea"/>
              </a:rPr>
              <a:t>Grand Amas d'Hercule</a:t>
            </a:r>
            <a:r>
              <a:rPr b="0" lang="fr-FR" sz="2400" spc="-1" strike="noStrike">
                <a:solidFill>
                  <a:srgbClr val="000000"/>
                </a:solidFill>
                <a:latin typeface="Times New Roman"/>
                <a:ea typeface="+mn-ea"/>
              </a:rPr>
              <a:t> ou simplement </a:t>
            </a:r>
            <a:r>
              <a:rPr b="1" lang="fr-FR" sz="2400" spc="-1" strike="noStrike">
                <a:solidFill>
                  <a:srgbClr val="000000"/>
                </a:solidFill>
                <a:latin typeface="Times New Roman"/>
                <a:ea typeface="+mn-ea"/>
              </a:rPr>
              <a:t>Hercule</a:t>
            </a:r>
            <a:r>
              <a:rPr b="0" lang="fr-FR" sz="2400" spc="-1" strike="noStrike">
                <a:solidFill>
                  <a:srgbClr val="000000"/>
                </a:solidFill>
                <a:latin typeface="Times New Roman"/>
                <a:ea typeface="+mn-ea"/>
              </a:rPr>
              <a:t>, est parmi les objets les plus imposants du </a:t>
            </a:r>
            <a:r>
              <a:rPr b="0" lang="fr-FR" sz="2400" spc="-1" strike="noStrike" u="sng">
                <a:solidFill>
                  <a:srgbClr val="000000"/>
                </a:solidFill>
                <a:uFillTx/>
                <a:latin typeface="Times New Roman"/>
                <a:ea typeface="+mn-ea"/>
                <a:hlinkClick r:id="rId2"/>
              </a:rPr>
              <a:t>catalogue Messier</a:t>
            </a:r>
            <a:r>
              <a:rPr b="0" lang="fr-FR" sz="2400" spc="-1" strike="noStrike">
                <a:solidFill>
                  <a:srgbClr val="000000"/>
                </a:solidFill>
                <a:latin typeface="Times New Roman"/>
                <a:ea typeface="+mn-ea"/>
              </a:rPr>
              <a:t>. Il a été découvert par </a:t>
            </a:r>
            <a:r>
              <a:rPr b="0" lang="fr-FR" sz="2400" spc="-1" strike="noStrike" u="sng">
                <a:solidFill>
                  <a:srgbClr val="000000"/>
                </a:solidFill>
                <a:uFillTx/>
                <a:latin typeface="Times New Roman"/>
                <a:ea typeface="+mn-ea"/>
                <a:hlinkClick r:id="rId3"/>
              </a:rPr>
              <a:t>Edmond Halley</a:t>
            </a:r>
            <a:r>
              <a:rPr b="0" lang="fr-FR" sz="2400" spc="-1" strike="noStrike">
                <a:solidFill>
                  <a:srgbClr val="000000"/>
                </a:solidFill>
                <a:latin typeface="Times New Roman"/>
                <a:ea typeface="+mn-ea"/>
              </a:rPr>
              <a:t> en </a:t>
            </a:r>
            <a:r>
              <a:rPr b="0" lang="fr-FR" sz="2400" spc="-1" strike="noStrike" u="sng">
                <a:solidFill>
                  <a:srgbClr val="000000"/>
                </a:solidFill>
                <a:uFillTx/>
                <a:latin typeface="Times New Roman"/>
                <a:ea typeface="+mn-ea"/>
                <a:hlinkClick r:id="rId4"/>
              </a:rPr>
              <a:t>1714</a:t>
            </a:r>
            <a:r>
              <a:rPr b="0" lang="fr-FR" sz="2400" spc="-1" strike="noStrike">
                <a:solidFill>
                  <a:srgbClr val="000000"/>
                </a:solidFill>
                <a:latin typeface="Times New Roman"/>
                <a:ea typeface="+mn-ea"/>
              </a:rPr>
              <a:t>, et ajouté par </a:t>
            </a:r>
            <a:r>
              <a:rPr b="0" lang="fr-FR" sz="2400" spc="-1" strike="noStrike" u="sng">
                <a:solidFill>
                  <a:srgbClr val="000000"/>
                </a:solidFill>
                <a:uFillTx/>
                <a:latin typeface="Times New Roman"/>
                <a:ea typeface="+mn-ea"/>
                <a:hlinkClick r:id="rId5"/>
              </a:rPr>
              <a:t>Charles Messier</a:t>
            </a:r>
            <a:r>
              <a:rPr b="0" lang="fr-FR" sz="2400" spc="-1" strike="noStrike">
                <a:solidFill>
                  <a:srgbClr val="000000"/>
                </a:solidFill>
                <a:latin typeface="Times New Roman"/>
                <a:ea typeface="+mn-ea"/>
              </a:rPr>
              <a:t> dans son catalogue le </a:t>
            </a:r>
            <a:r>
              <a:rPr b="0" lang="fr-FR" sz="2400" spc="-1" strike="noStrike" u="sng">
                <a:solidFill>
                  <a:srgbClr val="000000"/>
                </a:solidFill>
                <a:uFillTx/>
                <a:latin typeface="Times New Roman"/>
                <a:ea typeface="+mn-ea"/>
                <a:hlinkClick r:id="rId6"/>
              </a:rPr>
              <a:t>1</a:t>
            </a:r>
            <a:r>
              <a:rPr b="0" lang="fr-FR" sz="2400" spc="-1" strike="noStrike" u="sng" baseline="30000">
                <a:solidFill>
                  <a:srgbClr val="000000"/>
                </a:solidFill>
                <a:uFillTx/>
                <a:latin typeface="Times New Roman"/>
                <a:ea typeface="+mn-ea"/>
                <a:hlinkClick r:id="rId7"/>
              </a:rPr>
              <a:t>er</a:t>
            </a:r>
            <a:r>
              <a:rPr b="0" lang="fr-FR" sz="2400" spc="-1" strike="noStrike" u="sng">
                <a:solidFill>
                  <a:srgbClr val="000000"/>
                </a:solidFill>
                <a:uFillTx/>
                <a:latin typeface="Times New Roman"/>
                <a:ea typeface="+mn-ea"/>
                <a:hlinkClick r:id="rId8"/>
              </a:rPr>
              <a:t> juin</a:t>
            </a:r>
            <a:r>
              <a:rPr b="0" lang="fr-FR" sz="2400" spc="-1" strike="noStrike">
                <a:solidFill>
                  <a:srgbClr val="000000"/>
                </a:solidFill>
                <a:latin typeface="Times New Roman"/>
                <a:ea typeface="+mn-ea"/>
              </a:rPr>
              <a:t> </a:t>
            </a:r>
            <a:r>
              <a:rPr b="0" lang="fr-FR" sz="2400" spc="-1" strike="noStrike" u="sng">
                <a:solidFill>
                  <a:srgbClr val="000000"/>
                </a:solidFill>
                <a:uFillTx/>
                <a:latin typeface="Times New Roman"/>
                <a:ea typeface="+mn-ea"/>
                <a:hlinkClick r:id="rId9"/>
              </a:rPr>
              <a:t>1764</a:t>
            </a:r>
            <a:r>
              <a:rPr b="0" lang="fr-FR" sz="2400" spc="-1" strike="noStrike">
                <a:solidFill>
                  <a:srgbClr val="000000"/>
                </a:solidFill>
                <a:latin typeface="Times New Roman"/>
                <a:ea typeface="+mn-ea"/>
              </a:rPr>
              <a:t>.</a:t>
            </a:r>
            <a:endParaRPr b="0" lang="fr-FR" sz="2400" spc="-1" strike="noStrike">
              <a:solidFill>
                <a:srgbClr val="000000"/>
              </a:solidFill>
              <a:latin typeface="Arial"/>
            </a:endParaRPr>
          </a:p>
          <a:p>
            <a:pPr>
              <a:lnSpc>
                <a:spcPct val="100000"/>
              </a:lnSpc>
              <a:spcBef>
                <a:spcPts val="720"/>
              </a:spcBef>
            </a:pPr>
            <a:r>
              <a:rPr b="0" lang="fr-FR" sz="2400" spc="-1" strike="noStrike">
                <a:solidFill>
                  <a:srgbClr val="000000"/>
                </a:solidFill>
                <a:latin typeface="Times New Roman"/>
                <a:ea typeface="+mn-ea"/>
              </a:rPr>
              <a:t>Comportant plus de 500 000 </a:t>
            </a:r>
            <a:r>
              <a:rPr b="0" lang="fr-FR" sz="2400" spc="-1" strike="noStrike" u="sng">
                <a:solidFill>
                  <a:srgbClr val="000000"/>
                </a:solidFill>
                <a:uFillTx/>
                <a:latin typeface="Times New Roman"/>
                <a:ea typeface="+mn-ea"/>
                <a:hlinkClick r:id="rId10"/>
              </a:rPr>
              <a:t>étoiles</a:t>
            </a:r>
            <a:r>
              <a:rPr b="0" lang="fr-FR" sz="2400" spc="-1" strike="noStrike">
                <a:solidFill>
                  <a:srgbClr val="000000"/>
                </a:solidFill>
                <a:latin typeface="Times New Roman"/>
                <a:ea typeface="+mn-ea"/>
              </a:rPr>
              <a:t>, il est aussi l'un des plus vieux objets : son âge est estimé à 12 ou 14 milliards d'années. Il apparaît avec un diamètre de 20 </a:t>
            </a:r>
            <a:r>
              <a:rPr b="0" lang="fr-FR" sz="2400" spc="-1" strike="noStrike" u="sng">
                <a:solidFill>
                  <a:srgbClr val="000000"/>
                </a:solidFill>
                <a:uFillTx/>
                <a:latin typeface="Times New Roman"/>
                <a:ea typeface="+mn-ea"/>
                <a:hlinkClick r:id="rId11"/>
              </a:rPr>
              <a:t>minutes d'arc</a:t>
            </a:r>
            <a:r>
              <a:rPr b="0" lang="fr-FR" sz="2400" spc="-1" strike="noStrike">
                <a:solidFill>
                  <a:srgbClr val="000000"/>
                </a:solidFill>
                <a:latin typeface="Times New Roman"/>
                <a:ea typeface="+mn-ea"/>
              </a:rPr>
              <a:t>, soit un diamètre réel de 150 </a:t>
            </a:r>
            <a:r>
              <a:rPr b="0" lang="fr-FR" sz="2400" spc="-1" strike="noStrike" u="sng">
                <a:solidFill>
                  <a:srgbClr val="000000"/>
                </a:solidFill>
                <a:uFillTx/>
                <a:latin typeface="Times New Roman"/>
                <a:ea typeface="+mn-ea"/>
                <a:hlinkClick r:id="rId12"/>
              </a:rPr>
              <a:t>années-lumière</a:t>
            </a:r>
            <a:r>
              <a:rPr b="0" lang="fr-FR" sz="2400" spc="-1" strike="noStrike">
                <a:solidFill>
                  <a:srgbClr val="000000"/>
                </a:solidFill>
                <a:latin typeface="Times New Roman"/>
                <a:ea typeface="+mn-ea"/>
              </a:rPr>
              <a:t>. Il a cependant la particularité de contenir de nombreuses étoiles jeunes (appartenance confirmée d'après leur </a:t>
            </a:r>
            <a:r>
              <a:rPr b="0" lang="fr-FR" sz="2400" spc="-1" strike="noStrike" u="sng">
                <a:solidFill>
                  <a:srgbClr val="000000"/>
                </a:solidFill>
                <a:uFillTx/>
                <a:latin typeface="Times New Roman"/>
                <a:ea typeface="+mn-ea"/>
                <a:hlinkClick r:id="rId13"/>
              </a:rPr>
              <a:t>vitesse angulaire</a:t>
            </a:r>
            <a:r>
              <a:rPr b="0" lang="fr-FR" sz="2400" spc="-1" strike="noStrike">
                <a:solidFill>
                  <a:srgbClr val="000000"/>
                </a:solidFill>
                <a:latin typeface="Times New Roman"/>
                <a:ea typeface="+mn-ea"/>
              </a:rPr>
              <a:t>), ce qui est inhabituel pour un amas de cet âge : les scientifiques pensent que ces étoiles ne sont pas nées à l'intérieur de l'amas, mais ont plutôt été capturées par ce dernier.</a:t>
            </a:r>
            <a:endParaRPr b="0" lang="fr-FR" sz="2400" spc="-1" strike="noStrike">
              <a:solidFill>
                <a:srgbClr val="000000"/>
              </a:solidFill>
              <a:latin typeface="Arial"/>
            </a:endParaRPr>
          </a:p>
          <a:p>
            <a:pPr>
              <a:lnSpc>
                <a:spcPct val="100000"/>
              </a:lnSpc>
              <a:spcBef>
                <a:spcPts val="720"/>
              </a:spcBef>
            </a:pPr>
            <a:r>
              <a:rPr b="0" lang="fr-FR" sz="2400" spc="-1" strike="noStrike">
                <a:solidFill>
                  <a:srgbClr val="000000"/>
                </a:solidFill>
                <a:latin typeface="Times New Roman"/>
                <a:ea typeface="+mn-ea"/>
              </a:rPr>
              <a:t>M13 a été utilisé en </a:t>
            </a:r>
            <a:r>
              <a:rPr b="0" lang="fr-FR" sz="2400" spc="-1" strike="noStrike" u="sng">
                <a:solidFill>
                  <a:srgbClr val="000000"/>
                </a:solidFill>
                <a:uFillTx/>
                <a:latin typeface="Times New Roman"/>
                <a:ea typeface="+mn-ea"/>
                <a:hlinkClick r:id="rId14"/>
              </a:rPr>
              <a:t>1974</a:t>
            </a:r>
            <a:r>
              <a:rPr b="0" lang="fr-FR" sz="2400" spc="-1" strike="noStrike">
                <a:solidFill>
                  <a:srgbClr val="000000"/>
                </a:solidFill>
                <a:latin typeface="Times New Roman"/>
                <a:ea typeface="+mn-ea"/>
              </a:rPr>
              <a:t> (le </a:t>
            </a:r>
            <a:r>
              <a:rPr b="0" lang="fr-FR" sz="2400" spc="-1" strike="noStrike" u="sng">
                <a:solidFill>
                  <a:srgbClr val="000000"/>
                </a:solidFill>
                <a:uFillTx/>
                <a:latin typeface="Times New Roman"/>
                <a:ea typeface="+mn-ea"/>
                <a:hlinkClick r:id="rId15"/>
              </a:rPr>
              <a:t>16 novembre</a:t>
            </a:r>
            <a:r>
              <a:rPr b="0" lang="fr-FR" sz="2400" spc="-1" strike="noStrike">
                <a:solidFill>
                  <a:srgbClr val="000000"/>
                </a:solidFill>
                <a:latin typeface="Times New Roman"/>
                <a:ea typeface="+mn-ea"/>
              </a:rPr>
              <a:t>) comme cible pour l'envoi d'un </a:t>
            </a:r>
            <a:r>
              <a:rPr b="0" lang="fr-FR" sz="2400" spc="-1" strike="noStrike" u="sng">
                <a:solidFill>
                  <a:srgbClr val="000000"/>
                </a:solidFill>
                <a:uFillTx/>
                <a:latin typeface="Times New Roman"/>
                <a:ea typeface="+mn-ea"/>
                <a:hlinkClick r:id="rId16"/>
              </a:rPr>
              <a:t>message</a:t>
            </a:r>
            <a:r>
              <a:rPr b="0" lang="fr-FR" sz="2400" spc="-1" strike="noStrike">
                <a:solidFill>
                  <a:srgbClr val="000000"/>
                </a:solidFill>
                <a:latin typeface="Times New Roman"/>
                <a:ea typeface="+mn-ea"/>
              </a:rPr>
              <a:t> à une potentielle civilisation extraterrestre. Ce message a été envoyé à partir du </a:t>
            </a:r>
            <a:r>
              <a:rPr b="0" lang="fr-FR" sz="2400" spc="-1" strike="noStrike" u="sng">
                <a:solidFill>
                  <a:srgbClr val="000000"/>
                </a:solidFill>
                <a:uFillTx/>
                <a:latin typeface="Times New Roman"/>
                <a:ea typeface="+mn-ea"/>
                <a:hlinkClick r:id="rId17"/>
              </a:rPr>
              <a:t>radiotélescope d'Arecibo</a:t>
            </a:r>
            <a:r>
              <a:rPr b="0" lang="fr-FR" sz="2400" spc="-1" strike="noStrike">
                <a:solidFill>
                  <a:srgbClr val="000000"/>
                </a:solidFill>
                <a:latin typeface="Times New Roman"/>
                <a:ea typeface="+mn-ea"/>
              </a:rPr>
              <a:t>, qui participe également au projet</a:t>
            </a:r>
            <a:r>
              <a:rPr b="0" lang="fr-FR" sz="2400" spc="-1" strike="noStrike" u="sng">
                <a:solidFill>
                  <a:srgbClr val="000000"/>
                </a:solidFill>
                <a:uFillTx/>
                <a:latin typeface="Times New Roman"/>
                <a:ea typeface="+mn-ea"/>
                <a:hlinkClick r:id="rId18"/>
              </a:rPr>
              <a:t>SETI</a:t>
            </a:r>
            <a:r>
              <a:rPr b="0" lang="fr-FR" sz="2400" spc="-1" strike="noStrike">
                <a:solidFill>
                  <a:srgbClr val="000000"/>
                </a:solidFill>
                <a:latin typeface="Times New Roman"/>
                <a:ea typeface="+mn-ea"/>
              </a:rPr>
              <a:t>. Il contenait des informations comme les chiffres, le </a:t>
            </a:r>
            <a:r>
              <a:rPr b="0" lang="fr-FR" sz="2400" spc="-1" strike="noStrike" u="sng">
                <a:solidFill>
                  <a:srgbClr val="000000"/>
                </a:solidFill>
                <a:uFillTx/>
                <a:latin typeface="Times New Roman"/>
                <a:ea typeface="+mn-ea"/>
                <a:hlinkClick r:id="rId19"/>
              </a:rPr>
              <a:t>numéro atomique</a:t>
            </a:r>
            <a:r>
              <a:rPr b="0" lang="fr-FR" sz="2400" spc="-1" strike="noStrike">
                <a:solidFill>
                  <a:srgbClr val="000000"/>
                </a:solidFill>
                <a:latin typeface="Times New Roman"/>
                <a:ea typeface="+mn-ea"/>
              </a:rPr>
              <a:t> de l'</a:t>
            </a:r>
            <a:r>
              <a:rPr b="0" lang="fr-FR" sz="2400" spc="-1" strike="noStrike" u="sng">
                <a:solidFill>
                  <a:srgbClr val="000000"/>
                </a:solidFill>
                <a:uFillTx/>
                <a:latin typeface="Times New Roman"/>
                <a:ea typeface="+mn-ea"/>
                <a:hlinkClick r:id="rId20"/>
              </a:rPr>
              <a:t>hydrogène</a:t>
            </a:r>
            <a:r>
              <a:rPr b="0" lang="fr-FR" sz="2400" spc="-1" strike="noStrike">
                <a:solidFill>
                  <a:srgbClr val="000000"/>
                </a:solidFill>
                <a:latin typeface="Times New Roman"/>
                <a:ea typeface="+mn-ea"/>
              </a:rPr>
              <a:t>, du </a:t>
            </a:r>
            <a:r>
              <a:rPr b="0" lang="fr-FR" sz="2400" spc="-1" strike="noStrike" u="sng">
                <a:solidFill>
                  <a:srgbClr val="000000"/>
                </a:solidFill>
                <a:uFillTx/>
                <a:latin typeface="Times New Roman"/>
                <a:ea typeface="+mn-ea"/>
                <a:hlinkClick r:id="rId21"/>
              </a:rPr>
              <a:t>carbone</a:t>
            </a:r>
            <a:r>
              <a:rPr b="0" lang="fr-FR" sz="2400" spc="-1" strike="noStrike">
                <a:solidFill>
                  <a:srgbClr val="000000"/>
                </a:solidFill>
                <a:latin typeface="Times New Roman"/>
                <a:ea typeface="+mn-ea"/>
              </a:rPr>
              <a:t>, de l'</a:t>
            </a:r>
            <a:r>
              <a:rPr b="0" lang="fr-FR" sz="2400" spc="-1" strike="noStrike" u="sng">
                <a:solidFill>
                  <a:srgbClr val="000000"/>
                </a:solidFill>
                <a:uFillTx/>
                <a:latin typeface="Times New Roman"/>
                <a:ea typeface="+mn-ea"/>
                <a:hlinkClick r:id="rId22"/>
              </a:rPr>
              <a:t>azote</a:t>
            </a:r>
            <a:r>
              <a:rPr b="0" lang="fr-FR" sz="2400" spc="-1" strike="noStrike">
                <a:solidFill>
                  <a:srgbClr val="000000"/>
                </a:solidFill>
                <a:latin typeface="Times New Roman"/>
                <a:ea typeface="+mn-ea"/>
              </a:rPr>
              <a:t>, de l'</a:t>
            </a:r>
            <a:r>
              <a:rPr b="0" lang="fr-FR" sz="2400" spc="-1" strike="noStrike" u="sng">
                <a:solidFill>
                  <a:srgbClr val="000000"/>
                </a:solidFill>
                <a:uFillTx/>
                <a:latin typeface="Times New Roman"/>
                <a:ea typeface="+mn-ea"/>
                <a:hlinkClick r:id="rId23"/>
              </a:rPr>
              <a:t>oxygène</a:t>
            </a:r>
            <a:r>
              <a:rPr b="0" lang="fr-FR" sz="2400" spc="-1" strike="noStrike">
                <a:solidFill>
                  <a:srgbClr val="000000"/>
                </a:solidFill>
                <a:latin typeface="Times New Roman"/>
                <a:ea typeface="+mn-ea"/>
              </a:rPr>
              <a:t> et du </a:t>
            </a:r>
            <a:r>
              <a:rPr b="0" lang="fr-FR" sz="2400" spc="-1" strike="noStrike" u="sng">
                <a:solidFill>
                  <a:srgbClr val="000000"/>
                </a:solidFill>
                <a:uFillTx/>
                <a:latin typeface="Times New Roman"/>
                <a:ea typeface="+mn-ea"/>
                <a:hlinkClick r:id="rId24"/>
              </a:rPr>
              <a:t>phosphore</a:t>
            </a:r>
            <a:r>
              <a:rPr b="0" lang="fr-FR" sz="2400" spc="-1" strike="noStrike">
                <a:solidFill>
                  <a:srgbClr val="000000"/>
                </a:solidFill>
                <a:latin typeface="Times New Roman"/>
                <a:ea typeface="+mn-ea"/>
              </a:rPr>
              <a:t>, des données sur l'</a:t>
            </a:r>
            <a:r>
              <a:rPr b="0" lang="fr-FR" sz="2400" spc="-1" strike="noStrike" u="sng">
                <a:solidFill>
                  <a:srgbClr val="000000"/>
                </a:solidFill>
                <a:uFillTx/>
                <a:latin typeface="Times New Roman"/>
                <a:ea typeface="+mn-ea"/>
                <a:hlinkClick r:id="rId25"/>
              </a:rPr>
              <a:t>ADN</a:t>
            </a:r>
            <a:r>
              <a:rPr b="0" lang="fr-FR" sz="2400" spc="-1" strike="noStrike">
                <a:solidFill>
                  <a:srgbClr val="000000"/>
                </a:solidFill>
                <a:latin typeface="Times New Roman"/>
                <a:ea typeface="+mn-ea"/>
              </a:rPr>
              <a:t>, la forme et la taille d'un humain, la population terrestre, et la position de la </a:t>
            </a:r>
            <a:r>
              <a:rPr b="0" lang="fr-FR" sz="2400" spc="-1" strike="noStrike" u="sng">
                <a:solidFill>
                  <a:srgbClr val="000000"/>
                </a:solidFill>
                <a:uFillTx/>
                <a:latin typeface="Times New Roman"/>
                <a:ea typeface="+mn-ea"/>
                <a:hlinkClick r:id="rId26"/>
              </a:rPr>
              <a:t>Terre</a:t>
            </a:r>
            <a:r>
              <a:rPr b="0" lang="fr-FR" sz="2400" spc="-1" strike="noStrike">
                <a:solidFill>
                  <a:srgbClr val="000000"/>
                </a:solidFill>
                <a:latin typeface="Times New Roman"/>
                <a:ea typeface="+mn-ea"/>
              </a:rPr>
              <a:t> dans le </a:t>
            </a:r>
            <a:r>
              <a:rPr b="0" lang="fr-FR" sz="2400" spc="-1" strike="noStrike" u="sng">
                <a:solidFill>
                  <a:srgbClr val="000000"/>
                </a:solidFill>
                <a:uFillTx/>
                <a:latin typeface="Times New Roman"/>
                <a:ea typeface="+mn-ea"/>
                <a:hlinkClick r:id="rId27"/>
              </a:rPr>
              <a:t>système solaire</a:t>
            </a:r>
            <a:r>
              <a:rPr b="0" lang="fr-FR" sz="2400" spc="-1" strike="noStrike">
                <a:solidFill>
                  <a:srgbClr val="000000"/>
                </a:solidFill>
                <a:latin typeface="Times New Roman"/>
                <a:ea typeface="+mn-ea"/>
              </a:rPr>
              <a:t>. Il mettra 25 000 ans à y parvenir (autant pour la réponse éventuelle).</a:t>
            </a:r>
            <a:endParaRPr b="0" lang="fr-FR" sz="2400" spc="-1" strike="noStrike">
              <a:solidFill>
                <a:srgbClr val="000000"/>
              </a:solidFill>
              <a:latin typeface="Arial"/>
            </a:endParaRPr>
          </a:p>
        </p:txBody>
      </p:sp>
      <p:sp>
        <p:nvSpPr>
          <p:cNvPr id="1024" name="PlaceHolder 2"/>
          <p:cNvSpPr>
            <a:spLocks noGrp="1"/>
          </p:cNvSpPr>
          <p:nvPr>
            <p:ph type="body"/>
          </p:nvPr>
        </p:nvSpPr>
        <p:spPr>
          <a:xfrm>
            <a:off x="-7381440" y="2156760"/>
            <a:ext cx="6912000" cy="4809240"/>
          </a:xfrm>
          <a:prstGeom prst="rect">
            <a:avLst/>
          </a:prstGeom>
          <a:solidFill>
            <a:srgbClr val="ffffff"/>
          </a:solidFill>
          <a:ln w="0">
            <a:solidFill>
              <a:srgbClr val="000000"/>
            </a:solidFill>
          </a:ln>
        </p:spPr>
        <p:txBody>
          <a:bodyPr numCol="1" spcCol="0" lIns="0" rIns="0" tIns="0" bIns="0" anchor="t">
            <a:noAutofit/>
          </a:bodyPr>
          <a:p>
            <a:pPr marL="216000" indent="0">
              <a:lnSpc>
                <a:spcPct val="100000"/>
              </a:lnSpc>
              <a:buNone/>
              <a:tabLst>
                <a:tab algn="l" pos="0"/>
              </a:tabLst>
            </a:pPr>
            <a:r>
              <a:rPr b="0" lang="fr-FR" sz="2000" spc="-1" strike="noStrike">
                <a:solidFill>
                  <a:srgbClr val="000000"/>
                </a:solidFill>
                <a:latin typeface="Arial"/>
              </a:rPr>
              <a:t>Le plus connu est M13 le grand amas d’hercule</a:t>
            </a: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Il s’agit de 500 000 d’étoiles dans une sphère de qqs dizaines à qqs centaines d’AL située dans le halo de notre galaxie</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Leurs mouvement par rapport à notre galaxie nous indique la position de notre soleil par rapport au centre de la galaxie</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151 amas sont connus à ce jour</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La masse de ces amas, mille fois à deux millions3 de fois la masse du Soleil, les situe entre les amas ouverts et les galaxies naines.</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 </a:t>
            </a:r>
            <a:r>
              <a:rPr b="0" lang="fr-FR" sz="2000" spc="-1" strike="noStrike">
                <a:solidFill>
                  <a:srgbClr val="000000"/>
                </a:solidFill>
                <a:latin typeface="Arial"/>
              </a:rPr>
              <a:t>Au centre de ces amas, on peut atteindre des densités stellaires de l’ordre de mille étoiles par année-lumière au cube4 !</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 </a:t>
            </a:r>
            <a:r>
              <a:rPr b="0" lang="fr-FR" sz="2000" spc="-1" strike="noStrike">
                <a:solidFill>
                  <a:srgbClr val="000000"/>
                </a:solidFill>
                <a:latin typeface="Arial"/>
              </a:rPr>
              <a:t>Les amas globulaires de la Voie Lactée sont très vieux : on estime que leur âge 10 milliards d’années environ.</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 </a:t>
            </a:r>
            <a:r>
              <a:rPr b="0" lang="fr-FR" sz="2000" spc="-1" strike="noStrike">
                <a:solidFill>
                  <a:srgbClr val="000000"/>
                </a:solidFill>
                <a:latin typeface="Arial"/>
              </a:rPr>
              <a:t>La moitié d’entre eux sont localisés dans un rayon de 16 000 années-lumière autour du centre de la Galaxie</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 et la quasi-totalité se trouve dans une sphère de 65 000 années-lumière centrée sur le centre galactique</a:t>
            </a:r>
            <a:endParaRPr b="0" lang="fr-FR" sz="2000" spc="-1" strike="noStrike">
              <a:solidFill>
                <a:srgbClr val="000000"/>
              </a:solidFill>
              <a:latin typeface="Arial"/>
            </a:endParaRPr>
          </a:p>
        </p:txBody>
      </p:sp>
    </p:spTree>
  </p:cSld>
</p:notes>
</file>

<file path=ppt/notesSlides/notesSlide7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25" name="PlaceHolder 1"/>
          <p:cNvSpPr>
            <a:spLocks noGrp="1"/>
          </p:cNvSpPr>
          <p:nvPr>
            <p:ph type="sldImg"/>
          </p:nvPr>
        </p:nvSpPr>
        <p:spPr>
          <a:xfrm>
            <a:off x="1106640" y="812880"/>
            <a:ext cx="5343120" cy="4006440"/>
          </a:xfrm>
          <a:prstGeom prst="rect">
            <a:avLst/>
          </a:prstGeom>
          <a:ln w="0">
            <a:noFill/>
          </a:ln>
        </p:spPr>
      </p:sp>
      <p:sp>
        <p:nvSpPr>
          <p:cNvPr id="1026" name="PlaceHolder 2"/>
          <p:cNvSpPr>
            <a:spLocks noGrp="1"/>
          </p:cNvSpPr>
          <p:nvPr>
            <p:ph type="body"/>
          </p:nvPr>
        </p:nvSpPr>
        <p:spPr>
          <a:xfrm>
            <a:off x="755640" y="5078520"/>
            <a:ext cx="6046200" cy="4809240"/>
          </a:xfrm>
          <a:prstGeom prst="rect">
            <a:avLst/>
          </a:prstGeom>
          <a:solidFill>
            <a:srgbClr val="ffffff"/>
          </a:solidFill>
          <a:ln w="0">
            <a:solidFill>
              <a:srgbClr val="000000"/>
            </a:solidFill>
          </a:ln>
        </p:spPr>
        <p:txBody>
          <a:bodyPr numCol="1" spcCol="0" lIns="0" rIns="0" tIns="0" bIns="0" anchor="t">
            <a:noAutofit/>
          </a:bodyPr>
          <a:p>
            <a:pPr marL="216000" indent="0">
              <a:lnSpc>
                <a:spcPct val="100000"/>
              </a:lnSpc>
              <a:buNone/>
              <a:tabLst>
                <a:tab algn="l" pos="0"/>
              </a:tabLst>
            </a:pPr>
            <a:r>
              <a:rPr b="0" lang="fr-FR" sz="2000" spc="-1" strike="noStrike">
                <a:solidFill>
                  <a:srgbClr val="000000"/>
                </a:solidFill>
                <a:latin typeface="Arial"/>
              </a:rPr>
              <a:t>Constellation de la vierge M104</a:t>
            </a:r>
            <a:endParaRPr b="0" lang="fr-FR" sz="2000" spc="-1" strike="noStrike">
              <a:solidFill>
                <a:srgbClr val="000000"/>
              </a:solidFill>
              <a:latin typeface="Arial"/>
            </a:endParaRPr>
          </a:p>
        </p:txBody>
      </p:sp>
    </p:spTree>
  </p:cSld>
</p:notes>
</file>

<file path=ppt/notesSlides/notesSlide7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27" name="PlaceHolder 1"/>
          <p:cNvSpPr>
            <a:spLocks noGrp="1"/>
          </p:cNvSpPr>
          <p:nvPr>
            <p:ph type="sldImg"/>
          </p:nvPr>
        </p:nvSpPr>
        <p:spPr>
          <a:xfrm>
            <a:off x="1106640" y="812880"/>
            <a:ext cx="5343120" cy="4006440"/>
          </a:xfrm>
          <a:prstGeom prst="rect">
            <a:avLst/>
          </a:prstGeom>
          <a:ln w="0">
            <a:noFill/>
          </a:ln>
        </p:spPr>
      </p:sp>
      <p:sp>
        <p:nvSpPr>
          <p:cNvPr id="1028" name="PlaceHolder 2"/>
          <p:cNvSpPr>
            <a:spLocks noGrp="1"/>
          </p:cNvSpPr>
          <p:nvPr>
            <p:ph type="body"/>
          </p:nvPr>
        </p:nvSpPr>
        <p:spPr>
          <a:xfrm>
            <a:off x="-1836720" y="5490000"/>
            <a:ext cx="11952000" cy="4809240"/>
          </a:xfrm>
          <a:prstGeom prst="rect">
            <a:avLst/>
          </a:prstGeom>
          <a:solidFill>
            <a:srgbClr val="ffffff"/>
          </a:solidFill>
          <a:ln w="0">
            <a:solidFill>
              <a:srgbClr val="000000"/>
            </a:solidFill>
          </a:ln>
        </p:spPr>
        <p:txBody>
          <a:bodyPr numCol="1" spcCol="0" lIns="0" rIns="0" tIns="0" bIns="0" anchor="t">
            <a:noAutofit/>
          </a:bodyPr>
          <a:p>
            <a:pPr marL="216000" indent="0">
              <a:lnSpc>
                <a:spcPct val="100000"/>
              </a:lnSpc>
              <a:buNone/>
              <a:tabLst>
                <a:tab algn="l" pos="0"/>
              </a:tabLst>
            </a:pPr>
            <a:r>
              <a:rPr b="1" lang="fr-FR" sz="2800" spc="-1" strike="noStrike">
                <a:solidFill>
                  <a:srgbClr val="000000"/>
                </a:solidFill>
                <a:latin typeface="Arial"/>
              </a:rPr>
              <a:t>Arp 273</a:t>
            </a:r>
            <a:r>
              <a:rPr b="0" lang="fr-FR" sz="2800" spc="-1" strike="noStrike">
                <a:solidFill>
                  <a:srgbClr val="000000"/>
                </a:solidFill>
                <a:latin typeface="Arial"/>
              </a:rPr>
              <a:t> sont deux </a:t>
            </a:r>
            <a:r>
              <a:rPr b="0" lang="fr-FR" sz="2800" spc="-1" strike="noStrike" u="sng">
                <a:solidFill>
                  <a:srgbClr val="000000"/>
                </a:solidFill>
                <a:uFillTx/>
                <a:latin typeface="Arial"/>
                <a:hlinkClick r:id="rId1"/>
              </a:rPr>
              <a:t>galaxies en interaction</a:t>
            </a:r>
            <a:r>
              <a:rPr b="0" lang="fr-FR" sz="2800" spc="-1" strike="noStrike">
                <a:solidFill>
                  <a:srgbClr val="000000"/>
                </a:solidFill>
                <a:latin typeface="Arial"/>
              </a:rPr>
              <a:t> en forme de </a:t>
            </a:r>
            <a:r>
              <a:rPr b="0" lang="fr-FR" sz="2800" spc="-1" strike="noStrike" u="sng">
                <a:solidFill>
                  <a:srgbClr val="000000"/>
                </a:solidFill>
                <a:uFillTx/>
                <a:latin typeface="Arial"/>
                <a:hlinkClick r:id="rId2"/>
              </a:rPr>
              <a:t>spirale</a:t>
            </a:r>
            <a:r>
              <a:rPr b="0" lang="fr-FR" sz="2800" spc="-1" strike="noStrike">
                <a:solidFill>
                  <a:srgbClr val="000000"/>
                </a:solidFill>
                <a:latin typeface="Arial"/>
              </a:rPr>
              <a:t> situées à environ 300 millions d'</a:t>
            </a:r>
            <a:r>
              <a:rPr b="0" lang="fr-FR" sz="2800" spc="-1" strike="noStrike" u="sng">
                <a:solidFill>
                  <a:srgbClr val="000000"/>
                </a:solidFill>
                <a:uFillTx/>
                <a:latin typeface="Arial"/>
                <a:hlinkClick r:id="rId3"/>
              </a:rPr>
              <a:t>années-lumière</a:t>
            </a:r>
            <a:r>
              <a:rPr b="0" lang="fr-FR" sz="2800" spc="-1" strike="noStrike">
                <a:solidFill>
                  <a:srgbClr val="000000"/>
                </a:solidFill>
                <a:latin typeface="Arial"/>
              </a:rPr>
              <a:t> de la</a:t>
            </a:r>
            <a:r>
              <a:rPr b="0" lang="fr-FR" sz="2800" spc="-1" strike="noStrike" u="sng">
                <a:solidFill>
                  <a:srgbClr val="000000"/>
                </a:solidFill>
                <a:uFillTx/>
                <a:latin typeface="Arial"/>
                <a:hlinkClick r:id="rId4"/>
              </a:rPr>
              <a:t>Terre</a:t>
            </a:r>
            <a:r>
              <a:rPr b="0" lang="fr-FR" sz="2800" spc="-1" strike="noStrike">
                <a:solidFill>
                  <a:srgbClr val="000000"/>
                </a:solidFill>
                <a:latin typeface="Arial"/>
              </a:rPr>
              <a:t> dans la </a:t>
            </a:r>
            <a:r>
              <a:rPr b="0" lang="fr-FR" sz="2800" spc="-1" strike="noStrike" u="sng">
                <a:solidFill>
                  <a:srgbClr val="000000"/>
                </a:solidFill>
                <a:uFillTx/>
                <a:latin typeface="Arial"/>
                <a:hlinkClick r:id="rId5"/>
              </a:rPr>
              <a:t>constellation</a:t>
            </a:r>
            <a:r>
              <a:rPr b="0" lang="fr-FR" sz="2800" spc="-1" strike="noStrike">
                <a:solidFill>
                  <a:srgbClr val="000000"/>
                </a:solidFill>
                <a:latin typeface="Arial"/>
              </a:rPr>
              <a:t> d'</a:t>
            </a:r>
            <a:r>
              <a:rPr b="0" lang="fr-FR" sz="2800" spc="-1" strike="noStrike" u="sng">
                <a:solidFill>
                  <a:srgbClr val="000000"/>
                </a:solidFill>
                <a:uFillTx/>
                <a:latin typeface="Arial"/>
                <a:hlinkClick r:id="rId6"/>
              </a:rPr>
              <a:t>Andromède</a:t>
            </a:r>
            <a:r>
              <a:rPr b="0" lang="fr-FR" sz="2800" spc="-1" strike="noStrike" u="sng" baseline="30000">
                <a:solidFill>
                  <a:srgbClr val="000000"/>
                </a:solidFill>
                <a:uFillTx/>
                <a:latin typeface="Arial"/>
                <a:hlinkClick r:id="rId7"/>
              </a:rPr>
              <a:t>1</a:t>
            </a:r>
            <a:r>
              <a:rPr b="0" lang="fr-FR" sz="2800" spc="-1" strike="noStrike">
                <a:solidFill>
                  <a:srgbClr val="000000"/>
                </a:solidFill>
                <a:latin typeface="Arial"/>
              </a:rPr>
              <a:t>. Situées à environ 100 000 années-lumière l'une de l'autre, elles ont été recensées dans l'</a:t>
            </a:r>
            <a:r>
              <a:rPr b="0" lang="fr-FR" sz="2800" spc="-1" strike="noStrike" u="sng">
                <a:solidFill>
                  <a:srgbClr val="000000"/>
                </a:solidFill>
                <a:uFillTx/>
                <a:latin typeface="Arial"/>
                <a:hlinkClick r:id="rId8"/>
              </a:rPr>
              <a:t>Atlas of Peculiar Galaxies</a:t>
            </a:r>
            <a:r>
              <a:rPr b="0" lang="fr-FR" sz="2800" spc="-1" strike="noStrike">
                <a:solidFill>
                  <a:srgbClr val="000000"/>
                </a:solidFill>
                <a:latin typeface="Arial"/>
              </a:rPr>
              <a:t> d'</a:t>
            </a:r>
            <a:r>
              <a:rPr b="0" lang="fr-FR" sz="2800" spc="-1" strike="noStrike" u="sng">
                <a:solidFill>
                  <a:srgbClr val="000000"/>
                </a:solidFill>
                <a:uFillTx/>
                <a:latin typeface="Arial"/>
                <a:hlinkClick r:id="rId9"/>
              </a:rPr>
              <a:t>Halton Arp</a:t>
            </a:r>
            <a:r>
              <a:rPr b="0" lang="fr-FR" sz="2800" spc="-1" strike="noStrike">
                <a:solidFill>
                  <a:srgbClr val="000000"/>
                </a:solidFill>
                <a:latin typeface="Arial"/>
              </a:rPr>
              <a:t> en 1966</a:t>
            </a:r>
            <a:r>
              <a:rPr b="0" lang="fr-FR" sz="2800" spc="-1" strike="noStrike" u="sng" baseline="30000">
                <a:solidFill>
                  <a:srgbClr val="000000"/>
                </a:solidFill>
                <a:uFillTx/>
                <a:latin typeface="Arial"/>
                <a:hlinkClick r:id="rId10"/>
              </a:rPr>
              <a:t>1</a:t>
            </a:r>
            <a:r>
              <a:rPr b="0" lang="fr-FR" sz="2800" spc="-1" strike="noStrike" baseline="30000">
                <a:solidFill>
                  <a:srgbClr val="000000"/>
                </a:solidFill>
                <a:latin typeface="Arial"/>
              </a:rPr>
              <a:t>,</a:t>
            </a:r>
            <a:r>
              <a:rPr b="0" lang="fr-FR" sz="2800" spc="-1" strike="noStrike" u="sng" baseline="30000">
                <a:solidFill>
                  <a:srgbClr val="000000"/>
                </a:solidFill>
                <a:uFillTx/>
                <a:latin typeface="Arial"/>
                <a:hlinkClick r:id="rId11"/>
              </a:rPr>
              <a:t>3</a:t>
            </a:r>
            <a:r>
              <a:rPr b="0" lang="fr-FR" sz="2800" spc="-1" strike="noStrike">
                <a:solidFill>
                  <a:srgbClr val="000000"/>
                </a:solidFill>
                <a:latin typeface="Arial"/>
              </a:rPr>
              <a:t>. Les astronomes du </a:t>
            </a:r>
            <a:r>
              <a:rPr b="0" lang="fr-FR" sz="2800" spc="-1" strike="noStrike" u="sng">
                <a:solidFill>
                  <a:srgbClr val="000000"/>
                </a:solidFill>
                <a:uFillTx/>
                <a:latin typeface="Arial"/>
                <a:hlinkClick r:id="rId12"/>
              </a:rPr>
              <a:t>télescope spatial Hubble</a:t>
            </a:r>
            <a:r>
              <a:rPr b="0" lang="fr-FR" sz="2800" spc="-1" strike="noStrike">
                <a:solidFill>
                  <a:srgbClr val="000000"/>
                </a:solidFill>
                <a:latin typeface="Arial"/>
              </a:rPr>
              <a:t>ont récemment braqué le puissant objectif de leur instrument sur Arp 273, un couple de galaxies qui se sont enroulées en une forme étrangement terrestre : une </a:t>
            </a:r>
            <a:r>
              <a:rPr b="0" lang="fr-FR" sz="2800" spc="-1" strike="noStrike" u="sng">
                <a:solidFill>
                  <a:srgbClr val="000000"/>
                </a:solidFill>
                <a:uFillTx/>
                <a:latin typeface="Arial"/>
                <a:hlinkClick r:id="rId13"/>
              </a:rPr>
              <a:t>rose</a:t>
            </a:r>
            <a:r>
              <a:rPr b="0" lang="fr-FR" sz="2800" spc="-1" strike="noStrike">
                <a:solidFill>
                  <a:srgbClr val="000000"/>
                </a:solidFill>
                <a:latin typeface="Arial"/>
              </a:rPr>
              <a:t>. Arp 273 résulte d'une rencontre survenue, il y a quelques centaines de millions d'années, quand la galaxie </a:t>
            </a:r>
            <a:r>
              <a:rPr b="1" lang="fr-FR" sz="2800" spc="-1" strike="noStrike" u="sng">
                <a:solidFill>
                  <a:srgbClr val="000000"/>
                </a:solidFill>
                <a:uFillTx/>
                <a:latin typeface="Arial"/>
                <a:hlinkClick r:id="rId14"/>
              </a:rPr>
              <a:t>UGC</a:t>
            </a:r>
            <a:r>
              <a:rPr b="1" lang="fr-FR" sz="2800" spc="-1" strike="noStrike">
                <a:solidFill>
                  <a:srgbClr val="000000"/>
                </a:solidFill>
                <a:latin typeface="Arial"/>
              </a:rPr>
              <a:t> 1813</a:t>
            </a:r>
            <a:r>
              <a:rPr b="0" lang="fr-FR" sz="2800" spc="-1" strike="noStrike">
                <a:solidFill>
                  <a:srgbClr val="000000"/>
                </a:solidFill>
                <a:latin typeface="Arial"/>
              </a:rPr>
              <a:t> a traversé les bras extérieurs de la galaxie</a:t>
            </a:r>
            <a:r>
              <a:rPr b="1" lang="fr-FR" sz="2800" spc="-1" strike="noStrike">
                <a:solidFill>
                  <a:srgbClr val="000000"/>
                </a:solidFill>
                <a:latin typeface="Arial"/>
              </a:rPr>
              <a:t>UGC 1810</a:t>
            </a:r>
            <a:r>
              <a:rPr b="0" lang="fr-FR" sz="2800" spc="-1" strike="noStrike">
                <a:solidFill>
                  <a:srgbClr val="000000"/>
                </a:solidFill>
                <a:latin typeface="Arial"/>
              </a:rPr>
              <a:t>. Les bras de la grande galaxie ont été étirés par l'attraction gravitationnelle de la petite, à l'image d'une fleur qui s'épanouit. Le gaz et la poussière compressés ont alors formé des étoiles bleues, très chaudes.</a:t>
            </a:r>
            <a:endParaRPr b="0" lang="fr-FR" sz="2800" spc="-1" strike="noStrike">
              <a:solidFill>
                <a:srgbClr val="000000"/>
              </a:solidFill>
              <a:latin typeface="Arial"/>
            </a:endParaRPr>
          </a:p>
        </p:txBody>
      </p:sp>
    </p:spTree>
  </p:cSld>
</p:notes>
</file>

<file path=ppt/notesSlides/notesSlide7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29" name="PlaceHolder 1"/>
          <p:cNvSpPr>
            <a:spLocks noGrp="1"/>
          </p:cNvSpPr>
          <p:nvPr>
            <p:ph type="sldImg"/>
          </p:nvPr>
        </p:nvSpPr>
        <p:spPr>
          <a:xfrm>
            <a:off x="1106640" y="812880"/>
            <a:ext cx="5343120" cy="4006440"/>
          </a:xfrm>
          <a:prstGeom prst="rect">
            <a:avLst/>
          </a:prstGeom>
          <a:ln w="0">
            <a:noFill/>
          </a:ln>
        </p:spPr>
      </p:sp>
      <p:sp>
        <p:nvSpPr>
          <p:cNvPr id="1030" name="PlaceHolder 2"/>
          <p:cNvSpPr>
            <a:spLocks noGrp="1"/>
          </p:cNvSpPr>
          <p:nvPr>
            <p:ph type="body"/>
          </p:nvPr>
        </p:nvSpPr>
        <p:spPr>
          <a:xfrm>
            <a:off x="899640" y="5078520"/>
            <a:ext cx="14473080" cy="3795120"/>
          </a:xfrm>
          <a:prstGeom prst="rect">
            <a:avLst/>
          </a:prstGeom>
          <a:solidFill>
            <a:srgbClr val="ffffff"/>
          </a:solidFill>
          <a:ln w="0">
            <a:solidFill>
              <a:srgbClr val="000000"/>
            </a:solidFill>
          </a:ln>
        </p:spPr>
        <p:txBody>
          <a:bodyPr numCol="1" spcCol="0" lIns="0" rIns="0" tIns="0" bIns="0" anchor="t">
            <a:noAutofit/>
          </a:bodyPr>
          <a:p>
            <a:pPr marL="216000" indent="0">
              <a:lnSpc>
                <a:spcPct val="100000"/>
              </a:lnSpc>
              <a:buNone/>
              <a:tabLst>
                <a:tab algn="l" pos="0"/>
              </a:tabLst>
            </a:pPr>
            <a:r>
              <a:rPr b="0" lang="fr-FR" sz="2400" spc="-1" strike="noStrike">
                <a:solidFill>
                  <a:srgbClr val="000000"/>
                </a:solidFill>
                <a:latin typeface="Arial"/>
              </a:rPr>
              <a:t>Image composite du champ ultra profond d’Hubble photographiée entre 2003 et 2012 dans trois gamme de rayonnements, le proche infrarouge, le visible et l'ultraviolet. Il s’agit du panorama galactique le plus coloré composé par le télescope spatial. Environ 10.000 galaxies sont éparpillées dans ce petit échantillon de la voûte céleste australe, et qui est quasiment dépourvu d’étoiles de notre Voie lactée au premier plan</a:t>
            </a:r>
            <a:endParaRPr b="0" lang="fr-FR" sz="2400" spc="-1" strike="noStrike">
              <a:solidFill>
                <a:srgbClr val="000000"/>
              </a:solidFill>
              <a:latin typeface="Arial"/>
            </a:endParaRPr>
          </a:p>
          <a:p>
            <a:pPr marL="216000" indent="0" algn="just">
              <a:lnSpc>
                <a:spcPct val="100000"/>
              </a:lnSpc>
              <a:buNone/>
              <a:tabLst>
                <a:tab algn="l" pos="0"/>
              </a:tabLst>
            </a:pPr>
            <a:r>
              <a:rPr b="0" lang="fr-FR" sz="2400" spc="-1" strike="noStrike">
                <a:solidFill>
                  <a:srgbClr val="444444"/>
                </a:solidFill>
                <a:latin typeface="museo-sans-1"/>
              </a:rPr>
              <a:t>Ça, c’est donc ce que le télescope Hubble peut voir en regardant dans un tout petit coin sombre du ciel. Ça ne se voit pas sur la photo, mais en analysant finement toutes les données, </a:t>
            </a:r>
            <a:r>
              <a:rPr b="1" lang="fr-FR" sz="2400" spc="-1" strike="noStrike">
                <a:solidFill>
                  <a:srgbClr val="444444"/>
                </a:solidFill>
                <a:latin typeface="museo-sans-1"/>
              </a:rPr>
              <a:t>les astronomes ont pu identifier dans cette prise de vue pas moins de 10 000 galaxies</a:t>
            </a:r>
            <a:r>
              <a:rPr b="0" lang="fr-FR" sz="2400" spc="-1" strike="noStrike">
                <a:solidFill>
                  <a:srgbClr val="444444"/>
                </a:solidFill>
                <a:latin typeface="museo-sans-1"/>
              </a:rPr>
              <a:t> ! Ce qui est bluffant, c’est que cette image ne couvre qu’un morceau du ciel minuscule : à peu près l’équivalent de la surface d’une tête d’épingle que vous tiendriez à bout de bras !</a:t>
            </a:r>
            <a:endParaRPr b="0" lang="fr-FR" sz="2400" spc="-1" strike="noStrike">
              <a:solidFill>
                <a:srgbClr val="000000"/>
              </a:solidFill>
              <a:latin typeface="Arial"/>
            </a:endParaRPr>
          </a:p>
          <a:p>
            <a:pPr marL="216000" indent="0" algn="just">
              <a:lnSpc>
                <a:spcPct val="100000"/>
              </a:lnSpc>
              <a:buNone/>
              <a:tabLst>
                <a:tab algn="l" pos="0"/>
              </a:tabLst>
            </a:pPr>
            <a:r>
              <a:rPr b="0" lang="fr-FR" sz="2400" spc="-1" strike="noStrike">
                <a:solidFill>
                  <a:srgbClr val="444444"/>
                </a:solidFill>
                <a:latin typeface="museo-sans-1"/>
              </a:rPr>
              <a:t>Pour être précis, le champ de vision de cette image est d’environ 0.04°, ce qui signifie qu’</a:t>
            </a:r>
            <a:r>
              <a:rPr b="1" lang="fr-FR" sz="2400" spc="-1" strike="noStrike">
                <a:solidFill>
                  <a:srgbClr val="444444"/>
                </a:solidFill>
                <a:latin typeface="museo-sans-1"/>
              </a:rPr>
              <a:t>il faudrait faire environ 23 millions de photos comme celle-ci pour couvrir l’ensemble du ciel</a:t>
            </a:r>
            <a:r>
              <a:rPr b="0" lang="fr-FR" sz="2400" spc="-1" strike="noStrike">
                <a:solidFill>
                  <a:srgbClr val="444444"/>
                </a:solidFill>
                <a:latin typeface="museo-sans-1"/>
              </a:rPr>
              <a:t>. Puisque l’on a trouvé 10 000 galaxies dans cette image, cela signifie qu’il y a certainement au minimum 23 millions x 10 000 = 230 milliards de galaxies. Comme c’est un calcul « en moyenne », disons qu’</a:t>
            </a:r>
            <a:r>
              <a:rPr b="1" lang="fr-FR" sz="2400" spc="-1" strike="noStrike">
                <a:solidFill>
                  <a:srgbClr val="444444"/>
                </a:solidFill>
                <a:latin typeface="museo-sans-1"/>
              </a:rPr>
              <a:t>il y a quelques centaines de milliards de galaxies dans l’Univers observable</a:t>
            </a:r>
            <a:r>
              <a:rPr b="0" lang="fr-FR" sz="2400" spc="-1" strike="noStrike">
                <a:solidFill>
                  <a:srgbClr val="444444"/>
                </a:solidFill>
                <a:latin typeface="museo-sans-1"/>
              </a:rPr>
              <a:t>.</a:t>
            </a:r>
            <a:endParaRPr b="0" lang="fr-FR" sz="2400" spc="-1" strike="noStrike">
              <a:solidFill>
                <a:srgbClr val="000000"/>
              </a:solidFill>
              <a:latin typeface="Arial"/>
            </a:endParaRPr>
          </a:p>
          <a:p>
            <a:pPr marL="216000" indent="0" algn="just">
              <a:lnSpc>
                <a:spcPct val="100000"/>
              </a:lnSpc>
              <a:buNone/>
              <a:tabLst>
                <a:tab algn="l" pos="0"/>
              </a:tabLst>
            </a:pPr>
            <a:r>
              <a:rPr b="0" lang="fr-FR" sz="2400" spc="-1" strike="noStrike">
                <a:solidFill>
                  <a:srgbClr val="444444"/>
                </a:solidFill>
                <a:latin typeface="museo-sans-1"/>
              </a:rPr>
              <a:t>Nous sommes au bout de notre calcul, s’il y a quelques centaines de milliards d’étoiles par galaxie et quelques centaines de milliards de galaxies, en faisant le produit des deux on trouve qu’</a:t>
            </a:r>
            <a:r>
              <a:rPr b="1" lang="fr-FR" sz="2400" spc="-1" strike="noStrike">
                <a:solidFill>
                  <a:srgbClr val="444444"/>
                </a:solidFill>
                <a:latin typeface="museo-sans-1"/>
              </a:rPr>
              <a:t>il y a environ 10^23 (10 puissance 23) étoiles dans notre Univers observable !</a:t>
            </a:r>
            <a:endParaRPr b="0" lang="fr-FR" sz="2400" spc="-1" strike="noStrike">
              <a:solidFill>
                <a:srgbClr val="000000"/>
              </a:solidFill>
              <a:latin typeface="Arial"/>
            </a:endParaRPr>
          </a:p>
          <a:p>
            <a:pPr marL="216000" indent="0">
              <a:lnSpc>
                <a:spcPct val="100000"/>
              </a:lnSpc>
              <a:buNone/>
              <a:tabLst>
                <a:tab algn="l" pos="0"/>
              </a:tabLst>
            </a:pPr>
            <a:endParaRPr b="0" lang="fr-FR" sz="1800" spc="-1" strike="noStrike">
              <a:solidFill>
                <a:srgbClr val="000000"/>
              </a:solidFill>
              <a:latin typeface="Arial"/>
            </a:endParaRPr>
          </a:p>
        </p:txBody>
      </p:sp>
      <p:sp>
        <p:nvSpPr>
          <p:cNvPr id="1031" name="Rectangle 1"/>
          <p:cNvSpPr/>
          <p:nvPr/>
        </p:nvSpPr>
        <p:spPr>
          <a:xfrm>
            <a:off x="-7669440" y="2465640"/>
            <a:ext cx="6336000" cy="791604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2400" spc="-1" strike="noStrike">
                <a:solidFill>
                  <a:srgbClr val="000000"/>
                </a:solidFill>
                <a:latin typeface="Times New Roman"/>
                <a:ea typeface="+mn-ea"/>
              </a:rPr>
              <a:t>Pour trouver la distance des objets célestes</a:t>
            </a:r>
            <a:r>
              <a:rPr b="0" lang="fr-FR" sz="2400" spc="-1" strike="noStrike">
                <a:solidFill>
                  <a:srgbClr val="000000"/>
                </a:solidFill>
                <a:latin typeface="Times New Roman"/>
                <a:ea typeface="+mn-ea"/>
              </a:rPr>
              <a:t> : la parallaxe, les céphéïdes ( Henrietta Leavitt ), les supernovae type 1a</a:t>
            </a:r>
            <a:endParaRPr b="0" lang="fr-FR" sz="2400" spc="-1" strike="noStrike">
              <a:solidFill>
                <a:srgbClr val="000000"/>
              </a:solidFill>
              <a:latin typeface="Arial"/>
            </a:endParaRPr>
          </a:p>
          <a:p>
            <a:pPr>
              <a:lnSpc>
                <a:spcPct val="100000"/>
              </a:lnSpc>
            </a:pPr>
            <a:r>
              <a:rPr b="0" lang="fr-FR" sz="2400" spc="-1" strike="noStrike">
                <a:solidFill>
                  <a:srgbClr val="000000"/>
                </a:solidFill>
                <a:latin typeface="Times New Roman"/>
                <a:ea typeface="+mn-ea"/>
              </a:rPr>
              <a:t>Dans les 2 derniers cas on compare la luminosité intrinsèque à, la luminosité apparente ( proportionnel à l’inverse des carrés des distances )</a:t>
            </a:r>
            <a:endParaRPr b="0" lang="fr-FR" sz="2400" spc="-1" strike="noStrike">
              <a:solidFill>
                <a:srgbClr val="000000"/>
              </a:solidFill>
              <a:latin typeface="Arial"/>
            </a:endParaRPr>
          </a:p>
          <a:p>
            <a:pPr>
              <a:lnSpc>
                <a:spcPct val="100000"/>
              </a:lnSpc>
            </a:pPr>
            <a:r>
              <a:rPr b="0" lang="fr-FR" sz="2400" spc="-1" strike="noStrike">
                <a:solidFill>
                  <a:srgbClr val="000000"/>
                </a:solidFill>
                <a:latin typeface="Times New Roman"/>
                <a:ea typeface="+mn-ea"/>
              </a:rPr>
              <a:t>On utilise également le décalage du spectre magnétique ( redshift )</a:t>
            </a:r>
            <a:endParaRPr b="0" lang="fr-FR" sz="2400" spc="-1" strike="noStrike">
              <a:solidFill>
                <a:srgbClr val="000000"/>
              </a:solidFill>
              <a:latin typeface="Arial"/>
            </a:endParaRPr>
          </a:p>
          <a:p>
            <a:pPr>
              <a:lnSpc>
                <a:spcPct val="95000"/>
              </a:lnSpc>
            </a:pPr>
            <a:r>
              <a:rPr b="0" lang="fr-FR" sz="2400" spc="-1" strike="noStrike">
                <a:solidFill>
                  <a:srgbClr val="000000"/>
                </a:solidFill>
                <a:latin typeface="Times New Roman"/>
                <a:ea typeface="+mn-ea"/>
              </a:rPr>
              <a:t>780 millions d'années après le big bang</a:t>
            </a:r>
            <a:endParaRPr b="0" lang="fr-FR" sz="2400" spc="-1" strike="noStrike">
              <a:solidFill>
                <a:srgbClr val="000000"/>
              </a:solidFill>
              <a:latin typeface="Arial"/>
            </a:endParaRPr>
          </a:p>
          <a:p>
            <a:pPr>
              <a:lnSpc>
                <a:spcPct val="95000"/>
              </a:lnSpc>
            </a:pPr>
            <a:r>
              <a:rPr b="0" lang="fr-FR" sz="2400" spc="-1" strike="noStrike">
                <a:solidFill>
                  <a:srgbClr val="000000"/>
                </a:solidFill>
                <a:latin typeface="Times New Roman"/>
                <a:ea typeface="+mn-ea"/>
              </a:rPr>
              <a:t>Cliché Hubble 2004, 270 heures soit + de 11 jours constellation du fourneau ( hémisphère sud )</a:t>
            </a:r>
            <a:endParaRPr b="0" lang="fr-FR" sz="2400" spc="-1" strike="noStrike">
              <a:solidFill>
                <a:srgbClr val="000000"/>
              </a:solidFill>
              <a:latin typeface="Arial"/>
            </a:endParaRPr>
          </a:p>
          <a:p>
            <a:pPr>
              <a:lnSpc>
                <a:spcPct val="95000"/>
              </a:lnSpc>
            </a:pPr>
            <a:r>
              <a:rPr b="0" lang="fr-FR" sz="2400" spc="-1" strike="noStrike">
                <a:solidFill>
                  <a:srgbClr val="000000"/>
                </a:solidFill>
                <a:latin typeface="Times New Roman"/>
                <a:ea typeface="+mn-ea"/>
              </a:rPr>
              <a:t>Au delà de  milliards d'années lumière décalage spectral peu fiable on s'en tient à la couleur de la galaxie</a:t>
            </a:r>
            <a:endParaRPr b="0" lang="fr-FR" sz="2400" spc="-1" strike="noStrike">
              <a:solidFill>
                <a:srgbClr val="000000"/>
              </a:solidFill>
              <a:latin typeface="Arial"/>
            </a:endParaRPr>
          </a:p>
          <a:p>
            <a:pPr>
              <a:lnSpc>
                <a:spcPct val="95000"/>
              </a:lnSpc>
            </a:pPr>
            <a:r>
              <a:rPr b="0" lang="fr-FR" sz="2400" spc="-1" strike="noStrike">
                <a:solidFill>
                  <a:srgbClr val="000000"/>
                </a:solidFill>
                <a:latin typeface="Times New Roman"/>
                <a:ea typeface="+mn-ea"/>
              </a:rPr>
              <a:t>Le VLT sur 2 nuits, d'octobre 2010 grâce au spectrographe Sinfoni  </a:t>
            </a:r>
            <a:endParaRPr b="0" lang="fr-FR" sz="2400" spc="-1" strike="noStrike">
              <a:solidFill>
                <a:srgbClr val="000000"/>
              </a:solidFill>
              <a:latin typeface="Arial"/>
            </a:endParaRPr>
          </a:p>
          <a:p>
            <a:pPr>
              <a:lnSpc>
                <a:spcPct val="95000"/>
              </a:lnSpc>
            </a:pPr>
            <a:r>
              <a:rPr b="0" lang="fr-FR" sz="2400" spc="-1" strike="noStrike">
                <a:solidFill>
                  <a:srgbClr val="000000"/>
                </a:solidFill>
                <a:latin typeface="Times New Roman"/>
                <a:ea typeface="+mn-ea"/>
              </a:rPr>
              <a:t>a mesuré 13,1 milliards d'AL</a:t>
            </a:r>
            <a:endParaRPr b="0" lang="fr-FR" sz="2400" spc="-1" strike="noStrike">
              <a:solidFill>
                <a:srgbClr val="000000"/>
              </a:solidFill>
              <a:latin typeface="Arial"/>
            </a:endParaRPr>
          </a:p>
          <a:p>
            <a:pPr>
              <a:lnSpc>
                <a:spcPct val="95000"/>
              </a:lnSpc>
            </a:pPr>
            <a:r>
              <a:rPr b="0" lang="fr-FR" sz="2400" spc="-1" strike="noStrike">
                <a:solidFill>
                  <a:srgbClr val="000000"/>
                </a:solidFill>
                <a:latin typeface="Times New Roman"/>
                <a:ea typeface="+mn-ea"/>
              </a:rPr>
              <a:t>Magnitude apparente 29 soit un milliard de fois moins lumineux que la plus faible étoile visible à l'oeil nu</a:t>
            </a:r>
            <a:endParaRPr b="0" lang="fr-FR" sz="2400" spc="-1" strike="noStrike">
              <a:solidFill>
                <a:srgbClr val="000000"/>
              </a:solidFill>
              <a:latin typeface="Arial"/>
            </a:endParaRPr>
          </a:p>
          <a:p>
            <a:pPr>
              <a:lnSpc>
                <a:spcPct val="100000"/>
              </a:lnSpc>
            </a:pPr>
            <a:r>
              <a:rPr b="0" lang="fr-FR" sz="2400" spc="-1" strike="noStrike">
                <a:solidFill>
                  <a:srgbClr val="000000"/>
                </a:solidFill>
                <a:latin typeface="Times New Roman"/>
                <a:ea typeface="+mn-ea"/>
              </a:rPr>
              <a:t>Age du big bang  13,8 milliards d’années</a:t>
            </a:r>
            <a:endParaRPr b="0" lang="fr-FR" sz="2400" spc="-1" strike="noStrike">
              <a:solidFill>
                <a:srgbClr val="000000"/>
              </a:solidFill>
              <a:latin typeface="Arial"/>
            </a:endParaRPr>
          </a:p>
        </p:txBody>
      </p:sp>
    </p:spTree>
  </p:cSld>
</p:notes>
</file>

<file path=ppt/notesSlides/notesSlide7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32" name="PlaceHolder 1"/>
          <p:cNvSpPr>
            <a:spLocks noGrp="1"/>
          </p:cNvSpPr>
          <p:nvPr>
            <p:ph type="sldImg"/>
          </p:nvPr>
        </p:nvSpPr>
        <p:spPr>
          <a:xfrm>
            <a:off x="1106640" y="812880"/>
            <a:ext cx="5343120" cy="4006440"/>
          </a:xfrm>
          <a:prstGeom prst="rect">
            <a:avLst/>
          </a:prstGeom>
          <a:ln w="0">
            <a:noFill/>
          </a:ln>
        </p:spPr>
      </p:sp>
      <p:sp>
        <p:nvSpPr>
          <p:cNvPr id="1033" name="PlaceHolder 2"/>
          <p:cNvSpPr>
            <a:spLocks noGrp="1"/>
          </p:cNvSpPr>
          <p:nvPr>
            <p:ph type="body"/>
          </p:nvPr>
        </p:nvSpPr>
        <p:spPr>
          <a:xfrm>
            <a:off x="899640" y="5078520"/>
            <a:ext cx="14473080" cy="3795120"/>
          </a:xfrm>
          <a:prstGeom prst="rect">
            <a:avLst/>
          </a:prstGeom>
          <a:solidFill>
            <a:srgbClr val="ffffff"/>
          </a:solidFill>
          <a:ln w="0">
            <a:solidFill>
              <a:srgbClr val="000000"/>
            </a:solidFill>
          </a:ln>
        </p:spPr>
        <p:txBody>
          <a:bodyPr numCol="1" spcCol="0" lIns="0" rIns="0" tIns="0" bIns="0" anchor="t">
            <a:noAutofit/>
          </a:bodyPr>
          <a:p>
            <a:pPr marL="216000" indent="0">
              <a:lnSpc>
                <a:spcPct val="100000"/>
              </a:lnSpc>
              <a:buNone/>
              <a:tabLst>
                <a:tab algn="l" pos="0"/>
              </a:tabLst>
            </a:pPr>
            <a:r>
              <a:rPr b="0" lang="fr-FR" sz="2400" spc="-1" strike="noStrike">
                <a:solidFill>
                  <a:srgbClr val="000000"/>
                </a:solidFill>
                <a:latin typeface="Arial"/>
              </a:rPr>
              <a:t>Image composite du champ ultra profond d’Hubble photographiée entre 2003 et 2012 dans trois gamme de rayonnements, le proche infrarouge, le visible et l'ultraviolet. Il s’agit du panorama galactique le plus coloré composé par le télescope spatial. Environ 10.000 galaxies sont éparpillées dans ce petit échantillon de la voûte céleste australe, et qui est quasiment dépourvu d’étoiles de notre Voie lactée au premier plan</a:t>
            </a:r>
            <a:endParaRPr b="0" lang="fr-FR" sz="2400" spc="-1" strike="noStrike">
              <a:solidFill>
                <a:srgbClr val="000000"/>
              </a:solidFill>
              <a:latin typeface="Arial"/>
            </a:endParaRPr>
          </a:p>
          <a:p>
            <a:pPr marL="216000" indent="0" algn="just">
              <a:lnSpc>
                <a:spcPct val="100000"/>
              </a:lnSpc>
              <a:buNone/>
              <a:tabLst>
                <a:tab algn="l" pos="0"/>
              </a:tabLst>
            </a:pPr>
            <a:r>
              <a:rPr b="0" lang="fr-FR" sz="2400" spc="-1" strike="noStrike">
                <a:solidFill>
                  <a:srgbClr val="444444"/>
                </a:solidFill>
                <a:latin typeface="museo-sans-1"/>
              </a:rPr>
              <a:t>Ça, c’est donc ce que le télescope Hubble peut voir en regardant dans un tout petit coin sombre du ciel. Ça ne se voit pas sur la photo, mais en analysant finement toutes les données, </a:t>
            </a:r>
            <a:r>
              <a:rPr b="1" lang="fr-FR" sz="2400" spc="-1" strike="noStrike">
                <a:solidFill>
                  <a:srgbClr val="444444"/>
                </a:solidFill>
                <a:latin typeface="museo-sans-1"/>
              </a:rPr>
              <a:t>les astronomes ont pu identifier dans cette prise de vue pas moins de 10 000 galaxies</a:t>
            </a:r>
            <a:r>
              <a:rPr b="0" lang="fr-FR" sz="2400" spc="-1" strike="noStrike">
                <a:solidFill>
                  <a:srgbClr val="444444"/>
                </a:solidFill>
                <a:latin typeface="museo-sans-1"/>
              </a:rPr>
              <a:t> ! Ce qui est bluffant, c’est que cette image ne couvre qu’un morceau du ciel minuscule : à peu près l’équivalent de la surface d’une tête d’épingle que vous tiendriez à bout de bras !</a:t>
            </a:r>
            <a:endParaRPr b="0" lang="fr-FR" sz="2400" spc="-1" strike="noStrike">
              <a:solidFill>
                <a:srgbClr val="000000"/>
              </a:solidFill>
              <a:latin typeface="Arial"/>
            </a:endParaRPr>
          </a:p>
          <a:p>
            <a:pPr marL="216000" indent="0" algn="just">
              <a:lnSpc>
                <a:spcPct val="100000"/>
              </a:lnSpc>
              <a:buNone/>
              <a:tabLst>
                <a:tab algn="l" pos="0"/>
              </a:tabLst>
            </a:pPr>
            <a:r>
              <a:rPr b="0" lang="fr-FR" sz="2400" spc="-1" strike="noStrike">
                <a:solidFill>
                  <a:srgbClr val="444444"/>
                </a:solidFill>
                <a:latin typeface="museo-sans-1"/>
              </a:rPr>
              <a:t>Pour être précis, le champ de vision de cette image est d’environ 0.04°, ce qui signifie qu’</a:t>
            </a:r>
            <a:r>
              <a:rPr b="1" lang="fr-FR" sz="2400" spc="-1" strike="noStrike">
                <a:solidFill>
                  <a:srgbClr val="444444"/>
                </a:solidFill>
                <a:latin typeface="museo-sans-1"/>
              </a:rPr>
              <a:t>il faudrait faire environ 23 millions de photos comme celle-ci pour couvrir l’ensemble du ciel</a:t>
            </a:r>
            <a:r>
              <a:rPr b="0" lang="fr-FR" sz="2400" spc="-1" strike="noStrike">
                <a:solidFill>
                  <a:srgbClr val="444444"/>
                </a:solidFill>
                <a:latin typeface="museo-sans-1"/>
              </a:rPr>
              <a:t>. Puisque l’on a trouvé 10 000 galaxies dans cette image, cela signifie qu’il y a certainement au minimum 23 millions x 10 000 = 230 milliards de galaxies. Comme c’est un calcul « en moyenne », disons qu’</a:t>
            </a:r>
            <a:r>
              <a:rPr b="1" lang="fr-FR" sz="2400" spc="-1" strike="noStrike">
                <a:solidFill>
                  <a:srgbClr val="444444"/>
                </a:solidFill>
                <a:latin typeface="museo-sans-1"/>
              </a:rPr>
              <a:t>il y a quelques centaines de milliards de galaxies dans l’Univers observable</a:t>
            </a:r>
            <a:r>
              <a:rPr b="0" lang="fr-FR" sz="2400" spc="-1" strike="noStrike">
                <a:solidFill>
                  <a:srgbClr val="444444"/>
                </a:solidFill>
                <a:latin typeface="museo-sans-1"/>
              </a:rPr>
              <a:t>.</a:t>
            </a:r>
            <a:endParaRPr b="0" lang="fr-FR" sz="2400" spc="-1" strike="noStrike">
              <a:solidFill>
                <a:srgbClr val="000000"/>
              </a:solidFill>
              <a:latin typeface="Arial"/>
            </a:endParaRPr>
          </a:p>
          <a:p>
            <a:pPr marL="216000" indent="0" algn="just">
              <a:lnSpc>
                <a:spcPct val="100000"/>
              </a:lnSpc>
              <a:buNone/>
              <a:tabLst>
                <a:tab algn="l" pos="0"/>
              </a:tabLst>
            </a:pPr>
            <a:r>
              <a:rPr b="0" lang="fr-FR" sz="2400" spc="-1" strike="noStrike">
                <a:solidFill>
                  <a:srgbClr val="444444"/>
                </a:solidFill>
                <a:latin typeface="museo-sans-1"/>
              </a:rPr>
              <a:t>Nous sommes au bout de notre calcul, s’il y a quelques centaines de milliards d’étoiles par galaxie et quelques centaines de milliards de galaxies, en faisant le produit des deux on trouve qu’</a:t>
            </a:r>
            <a:r>
              <a:rPr b="1" lang="fr-FR" sz="2400" spc="-1" strike="noStrike">
                <a:solidFill>
                  <a:srgbClr val="444444"/>
                </a:solidFill>
                <a:latin typeface="museo-sans-1"/>
              </a:rPr>
              <a:t>il y a environ 10^23 (10 puissance 23) étoiles dans notre Univers observable !</a:t>
            </a:r>
            <a:endParaRPr b="0" lang="fr-FR" sz="2400" spc="-1" strike="noStrike">
              <a:solidFill>
                <a:srgbClr val="000000"/>
              </a:solidFill>
              <a:latin typeface="Arial"/>
            </a:endParaRPr>
          </a:p>
          <a:p>
            <a:pPr marL="216000" indent="0">
              <a:lnSpc>
                <a:spcPct val="100000"/>
              </a:lnSpc>
              <a:buNone/>
              <a:tabLst>
                <a:tab algn="l" pos="0"/>
              </a:tabLst>
            </a:pPr>
            <a:endParaRPr b="0" lang="fr-FR" sz="1800" spc="-1" strike="noStrike">
              <a:solidFill>
                <a:srgbClr val="000000"/>
              </a:solidFill>
              <a:latin typeface="Arial"/>
            </a:endParaRPr>
          </a:p>
        </p:txBody>
      </p:sp>
      <p:sp>
        <p:nvSpPr>
          <p:cNvPr id="1034" name="Rectangle 1"/>
          <p:cNvSpPr/>
          <p:nvPr/>
        </p:nvSpPr>
        <p:spPr>
          <a:xfrm>
            <a:off x="-7669440" y="2465640"/>
            <a:ext cx="6336000" cy="791604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2400" spc="-1" strike="noStrike">
                <a:solidFill>
                  <a:srgbClr val="000000"/>
                </a:solidFill>
                <a:latin typeface="Times New Roman"/>
                <a:ea typeface="+mn-ea"/>
              </a:rPr>
              <a:t>Pour trouver la distance des objets célestes</a:t>
            </a:r>
            <a:r>
              <a:rPr b="0" lang="fr-FR" sz="2400" spc="-1" strike="noStrike">
                <a:solidFill>
                  <a:srgbClr val="000000"/>
                </a:solidFill>
                <a:latin typeface="Times New Roman"/>
                <a:ea typeface="+mn-ea"/>
              </a:rPr>
              <a:t> : la parallaxe, les céphéïdes ( Henrietta Leavitt ), les supernovae type 1a</a:t>
            </a:r>
            <a:endParaRPr b="0" lang="fr-FR" sz="2400" spc="-1" strike="noStrike">
              <a:solidFill>
                <a:srgbClr val="000000"/>
              </a:solidFill>
              <a:latin typeface="Arial"/>
            </a:endParaRPr>
          </a:p>
          <a:p>
            <a:pPr>
              <a:lnSpc>
                <a:spcPct val="100000"/>
              </a:lnSpc>
            </a:pPr>
            <a:r>
              <a:rPr b="0" lang="fr-FR" sz="2400" spc="-1" strike="noStrike">
                <a:solidFill>
                  <a:srgbClr val="000000"/>
                </a:solidFill>
                <a:latin typeface="Times New Roman"/>
                <a:ea typeface="+mn-ea"/>
              </a:rPr>
              <a:t>Dans les 2 derniers cas on compare la luminosité intrinsèque à, la luminosité apparente ( proportionnel à l’inverse des carrés des distances )</a:t>
            </a:r>
            <a:endParaRPr b="0" lang="fr-FR" sz="2400" spc="-1" strike="noStrike">
              <a:solidFill>
                <a:srgbClr val="000000"/>
              </a:solidFill>
              <a:latin typeface="Arial"/>
            </a:endParaRPr>
          </a:p>
          <a:p>
            <a:pPr>
              <a:lnSpc>
                <a:spcPct val="100000"/>
              </a:lnSpc>
            </a:pPr>
            <a:r>
              <a:rPr b="0" lang="fr-FR" sz="2400" spc="-1" strike="noStrike">
                <a:solidFill>
                  <a:srgbClr val="000000"/>
                </a:solidFill>
                <a:latin typeface="Times New Roman"/>
                <a:ea typeface="+mn-ea"/>
              </a:rPr>
              <a:t>On utilise également le décalage du spectre magnétique ( redshift )</a:t>
            </a:r>
            <a:endParaRPr b="0" lang="fr-FR" sz="2400" spc="-1" strike="noStrike">
              <a:solidFill>
                <a:srgbClr val="000000"/>
              </a:solidFill>
              <a:latin typeface="Arial"/>
            </a:endParaRPr>
          </a:p>
          <a:p>
            <a:pPr>
              <a:lnSpc>
                <a:spcPct val="95000"/>
              </a:lnSpc>
            </a:pPr>
            <a:r>
              <a:rPr b="0" lang="fr-FR" sz="2400" spc="-1" strike="noStrike">
                <a:solidFill>
                  <a:srgbClr val="000000"/>
                </a:solidFill>
                <a:latin typeface="Times New Roman"/>
                <a:ea typeface="+mn-ea"/>
              </a:rPr>
              <a:t>780 millions d'années après le big bang</a:t>
            </a:r>
            <a:endParaRPr b="0" lang="fr-FR" sz="2400" spc="-1" strike="noStrike">
              <a:solidFill>
                <a:srgbClr val="000000"/>
              </a:solidFill>
              <a:latin typeface="Arial"/>
            </a:endParaRPr>
          </a:p>
          <a:p>
            <a:pPr>
              <a:lnSpc>
                <a:spcPct val="95000"/>
              </a:lnSpc>
            </a:pPr>
            <a:r>
              <a:rPr b="0" lang="fr-FR" sz="2400" spc="-1" strike="noStrike">
                <a:solidFill>
                  <a:srgbClr val="000000"/>
                </a:solidFill>
                <a:latin typeface="Times New Roman"/>
                <a:ea typeface="+mn-ea"/>
              </a:rPr>
              <a:t>Cliché Hubble 2004, 270 heures soit + de 11 jours constellation du fourneau ( hémisphère sud )</a:t>
            </a:r>
            <a:endParaRPr b="0" lang="fr-FR" sz="2400" spc="-1" strike="noStrike">
              <a:solidFill>
                <a:srgbClr val="000000"/>
              </a:solidFill>
              <a:latin typeface="Arial"/>
            </a:endParaRPr>
          </a:p>
          <a:p>
            <a:pPr>
              <a:lnSpc>
                <a:spcPct val="95000"/>
              </a:lnSpc>
            </a:pPr>
            <a:r>
              <a:rPr b="0" lang="fr-FR" sz="2400" spc="-1" strike="noStrike">
                <a:solidFill>
                  <a:srgbClr val="000000"/>
                </a:solidFill>
                <a:latin typeface="Times New Roman"/>
                <a:ea typeface="+mn-ea"/>
              </a:rPr>
              <a:t>Au delà de  milliards d'années lumière décalage spectral peu fiable on s'en tient à la couleur de la galaxie</a:t>
            </a:r>
            <a:endParaRPr b="0" lang="fr-FR" sz="2400" spc="-1" strike="noStrike">
              <a:solidFill>
                <a:srgbClr val="000000"/>
              </a:solidFill>
              <a:latin typeface="Arial"/>
            </a:endParaRPr>
          </a:p>
          <a:p>
            <a:pPr>
              <a:lnSpc>
                <a:spcPct val="95000"/>
              </a:lnSpc>
            </a:pPr>
            <a:r>
              <a:rPr b="0" lang="fr-FR" sz="2400" spc="-1" strike="noStrike">
                <a:solidFill>
                  <a:srgbClr val="000000"/>
                </a:solidFill>
                <a:latin typeface="Times New Roman"/>
                <a:ea typeface="+mn-ea"/>
              </a:rPr>
              <a:t>Le VLT sur 2 nuits, d'octobre 2010 grâce au spectrographe Sinfoni  </a:t>
            </a:r>
            <a:endParaRPr b="0" lang="fr-FR" sz="2400" spc="-1" strike="noStrike">
              <a:solidFill>
                <a:srgbClr val="000000"/>
              </a:solidFill>
              <a:latin typeface="Arial"/>
            </a:endParaRPr>
          </a:p>
          <a:p>
            <a:pPr>
              <a:lnSpc>
                <a:spcPct val="95000"/>
              </a:lnSpc>
            </a:pPr>
            <a:r>
              <a:rPr b="0" lang="fr-FR" sz="2400" spc="-1" strike="noStrike">
                <a:solidFill>
                  <a:srgbClr val="000000"/>
                </a:solidFill>
                <a:latin typeface="Times New Roman"/>
                <a:ea typeface="+mn-ea"/>
              </a:rPr>
              <a:t>a mesuré 13,1 milliards d'AL</a:t>
            </a:r>
            <a:endParaRPr b="0" lang="fr-FR" sz="2400" spc="-1" strike="noStrike">
              <a:solidFill>
                <a:srgbClr val="000000"/>
              </a:solidFill>
              <a:latin typeface="Arial"/>
            </a:endParaRPr>
          </a:p>
          <a:p>
            <a:pPr>
              <a:lnSpc>
                <a:spcPct val="95000"/>
              </a:lnSpc>
            </a:pPr>
            <a:r>
              <a:rPr b="0" lang="fr-FR" sz="2400" spc="-1" strike="noStrike">
                <a:solidFill>
                  <a:srgbClr val="000000"/>
                </a:solidFill>
                <a:latin typeface="Times New Roman"/>
                <a:ea typeface="+mn-ea"/>
              </a:rPr>
              <a:t>Magnitude apparente 29 soit un milliard de fois moins lumineux que la plus faible étoile visible à l'oeil nu</a:t>
            </a:r>
            <a:endParaRPr b="0" lang="fr-FR" sz="2400" spc="-1" strike="noStrike">
              <a:solidFill>
                <a:srgbClr val="000000"/>
              </a:solidFill>
              <a:latin typeface="Arial"/>
            </a:endParaRPr>
          </a:p>
          <a:p>
            <a:pPr>
              <a:lnSpc>
                <a:spcPct val="100000"/>
              </a:lnSpc>
            </a:pPr>
            <a:r>
              <a:rPr b="0" lang="fr-FR" sz="2400" spc="-1" strike="noStrike">
                <a:solidFill>
                  <a:srgbClr val="000000"/>
                </a:solidFill>
                <a:latin typeface="Times New Roman"/>
                <a:ea typeface="+mn-ea"/>
              </a:rPr>
              <a:t>Age du big bang  13,8 milliards d’années</a:t>
            </a:r>
            <a:endParaRPr b="0" lang="fr-FR" sz="2400" spc="-1" strike="noStrike">
              <a:solidFill>
                <a:srgbClr val="000000"/>
              </a:solidFill>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6" name="PlaceHolder 1"/>
          <p:cNvSpPr>
            <a:spLocks noGrp="1"/>
          </p:cNvSpPr>
          <p:nvPr>
            <p:ph type="sldImg"/>
          </p:nvPr>
        </p:nvSpPr>
        <p:spPr>
          <a:xfrm>
            <a:off x="1106640" y="812880"/>
            <a:ext cx="5343120" cy="4006440"/>
          </a:xfrm>
          <a:prstGeom prst="rect">
            <a:avLst/>
          </a:prstGeom>
          <a:ln w="0">
            <a:noFill/>
          </a:ln>
        </p:spPr>
      </p:sp>
      <p:sp>
        <p:nvSpPr>
          <p:cNvPr id="887" name="Espace réservé des commentaires 1"/>
          <p:cNvSpPr/>
          <p:nvPr/>
        </p:nvSpPr>
        <p:spPr>
          <a:xfrm>
            <a:off x="1170000" y="5086440"/>
            <a:ext cx="5223600" cy="4104720"/>
          </a:xfrm>
          <a:prstGeom prst="rect">
            <a:avLst/>
          </a:prstGeom>
          <a:noFill/>
          <a:ln w="0">
            <a:noFill/>
          </a:ln>
        </p:spPr>
        <p:style>
          <a:lnRef idx="0"/>
          <a:fillRef idx="0"/>
          <a:effectRef idx="0"/>
          <a:fontRef idx="minor"/>
        </p:style>
        <p:txBody>
          <a:bodyPr lIns="0" rIns="0" tIns="0" bIns="0" anchor="t">
            <a:noAutofit/>
          </a:bodyPr>
          <a:p>
            <a:pPr>
              <a:lnSpc>
                <a:spcPct val="100000"/>
              </a:lnSpc>
              <a:spcBef>
                <a:spcPts val="360"/>
              </a:spcBef>
            </a:pPr>
            <a:endParaRPr b="0" lang="fr-FR" sz="1200" spc="-1" strike="noStrike">
              <a:solidFill>
                <a:srgbClr val="000000"/>
              </a:solidFill>
              <a:latin typeface="Times New Roman"/>
              <a:ea typeface="+mn-ea"/>
            </a:endParaRPr>
          </a:p>
        </p:txBody>
      </p:sp>
    </p:spTree>
  </p:cSld>
</p:notes>
</file>

<file path=ppt/notesSlides/notesSlide8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35" name="PlaceHolder 1"/>
          <p:cNvSpPr>
            <a:spLocks noGrp="1"/>
          </p:cNvSpPr>
          <p:nvPr>
            <p:ph type="sldImg"/>
          </p:nvPr>
        </p:nvSpPr>
        <p:spPr>
          <a:xfrm>
            <a:off x="1312920" y="1027080"/>
            <a:ext cx="4933440" cy="3700080"/>
          </a:xfrm>
          <a:prstGeom prst="rect">
            <a:avLst/>
          </a:prstGeom>
          <a:ln w="0">
            <a:noFill/>
          </a:ln>
        </p:spPr>
      </p:sp>
      <p:sp>
        <p:nvSpPr>
          <p:cNvPr id="1036" name="PlaceHolder 2"/>
          <p:cNvSpPr>
            <a:spLocks noGrp="1"/>
          </p:cNvSpPr>
          <p:nvPr>
            <p:ph type="body"/>
          </p:nvPr>
        </p:nvSpPr>
        <p:spPr>
          <a:xfrm>
            <a:off x="1170000" y="5086440"/>
            <a:ext cx="5225400" cy="4106160"/>
          </a:xfrm>
          <a:prstGeom prst="rect">
            <a:avLst/>
          </a:prstGeom>
          <a:noFill/>
          <a:ln w="0">
            <a:noFill/>
          </a:ln>
        </p:spPr>
        <p:txBody>
          <a:bodyPr numCol="1" spcCol="0" lIns="0" rIns="0" tIns="12600" bIns="0" anchor="t">
            <a:noAutofit/>
          </a:bodyPr>
          <a:p>
            <a:pPr marL="216000" indent="0">
              <a:lnSpc>
                <a:spcPct val="95000"/>
              </a:lnSpc>
              <a:buNone/>
              <a:tabLst>
                <a:tab algn="l" pos="0"/>
              </a:tabLst>
            </a:pPr>
            <a:r>
              <a:rPr b="0" lang="fr-FR" sz="2000" spc="-1" strike="noStrike">
                <a:solidFill>
                  <a:srgbClr val="000000"/>
                </a:solidFill>
                <a:latin typeface="Arial"/>
              </a:rPr>
              <a:t>780 millions d'années après le big bang</a:t>
            </a:r>
            <a:endParaRPr b="0" lang="fr-FR" sz="2000" spc="-1" strike="noStrike">
              <a:solidFill>
                <a:srgbClr val="000000"/>
              </a:solidFill>
              <a:latin typeface="Arial"/>
            </a:endParaRPr>
          </a:p>
          <a:p>
            <a:pPr marL="216000" indent="0">
              <a:lnSpc>
                <a:spcPct val="95000"/>
              </a:lnSpc>
              <a:buNone/>
              <a:tabLst>
                <a:tab algn="l" pos="0"/>
              </a:tabLst>
            </a:pPr>
            <a:r>
              <a:rPr b="0" lang="fr-FR" sz="2000" spc="-1" strike="noStrike">
                <a:solidFill>
                  <a:srgbClr val="000000"/>
                </a:solidFill>
                <a:latin typeface="Arial"/>
              </a:rPr>
              <a:t>Cliché Hubble 2004, 270 heures soit + de 11 jours constellation du fourneau ( hémisphère sud )</a:t>
            </a:r>
            <a:endParaRPr b="0" lang="fr-FR" sz="2000" spc="-1" strike="noStrike">
              <a:solidFill>
                <a:srgbClr val="000000"/>
              </a:solidFill>
              <a:latin typeface="Arial"/>
            </a:endParaRPr>
          </a:p>
          <a:p>
            <a:pPr marL="216000" indent="0">
              <a:lnSpc>
                <a:spcPct val="95000"/>
              </a:lnSpc>
              <a:buNone/>
              <a:tabLst>
                <a:tab algn="l" pos="0"/>
              </a:tabLst>
            </a:pPr>
            <a:r>
              <a:rPr b="0" lang="fr-FR" sz="2000" spc="-1" strike="noStrike">
                <a:solidFill>
                  <a:srgbClr val="000000"/>
                </a:solidFill>
                <a:latin typeface="Arial"/>
              </a:rPr>
              <a:t>Au delà de  milliards d'années lumière décalage spectral peu fiable on s'en tient à la couleur de la galaxie</a:t>
            </a:r>
            <a:endParaRPr b="0" lang="fr-FR" sz="2000" spc="-1" strike="noStrike">
              <a:solidFill>
                <a:srgbClr val="000000"/>
              </a:solidFill>
              <a:latin typeface="Arial"/>
            </a:endParaRPr>
          </a:p>
          <a:p>
            <a:pPr marL="216000" indent="0">
              <a:lnSpc>
                <a:spcPct val="95000"/>
              </a:lnSpc>
              <a:buNone/>
              <a:tabLst>
                <a:tab algn="l" pos="0"/>
              </a:tabLst>
            </a:pPr>
            <a:r>
              <a:rPr b="0" lang="fr-FR" sz="2000" spc="-1" strike="noStrike">
                <a:solidFill>
                  <a:srgbClr val="000000"/>
                </a:solidFill>
                <a:latin typeface="Arial"/>
              </a:rPr>
              <a:t>Le VLT sur 2 nuits, d'octobre 2010 grâce au spectrographe Sinfoni  </a:t>
            </a:r>
            <a:endParaRPr b="0" lang="fr-FR" sz="2000" spc="-1" strike="noStrike">
              <a:solidFill>
                <a:srgbClr val="000000"/>
              </a:solidFill>
              <a:latin typeface="Arial"/>
            </a:endParaRPr>
          </a:p>
          <a:p>
            <a:pPr marL="216000" indent="0">
              <a:lnSpc>
                <a:spcPct val="95000"/>
              </a:lnSpc>
              <a:buNone/>
              <a:tabLst>
                <a:tab algn="l" pos="0"/>
              </a:tabLst>
            </a:pPr>
            <a:r>
              <a:rPr b="0" lang="fr-FR" sz="2000" spc="-1" strike="noStrike">
                <a:solidFill>
                  <a:srgbClr val="000000"/>
                </a:solidFill>
                <a:latin typeface="Arial"/>
              </a:rPr>
              <a:t>a mesuré 13,1 milliards d'AL</a:t>
            </a:r>
            <a:endParaRPr b="0" lang="fr-FR" sz="2000" spc="-1" strike="noStrike">
              <a:solidFill>
                <a:srgbClr val="000000"/>
              </a:solidFill>
              <a:latin typeface="Arial"/>
            </a:endParaRPr>
          </a:p>
          <a:p>
            <a:pPr marL="216000" indent="0">
              <a:lnSpc>
                <a:spcPct val="95000"/>
              </a:lnSpc>
              <a:buNone/>
              <a:tabLst>
                <a:tab algn="l" pos="0"/>
              </a:tabLst>
            </a:pPr>
            <a:r>
              <a:rPr b="0" lang="fr-FR" sz="2000" spc="-1" strike="noStrike">
                <a:solidFill>
                  <a:srgbClr val="000000"/>
                </a:solidFill>
                <a:latin typeface="Arial"/>
              </a:rPr>
              <a:t>Magnitude apparente 29 soit un milliard de fois moins lumineux que la plus faible étoile visible à l'oeil nu</a:t>
            </a:r>
            <a:endParaRPr b="0" lang="fr-FR" sz="2000" spc="-1" strike="noStrike">
              <a:solidFill>
                <a:srgbClr val="000000"/>
              </a:solidFill>
              <a:latin typeface="Arial"/>
            </a:endParaRPr>
          </a:p>
        </p:txBody>
      </p:sp>
    </p:spTree>
  </p:cSld>
</p:notes>
</file>

<file path=ppt/notesSlides/notesSlide8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37" name="Rectangle 1"/>
          <p:cNvSpPr/>
          <p:nvPr/>
        </p:nvSpPr>
        <p:spPr>
          <a:xfrm>
            <a:off x="-2916360" y="0"/>
            <a:ext cx="13177080" cy="54536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fr-FR" sz="1600" spc="-1" strike="noStrike" cap="small">
                <a:solidFill>
                  <a:srgbClr val="001070"/>
                </a:solidFill>
                <a:latin typeface="Arial"/>
                <a:ea typeface="+mn-ea"/>
              </a:rPr>
              <a:t>La source la plus lointaine de l'Univers: première émission lumineuse</a:t>
            </a:r>
            <a:endParaRPr b="0" lang="fr-FR" sz="1600" spc="-1" strike="noStrike">
              <a:solidFill>
                <a:srgbClr val="000000"/>
              </a:solidFill>
              <a:latin typeface="Arial"/>
            </a:endParaRPr>
          </a:p>
          <a:p>
            <a:pPr algn="just">
              <a:lnSpc>
                <a:spcPct val="100000"/>
              </a:lnSpc>
            </a:pPr>
            <a:r>
              <a:rPr b="0" lang="fr-FR" sz="2400" spc="-1" strike="noStrike">
                <a:solidFill>
                  <a:srgbClr val="000000"/>
                </a:solidFill>
                <a:latin typeface="Times New Roman"/>
                <a:ea typeface="+mn-ea"/>
              </a:rPr>
              <a:t>Le fond diffus cosmologique correspond à la première émission de photons dans l'Univers, 380 000 ans après le Big-Bang. Il a été découvert par les radioastronomes </a:t>
            </a:r>
            <a:r>
              <a:rPr b="1" lang="fr-FR" sz="2400" spc="-1" strike="noStrike">
                <a:solidFill>
                  <a:srgbClr val="000000"/>
                </a:solidFill>
                <a:latin typeface="Times New Roman"/>
                <a:ea typeface="+mn-ea"/>
              </a:rPr>
              <a:t>Penzias et Wilson en 1965 </a:t>
            </a:r>
            <a:r>
              <a:rPr b="0" lang="fr-FR" sz="2400" spc="-1" strike="noStrike">
                <a:solidFill>
                  <a:srgbClr val="000000"/>
                </a:solidFill>
                <a:latin typeface="Times New Roman"/>
                <a:ea typeface="+mn-ea"/>
              </a:rPr>
              <a:t>qui testaient une antenne pour mesurer le rayonnement radio de notre Galaxie. Ils ont découvert un signal émis qui était identique quelque soit la direction observée.</a:t>
            </a:r>
            <a:endParaRPr b="0" lang="fr-FR" sz="2400" spc="-1" strike="noStrike">
              <a:solidFill>
                <a:srgbClr val="000000"/>
              </a:solidFill>
              <a:latin typeface="Arial"/>
            </a:endParaRPr>
          </a:p>
          <a:p>
            <a:pPr algn="just">
              <a:lnSpc>
                <a:spcPct val="100000"/>
              </a:lnSpc>
            </a:pPr>
            <a:r>
              <a:rPr b="0" lang="fr-FR" sz="2400" spc="-1" strike="noStrike">
                <a:solidFill>
                  <a:srgbClr val="000000"/>
                </a:solidFill>
                <a:latin typeface="Times New Roman"/>
                <a:ea typeface="+mn-ea"/>
              </a:rPr>
              <a:t>Le fond diffus cosmologique avait été prédit par l'astrophysicien Gamow. 380 000 ans après le Big-Bang, l'Univers était considérablement plus petit et plus dense qu'il ne l'est aujourd'hui. Les photons étaient perpétuellement en interaction avec la matière dense : tout photon émis était immédiatement absorbé par la matière, en particulier par les électrons libres. Dès que les électrons ont commencé à se combiner avec les noyaux des atomes, les photons ont pu se libérer de la matière : l'Univers est devenu transparent. L'image de ces premiers photons occupe toute la sphère céleste (voir image).</a:t>
            </a:r>
            <a:endParaRPr b="0" lang="fr-FR" sz="2400" spc="-1" strike="noStrike">
              <a:solidFill>
                <a:srgbClr val="000000"/>
              </a:solidFill>
              <a:latin typeface="Arial"/>
            </a:endParaRPr>
          </a:p>
          <a:p>
            <a:pPr algn="just">
              <a:lnSpc>
                <a:spcPct val="100000"/>
              </a:lnSpc>
            </a:pPr>
            <a:r>
              <a:rPr b="0" lang="fr-FR" sz="2400" spc="-1" strike="noStrike">
                <a:solidFill>
                  <a:srgbClr val="000000"/>
                </a:solidFill>
                <a:latin typeface="Times New Roman"/>
                <a:ea typeface="+mn-ea"/>
              </a:rPr>
              <a:t>La découverte du fond diffus cosmologique est une des preuves du Big-Bang. Son décalage spectral correspond à z=1100, impliquant que l'Univers était plus d'un milliard de fois plus dense qu'aujourd'hui ! On peut associer une température à cette émission, dite de </a:t>
            </a:r>
            <a:r>
              <a:rPr b="1" lang="fr-FR" sz="2400" spc="-1" strike="noStrike" u="sng">
                <a:solidFill>
                  <a:srgbClr val="000000"/>
                </a:solidFill>
                <a:uFillTx/>
                <a:latin typeface="Times New Roman"/>
                <a:ea typeface="+mn-ea"/>
                <a:hlinkClick r:id="rId1"/>
              </a:rPr>
              <a:t>corps noir</a:t>
            </a:r>
            <a:r>
              <a:rPr b="0" lang="fr-FR" sz="2400" spc="-1" strike="noStrike">
                <a:solidFill>
                  <a:srgbClr val="000000"/>
                </a:solidFill>
                <a:latin typeface="Times New Roman"/>
                <a:ea typeface="+mn-ea"/>
              </a:rPr>
              <a:t>, qui est de 2,7 degrés Kelvin aujourd'hui, alors qu'elle était de 3000 degrés Kelvin lors de l'émission.</a:t>
            </a:r>
            <a:endParaRPr b="0" lang="fr-FR" sz="2400" spc="-1" strike="noStrike">
              <a:solidFill>
                <a:srgbClr val="000000"/>
              </a:solidFill>
              <a:latin typeface="Arial"/>
            </a:endParaRPr>
          </a:p>
        </p:txBody>
      </p:sp>
      <p:sp>
        <p:nvSpPr>
          <p:cNvPr id="1038" name="Rectangle 2"/>
          <p:cNvSpPr/>
          <p:nvPr/>
        </p:nvSpPr>
        <p:spPr>
          <a:xfrm>
            <a:off x="-4411800" y="5508720"/>
            <a:ext cx="18144360" cy="161424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000" spc="-1" strike="noStrike">
                <a:solidFill>
                  <a:srgbClr val="000000"/>
                </a:solidFill>
                <a:latin typeface="Arial"/>
                <a:ea typeface="+mn-ea"/>
              </a:rPr>
              <a:t>Le </a:t>
            </a:r>
            <a:r>
              <a:rPr b="1" lang="fr-FR" sz="2000" spc="-1" strike="noStrike">
                <a:solidFill>
                  <a:srgbClr val="000000"/>
                </a:solidFill>
                <a:latin typeface="Arial"/>
                <a:ea typeface="+mn-ea"/>
              </a:rPr>
              <a:t>fond diffus cosmologique</a:t>
            </a:r>
            <a:r>
              <a:rPr b="0" lang="fr-FR" sz="2000" spc="-1" strike="noStrike">
                <a:solidFill>
                  <a:srgbClr val="000000"/>
                </a:solidFill>
                <a:latin typeface="Arial"/>
                <a:ea typeface="+mn-ea"/>
              </a:rPr>
              <a:t>, ou de plus en plus souvent </a:t>
            </a:r>
            <a:r>
              <a:rPr b="1" lang="fr-FR" sz="2000" spc="-1" strike="noStrike">
                <a:solidFill>
                  <a:srgbClr val="000000"/>
                </a:solidFill>
                <a:latin typeface="Arial"/>
                <a:ea typeface="+mn-ea"/>
              </a:rPr>
              <a:t>fond diffus micro-onde</a:t>
            </a:r>
            <a:r>
              <a:rPr b="0" lang="fr-FR" sz="2000" spc="-1" strike="noStrike">
                <a:solidFill>
                  <a:srgbClr val="000000"/>
                </a:solidFill>
                <a:latin typeface="Arial"/>
                <a:ea typeface="+mn-ea"/>
              </a:rPr>
              <a:t> ou </a:t>
            </a:r>
            <a:r>
              <a:rPr b="1" lang="fr-FR" sz="2000" spc="-1" strike="noStrike">
                <a:solidFill>
                  <a:srgbClr val="000000"/>
                </a:solidFill>
                <a:latin typeface="Arial"/>
                <a:ea typeface="+mn-ea"/>
              </a:rPr>
              <a:t>fond cosmique de micro-ondes</a:t>
            </a:r>
            <a:r>
              <a:rPr b="0" lang="fr-FR" sz="2000" spc="-1" strike="noStrike" u="sng" baseline="30000">
                <a:solidFill>
                  <a:srgbClr val="000000"/>
                </a:solidFill>
                <a:uFillTx/>
                <a:latin typeface="Arial"/>
                <a:ea typeface="+mn-ea"/>
                <a:hlinkClick r:id="rId2"/>
              </a:rPr>
              <a:t>1</a:t>
            </a:r>
            <a:r>
              <a:rPr b="0" lang="fr-FR" sz="2000" spc="-1" strike="noStrike">
                <a:solidFill>
                  <a:srgbClr val="000000"/>
                </a:solidFill>
                <a:latin typeface="Arial"/>
                <a:ea typeface="+mn-ea"/>
              </a:rPr>
              <a:t>, est le nom donné au </a:t>
            </a:r>
            <a:r>
              <a:rPr b="0" lang="fr-FR" sz="2000" spc="-1" strike="noStrike" u="sng">
                <a:solidFill>
                  <a:srgbClr val="000000"/>
                </a:solidFill>
                <a:uFillTx/>
                <a:latin typeface="Arial"/>
                <a:ea typeface="+mn-ea"/>
                <a:hlinkClick r:id="rId3"/>
              </a:rPr>
              <a:t>rayonnement électromagnétique</a:t>
            </a:r>
            <a:r>
              <a:rPr b="0" lang="fr-FR" sz="2000" spc="-1" strike="noStrike">
                <a:solidFill>
                  <a:srgbClr val="000000"/>
                </a:solidFill>
                <a:latin typeface="Arial"/>
                <a:ea typeface="+mn-ea"/>
              </a:rPr>
              <a:t> issu, selon le </a:t>
            </a:r>
            <a:r>
              <a:rPr b="0" lang="fr-FR" sz="2000" spc="-1" strike="noStrike" u="sng">
                <a:solidFill>
                  <a:srgbClr val="000000"/>
                </a:solidFill>
                <a:uFillTx/>
                <a:latin typeface="Arial"/>
                <a:ea typeface="+mn-ea"/>
                <a:hlinkClick r:id="rId4"/>
              </a:rPr>
              <a:t>modèle standard de la cosmologie</a:t>
            </a:r>
            <a:r>
              <a:rPr b="0" lang="fr-FR" sz="2000" spc="-1" strike="noStrike">
                <a:solidFill>
                  <a:srgbClr val="000000"/>
                </a:solidFill>
                <a:latin typeface="Arial"/>
                <a:ea typeface="+mn-ea"/>
              </a:rPr>
              <a:t>, de l'époque dense et chaude qu'a connue l'</a:t>
            </a:r>
            <a:r>
              <a:rPr b="0" lang="fr-FR" sz="2000" spc="-1" strike="noStrike" u="sng">
                <a:solidFill>
                  <a:srgbClr val="000000"/>
                </a:solidFill>
                <a:uFillTx/>
                <a:latin typeface="Arial"/>
                <a:ea typeface="+mn-ea"/>
                <a:hlinkClick r:id="rId5"/>
              </a:rPr>
              <a:t>Univers</a:t>
            </a:r>
            <a:r>
              <a:rPr b="0" lang="fr-FR" sz="2000" spc="-1" strike="noStrike">
                <a:solidFill>
                  <a:srgbClr val="000000"/>
                </a:solidFill>
                <a:latin typeface="Arial"/>
                <a:ea typeface="+mn-ea"/>
              </a:rPr>
              <a:t> par le passé, le </a:t>
            </a:r>
            <a:r>
              <a:rPr b="0" lang="fr-FR" sz="2000" spc="-1" strike="noStrike" u="sng">
                <a:solidFill>
                  <a:srgbClr val="000000"/>
                </a:solidFill>
                <a:uFillTx/>
                <a:latin typeface="Arial"/>
                <a:ea typeface="+mn-ea"/>
                <a:hlinkClick r:id="rId6"/>
              </a:rPr>
              <a:t>Big Bang</a:t>
            </a:r>
            <a:r>
              <a:rPr b="0" lang="fr-FR" sz="2000" spc="-1" strike="noStrike">
                <a:solidFill>
                  <a:srgbClr val="000000"/>
                </a:solidFill>
                <a:latin typeface="Arial"/>
                <a:ea typeface="+mn-ea"/>
              </a:rPr>
              <a:t>. Bien qu'issu d'une époque très chaude, ce rayonnement a été dilué et refroidi par l'</a:t>
            </a:r>
            <a:r>
              <a:rPr b="0" lang="fr-FR" sz="2000" spc="-1" strike="noStrike" u="sng">
                <a:solidFill>
                  <a:srgbClr val="000000"/>
                </a:solidFill>
                <a:uFillTx/>
                <a:latin typeface="Arial"/>
                <a:ea typeface="+mn-ea"/>
                <a:hlinkClick r:id="rId7"/>
              </a:rPr>
              <a:t>expansion de l'Univers</a:t>
            </a:r>
            <a:r>
              <a:rPr b="0" lang="fr-FR" sz="2000" spc="-1" strike="noStrike">
                <a:solidFill>
                  <a:srgbClr val="000000"/>
                </a:solidFill>
                <a:latin typeface="Arial"/>
                <a:ea typeface="+mn-ea"/>
              </a:rPr>
              <a:t> et possède désormais une </a:t>
            </a:r>
            <a:r>
              <a:rPr b="0" lang="fr-FR" sz="2000" spc="-1" strike="noStrike" u="sng">
                <a:solidFill>
                  <a:srgbClr val="000000"/>
                </a:solidFill>
                <a:uFillTx/>
                <a:latin typeface="Arial"/>
                <a:ea typeface="+mn-ea"/>
                <a:hlinkClick r:id="rId8"/>
              </a:rPr>
              <a:t>température</a:t>
            </a:r>
            <a:r>
              <a:rPr b="0" lang="fr-FR" sz="2000" spc="-1" strike="noStrike">
                <a:solidFill>
                  <a:srgbClr val="000000"/>
                </a:solidFill>
                <a:latin typeface="Arial"/>
                <a:ea typeface="+mn-ea"/>
              </a:rPr>
              <a:t> très basse de 2,728 </a:t>
            </a:r>
            <a:r>
              <a:rPr b="0" lang="fr-FR" sz="2000" spc="-1" strike="noStrike" u="sng">
                <a:solidFill>
                  <a:srgbClr val="000000"/>
                </a:solidFill>
                <a:uFillTx/>
                <a:latin typeface="Arial"/>
                <a:ea typeface="+mn-ea"/>
                <a:hlinkClick r:id="rId9"/>
              </a:rPr>
              <a:t>K</a:t>
            </a:r>
            <a:r>
              <a:rPr b="0" lang="fr-FR" sz="2000" spc="-1" strike="noStrike">
                <a:solidFill>
                  <a:srgbClr val="000000"/>
                </a:solidFill>
                <a:latin typeface="Arial"/>
                <a:ea typeface="+mn-ea"/>
              </a:rPr>
              <a:t>(-270,424 °C). Le domaine de </a:t>
            </a:r>
            <a:r>
              <a:rPr b="0" lang="fr-FR" sz="2000" spc="-1" strike="noStrike" u="sng">
                <a:solidFill>
                  <a:srgbClr val="000000"/>
                </a:solidFill>
                <a:uFillTx/>
                <a:latin typeface="Arial"/>
                <a:ea typeface="+mn-ea"/>
                <a:hlinkClick r:id="rId10"/>
              </a:rPr>
              <a:t>longueur d'onde</a:t>
            </a:r>
            <a:r>
              <a:rPr b="0" lang="fr-FR" sz="2000" spc="-1" strike="noStrike">
                <a:solidFill>
                  <a:srgbClr val="000000"/>
                </a:solidFill>
                <a:latin typeface="Arial"/>
                <a:ea typeface="+mn-ea"/>
              </a:rPr>
              <a:t> dans lequel il se situe est celui des </a:t>
            </a:r>
            <a:r>
              <a:rPr b="0" lang="fr-FR" sz="2000" spc="-1" strike="noStrike" u="sng">
                <a:solidFill>
                  <a:srgbClr val="000000"/>
                </a:solidFill>
                <a:uFillTx/>
                <a:latin typeface="Arial"/>
                <a:ea typeface="+mn-ea"/>
                <a:hlinkClick r:id="rId11"/>
              </a:rPr>
              <a:t>micro-ondes</a:t>
            </a:r>
            <a:r>
              <a:rPr b="0" lang="fr-FR" sz="2000" spc="-1" strike="noStrike">
                <a:solidFill>
                  <a:srgbClr val="000000"/>
                </a:solidFill>
                <a:latin typeface="Arial"/>
                <a:ea typeface="+mn-ea"/>
              </a:rPr>
              <a:t>, entre l'</a:t>
            </a:r>
            <a:r>
              <a:rPr b="0" lang="fr-FR" sz="2000" spc="-1" strike="noStrike" u="sng">
                <a:solidFill>
                  <a:srgbClr val="000000"/>
                </a:solidFill>
                <a:uFillTx/>
                <a:latin typeface="Arial"/>
                <a:ea typeface="+mn-ea"/>
                <a:hlinkClick r:id="rId12"/>
              </a:rPr>
              <a:t>infrarouge</a:t>
            </a:r>
            <a:r>
              <a:rPr b="0" lang="fr-FR" sz="2000" spc="-1" strike="noStrike">
                <a:solidFill>
                  <a:srgbClr val="000000"/>
                </a:solidFill>
                <a:latin typeface="Arial"/>
                <a:ea typeface="+mn-ea"/>
              </a:rPr>
              <a:t> et les </a:t>
            </a:r>
            <a:r>
              <a:rPr b="0" lang="fr-FR" sz="2000" spc="-1" strike="noStrike" u="sng">
                <a:solidFill>
                  <a:srgbClr val="000000"/>
                </a:solidFill>
                <a:uFillTx/>
                <a:latin typeface="Arial"/>
                <a:ea typeface="+mn-ea"/>
                <a:hlinkClick r:id="rId13"/>
              </a:rPr>
              <a:t>ondes radio</a:t>
            </a:r>
            <a:r>
              <a:rPr b="0" lang="fr-FR" sz="2000" spc="-1" strike="noStrike">
                <a:solidFill>
                  <a:srgbClr val="000000"/>
                </a:solidFill>
                <a:latin typeface="Arial"/>
                <a:ea typeface="+mn-ea"/>
              </a:rPr>
              <a:t>. Plus précisément, les longueur d'onde et </a:t>
            </a:r>
            <a:r>
              <a:rPr b="0" lang="fr-FR" sz="2000" spc="-1" strike="noStrike" u="sng">
                <a:solidFill>
                  <a:srgbClr val="000000"/>
                </a:solidFill>
                <a:uFillTx/>
                <a:latin typeface="Arial"/>
                <a:ea typeface="+mn-ea"/>
                <a:hlinkClick r:id="rId14"/>
              </a:rPr>
              <a:t>fréquence</a:t>
            </a:r>
            <a:r>
              <a:rPr b="0" lang="fr-FR" sz="2000" spc="-1" strike="noStrike">
                <a:solidFill>
                  <a:srgbClr val="000000"/>
                </a:solidFill>
                <a:latin typeface="Arial"/>
                <a:ea typeface="+mn-ea"/>
              </a:rPr>
              <a:t> typiques du rayonnement sont respectivement 1,9 </a:t>
            </a:r>
            <a:r>
              <a:rPr b="0" lang="fr-FR" sz="2000" spc="-1" strike="noStrike" u="sng">
                <a:solidFill>
                  <a:srgbClr val="000000"/>
                </a:solidFill>
                <a:uFillTx/>
                <a:latin typeface="Arial"/>
                <a:ea typeface="+mn-ea"/>
                <a:hlinkClick r:id="rId15"/>
              </a:rPr>
              <a:t>mm</a:t>
            </a:r>
            <a:r>
              <a:rPr b="0" lang="fr-FR" sz="2000" spc="-1" strike="noStrike">
                <a:solidFill>
                  <a:srgbClr val="000000"/>
                </a:solidFill>
                <a:latin typeface="Arial"/>
                <a:ea typeface="+mn-ea"/>
              </a:rPr>
              <a:t> et 160 </a:t>
            </a:r>
            <a:r>
              <a:rPr b="0" lang="fr-FR" sz="2000" spc="-1" strike="noStrike" u="sng">
                <a:solidFill>
                  <a:srgbClr val="000000"/>
                </a:solidFill>
                <a:uFillTx/>
                <a:latin typeface="Arial"/>
                <a:ea typeface="+mn-ea"/>
                <a:hlinkClick r:id="rId16"/>
              </a:rPr>
              <a:t>GHz</a:t>
            </a:r>
            <a:r>
              <a:rPr b="0" lang="fr-FR" sz="2000" spc="-1" strike="noStrike">
                <a:solidFill>
                  <a:srgbClr val="000000"/>
                </a:solidFill>
                <a:latin typeface="Arial"/>
                <a:ea typeface="+mn-ea"/>
              </a:rPr>
              <a:t>.</a:t>
            </a:r>
            <a:endParaRPr b="0" lang="fr-FR" sz="2000" spc="-1" strike="noStrike">
              <a:solidFill>
                <a:srgbClr val="000000"/>
              </a:solidFill>
              <a:latin typeface="Arial"/>
            </a:endParaRPr>
          </a:p>
        </p:txBody>
      </p:sp>
      <p:sp>
        <p:nvSpPr>
          <p:cNvPr id="1039" name="Rectangle 2"/>
          <p:cNvSpPr/>
          <p:nvPr/>
        </p:nvSpPr>
        <p:spPr>
          <a:xfrm>
            <a:off x="-4284720" y="7289640"/>
            <a:ext cx="7774920" cy="8211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400" spc="-1" strike="noStrike">
                <a:solidFill>
                  <a:srgbClr val="252525"/>
                </a:solidFill>
                <a:latin typeface="Arial"/>
                <a:ea typeface="+mn-ea"/>
              </a:rPr>
              <a:t>Penzias et Wilson recevront chacun 1/4 du </a:t>
            </a:r>
            <a:r>
              <a:rPr b="0" lang="fr-FR" sz="2400" spc="-1" strike="noStrike" u="sng">
                <a:solidFill>
                  <a:srgbClr val="000000"/>
                </a:solidFill>
                <a:uFillTx/>
                <a:latin typeface="Arial"/>
                <a:ea typeface="+mn-ea"/>
                <a:hlinkClick r:id="rId17"/>
              </a:rPr>
              <a:t>prix Nobel</a:t>
            </a:r>
            <a:r>
              <a:rPr b="0" lang="fr-FR" sz="2400" spc="-1" strike="noStrike">
                <a:solidFill>
                  <a:srgbClr val="252525"/>
                </a:solidFill>
                <a:latin typeface="Arial"/>
                <a:ea typeface="+mn-ea"/>
              </a:rPr>
              <a:t> de physique 1978 pour leur découverte.</a:t>
            </a:r>
            <a:endParaRPr b="0" lang="fr-FR" sz="2400" spc="-1" strike="noStrike">
              <a:solidFill>
                <a:srgbClr val="000000"/>
              </a:solidFill>
              <a:latin typeface="Arial"/>
            </a:endParaRPr>
          </a:p>
        </p:txBody>
      </p:sp>
      <p:sp>
        <p:nvSpPr>
          <p:cNvPr id="1040" name="ZoneTexte 2"/>
          <p:cNvSpPr/>
          <p:nvPr/>
        </p:nvSpPr>
        <p:spPr>
          <a:xfrm>
            <a:off x="-5942160" y="8370720"/>
            <a:ext cx="676836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400" spc="-1" strike="noStrike">
                <a:solidFill>
                  <a:srgbClr val="000000"/>
                </a:solidFill>
                <a:latin typeface="Times New Roman"/>
                <a:ea typeface="+mn-ea"/>
              </a:rPr>
              <a:t>Le zéro absolu = - 273,15 ° Celsius</a:t>
            </a:r>
            <a:endParaRPr b="0" lang="fr-FR" sz="2400" spc="-1" strike="noStrike">
              <a:solidFill>
                <a:srgbClr val="000000"/>
              </a:solidFill>
              <a:latin typeface="Arial"/>
            </a:endParaRPr>
          </a:p>
        </p:txBody>
      </p:sp>
      <p:sp>
        <p:nvSpPr>
          <p:cNvPr id="1041" name="ZoneTexte 3"/>
          <p:cNvSpPr/>
          <p:nvPr/>
        </p:nvSpPr>
        <p:spPr>
          <a:xfrm>
            <a:off x="-5942160" y="9163080"/>
            <a:ext cx="8568720" cy="8211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400" spc="-1" strike="noStrike">
                <a:solidFill>
                  <a:srgbClr val="000000"/>
                </a:solidFill>
                <a:latin typeface="Times New Roman"/>
                <a:ea typeface="+mn-ea"/>
              </a:rPr>
              <a:t>Isotrope : Qui garde toutes ses propriétés quelque soit la direction</a:t>
            </a:r>
            <a:endParaRPr b="0" lang="fr-FR" sz="2400" spc="-1" strike="noStrike">
              <a:solidFill>
                <a:srgbClr val="000000"/>
              </a:solidFill>
              <a:latin typeface="Arial"/>
            </a:endParaRPr>
          </a:p>
          <a:p>
            <a:pPr>
              <a:lnSpc>
                <a:spcPct val="100000"/>
              </a:lnSpc>
            </a:pPr>
            <a:r>
              <a:rPr b="0" lang="fr-FR" sz="2400" spc="-1" strike="noStrike">
                <a:solidFill>
                  <a:srgbClr val="000000"/>
                </a:solidFill>
                <a:latin typeface="Times New Roman"/>
                <a:ea typeface="+mn-ea"/>
              </a:rPr>
              <a:t>Anisotrope c’est le contraire</a:t>
            </a:r>
            <a:endParaRPr b="0" lang="fr-FR" sz="2400" spc="-1" strike="noStrike">
              <a:solidFill>
                <a:srgbClr val="000000"/>
              </a:solidFill>
              <a:latin typeface="Arial"/>
            </a:endParaRPr>
          </a:p>
        </p:txBody>
      </p:sp>
      <p:sp>
        <p:nvSpPr>
          <p:cNvPr id="1042" name="Rectangle 2"/>
          <p:cNvSpPr/>
          <p:nvPr/>
        </p:nvSpPr>
        <p:spPr>
          <a:xfrm>
            <a:off x="3059640" y="7289640"/>
            <a:ext cx="11448720" cy="2833920"/>
          </a:xfrm>
          <a:prstGeom prst="rect">
            <a:avLst/>
          </a:prstGeom>
          <a:noFill/>
          <a:ln w="0">
            <a:noFill/>
          </a:ln>
        </p:spPr>
        <p:style>
          <a:lnRef idx="0"/>
          <a:fillRef idx="0"/>
          <a:effectRef idx="0"/>
          <a:fontRef idx="minor"/>
        </p:style>
        <p:txBody>
          <a:bodyPr lIns="90000" rIns="90000" tIns="45000" bIns="45000" anchor="t">
            <a:spAutoFit/>
          </a:bodyPr>
          <a:p>
            <a:pPr algn="just">
              <a:lnSpc>
                <a:spcPct val="100000"/>
              </a:lnSpc>
            </a:pPr>
            <a:r>
              <a:rPr b="1" lang="fr-FR" sz="2000" spc="-1" strike="noStrike">
                <a:solidFill>
                  <a:srgbClr val="444444"/>
                </a:solidFill>
                <a:latin typeface="museo-sans-1"/>
                <a:ea typeface="+mn-ea"/>
              </a:rPr>
              <a:t>Télescope Hubble    D¨=2,40 m     S= 4,5 m2 Altitude 570 km lancé en 1990</a:t>
            </a:r>
            <a:endParaRPr b="0" lang="fr-FR" sz="2000" spc="-1" strike="noStrike">
              <a:solidFill>
                <a:srgbClr val="000000"/>
              </a:solidFill>
              <a:latin typeface="Arial"/>
            </a:endParaRPr>
          </a:p>
          <a:p>
            <a:pPr algn="just">
              <a:lnSpc>
                <a:spcPct val="100000"/>
              </a:lnSpc>
            </a:pPr>
            <a:r>
              <a:rPr b="1" lang="fr-FR" sz="2000" spc="-1" strike="noStrike">
                <a:solidFill>
                  <a:srgbClr val="444444"/>
                </a:solidFill>
                <a:latin typeface="museo-sans-1"/>
                <a:ea typeface="+mn-ea"/>
              </a:rPr>
              <a:t>Visible, proche infrarouge et UV</a:t>
            </a:r>
            <a:endParaRPr b="0" lang="fr-FR" sz="2000" spc="-1" strike="noStrike">
              <a:solidFill>
                <a:srgbClr val="000000"/>
              </a:solidFill>
              <a:latin typeface="Arial"/>
            </a:endParaRPr>
          </a:p>
          <a:p>
            <a:pPr algn="just">
              <a:lnSpc>
                <a:spcPct val="100000"/>
              </a:lnSpc>
            </a:pPr>
            <a:endParaRPr b="0" lang="fr-FR" sz="2000" spc="-1" strike="noStrike">
              <a:solidFill>
                <a:srgbClr val="000000"/>
              </a:solidFill>
              <a:latin typeface="Arial"/>
            </a:endParaRPr>
          </a:p>
          <a:p>
            <a:pPr algn="just">
              <a:lnSpc>
                <a:spcPct val="100000"/>
              </a:lnSpc>
            </a:pPr>
            <a:r>
              <a:rPr b="1" lang="fr-FR" sz="2000" spc="-1" strike="noStrike">
                <a:solidFill>
                  <a:srgbClr val="444444"/>
                </a:solidFill>
                <a:latin typeface="museo-sans-1"/>
                <a:ea typeface="+mn-ea"/>
              </a:rPr>
              <a:t>Télescope James Web  point de Lagrange L2 à l’opposé du soleil  D=6,5m  S= 25m2  soit 5,5 fois plus grand coût 10 milliards</a:t>
            </a:r>
            <a:endParaRPr b="0" lang="fr-FR" sz="2000" spc="-1" strike="noStrike">
              <a:solidFill>
                <a:srgbClr val="000000"/>
              </a:solidFill>
              <a:latin typeface="Arial"/>
            </a:endParaRPr>
          </a:p>
          <a:p>
            <a:pPr algn="just">
              <a:lnSpc>
                <a:spcPct val="100000"/>
              </a:lnSpc>
            </a:pPr>
            <a:r>
              <a:rPr b="1" lang="fr-FR" sz="2000" spc="-1" strike="noStrike">
                <a:solidFill>
                  <a:srgbClr val="444444"/>
                </a:solidFill>
                <a:latin typeface="museo-sans-1"/>
                <a:ea typeface="+mn-ea"/>
              </a:rPr>
              <a:t>on devrait faire une estimation de 2000 milliards de galaxies dans l’univers visible</a:t>
            </a:r>
            <a:endParaRPr b="0" lang="fr-FR" sz="2000" spc="-1" strike="noStrike">
              <a:solidFill>
                <a:srgbClr val="000000"/>
              </a:solidFill>
              <a:latin typeface="Arial"/>
            </a:endParaRPr>
          </a:p>
          <a:p>
            <a:pPr algn="just">
              <a:lnSpc>
                <a:spcPct val="100000"/>
              </a:lnSpc>
            </a:pPr>
            <a:r>
              <a:rPr b="1" lang="fr-FR" sz="2000" spc="-1" strike="noStrike">
                <a:solidFill>
                  <a:srgbClr val="444444"/>
                </a:solidFill>
                <a:latin typeface="museo-sans-1"/>
                <a:ea typeface="+mn-ea"/>
              </a:rPr>
              <a:t>Infrarouge de 0,6 à 28,5 microns + rouge visible et une partie du jaune visible</a:t>
            </a:r>
            <a:endParaRPr b="0" lang="fr-FR" sz="2000" spc="-1" strike="noStrike">
              <a:solidFill>
                <a:srgbClr val="000000"/>
              </a:solidFill>
              <a:latin typeface="Arial"/>
            </a:endParaRPr>
          </a:p>
          <a:p>
            <a:pPr algn="just">
              <a:lnSpc>
                <a:spcPct val="100000"/>
              </a:lnSpc>
            </a:pPr>
            <a:r>
              <a:rPr b="1" lang="fr-FR" sz="2000" spc="-1" strike="noStrike">
                <a:solidFill>
                  <a:srgbClr val="444444"/>
                </a:solidFill>
                <a:latin typeface="museo-sans-1"/>
                <a:ea typeface="+mn-ea"/>
              </a:rPr>
              <a:t>Point de Lagrange L2 </a:t>
            </a:r>
            <a:endParaRPr b="0" lang="fr-FR" sz="2000" spc="-1" strike="noStrike">
              <a:solidFill>
                <a:srgbClr val="000000"/>
              </a:solidFill>
              <a:latin typeface="Arial"/>
            </a:endParaRPr>
          </a:p>
        </p:txBody>
      </p:sp>
    </p:spTree>
  </p:cSld>
</p:notes>
</file>

<file path=ppt/notesSlides/notesSlide8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43" name="PlaceHolder 1"/>
          <p:cNvSpPr>
            <a:spLocks noGrp="1"/>
          </p:cNvSpPr>
          <p:nvPr>
            <p:ph type="sldImg"/>
          </p:nvPr>
        </p:nvSpPr>
        <p:spPr>
          <a:xfrm>
            <a:off x="1106640" y="812880"/>
            <a:ext cx="5343120" cy="4006440"/>
          </a:xfrm>
          <a:prstGeom prst="rect">
            <a:avLst/>
          </a:prstGeom>
          <a:ln w="0">
            <a:noFill/>
          </a:ln>
        </p:spPr>
      </p:sp>
      <p:sp>
        <p:nvSpPr>
          <p:cNvPr id="1044" name="Rectangle 2"/>
          <p:cNvSpPr/>
          <p:nvPr/>
        </p:nvSpPr>
        <p:spPr>
          <a:xfrm>
            <a:off x="-396720" y="5202000"/>
            <a:ext cx="9377280" cy="47530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800" spc="-1" strike="noStrike">
                <a:solidFill>
                  <a:srgbClr val="202122"/>
                </a:solidFill>
                <a:latin typeface="Arial"/>
                <a:ea typeface="+mn-ea"/>
              </a:rPr>
              <a:t>Le </a:t>
            </a:r>
            <a:r>
              <a:rPr b="1" lang="fr-FR" sz="1800" spc="-1" strike="noStrike">
                <a:solidFill>
                  <a:srgbClr val="202122"/>
                </a:solidFill>
                <a:latin typeface="Arial"/>
                <a:ea typeface="+mn-ea"/>
              </a:rPr>
              <a:t>Télescope géant européen</a:t>
            </a:r>
            <a:r>
              <a:rPr b="0" lang="fr-FR" sz="1800" spc="-1" strike="noStrike" u="sng" baseline="30000">
                <a:solidFill>
                  <a:srgbClr val="000000"/>
                </a:solidFill>
                <a:uFillTx/>
                <a:latin typeface="Arial"/>
                <a:ea typeface="+mn-ea"/>
                <a:hlinkClick r:id="rId1"/>
              </a:rPr>
              <a:t>1</a:t>
            </a:r>
            <a:r>
              <a:rPr b="0" lang="fr-FR" sz="1800" spc="-1" strike="noStrike" baseline="30000">
                <a:solidFill>
                  <a:srgbClr val="202122"/>
                </a:solidFill>
                <a:latin typeface="Arial"/>
                <a:ea typeface="+mn-ea"/>
              </a:rPr>
              <a:t>,</a:t>
            </a:r>
            <a:r>
              <a:rPr b="0" lang="fr-FR" sz="1800" spc="-1" strike="noStrike" u="sng" baseline="30000">
                <a:solidFill>
                  <a:srgbClr val="000000"/>
                </a:solidFill>
                <a:uFillTx/>
                <a:latin typeface="Arial"/>
                <a:ea typeface="+mn-ea"/>
                <a:hlinkClick r:id="rId2"/>
              </a:rPr>
              <a:t>2</a:t>
            </a:r>
            <a:r>
              <a:rPr b="0" lang="fr-FR" sz="1800" spc="-1" strike="noStrike" baseline="30000">
                <a:solidFill>
                  <a:srgbClr val="202122"/>
                </a:solidFill>
                <a:latin typeface="Arial"/>
                <a:ea typeface="+mn-ea"/>
              </a:rPr>
              <a:t>,</a:t>
            </a:r>
            <a:r>
              <a:rPr b="0" lang="fr-FR" sz="1800" spc="-1" strike="noStrike" u="sng" baseline="30000">
                <a:solidFill>
                  <a:srgbClr val="000000"/>
                </a:solidFill>
                <a:uFillTx/>
                <a:latin typeface="Arial"/>
                <a:ea typeface="+mn-ea"/>
                <a:hlinkClick r:id="rId3"/>
              </a:rPr>
              <a:t>3</a:t>
            </a:r>
            <a:r>
              <a:rPr b="0" lang="fr-FR" sz="1800" spc="-1" strike="noStrike" baseline="30000">
                <a:solidFill>
                  <a:srgbClr val="202122"/>
                </a:solidFill>
                <a:latin typeface="Arial"/>
                <a:ea typeface="+mn-ea"/>
              </a:rPr>
              <a:t>,</a:t>
            </a:r>
            <a:r>
              <a:rPr b="0" lang="fr-FR" sz="1800" spc="-1" strike="noStrike" u="sng" baseline="30000">
                <a:solidFill>
                  <a:srgbClr val="000000"/>
                </a:solidFill>
                <a:uFillTx/>
                <a:latin typeface="Arial"/>
                <a:ea typeface="+mn-ea"/>
                <a:hlinkClick r:id="rId4"/>
              </a:rPr>
              <a:t>4</a:t>
            </a:r>
            <a:r>
              <a:rPr b="0" lang="fr-FR" sz="1800" spc="-1" strike="noStrike" baseline="30000">
                <a:solidFill>
                  <a:srgbClr val="202122"/>
                </a:solidFill>
                <a:latin typeface="Arial"/>
                <a:ea typeface="+mn-ea"/>
              </a:rPr>
              <a:t>,</a:t>
            </a:r>
            <a:r>
              <a:rPr b="0" lang="fr-FR" sz="1800" spc="-1" strike="noStrike" u="sng" baseline="30000">
                <a:solidFill>
                  <a:srgbClr val="000000"/>
                </a:solidFill>
                <a:uFillTx/>
                <a:latin typeface="Arial"/>
                <a:ea typeface="+mn-ea"/>
                <a:hlinkClick r:id="rId5"/>
              </a:rPr>
              <a:t>N 1</a:t>
            </a:r>
            <a:r>
              <a:rPr b="0" lang="fr-FR" sz="1800" spc="-1" strike="noStrike">
                <a:solidFill>
                  <a:srgbClr val="202122"/>
                </a:solidFill>
                <a:latin typeface="Arial"/>
                <a:ea typeface="+mn-ea"/>
              </a:rPr>
              <a:t>, en </a:t>
            </a:r>
            <a:r>
              <a:rPr b="0" lang="fr-FR" sz="1800" spc="-1" strike="noStrike" u="sng">
                <a:solidFill>
                  <a:srgbClr val="000000"/>
                </a:solidFill>
                <a:uFillTx/>
                <a:latin typeface="Arial"/>
                <a:ea typeface="+mn-ea"/>
                <a:hlinkClick r:id="rId6"/>
              </a:rPr>
              <a:t>anglais</a:t>
            </a:r>
            <a:r>
              <a:rPr b="0" lang="fr-FR" sz="1800" spc="-1" strike="noStrike">
                <a:solidFill>
                  <a:srgbClr val="202122"/>
                </a:solidFill>
                <a:latin typeface="Arial"/>
                <a:ea typeface="+mn-ea"/>
              </a:rPr>
              <a:t> </a:t>
            </a:r>
            <a:r>
              <a:rPr b="1" i="1" lang="fr-FR" sz="1800" spc="-1" strike="noStrike">
                <a:solidFill>
                  <a:srgbClr val="202122"/>
                </a:solidFill>
                <a:latin typeface="Arial"/>
                <a:ea typeface="+mn-ea"/>
              </a:rPr>
              <a:t>Extremely Large Telescope</a:t>
            </a:r>
            <a:r>
              <a:rPr b="0" lang="fr-FR" sz="1800" spc="-1" strike="noStrike" u="sng" baseline="30000">
                <a:solidFill>
                  <a:srgbClr val="000000"/>
                </a:solidFill>
                <a:uFillTx/>
                <a:latin typeface="Arial"/>
                <a:ea typeface="+mn-ea"/>
                <a:hlinkClick r:id="rId7"/>
              </a:rPr>
              <a:t>1</a:t>
            </a:r>
            <a:r>
              <a:rPr b="0" lang="fr-FR" sz="1800" spc="-1" strike="noStrike">
                <a:solidFill>
                  <a:srgbClr val="202122"/>
                </a:solidFill>
                <a:latin typeface="Arial"/>
                <a:ea typeface="+mn-ea"/>
              </a:rPr>
              <a:t> (</a:t>
            </a:r>
            <a:r>
              <a:rPr b="1" lang="fr-FR" sz="1800" spc="-1" strike="noStrike">
                <a:solidFill>
                  <a:srgbClr val="202122"/>
                </a:solidFill>
                <a:latin typeface="Arial"/>
                <a:ea typeface="+mn-ea"/>
              </a:rPr>
              <a:t>ELT</a:t>
            </a:r>
            <a:r>
              <a:rPr b="0" lang="fr-FR" sz="1800" spc="-1" strike="noStrike" u="sng" baseline="30000">
                <a:solidFill>
                  <a:srgbClr val="000000"/>
                </a:solidFill>
                <a:uFillTx/>
                <a:latin typeface="Arial"/>
                <a:ea typeface="+mn-ea"/>
                <a:hlinkClick r:id="rId8"/>
              </a:rPr>
              <a:t>1</a:t>
            </a:r>
            <a:r>
              <a:rPr b="0" lang="fr-FR" sz="1800" spc="-1" strike="noStrike">
                <a:solidFill>
                  <a:srgbClr val="202122"/>
                </a:solidFill>
                <a:latin typeface="Arial"/>
                <a:ea typeface="+mn-ea"/>
              </a:rPr>
              <a:t> ; anciennement </a:t>
            </a:r>
            <a:r>
              <a:rPr b="0" i="1" lang="fr-FR" sz="1800" spc="-1" strike="noStrike">
                <a:solidFill>
                  <a:srgbClr val="202122"/>
                </a:solidFill>
                <a:latin typeface="Arial"/>
                <a:ea typeface="+mn-ea"/>
              </a:rPr>
              <a:t>European Extremely Large Telescope</a:t>
            </a:r>
            <a:r>
              <a:rPr b="0" lang="fr-FR" sz="1800" spc="-1" strike="noStrike" u="sng" baseline="30000">
                <a:solidFill>
                  <a:srgbClr val="000000"/>
                </a:solidFill>
                <a:uFillTx/>
                <a:latin typeface="Arial"/>
                <a:ea typeface="+mn-ea"/>
                <a:hlinkClick r:id="rId9"/>
              </a:rPr>
              <a:t>1</a:t>
            </a:r>
            <a:r>
              <a:rPr b="0" lang="fr-FR" sz="1800" spc="-1" strike="noStrike">
                <a:solidFill>
                  <a:srgbClr val="202122"/>
                </a:solidFill>
                <a:latin typeface="Arial"/>
                <a:ea typeface="+mn-ea"/>
              </a:rPr>
              <a:t>, </a:t>
            </a:r>
            <a:r>
              <a:rPr b="0" i="1" lang="fr-FR" sz="1800" spc="-1" strike="noStrike">
                <a:solidFill>
                  <a:srgbClr val="202122"/>
                </a:solidFill>
                <a:latin typeface="Arial"/>
                <a:ea typeface="+mn-ea"/>
              </a:rPr>
              <a:t>E-ELT</a:t>
            </a:r>
            <a:r>
              <a:rPr b="0" lang="fr-FR" sz="1800" spc="-1" strike="noStrike" u="sng" baseline="30000">
                <a:solidFill>
                  <a:srgbClr val="000000"/>
                </a:solidFill>
                <a:uFillTx/>
                <a:latin typeface="Arial"/>
                <a:ea typeface="+mn-ea"/>
                <a:hlinkClick r:id="rId10"/>
              </a:rPr>
              <a:t>1</a:t>
            </a:r>
            <a:r>
              <a:rPr b="0" lang="fr-FR" sz="1800" spc="-1" strike="noStrike">
                <a:solidFill>
                  <a:srgbClr val="202122"/>
                </a:solidFill>
                <a:latin typeface="Arial"/>
                <a:ea typeface="+mn-ea"/>
              </a:rPr>
              <a:t>), est un </a:t>
            </a:r>
            <a:r>
              <a:rPr b="0" lang="fr-FR" sz="1800" spc="-1" strike="noStrike" u="sng">
                <a:solidFill>
                  <a:srgbClr val="000000"/>
                </a:solidFill>
                <a:uFillTx/>
                <a:latin typeface="Arial"/>
                <a:ea typeface="+mn-ea"/>
                <a:hlinkClick r:id="rId11"/>
              </a:rPr>
              <a:t>télescope</a:t>
            </a:r>
            <a:r>
              <a:rPr b="0" lang="fr-FR" sz="1800" spc="-1" strike="noStrike">
                <a:solidFill>
                  <a:srgbClr val="202122"/>
                </a:solidFill>
                <a:latin typeface="Arial"/>
                <a:ea typeface="+mn-ea"/>
              </a:rPr>
              <a:t> terrestre, faisant partie de la série des trois </a:t>
            </a:r>
            <a:r>
              <a:rPr b="0" lang="fr-FR" sz="1800" spc="-1" strike="noStrike" u="sng">
                <a:solidFill>
                  <a:srgbClr val="000000"/>
                </a:solidFill>
                <a:uFillTx/>
                <a:latin typeface="Arial"/>
                <a:ea typeface="+mn-ea"/>
                <a:hlinkClick r:id="rId12"/>
              </a:rPr>
              <a:t>télescopes géants</a:t>
            </a:r>
            <a:r>
              <a:rPr b="0" lang="fr-FR" sz="1800" spc="-1" strike="noStrike">
                <a:solidFill>
                  <a:srgbClr val="202122"/>
                </a:solidFill>
                <a:latin typeface="Arial"/>
                <a:ea typeface="+mn-ea"/>
              </a:rPr>
              <a:t> en cours de construction en 2022. Développé par l'</a:t>
            </a:r>
            <a:r>
              <a:rPr b="0" lang="fr-FR" sz="1800" spc="-1" strike="noStrike" u="sng">
                <a:solidFill>
                  <a:srgbClr val="000000"/>
                </a:solidFill>
                <a:uFillTx/>
                <a:latin typeface="Arial"/>
                <a:ea typeface="+mn-ea"/>
                <a:hlinkClick r:id="rId13"/>
              </a:rPr>
              <a:t>Observatoire européen austral</a:t>
            </a:r>
            <a:r>
              <a:rPr b="0" lang="fr-FR" sz="1800" spc="-1" strike="noStrike">
                <a:solidFill>
                  <a:srgbClr val="202122"/>
                </a:solidFill>
                <a:latin typeface="Arial"/>
                <a:ea typeface="+mn-ea"/>
              </a:rPr>
              <a:t> (ESO) il doit permettre des avancées majeures dans le domaine de l'astronomie grâce à son </a:t>
            </a:r>
            <a:r>
              <a:rPr b="0" lang="fr-FR" sz="1800" spc="-1" strike="noStrike" u="sng">
                <a:solidFill>
                  <a:srgbClr val="000000"/>
                </a:solidFill>
                <a:uFillTx/>
                <a:latin typeface="Arial"/>
                <a:ea typeface="+mn-ea"/>
                <a:hlinkClick r:id="rId14"/>
              </a:rPr>
              <a:t>miroir primaire</a:t>
            </a:r>
            <a:r>
              <a:rPr b="0" lang="fr-FR" sz="1800" spc="-1" strike="noStrike">
                <a:solidFill>
                  <a:srgbClr val="202122"/>
                </a:solidFill>
                <a:latin typeface="Arial"/>
                <a:ea typeface="+mn-ea"/>
              </a:rPr>
              <a:t> d'un diamètre de 39 mètres qui collectera quinze fois plus de lumière que les plus grands télescopes existants et fournira des images quinze fois plus détaillées que le </a:t>
            </a:r>
            <a:r>
              <a:rPr b="0" lang="fr-FR" sz="1800" spc="-1" strike="noStrike" u="sng">
                <a:solidFill>
                  <a:srgbClr val="000000"/>
                </a:solidFill>
                <a:uFillTx/>
                <a:latin typeface="Arial"/>
                <a:ea typeface="+mn-ea"/>
                <a:hlinkClick r:id="rId15"/>
              </a:rPr>
              <a:t>télescope spatial Hubble</a:t>
            </a:r>
            <a:r>
              <a:rPr b="0" lang="fr-FR" sz="1800" spc="-1" strike="noStrike">
                <a:solidFill>
                  <a:srgbClr val="202122"/>
                </a:solidFill>
                <a:latin typeface="Arial"/>
                <a:ea typeface="+mn-ea"/>
              </a:rPr>
              <a:t> qui constituait la référence jusqu'à 2021.</a:t>
            </a:r>
            <a:endParaRPr b="0" lang="fr-FR" sz="1800" spc="-1" strike="noStrike">
              <a:solidFill>
                <a:srgbClr val="000000"/>
              </a:solidFill>
              <a:latin typeface="Arial"/>
            </a:endParaRPr>
          </a:p>
          <a:p>
            <a:pPr>
              <a:lnSpc>
                <a:spcPct val="100000"/>
              </a:lnSpc>
            </a:pPr>
            <a:r>
              <a:rPr b="0" lang="fr-FR" sz="1800" spc="-1" strike="noStrike">
                <a:solidFill>
                  <a:srgbClr val="202122"/>
                </a:solidFill>
                <a:latin typeface="Arial"/>
                <a:ea typeface="+mn-ea"/>
              </a:rPr>
              <a:t>Le télescope ELT est situé au nord du </a:t>
            </a:r>
            <a:r>
              <a:rPr b="0" lang="fr-FR" sz="1800" spc="-1" strike="noStrike" u="sng">
                <a:solidFill>
                  <a:srgbClr val="000000"/>
                </a:solidFill>
                <a:uFillTx/>
                <a:latin typeface="Arial"/>
                <a:ea typeface="+mn-ea"/>
                <a:hlinkClick r:id="rId16"/>
              </a:rPr>
              <a:t>Chili</a:t>
            </a:r>
            <a:r>
              <a:rPr b="0" lang="fr-FR" sz="1800" spc="-1" strike="noStrike">
                <a:solidFill>
                  <a:srgbClr val="202122"/>
                </a:solidFill>
                <a:latin typeface="Arial"/>
                <a:ea typeface="+mn-ea"/>
              </a:rPr>
              <a:t>, sur le </a:t>
            </a:r>
            <a:r>
              <a:rPr b="0" lang="fr-FR" sz="1800" spc="-1" strike="noStrike" u="sng">
                <a:solidFill>
                  <a:srgbClr val="000000"/>
                </a:solidFill>
                <a:uFillTx/>
                <a:latin typeface="Arial"/>
                <a:ea typeface="+mn-ea"/>
                <a:hlinkClick r:id="rId17"/>
              </a:rPr>
              <a:t>Cerro Armazones</a:t>
            </a:r>
            <a:r>
              <a:rPr b="0" lang="fr-FR" sz="1800" spc="-1" strike="noStrike">
                <a:solidFill>
                  <a:srgbClr val="202122"/>
                </a:solidFill>
                <a:latin typeface="Arial"/>
                <a:ea typeface="+mn-ea"/>
              </a:rPr>
              <a:t> (3 060 mètres d'altitude) qui fait partie de la </a:t>
            </a:r>
            <a:r>
              <a:rPr b="0" lang="fr-FR" sz="1800" spc="-1" strike="noStrike" u="sng">
                <a:solidFill>
                  <a:srgbClr val="000000"/>
                </a:solidFill>
                <a:uFillTx/>
                <a:latin typeface="Arial"/>
                <a:ea typeface="+mn-ea"/>
                <a:hlinkClick r:id="rId18"/>
              </a:rPr>
              <a:t>cordillère de la Costa (Andes centrales)</a:t>
            </a:r>
            <a:r>
              <a:rPr b="0" lang="fr-FR" sz="1800" spc="-1" strike="noStrike">
                <a:solidFill>
                  <a:srgbClr val="202122"/>
                </a:solidFill>
                <a:latin typeface="Arial"/>
                <a:ea typeface="+mn-ea"/>
              </a:rPr>
              <a:t> et à vingt kilomètres à l'est du </a:t>
            </a:r>
            <a:r>
              <a:rPr b="0" lang="fr-FR" sz="1800" spc="-1" strike="noStrike" u="sng">
                <a:solidFill>
                  <a:srgbClr val="000000"/>
                </a:solidFill>
                <a:uFillTx/>
                <a:latin typeface="Arial"/>
                <a:ea typeface="+mn-ea"/>
                <a:hlinkClick r:id="rId19"/>
              </a:rPr>
              <a:t>Cerro Paranal</a:t>
            </a:r>
            <a:r>
              <a:rPr b="0" lang="fr-FR" sz="1800" spc="-1" strike="noStrike">
                <a:solidFill>
                  <a:srgbClr val="202122"/>
                </a:solidFill>
                <a:latin typeface="Arial"/>
                <a:ea typeface="+mn-ea"/>
              </a:rPr>
              <a:t>, site des quatre télescopes du </a:t>
            </a:r>
            <a:r>
              <a:rPr b="0" lang="fr-FR" sz="1800" spc="-1" strike="noStrike" u="sng">
                <a:solidFill>
                  <a:srgbClr val="000000"/>
                </a:solidFill>
                <a:uFillTx/>
                <a:latin typeface="Arial"/>
                <a:ea typeface="+mn-ea"/>
                <a:hlinkClick r:id="rId20"/>
              </a:rPr>
              <a:t>VLT</a:t>
            </a:r>
            <a:r>
              <a:rPr b="0" lang="fr-FR" sz="1800" spc="-1" strike="noStrike">
                <a:solidFill>
                  <a:srgbClr val="202122"/>
                </a:solidFill>
                <a:latin typeface="Arial"/>
                <a:ea typeface="+mn-ea"/>
              </a:rPr>
              <a:t> de l'ESO. Pour pouvoir effectuer des percées décisives, telles que l'observation des premières galaxies ou des exoplanètes, il sera capable de collecter quinze fois plus de lumière que le </a:t>
            </a:r>
            <a:r>
              <a:rPr b="0" lang="fr-FR" sz="1800" spc="-1" strike="noStrike" u="sng">
                <a:solidFill>
                  <a:srgbClr val="000000"/>
                </a:solidFill>
                <a:uFillTx/>
                <a:latin typeface="Arial"/>
                <a:ea typeface="+mn-ea"/>
                <a:hlinkClick r:id="rId21"/>
              </a:rPr>
              <a:t>VLT</a:t>
            </a:r>
            <a:r>
              <a:rPr b="0" lang="fr-FR" sz="1800" spc="-1" strike="noStrike">
                <a:solidFill>
                  <a:srgbClr val="202122"/>
                </a:solidFill>
                <a:latin typeface="Arial"/>
                <a:ea typeface="+mn-ea"/>
              </a:rPr>
              <a:t>, ce qui en fera le télescope le plus puissant au monde. Les premiers travaux de génie civil sur le site ont débuté en 2014 et la réalisation de la partie optique a été entamée en 2017. Son inauguration, prévue initialement en 2024, est programmée en 2027.</a:t>
            </a:r>
            <a:endParaRPr b="0" lang="fr-FR" sz="1800" spc="-1" strike="noStrike">
              <a:solidFill>
                <a:srgbClr val="000000"/>
              </a:solidFill>
              <a:latin typeface="Arial"/>
            </a:endParaRPr>
          </a:p>
          <a:p>
            <a:pPr>
              <a:lnSpc>
                <a:spcPct val="100000"/>
              </a:lnSpc>
            </a:pPr>
            <a:r>
              <a:rPr b="1" lang="fr-FR" sz="1800" spc="-1" strike="noStrike">
                <a:solidFill>
                  <a:srgbClr val="202122"/>
                </a:solidFill>
                <a:latin typeface="Arial"/>
                <a:ea typeface="+mn-ea"/>
              </a:rPr>
              <a:t>Fonctionne en visible et en infrarouge</a:t>
            </a:r>
            <a:endParaRPr b="0" lang="fr-FR" sz="1800" spc="-1" strike="noStrike">
              <a:solidFill>
                <a:srgbClr val="000000"/>
              </a:solidFill>
              <a:latin typeface="Arial"/>
            </a:endParaRPr>
          </a:p>
        </p:txBody>
      </p:sp>
    </p:spTree>
  </p:cSld>
</p:notes>
</file>

<file path=ppt/notesSlides/notesSlide8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45" name="PlaceHolder 1"/>
          <p:cNvSpPr>
            <a:spLocks noGrp="1"/>
          </p:cNvSpPr>
          <p:nvPr>
            <p:ph type="sldImg"/>
          </p:nvPr>
        </p:nvSpPr>
        <p:spPr>
          <a:xfrm>
            <a:off x="11917440" y="378000"/>
            <a:ext cx="2989080" cy="2241360"/>
          </a:xfrm>
          <a:prstGeom prst="rect">
            <a:avLst/>
          </a:prstGeom>
          <a:ln w="0">
            <a:noFill/>
          </a:ln>
        </p:spPr>
      </p:sp>
      <p:sp>
        <p:nvSpPr>
          <p:cNvPr id="1046" name="Rectangle 1"/>
          <p:cNvSpPr/>
          <p:nvPr/>
        </p:nvSpPr>
        <p:spPr>
          <a:xfrm>
            <a:off x="-3637080" y="-630720"/>
            <a:ext cx="16849080" cy="123411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800" spc="-1" strike="noStrike">
                <a:solidFill>
                  <a:srgbClr val="383f4e"/>
                </a:solidFill>
                <a:latin typeface="The Antiqua B"/>
                <a:ea typeface="+mn-ea"/>
              </a:rPr>
              <a:t>Une semaine</a:t>
            </a:r>
            <a:r>
              <a:rPr b="0" lang="fr-FR" sz="1800" spc="-1" strike="noStrike" u="sng">
                <a:solidFill>
                  <a:srgbClr val="000000"/>
                </a:solidFill>
                <a:uFillTx/>
                <a:latin typeface="inherit"/>
                <a:ea typeface="+mn-ea"/>
                <a:hlinkClick r:id="rId1"/>
              </a:rPr>
              <a:t> après la révélation des premières images du télescope spatial James-Webb</a:t>
            </a:r>
            <a:r>
              <a:rPr b="0" lang="fr-FR" sz="1800" spc="-1" strike="noStrike">
                <a:solidFill>
                  <a:srgbClr val="383f4e"/>
                </a:solidFill>
                <a:latin typeface="The Antiqua B"/>
                <a:ea typeface="+mn-ea"/>
              </a:rPr>
              <a:t>, le plus puissant jamais conçu, celui-ci pourrait déjà avoir trouvé la galaxie la plus distante jamais observée, qui existait il y a 13,5 milliards d’années.</a:t>
            </a:r>
            <a:endParaRPr b="0" lang="fr-FR" sz="1800" spc="-1" strike="noStrike">
              <a:solidFill>
                <a:srgbClr val="000000"/>
              </a:solidFill>
              <a:latin typeface="Arial"/>
            </a:endParaRPr>
          </a:p>
          <a:p>
            <a:pPr>
              <a:lnSpc>
                <a:spcPct val="100000"/>
              </a:lnSpc>
            </a:pPr>
            <a:r>
              <a:rPr b="0" lang="fr-FR" sz="1800" spc="-1" strike="noStrike">
                <a:solidFill>
                  <a:srgbClr val="383f4e"/>
                </a:solidFill>
                <a:latin typeface="The Antiqua B"/>
                <a:ea typeface="+mn-ea"/>
              </a:rPr>
              <a:t>Nommée GLASS-z13, elle nous apparaît telle qu’elle était seulement environ 300 millions d’années après le big bang, soit 100 millions d’années de moins que le précédent record observé, a déclaré Rohan Naidu, du Centre d’astrophysique Smithson d’Harvard.</a:t>
            </a:r>
            <a:endParaRPr b="0" lang="fr-FR" sz="1800" spc="-1" strike="noStrike">
              <a:solidFill>
                <a:srgbClr val="000000"/>
              </a:solidFill>
              <a:latin typeface="Arial"/>
            </a:endParaRPr>
          </a:p>
          <a:p>
            <a:pPr>
              <a:lnSpc>
                <a:spcPct val="100000"/>
              </a:lnSpc>
            </a:pPr>
            <a:endParaRPr b="0" lang="fr-FR" sz="1800" spc="-1" strike="noStrike">
              <a:solidFill>
                <a:srgbClr val="000000"/>
              </a:solidFill>
              <a:latin typeface="Arial"/>
            </a:endParaRPr>
          </a:p>
          <a:p>
            <a:pPr>
              <a:lnSpc>
                <a:spcPct val="100000"/>
              </a:lnSpc>
            </a:pPr>
            <a:r>
              <a:rPr b="0" lang="fr-FR" sz="1800" spc="-1" strike="noStrike">
                <a:solidFill>
                  <a:srgbClr val="000000"/>
                </a:solidFill>
                <a:latin typeface="Times New Roman"/>
                <a:ea typeface="+mn-ea"/>
              </a:rPr>
              <a:t> </a:t>
            </a:r>
            <a:r>
              <a:rPr b="1" lang="fr-FR" sz="1800" spc="-1" strike="noStrike">
                <a:solidFill>
                  <a:srgbClr val="000000"/>
                </a:solidFill>
                <a:latin typeface="Times New Roman"/>
                <a:ea typeface="+mn-ea"/>
              </a:rPr>
              <a:t>Autre article</a:t>
            </a:r>
            <a:endParaRPr b="0" lang="fr-FR" sz="1800" spc="-1" strike="noStrike">
              <a:solidFill>
                <a:srgbClr val="000000"/>
              </a:solidFill>
              <a:latin typeface="Arial"/>
            </a:endParaRPr>
          </a:p>
          <a:p>
            <a:pPr>
              <a:lnSpc>
                <a:spcPct val="100000"/>
              </a:lnSpc>
            </a:pPr>
            <a:r>
              <a:rPr b="0" lang="fr-FR" sz="1800" spc="-1" strike="noStrike">
                <a:solidFill>
                  <a:srgbClr val="000000"/>
                </a:solidFill>
                <a:latin typeface="Times New Roman"/>
                <a:ea typeface="+mn-ea"/>
              </a:rPr>
              <a:t>Le télescope a capturé la lumière émise par ces galaxies il y a plus de 13,4 milliards d’années, ce qui signifie que les galaxies remontent à moins de 400 millions d’années après le Big Bang, alors que l’univers n’avait que 2 % de son âge actu</a:t>
            </a:r>
            <a:endParaRPr b="0" lang="fr-FR" sz="1800" spc="-1" strike="noStrike">
              <a:solidFill>
                <a:srgbClr val="000000"/>
              </a:solidFill>
              <a:latin typeface="Arial"/>
            </a:endParaRPr>
          </a:p>
          <a:p>
            <a:pPr>
              <a:lnSpc>
                <a:spcPct val="100000"/>
              </a:lnSpc>
            </a:pPr>
            <a:endParaRPr b="0" lang="fr-FR" sz="1800" spc="-1" strike="noStrike">
              <a:solidFill>
                <a:srgbClr val="000000"/>
              </a:solidFill>
              <a:latin typeface="Arial"/>
            </a:endParaRPr>
          </a:p>
          <a:p>
            <a:pPr>
              <a:lnSpc>
                <a:spcPct val="100000"/>
              </a:lnSpc>
            </a:pPr>
            <a:r>
              <a:rPr b="0" lang="fr-FR" sz="1800" spc="-1" strike="noStrike">
                <a:solidFill>
                  <a:srgbClr val="000000"/>
                </a:solidFill>
                <a:latin typeface="Times New Roman"/>
                <a:ea typeface="+mn-ea"/>
              </a:rPr>
              <a:t>Une équipe internationale d’astronomes a découvert les galaxies les plus anciennes et les plus éloignées confirmées à ce jour à l’aide des données du télescope spatial James Webb (JWST). Le télescope a capturé la lumière émise par ces galaxies il y a plus de 13,4 milliards d’années, ce qui signifie que les galaxies remontent à moins de 400 millions d’années après le Big Bang, alors que l’univers n’avait que 2 % de son âge actuel.</a:t>
            </a:r>
            <a:endParaRPr b="0" lang="fr-FR" sz="1800" spc="-1" strike="noStrike">
              <a:solidFill>
                <a:srgbClr val="000000"/>
              </a:solidFill>
              <a:latin typeface="Arial"/>
            </a:endParaRPr>
          </a:p>
          <a:p>
            <a:pPr>
              <a:lnSpc>
                <a:spcPct val="100000"/>
              </a:lnSpc>
            </a:pPr>
            <a:endParaRPr b="0" lang="fr-FR" sz="1800" spc="-1" strike="noStrike">
              <a:solidFill>
                <a:srgbClr val="000000"/>
              </a:solidFill>
              <a:latin typeface="Arial"/>
            </a:endParaRPr>
          </a:p>
          <a:p>
            <a:pPr>
              <a:lnSpc>
                <a:spcPct val="100000"/>
              </a:lnSpc>
            </a:pPr>
            <a:r>
              <a:rPr b="0" lang="fr-FR" sz="1800" spc="-1" strike="noStrike">
                <a:solidFill>
                  <a:srgbClr val="000000"/>
                </a:solidFill>
                <a:latin typeface="Times New Roman"/>
                <a:ea typeface="+mn-ea"/>
              </a:rPr>
              <a:t>Les astronomes mesurent la distance à une galaxie en déterminant son redshift. En raison de l’expansion de l’univers, les objets éloignés semblent s’éloigner de nous et leur lumière est étirée à des longueurs d’onde plus longues et plus rouges par l’effet Doppler. Les techniques photométriques basées sur des images capturées à travers différents filtres peuvent fournir des estimations de décalage vers le rouge, mais les mesures définitives nécessitent une spectroscopie, qui sépare la lumière d’un objet en ses longueurs d’onde composantes.</a:t>
            </a:r>
            <a:endParaRPr b="0" lang="fr-FR" sz="1800" spc="-1" strike="noStrike">
              <a:solidFill>
                <a:srgbClr val="000000"/>
              </a:solidFill>
              <a:latin typeface="Arial"/>
            </a:endParaRPr>
          </a:p>
          <a:p>
            <a:pPr>
              <a:lnSpc>
                <a:spcPct val="100000"/>
              </a:lnSpc>
            </a:pPr>
            <a:r>
              <a:rPr b="0" lang="fr-FR" sz="1800" spc="-1" strike="noStrike">
                <a:solidFill>
                  <a:srgbClr val="000000"/>
                </a:solidFill>
                <a:latin typeface="Times New Roman"/>
                <a:ea typeface="+mn-ea"/>
              </a:rPr>
              <a:t>Les nouvelles découvertes se concentrent sur quatre galaxies avec des décalages vers le rouge supérieurs à 10. Deux galaxies initialement observées par Hubble ont maintenant confirmé des décalages vers le rouge de 10,38 et 11,58. Les deux galaxies les plus éloignées, toutes deux détectées dans les images JWST, ont des décalages vers le rouge de 13,20 et 12,63, ce qui en fait les galaxies les plus éloignées confirmées par spectroscopie à ce jour. Un décalage vers le rouge de 13,2 correspond à environ 13,5 milliards d’années.</a:t>
            </a:r>
            <a:endParaRPr b="0" lang="fr-FR" sz="1800" spc="-1" strike="noStrike">
              <a:solidFill>
                <a:srgbClr val="000000"/>
              </a:solidFill>
              <a:latin typeface="Arial"/>
            </a:endParaRPr>
          </a:p>
          <a:p>
            <a:pPr>
              <a:lnSpc>
                <a:spcPct val="100000"/>
              </a:lnSpc>
            </a:pPr>
            <a:r>
              <a:rPr b="0" lang="fr-FR" sz="1800" spc="-1" strike="noStrike">
                <a:solidFill>
                  <a:srgbClr val="000000"/>
                </a:solidFill>
                <a:latin typeface="Times New Roman"/>
                <a:ea typeface="+mn-ea"/>
              </a:rPr>
              <a:t>« Ce sont bien au-delà de ce que nous aurions pu imaginer trouver avant JWST », a déclaré Robertson. « Au redshift 13, l’univers n’a que 325 millions d’années environ. »</a:t>
            </a:r>
            <a:endParaRPr b="0" lang="fr-FR" sz="1800" spc="-1" strike="noStrike">
              <a:solidFill>
                <a:srgbClr val="000000"/>
              </a:solidFill>
              <a:latin typeface="Arial"/>
            </a:endParaRPr>
          </a:p>
          <a:p>
            <a:pPr>
              <a:lnSpc>
                <a:spcPct val="100000"/>
              </a:lnSpc>
            </a:pPr>
            <a:r>
              <a:rPr b="0" lang="fr-FR" sz="1800" spc="-1" strike="noStrike">
                <a:solidFill>
                  <a:srgbClr val="000000"/>
                </a:solidFill>
                <a:latin typeface="Times New Roman"/>
                <a:ea typeface="+mn-ea"/>
              </a:rPr>
              <a:t>Robertson et Emma Curtis-Lake de l’Université du Hertfordshire (Royaume-Uni) présenteront les nouvelles découvertes le 12 décembre lors d’une conférence du Space Telescope Science Institute (STScI) à Baltimore sur les « Premiers résultats scientifiques du JWST ». Ils sont les principaux auteurs de deux articles sur les résultats qui n’ont pas encore été soumis au processus d’examen par les pairs.</a:t>
            </a:r>
            <a:endParaRPr b="0" lang="fr-FR" sz="1800" spc="-1" strike="noStrike">
              <a:solidFill>
                <a:srgbClr val="000000"/>
              </a:solidFill>
              <a:latin typeface="Arial"/>
            </a:endParaRPr>
          </a:p>
          <a:p>
            <a:pPr>
              <a:lnSpc>
                <a:spcPct val="100000"/>
              </a:lnSpc>
            </a:pPr>
            <a:r>
              <a:rPr b="0" lang="fr-FR" sz="1800" spc="-1" strike="noStrike">
                <a:solidFill>
                  <a:srgbClr val="000000"/>
                </a:solidFill>
                <a:latin typeface="Times New Roman"/>
                <a:ea typeface="+mn-ea"/>
              </a:rPr>
              <a:t>Les observations résultent d’une collaboration de scientifiques qui ont dirigé le développement de deux des instruments à bord de Webb, la caméra proche infrarouge (NIRCam) et le spectrographe proche infrarouge</a:t>
            </a:r>
            <a:endParaRPr b="0" lang="fr-FR" sz="1800" spc="-1" strike="noStrike">
              <a:solidFill>
                <a:srgbClr val="000000"/>
              </a:solidFill>
              <a:latin typeface="Arial"/>
            </a:endParaRPr>
          </a:p>
          <a:p>
            <a:pPr>
              <a:lnSpc>
                <a:spcPct val="100000"/>
              </a:lnSpc>
            </a:pPr>
            <a:endParaRPr b="0" lang="fr-FR" sz="1800" spc="-1" strike="noStrike">
              <a:solidFill>
                <a:srgbClr val="000000"/>
              </a:solidFill>
              <a:latin typeface="Arial"/>
            </a:endParaRPr>
          </a:p>
          <a:p>
            <a:pPr>
              <a:lnSpc>
                <a:spcPct val="100000"/>
              </a:lnSpc>
            </a:pPr>
            <a:r>
              <a:rPr b="0" lang="fr-FR" sz="1800" spc="-1" strike="noStrike">
                <a:solidFill>
                  <a:srgbClr val="000000"/>
                </a:solidFill>
                <a:latin typeface="Times New Roman"/>
                <a:ea typeface="+mn-ea"/>
              </a:rPr>
              <a:t>(NIRSpec). L’étude des galaxies les plus faibles et les plus anciennes a été la principale motivation des concepts de ces instruments. En 2015, les équipes d’instruments se sont réunies pour proposer le JWST Advanced Deep Extragalactic Survey (JADES), un programme ambitieux qui s’est vu allouer un peu plus d’un mois du temps du télescope et est conçu pour fournir une vue de l’univers primordial sans précédent en profondeur et détail. JADES est une collaboration internationale de plus de quatre-vingts astronomes de dix pays.</a:t>
            </a:r>
            <a:endParaRPr b="0" lang="fr-FR" sz="1800" spc="-1" strike="noStrike">
              <a:solidFill>
                <a:srgbClr val="000000"/>
              </a:solidFill>
              <a:latin typeface="Arial"/>
            </a:endParaRPr>
          </a:p>
          <a:p>
            <a:pPr>
              <a:lnSpc>
                <a:spcPct val="100000"/>
              </a:lnSpc>
            </a:pPr>
            <a:r>
              <a:rPr b="0" lang="fr-FR" sz="1800" spc="-1" strike="noStrike">
                <a:solidFill>
                  <a:srgbClr val="000000"/>
                </a:solidFill>
                <a:latin typeface="Times New Roman"/>
                <a:ea typeface="+mn-ea"/>
              </a:rPr>
              <a:t>Selon Robertson, la formation d’étoiles dans ces premières galaxies aurait commencé environ 100 millions d’années plus tôt que l’âge auquel elles ont été observées, repoussant la formation des premières étoiles à environ 225 millions d’années après le Big Bang.</a:t>
            </a:r>
            <a:endParaRPr b="0" lang="fr-FR" sz="1800" spc="-1" strike="noStrike">
              <a:solidFill>
                <a:srgbClr val="000000"/>
              </a:solidFill>
              <a:latin typeface="Arial"/>
            </a:endParaRPr>
          </a:p>
          <a:p>
            <a:pPr>
              <a:lnSpc>
                <a:spcPct val="100000"/>
              </a:lnSpc>
            </a:pPr>
            <a:endParaRPr b="0" lang="fr-FR" sz="1800" spc="-1" strike="noStrike">
              <a:solidFill>
                <a:srgbClr val="000000"/>
              </a:solidFill>
              <a:latin typeface="Arial"/>
            </a:endParaRPr>
          </a:p>
          <a:p>
            <a:pPr>
              <a:lnSpc>
                <a:spcPct val="100000"/>
              </a:lnSpc>
            </a:pPr>
            <a:r>
              <a:rPr b="0" lang="fr-FR" sz="1800" spc="-1" strike="noStrike">
                <a:solidFill>
                  <a:srgbClr val="000000"/>
                </a:solidFill>
                <a:latin typeface="Times New Roman"/>
                <a:ea typeface="+mn-ea"/>
              </a:rPr>
              <a:t>Selon Robertson, la formation d’étoiles dans ces premières galaxies aurait commencé environ 100 millions d’années plus tôt que l’âge auquel elles ont été observées, repoussant la formation des premières étoiles à environ 225 millions d’années après le Big Bang.</a:t>
            </a:r>
            <a:endParaRPr b="0" lang="fr-FR" sz="1800" spc="-1" strike="noStrike">
              <a:solidFill>
                <a:srgbClr val="000000"/>
              </a:solidFill>
              <a:latin typeface="Arial"/>
            </a:endParaRPr>
          </a:p>
          <a:p>
            <a:pPr>
              <a:lnSpc>
                <a:spcPct val="100000"/>
              </a:lnSpc>
            </a:pPr>
            <a:r>
              <a:rPr b="0" lang="fr-FR" sz="1800" spc="-1" strike="noStrike">
                <a:solidFill>
                  <a:srgbClr val="000000"/>
                </a:solidFill>
                <a:latin typeface="Times New Roman"/>
                <a:ea typeface="+mn-ea"/>
              </a:rPr>
              <a:t>« Nous voyons des preuves de la formation d’étoiles à peu près aussi tôt que prévu sur la base de nos modèles de formation de galaxies », a-t-il déclaré.</a:t>
            </a:r>
            <a:endParaRPr b="0" lang="fr-FR" sz="1800" spc="-1" strike="noStrike">
              <a:solidFill>
                <a:srgbClr val="000000"/>
              </a:solidFill>
              <a:latin typeface="Arial"/>
            </a:endParaRPr>
          </a:p>
          <a:p>
            <a:pPr>
              <a:lnSpc>
                <a:spcPct val="100000"/>
              </a:lnSpc>
            </a:pPr>
            <a:r>
              <a:rPr b="0" lang="fr-FR" sz="1800" spc="-1" strike="noStrike">
                <a:solidFill>
                  <a:srgbClr val="000000"/>
                </a:solidFill>
                <a:latin typeface="Times New Roman"/>
                <a:ea typeface="+mn-ea"/>
              </a:rPr>
              <a:t>D’autres équipes ont identifié des galaxies candidates à des décalages vers le rouge encore plus élevés sur la base d’analyses photométriques d’images JWST, mais celles-ci doivent encore être confirmées par spectroscopie. JADES se poursuivra en 2023 avec une étude détaillée d’un autre domaine, celui-ci centré sur l’emblématique Hubble Deep Field, puis un retour vers l’Ultra Deep Field pour une autre série d’imagerie profonde et de spectroscopie. De nombreux autres candidats dans le domaine attendent une enquête spectroscopique, avec des centaines d’heures supplémentaires déjà approuvées.</a:t>
            </a:r>
            <a:endParaRPr b="0" lang="fr-FR" sz="1800" spc="-1" strike="noStrike">
              <a:solidFill>
                <a:srgbClr val="000000"/>
              </a:solidFill>
              <a:latin typeface="Arial"/>
            </a:endParaRPr>
          </a:p>
          <a:p>
            <a:pPr>
              <a:lnSpc>
                <a:spcPct val="100000"/>
              </a:lnSpc>
            </a:pPr>
            <a:endParaRPr b="0" lang="fr-FR" sz="1800" spc="-1" strike="noStrike">
              <a:solidFill>
                <a:srgbClr val="000000"/>
              </a:solidFill>
              <a:latin typeface="Arial"/>
            </a:endParaRPr>
          </a:p>
          <a:p>
            <a:pPr>
              <a:lnSpc>
                <a:spcPct val="100000"/>
              </a:lnSpc>
            </a:pPr>
            <a:endParaRPr b="0" lang="fr-FR" sz="1800" spc="-1" strike="noStrike">
              <a:solidFill>
                <a:srgbClr val="000000"/>
              </a:solidFill>
              <a:latin typeface="Arial"/>
            </a:endParaRPr>
          </a:p>
          <a:p>
            <a:pPr>
              <a:lnSpc>
                <a:spcPct val="100000"/>
              </a:lnSpc>
            </a:pPr>
            <a:endParaRPr b="0" lang="fr-FR" sz="1600" spc="-1" strike="noStrike">
              <a:solidFill>
                <a:srgbClr val="000000"/>
              </a:solidFill>
              <a:latin typeface="Arial"/>
            </a:endParaRPr>
          </a:p>
          <a:p>
            <a:pPr>
              <a:lnSpc>
                <a:spcPct val="100000"/>
              </a:lnSpc>
            </a:pPr>
            <a:br>
              <a:rPr sz="1600"/>
            </a:br>
            <a:endParaRPr b="0" lang="fr-FR" sz="1600" spc="-1" strike="noStrike">
              <a:solidFill>
                <a:srgbClr val="000000"/>
              </a:solidFill>
              <a:latin typeface="Arial"/>
            </a:endParaRPr>
          </a:p>
        </p:txBody>
      </p:sp>
    </p:spTree>
  </p:cSld>
</p:notes>
</file>

<file path=ppt/notesSlides/notesSlide8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47" name="PlaceHolder 1"/>
          <p:cNvSpPr>
            <a:spLocks noGrp="1"/>
          </p:cNvSpPr>
          <p:nvPr>
            <p:ph type="sldImg"/>
          </p:nvPr>
        </p:nvSpPr>
        <p:spPr>
          <a:xfrm>
            <a:off x="1168560" y="838080"/>
            <a:ext cx="5283000" cy="3962160"/>
          </a:xfrm>
          <a:prstGeom prst="rect">
            <a:avLst/>
          </a:prstGeom>
          <a:ln w="0">
            <a:noFill/>
          </a:ln>
        </p:spPr>
      </p:sp>
      <p:sp>
        <p:nvSpPr>
          <p:cNvPr id="1048" name="PlaceHolder 2"/>
          <p:cNvSpPr>
            <a:spLocks noGrp="1"/>
          </p:cNvSpPr>
          <p:nvPr>
            <p:ph type="body"/>
          </p:nvPr>
        </p:nvSpPr>
        <p:spPr>
          <a:xfrm>
            <a:off x="990720" y="5105520"/>
            <a:ext cx="5562000" cy="4799880"/>
          </a:xfrm>
          <a:prstGeom prst="rect">
            <a:avLst/>
          </a:prstGeom>
          <a:noFill/>
          <a:ln w="0">
            <a:noFill/>
          </a:ln>
        </p:spPr>
        <p:txBody>
          <a:bodyPr numCol="1" spcCol="0" lIns="0" rIns="0" tIns="0" bIns="0" anchor="t">
            <a:noAutofit/>
          </a:bodyPr>
          <a:p>
            <a:pPr marL="216000" indent="0">
              <a:lnSpc>
                <a:spcPct val="100000"/>
              </a:lnSpc>
              <a:buNone/>
              <a:tabLst>
                <a:tab algn="l" pos="0"/>
              </a:tabLst>
            </a:pPr>
            <a:r>
              <a:rPr b="0" lang="fr-FR" sz="2000" spc="-1" strike="noStrike">
                <a:solidFill>
                  <a:srgbClr val="000000"/>
                </a:solidFill>
                <a:latin typeface="Arial"/>
              </a:rPr>
              <a:t>Arrivée au plus près du Soleil le 13 août 2015 ( périhélie )</a:t>
            </a:r>
            <a:endParaRPr b="0" lang="fr-FR" sz="2000" spc="-1" strike="noStrike">
              <a:solidFill>
                <a:srgbClr val="000000"/>
              </a:solidFill>
              <a:latin typeface="Arial"/>
            </a:endParaRPr>
          </a:p>
        </p:txBody>
      </p:sp>
      <p:sp>
        <p:nvSpPr>
          <p:cNvPr id="1049" name="Espace réservé du numéro de diapositive 3"/>
          <p:cNvSpPr/>
          <p:nvPr/>
        </p:nvSpPr>
        <p:spPr>
          <a:xfrm>
            <a:off x="3884760" y="8685360"/>
            <a:ext cx="2971080" cy="45648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B9752226-40EA-495D-8FB5-428BD49E38B9}" type="slidenum">
              <a:rPr b="0" lang="fr-FR" sz="1800" spc="-1" strike="noStrike">
                <a:solidFill>
                  <a:srgbClr val="000000"/>
                </a:solidFill>
                <a:latin typeface="Calibri"/>
                <a:ea typeface="+mn-ea"/>
              </a:rPr>
              <a:t>&lt;numéro&gt;</a:t>
            </a:fld>
            <a:endParaRPr b="0" lang="fr-FR" sz="1800" spc="-1" strike="noStrike">
              <a:solidFill>
                <a:srgbClr val="000000"/>
              </a:solidFill>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8" name="PlaceHolder 1"/>
          <p:cNvSpPr>
            <a:spLocks noGrp="1"/>
          </p:cNvSpPr>
          <p:nvPr>
            <p:ph type="sldImg"/>
          </p:nvPr>
        </p:nvSpPr>
        <p:spPr>
          <a:xfrm>
            <a:off x="1106640" y="812880"/>
            <a:ext cx="5343120" cy="4006440"/>
          </a:xfrm>
          <a:prstGeom prst="rect">
            <a:avLst/>
          </a:prstGeom>
          <a:ln w="0">
            <a:noFill/>
          </a:ln>
        </p:spPr>
      </p:sp>
      <p:sp>
        <p:nvSpPr>
          <p:cNvPr id="889" name="Espace réservé des commentaires 1"/>
          <p:cNvSpPr/>
          <p:nvPr/>
        </p:nvSpPr>
        <p:spPr>
          <a:xfrm>
            <a:off x="1170000" y="5086440"/>
            <a:ext cx="5223600" cy="4104720"/>
          </a:xfrm>
          <a:prstGeom prst="rect">
            <a:avLst/>
          </a:prstGeom>
          <a:noFill/>
          <a:ln w="0">
            <a:noFill/>
          </a:ln>
        </p:spPr>
        <p:style>
          <a:lnRef idx="0"/>
          <a:fillRef idx="0"/>
          <a:effectRef idx="0"/>
          <a:fontRef idx="minor"/>
        </p:style>
        <p:txBody>
          <a:bodyPr lIns="0" rIns="0" tIns="0" bIns="0" anchor="t">
            <a:noAutofit/>
          </a:bodyPr>
          <a:p>
            <a:pPr>
              <a:lnSpc>
                <a:spcPct val="100000"/>
              </a:lnSpc>
              <a:spcBef>
                <a:spcPts val="360"/>
              </a:spcBef>
            </a:pPr>
            <a:endParaRPr b="0" lang="fr-FR" sz="1200" spc="-1" strike="noStrike">
              <a:solidFill>
                <a:srgbClr val="000000"/>
              </a:solidFill>
              <a:latin typeface="Times New Roman"/>
              <a:ea typeface="+mn-ea"/>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1260360" y="1236600"/>
            <a:ext cx="7558920" cy="263124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Arial"/>
            </a:endParaRPr>
          </a:p>
        </p:txBody>
      </p:sp>
      <p:sp>
        <p:nvSpPr>
          <p:cNvPr id="24" name="PlaceHolder 2"/>
          <p:cNvSpPr>
            <a:spLocks noGrp="1"/>
          </p:cNvSpPr>
          <p:nvPr>
            <p:ph/>
          </p:nvPr>
        </p:nvSpPr>
        <p:spPr>
          <a:xfrm>
            <a:off x="504000" y="1768680"/>
            <a:ext cx="907200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25" name="PlaceHolder 3"/>
          <p:cNvSpPr>
            <a:spLocks noGrp="1"/>
          </p:cNvSpPr>
          <p:nvPr>
            <p:ph/>
          </p:nvPr>
        </p:nvSpPr>
        <p:spPr>
          <a:xfrm>
            <a:off x="504000" y="4058640"/>
            <a:ext cx="907200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260360" y="1236600"/>
            <a:ext cx="7558920" cy="263124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Arial"/>
            </a:endParaRPr>
          </a:p>
        </p:txBody>
      </p:sp>
      <p:sp>
        <p:nvSpPr>
          <p:cNvPr id="27" name="PlaceHolder 2"/>
          <p:cNvSpPr>
            <a:spLocks noGrp="1"/>
          </p:cNvSpPr>
          <p:nvPr>
            <p:ph/>
          </p:nvPr>
        </p:nvSpPr>
        <p:spPr>
          <a:xfrm>
            <a:off x="504000" y="1768680"/>
            <a:ext cx="442692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28" name="PlaceHolder 3"/>
          <p:cNvSpPr>
            <a:spLocks noGrp="1"/>
          </p:cNvSpPr>
          <p:nvPr>
            <p:ph/>
          </p:nvPr>
        </p:nvSpPr>
        <p:spPr>
          <a:xfrm>
            <a:off x="5152680" y="1768680"/>
            <a:ext cx="442692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29" name="PlaceHolder 4"/>
          <p:cNvSpPr>
            <a:spLocks noGrp="1"/>
          </p:cNvSpPr>
          <p:nvPr>
            <p:ph/>
          </p:nvPr>
        </p:nvSpPr>
        <p:spPr>
          <a:xfrm>
            <a:off x="504000" y="4058640"/>
            <a:ext cx="442692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30" name="PlaceHolder 5"/>
          <p:cNvSpPr>
            <a:spLocks noGrp="1"/>
          </p:cNvSpPr>
          <p:nvPr>
            <p:ph/>
          </p:nvPr>
        </p:nvSpPr>
        <p:spPr>
          <a:xfrm>
            <a:off x="5152680" y="4058640"/>
            <a:ext cx="442692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1260360" y="1236600"/>
            <a:ext cx="7558920" cy="263124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Arial"/>
            </a:endParaRPr>
          </a:p>
        </p:txBody>
      </p:sp>
      <p:sp>
        <p:nvSpPr>
          <p:cNvPr id="32" name="PlaceHolder 2"/>
          <p:cNvSpPr>
            <a:spLocks noGrp="1"/>
          </p:cNvSpPr>
          <p:nvPr>
            <p:ph/>
          </p:nvPr>
        </p:nvSpPr>
        <p:spPr>
          <a:xfrm>
            <a:off x="504000" y="1768680"/>
            <a:ext cx="292104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33" name="PlaceHolder 3"/>
          <p:cNvSpPr>
            <a:spLocks noGrp="1"/>
          </p:cNvSpPr>
          <p:nvPr>
            <p:ph/>
          </p:nvPr>
        </p:nvSpPr>
        <p:spPr>
          <a:xfrm>
            <a:off x="3571560" y="1768680"/>
            <a:ext cx="292104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34" name="PlaceHolder 4"/>
          <p:cNvSpPr>
            <a:spLocks noGrp="1"/>
          </p:cNvSpPr>
          <p:nvPr>
            <p:ph/>
          </p:nvPr>
        </p:nvSpPr>
        <p:spPr>
          <a:xfrm>
            <a:off x="6639120" y="1768680"/>
            <a:ext cx="292104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35" name="PlaceHolder 5"/>
          <p:cNvSpPr>
            <a:spLocks noGrp="1"/>
          </p:cNvSpPr>
          <p:nvPr>
            <p:ph/>
          </p:nvPr>
        </p:nvSpPr>
        <p:spPr>
          <a:xfrm>
            <a:off x="504000" y="4058640"/>
            <a:ext cx="292104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36" name="PlaceHolder 6"/>
          <p:cNvSpPr>
            <a:spLocks noGrp="1"/>
          </p:cNvSpPr>
          <p:nvPr>
            <p:ph/>
          </p:nvPr>
        </p:nvSpPr>
        <p:spPr>
          <a:xfrm>
            <a:off x="3571560" y="4058640"/>
            <a:ext cx="292104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37" name="PlaceHolder 7"/>
          <p:cNvSpPr>
            <a:spLocks noGrp="1"/>
          </p:cNvSpPr>
          <p:nvPr>
            <p:ph/>
          </p:nvPr>
        </p:nvSpPr>
        <p:spPr>
          <a:xfrm>
            <a:off x="6639120" y="4058640"/>
            <a:ext cx="292104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1260360" y="1236600"/>
            <a:ext cx="7558920" cy="263124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Arial"/>
            </a:endParaRPr>
          </a:p>
        </p:txBody>
      </p:sp>
      <p:sp>
        <p:nvSpPr>
          <p:cNvPr id="41" name="PlaceHolder 2"/>
          <p:cNvSpPr>
            <a:spLocks noGrp="1"/>
          </p:cNvSpPr>
          <p:nvPr>
            <p:ph type="subTitle"/>
          </p:nvPr>
        </p:nvSpPr>
        <p:spPr>
          <a:xfrm>
            <a:off x="504000" y="1768680"/>
            <a:ext cx="9072000" cy="4384080"/>
          </a:xfrm>
          <a:prstGeom prst="rect">
            <a:avLst/>
          </a:prstGeom>
          <a:noFill/>
          <a:ln w="0">
            <a:noFill/>
          </a:ln>
        </p:spPr>
        <p:txBody>
          <a:bodyPr lIns="0" rIns="0" tIns="0" bIns="0" anchor="ctr">
            <a:noAutofit/>
          </a:bodyPr>
          <a:p>
            <a:pPr indent="0" algn="ctr">
              <a:buNone/>
            </a:pPr>
            <a:endParaRPr b="0" lang="fr-FR" sz="3200" spc="-1" strike="noStrike">
              <a:solidFill>
                <a:srgbClr val="000000"/>
              </a:solidFill>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1260360" y="1236600"/>
            <a:ext cx="7558920" cy="263124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Arial"/>
            </a:endParaRPr>
          </a:p>
        </p:txBody>
      </p:sp>
      <p:sp>
        <p:nvSpPr>
          <p:cNvPr id="43" name="PlaceHolder 2"/>
          <p:cNvSpPr>
            <a:spLocks noGrp="1"/>
          </p:cNvSpPr>
          <p:nvPr>
            <p:ph/>
          </p:nvPr>
        </p:nvSpPr>
        <p:spPr>
          <a:xfrm>
            <a:off x="504000" y="1768680"/>
            <a:ext cx="9072000" cy="43840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1260360" y="1236600"/>
            <a:ext cx="7558920" cy="263124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Arial"/>
            </a:endParaRPr>
          </a:p>
        </p:txBody>
      </p:sp>
      <p:sp>
        <p:nvSpPr>
          <p:cNvPr id="45" name="PlaceHolder 2"/>
          <p:cNvSpPr>
            <a:spLocks noGrp="1"/>
          </p:cNvSpPr>
          <p:nvPr>
            <p:ph/>
          </p:nvPr>
        </p:nvSpPr>
        <p:spPr>
          <a:xfrm>
            <a:off x="504000" y="1768680"/>
            <a:ext cx="4426920" cy="43840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46" name="PlaceHolder 3"/>
          <p:cNvSpPr>
            <a:spLocks noGrp="1"/>
          </p:cNvSpPr>
          <p:nvPr>
            <p:ph/>
          </p:nvPr>
        </p:nvSpPr>
        <p:spPr>
          <a:xfrm>
            <a:off x="5152680" y="1768680"/>
            <a:ext cx="4426920" cy="43840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1260360" y="1236600"/>
            <a:ext cx="7558920" cy="263124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1260360" y="1236600"/>
            <a:ext cx="7558920" cy="12198240"/>
          </a:xfrm>
          <a:prstGeom prst="rect">
            <a:avLst/>
          </a:prstGeom>
          <a:noFill/>
          <a:ln w="0">
            <a:noFill/>
          </a:ln>
        </p:spPr>
        <p:txBody>
          <a:bodyPr lIns="0" rIns="0" tIns="0" bIns="0" anchor="ctr">
            <a:noAutofit/>
          </a:bodyPr>
          <a:p>
            <a:pPr algn="ctr"/>
            <a:endParaRPr b="0" lang="fr-FR" sz="3200" spc="-1" strike="noStrike">
              <a:solidFill>
                <a:srgbClr val="000000"/>
              </a:solidFill>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1260360" y="1236600"/>
            <a:ext cx="7558920" cy="263124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Arial"/>
            </a:endParaRPr>
          </a:p>
        </p:txBody>
      </p:sp>
      <p:sp>
        <p:nvSpPr>
          <p:cNvPr id="50" name="PlaceHolder 2"/>
          <p:cNvSpPr>
            <a:spLocks noGrp="1"/>
          </p:cNvSpPr>
          <p:nvPr>
            <p:ph/>
          </p:nvPr>
        </p:nvSpPr>
        <p:spPr>
          <a:xfrm>
            <a:off x="504000" y="1768680"/>
            <a:ext cx="442692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51" name="PlaceHolder 3"/>
          <p:cNvSpPr>
            <a:spLocks noGrp="1"/>
          </p:cNvSpPr>
          <p:nvPr>
            <p:ph/>
          </p:nvPr>
        </p:nvSpPr>
        <p:spPr>
          <a:xfrm>
            <a:off x="5152680" y="1768680"/>
            <a:ext cx="4426920" cy="43840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52" name="PlaceHolder 4"/>
          <p:cNvSpPr>
            <a:spLocks noGrp="1"/>
          </p:cNvSpPr>
          <p:nvPr>
            <p:ph/>
          </p:nvPr>
        </p:nvSpPr>
        <p:spPr>
          <a:xfrm>
            <a:off x="504000" y="4058640"/>
            <a:ext cx="442692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1260360" y="1236600"/>
            <a:ext cx="7558920" cy="263124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Arial"/>
            </a:endParaRPr>
          </a:p>
        </p:txBody>
      </p:sp>
      <p:sp>
        <p:nvSpPr>
          <p:cNvPr id="3" name="PlaceHolder 2"/>
          <p:cNvSpPr>
            <a:spLocks noGrp="1"/>
          </p:cNvSpPr>
          <p:nvPr>
            <p:ph type="subTitle"/>
          </p:nvPr>
        </p:nvSpPr>
        <p:spPr>
          <a:xfrm>
            <a:off x="504000" y="1768680"/>
            <a:ext cx="9072000" cy="4384080"/>
          </a:xfrm>
          <a:prstGeom prst="rect">
            <a:avLst/>
          </a:prstGeom>
          <a:noFill/>
          <a:ln w="0">
            <a:noFill/>
          </a:ln>
        </p:spPr>
        <p:txBody>
          <a:bodyPr lIns="0" rIns="0" tIns="0" bIns="0" anchor="ctr">
            <a:noAutofit/>
          </a:bodyPr>
          <a:p>
            <a:pPr indent="0" algn="ctr">
              <a:buNone/>
            </a:pPr>
            <a:endParaRPr b="0" lang="fr-FR" sz="3200" spc="-1" strike="noStrike">
              <a:solidFill>
                <a:srgbClr val="000000"/>
              </a:solidFill>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1260360" y="1236600"/>
            <a:ext cx="7558920" cy="263124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Arial"/>
            </a:endParaRPr>
          </a:p>
        </p:txBody>
      </p:sp>
      <p:sp>
        <p:nvSpPr>
          <p:cNvPr id="54" name="PlaceHolder 2"/>
          <p:cNvSpPr>
            <a:spLocks noGrp="1"/>
          </p:cNvSpPr>
          <p:nvPr>
            <p:ph/>
          </p:nvPr>
        </p:nvSpPr>
        <p:spPr>
          <a:xfrm>
            <a:off x="504000" y="1768680"/>
            <a:ext cx="4426920" cy="43840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55" name="PlaceHolder 3"/>
          <p:cNvSpPr>
            <a:spLocks noGrp="1"/>
          </p:cNvSpPr>
          <p:nvPr>
            <p:ph/>
          </p:nvPr>
        </p:nvSpPr>
        <p:spPr>
          <a:xfrm>
            <a:off x="5152680" y="1768680"/>
            <a:ext cx="442692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56" name="PlaceHolder 4"/>
          <p:cNvSpPr>
            <a:spLocks noGrp="1"/>
          </p:cNvSpPr>
          <p:nvPr>
            <p:ph/>
          </p:nvPr>
        </p:nvSpPr>
        <p:spPr>
          <a:xfrm>
            <a:off x="5152680" y="4058640"/>
            <a:ext cx="442692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1260360" y="1236600"/>
            <a:ext cx="7558920" cy="263124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Arial"/>
            </a:endParaRPr>
          </a:p>
        </p:txBody>
      </p:sp>
      <p:sp>
        <p:nvSpPr>
          <p:cNvPr id="58" name="PlaceHolder 2"/>
          <p:cNvSpPr>
            <a:spLocks noGrp="1"/>
          </p:cNvSpPr>
          <p:nvPr>
            <p:ph/>
          </p:nvPr>
        </p:nvSpPr>
        <p:spPr>
          <a:xfrm>
            <a:off x="504000" y="1768680"/>
            <a:ext cx="442692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59" name="PlaceHolder 3"/>
          <p:cNvSpPr>
            <a:spLocks noGrp="1"/>
          </p:cNvSpPr>
          <p:nvPr>
            <p:ph/>
          </p:nvPr>
        </p:nvSpPr>
        <p:spPr>
          <a:xfrm>
            <a:off x="5152680" y="1768680"/>
            <a:ext cx="442692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60" name="PlaceHolder 4"/>
          <p:cNvSpPr>
            <a:spLocks noGrp="1"/>
          </p:cNvSpPr>
          <p:nvPr>
            <p:ph/>
          </p:nvPr>
        </p:nvSpPr>
        <p:spPr>
          <a:xfrm>
            <a:off x="504000" y="4058640"/>
            <a:ext cx="907200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1260360" y="1236600"/>
            <a:ext cx="7558920" cy="263124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Arial"/>
            </a:endParaRPr>
          </a:p>
        </p:txBody>
      </p:sp>
      <p:sp>
        <p:nvSpPr>
          <p:cNvPr id="62" name="PlaceHolder 2"/>
          <p:cNvSpPr>
            <a:spLocks noGrp="1"/>
          </p:cNvSpPr>
          <p:nvPr>
            <p:ph/>
          </p:nvPr>
        </p:nvSpPr>
        <p:spPr>
          <a:xfrm>
            <a:off x="504000" y="1768680"/>
            <a:ext cx="907200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63" name="PlaceHolder 3"/>
          <p:cNvSpPr>
            <a:spLocks noGrp="1"/>
          </p:cNvSpPr>
          <p:nvPr>
            <p:ph/>
          </p:nvPr>
        </p:nvSpPr>
        <p:spPr>
          <a:xfrm>
            <a:off x="504000" y="4058640"/>
            <a:ext cx="907200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1260360" y="1236600"/>
            <a:ext cx="7558920" cy="263124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Arial"/>
            </a:endParaRPr>
          </a:p>
        </p:txBody>
      </p:sp>
      <p:sp>
        <p:nvSpPr>
          <p:cNvPr id="65" name="PlaceHolder 2"/>
          <p:cNvSpPr>
            <a:spLocks noGrp="1"/>
          </p:cNvSpPr>
          <p:nvPr>
            <p:ph/>
          </p:nvPr>
        </p:nvSpPr>
        <p:spPr>
          <a:xfrm>
            <a:off x="504000" y="1768680"/>
            <a:ext cx="442692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66" name="PlaceHolder 3"/>
          <p:cNvSpPr>
            <a:spLocks noGrp="1"/>
          </p:cNvSpPr>
          <p:nvPr>
            <p:ph/>
          </p:nvPr>
        </p:nvSpPr>
        <p:spPr>
          <a:xfrm>
            <a:off x="5152680" y="1768680"/>
            <a:ext cx="442692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67" name="PlaceHolder 4"/>
          <p:cNvSpPr>
            <a:spLocks noGrp="1"/>
          </p:cNvSpPr>
          <p:nvPr>
            <p:ph/>
          </p:nvPr>
        </p:nvSpPr>
        <p:spPr>
          <a:xfrm>
            <a:off x="504000" y="4058640"/>
            <a:ext cx="442692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68" name="PlaceHolder 5"/>
          <p:cNvSpPr>
            <a:spLocks noGrp="1"/>
          </p:cNvSpPr>
          <p:nvPr>
            <p:ph/>
          </p:nvPr>
        </p:nvSpPr>
        <p:spPr>
          <a:xfrm>
            <a:off x="5152680" y="4058640"/>
            <a:ext cx="442692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1260360" y="1236600"/>
            <a:ext cx="7558920" cy="263124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Arial"/>
            </a:endParaRPr>
          </a:p>
        </p:txBody>
      </p:sp>
      <p:sp>
        <p:nvSpPr>
          <p:cNvPr id="70" name="PlaceHolder 2"/>
          <p:cNvSpPr>
            <a:spLocks noGrp="1"/>
          </p:cNvSpPr>
          <p:nvPr>
            <p:ph/>
          </p:nvPr>
        </p:nvSpPr>
        <p:spPr>
          <a:xfrm>
            <a:off x="504000" y="1768680"/>
            <a:ext cx="292104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71" name="PlaceHolder 3"/>
          <p:cNvSpPr>
            <a:spLocks noGrp="1"/>
          </p:cNvSpPr>
          <p:nvPr>
            <p:ph/>
          </p:nvPr>
        </p:nvSpPr>
        <p:spPr>
          <a:xfrm>
            <a:off x="3571560" y="1768680"/>
            <a:ext cx="292104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72" name="PlaceHolder 4"/>
          <p:cNvSpPr>
            <a:spLocks noGrp="1"/>
          </p:cNvSpPr>
          <p:nvPr>
            <p:ph/>
          </p:nvPr>
        </p:nvSpPr>
        <p:spPr>
          <a:xfrm>
            <a:off x="6639120" y="1768680"/>
            <a:ext cx="292104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73" name="PlaceHolder 5"/>
          <p:cNvSpPr>
            <a:spLocks noGrp="1"/>
          </p:cNvSpPr>
          <p:nvPr>
            <p:ph/>
          </p:nvPr>
        </p:nvSpPr>
        <p:spPr>
          <a:xfrm>
            <a:off x="504000" y="4058640"/>
            <a:ext cx="292104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74" name="PlaceHolder 6"/>
          <p:cNvSpPr>
            <a:spLocks noGrp="1"/>
          </p:cNvSpPr>
          <p:nvPr>
            <p:ph/>
          </p:nvPr>
        </p:nvSpPr>
        <p:spPr>
          <a:xfrm>
            <a:off x="3571560" y="4058640"/>
            <a:ext cx="292104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75" name="PlaceHolder 7"/>
          <p:cNvSpPr>
            <a:spLocks noGrp="1"/>
          </p:cNvSpPr>
          <p:nvPr>
            <p:ph/>
          </p:nvPr>
        </p:nvSpPr>
        <p:spPr>
          <a:xfrm>
            <a:off x="6639120" y="4058640"/>
            <a:ext cx="292104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1260360" y="1236600"/>
            <a:ext cx="7558920" cy="263124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Arial"/>
            </a:endParaRPr>
          </a:p>
        </p:txBody>
      </p:sp>
      <p:sp>
        <p:nvSpPr>
          <p:cNvPr id="5" name="PlaceHolder 2"/>
          <p:cNvSpPr>
            <a:spLocks noGrp="1"/>
          </p:cNvSpPr>
          <p:nvPr>
            <p:ph/>
          </p:nvPr>
        </p:nvSpPr>
        <p:spPr>
          <a:xfrm>
            <a:off x="504000" y="1768680"/>
            <a:ext cx="9072000" cy="43840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1260360" y="1236600"/>
            <a:ext cx="7558920" cy="263124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Arial"/>
            </a:endParaRPr>
          </a:p>
        </p:txBody>
      </p:sp>
      <p:sp>
        <p:nvSpPr>
          <p:cNvPr id="7" name="PlaceHolder 2"/>
          <p:cNvSpPr>
            <a:spLocks noGrp="1"/>
          </p:cNvSpPr>
          <p:nvPr>
            <p:ph/>
          </p:nvPr>
        </p:nvSpPr>
        <p:spPr>
          <a:xfrm>
            <a:off x="504000" y="1768680"/>
            <a:ext cx="4426920" cy="43840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8" name="PlaceHolder 3"/>
          <p:cNvSpPr>
            <a:spLocks noGrp="1"/>
          </p:cNvSpPr>
          <p:nvPr>
            <p:ph/>
          </p:nvPr>
        </p:nvSpPr>
        <p:spPr>
          <a:xfrm>
            <a:off x="5152680" y="1768680"/>
            <a:ext cx="4426920" cy="43840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1260360" y="1236600"/>
            <a:ext cx="7558920" cy="263124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1260360" y="1236600"/>
            <a:ext cx="7558920" cy="12198240"/>
          </a:xfrm>
          <a:prstGeom prst="rect">
            <a:avLst/>
          </a:prstGeom>
          <a:noFill/>
          <a:ln w="0">
            <a:noFill/>
          </a:ln>
        </p:spPr>
        <p:txBody>
          <a:bodyPr lIns="0" rIns="0" tIns="0" bIns="0" anchor="ctr">
            <a:noAutofit/>
          </a:bodyPr>
          <a:p>
            <a:pPr algn="ctr"/>
            <a:endParaRPr b="0" lang="fr-FR" sz="3200" spc="-1" strike="noStrike">
              <a:solidFill>
                <a:srgbClr val="000000"/>
              </a:solid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1260360" y="1236600"/>
            <a:ext cx="7558920" cy="263124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Arial"/>
            </a:endParaRPr>
          </a:p>
        </p:txBody>
      </p:sp>
      <p:sp>
        <p:nvSpPr>
          <p:cNvPr id="12" name="PlaceHolder 2"/>
          <p:cNvSpPr>
            <a:spLocks noGrp="1"/>
          </p:cNvSpPr>
          <p:nvPr>
            <p:ph/>
          </p:nvPr>
        </p:nvSpPr>
        <p:spPr>
          <a:xfrm>
            <a:off x="504000" y="1768680"/>
            <a:ext cx="442692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13" name="PlaceHolder 3"/>
          <p:cNvSpPr>
            <a:spLocks noGrp="1"/>
          </p:cNvSpPr>
          <p:nvPr>
            <p:ph/>
          </p:nvPr>
        </p:nvSpPr>
        <p:spPr>
          <a:xfrm>
            <a:off x="5152680" y="1768680"/>
            <a:ext cx="4426920" cy="43840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14" name="PlaceHolder 4"/>
          <p:cNvSpPr>
            <a:spLocks noGrp="1"/>
          </p:cNvSpPr>
          <p:nvPr>
            <p:ph/>
          </p:nvPr>
        </p:nvSpPr>
        <p:spPr>
          <a:xfrm>
            <a:off x="504000" y="4058640"/>
            <a:ext cx="442692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1260360" y="1236600"/>
            <a:ext cx="7558920" cy="263124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Arial"/>
            </a:endParaRPr>
          </a:p>
        </p:txBody>
      </p:sp>
      <p:sp>
        <p:nvSpPr>
          <p:cNvPr id="16" name="PlaceHolder 2"/>
          <p:cNvSpPr>
            <a:spLocks noGrp="1"/>
          </p:cNvSpPr>
          <p:nvPr>
            <p:ph/>
          </p:nvPr>
        </p:nvSpPr>
        <p:spPr>
          <a:xfrm>
            <a:off x="504000" y="1768680"/>
            <a:ext cx="4426920" cy="43840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17" name="PlaceHolder 3"/>
          <p:cNvSpPr>
            <a:spLocks noGrp="1"/>
          </p:cNvSpPr>
          <p:nvPr>
            <p:ph/>
          </p:nvPr>
        </p:nvSpPr>
        <p:spPr>
          <a:xfrm>
            <a:off x="5152680" y="1768680"/>
            <a:ext cx="442692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18" name="PlaceHolder 4"/>
          <p:cNvSpPr>
            <a:spLocks noGrp="1"/>
          </p:cNvSpPr>
          <p:nvPr>
            <p:ph/>
          </p:nvPr>
        </p:nvSpPr>
        <p:spPr>
          <a:xfrm>
            <a:off x="5152680" y="4058640"/>
            <a:ext cx="442692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1260360" y="1236600"/>
            <a:ext cx="7558920" cy="263124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Arial"/>
            </a:endParaRPr>
          </a:p>
        </p:txBody>
      </p:sp>
      <p:sp>
        <p:nvSpPr>
          <p:cNvPr id="20" name="PlaceHolder 2"/>
          <p:cNvSpPr>
            <a:spLocks noGrp="1"/>
          </p:cNvSpPr>
          <p:nvPr>
            <p:ph/>
          </p:nvPr>
        </p:nvSpPr>
        <p:spPr>
          <a:xfrm>
            <a:off x="504000" y="1768680"/>
            <a:ext cx="442692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21" name="PlaceHolder 3"/>
          <p:cNvSpPr>
            <a:spLocks noGrp="1"/>
          </p:cNvSpPr>
          <p:nvPr>
            <p:ph/>
          </p:nvPr>
        </p:nvSpPr>
        <p:spPr>
          <a:xfrm>
            <a:off x="5152680" y="1768680"/>
            <a:ext cx="442692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
        <p:nvSpPr>
          <p:cNvPr id="22" name="PlaceHolder 4"/>
          <p:cNvSpPr>
            <a:spLocks noGrp="1"/>
          </p:cNvSpPr>
          <p:nvPr>
            <p:ph/>
          </p:nvPr>
        </p:nvSpPr>
        <p:spPr>
          <a:xfrm>
            <a:off x="504000" y="4058640"/>
            <a:ext cx="9072000" cy="20908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504000" y="301320"/>
            <a:ext cx="9072000" cy="1261800"/>
          </a:xfrm>
          <a:prstGeom prst="rect">
            <a:avLst/>
          </a:prstGeom>
          <a:noFill/>
          <a:ln w="0">
            <a:noFill/>
          </a:ln>
        </p:spPr>
        <p:txBody>
          <a:bodyPr lIns="0" rIns="0" tIns="0" bIns="0" anchor="ctr">
            <a:noAutofit/>
          </a:bodyPr>
          <a:p>
            <a:pPr indent="0">
              <a:buNone/>
            </a:pPr>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1" name="PlaceHolder 2"/>
          <p:cNvSpPr>
            <a:spLocks noGrp="1"/>
          </p:cNvSpPr>
          <p:nvPr>
            <p:ph type="body"/>
          </p:nvPr>
        </p:nvSpPr>
        <p:spPr>
          <a:xfrm>
            <a:off x="504000" y="1768680"/>
            <a:ext cx="9072000" cy="4384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fr-FR" sz="2800" spc="-1" strike="noStrike">
                <a:solidFill>
                  <a:srgbClr val="000000"/>
                </a:solidFill>
                <a:latin typeface="Arial"/>
              </a:rPr>
              <a:t>Cliquez pour éditer le format du plan de texte</a:t>
            </a:r>
            <a:endParaRPr b="0" lang="fr-FR" sz="28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pPr>
            <a:r>
              <a:rPr b="0" lang="fr-FR" sz="2000" spc="-1" strike="noStrike">
                <a:solidFill>
                  <a:srgbClr val="000000"/>
                </a:solidFill>
                <a:latin typeface="Arial"/>
              </a:rPr>
              <a:t>Second niveau de plan</a:t>
            </a:r>
            <a:endParaRPr b="0" lang="fr-FR" sz="2000" spc="-1" strike="noStrike">
              <a:solidFill>
                <a:srgbClr val="000000"/>
              </a:solidFill>
              <a:latin typeface="Arial"/>
            </a:endParaRPr>
          </a:p>
          <a:p>
            <a:pPr lvl="2" marL="1296000" indent="-288000">
              <a:lnSpc>
                <a:spcPct val="90000"/>
              </a:lnSpc>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lnSpc>
                <a:spcPct val="90000"/>
              </a:lnSpc>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lnSpc>
                <a:spcPct val="90000"/>
              </a:lnSpc>
              <a:spcBef>
                <a:spcPts val="283"/>
              </a:spcBef>
              <a:buClr>
                <a:srgbClr val="000000"/>
              </a:buClr>
              <a:buSzPct val="45000"/>
              <a:buFont typeface="Wingdings" charset="2"/>
              <a:buChar char=""/>
            </a:pPr>
            <a:r>
              <a:rPr b="0" lang="fr-FR" sz="2000" spc="-1" strike="noStrike">
                <a:solidFill>
                  <a:srgbClr val="000000"/>
                </a:solidFill>
                <a:latin typeface="Arial"/>
              </a:rPr>
              <a:t>Cinquième niveau de plan</a:t>
            </a:r>
            <a:endParaRPr b="0" lang="fr-FR" sz="2000" spc="-1" strike="noStrike">
              <a:solidFill>
                <a:srgbClr val="000000"/>
              </a:solidFill>
              <a:latin typeface="Arial"/>
            </a:endParaRPr>
          </a:p>
          <a:p>
            <a:pPr lvl="5" marL="2592000" indent="-216000">
              <a:lnSpc>
                <a:spcPct val="90000"/>
              </a:lnSpc>
              <a:spcBef>
                <a:spcPts val="283"/>
              </a:spcBef>
              <a:buClr>
                <a:srgbClr val="000000"/>
              </a:buClr>
              <a:buSzPct val="45000"/>
              <a:buFont typeface="Wingdings" charset="2"/>
              <a:buChar char=""/>
            </a:pPr>
            <a:r>
              <a:rPr b="0" lang="fr-FR" sz="2000" spc="-1" strike="noStrike">
                <a:solidFill>
                  <a:srgbClr val="000000"/>
                </a:solidFill>
                <a:latin typeface="Arial"/>
              </a:rPr>
              <a:t>Sixième niveau de plan</a:t>
            </a:r>
            <a:endParaRPr b="0" lang="fr-FR" sz="2000" spc="-1" strike="noStrike">
              <a:solidFill>
                <a:srgbClr val="000000"/>
              </a:solidFill>
              <a:latin typeface="Arial"/>
            </a:endParaRPr>
          </a:p>
          <a:p>
            <a:pPr lvl="6" marL="3024000" indent="-216000">
              <a:lnSpc>
                <a:spcPct val="90000"/>
              </a:lnSpc>
              <a:spcBef>
                <a:spcPts val="283"/>
              </a:spcBef>
              <a:buClr>
                <a:srgbClr val="000000"/>
              </a:buClr>
              <a:buSzPct val="45000"/>
              <a:buFont typeface="Wingdings" charset="2"/>
              <a:buChar char=""/>
            </a:pPr>
            <a:r>
              <a:rPr b="0" lang="fr-FR" sz="2000" spc="-1" strike="noStrike">
                <a:solidFill>
                  <a:srgbClr val="000000"/>
                </a:solidFill>
                <a:latin typeface="Arial"/>
              </a:rPr>
              <a:t>Septième niveau de plan</a:t>
            </a:r>
            <a:endParaRPr b="0" lang="fr-F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1260360" y="1236600"/>
            <a:ext cx="7558920" cy="2631240"/>
          </a:xfrm>
          <a:prstGeom prst="rect">
            <a:avLst/>
          </a:prstGeom>
          <a:noFill/>
          <a:ln w="0">
            <a:noFill/>
          </a:ln>
        </p:spPr>
        <p:txBody>
          <a:bodyPr numCol="1" spcCol="0" lIns="0" rIns="0" tIns="0" bIns="0" anchor="ctr">
            <a:noAutofit/>
          </a:bodyPr>
          <a:p>
            <a:pPr indent="0">
              <a:buNone/>
            </a:pPr>
            <a:r>
              <a:rPr b="0" lang="fr-FR" sz="4400" spc="-1" strike="noStrike">
                <a:solidFill>
                  <a:srgbClr val="000000"/>
                </a:solidFill>
                <a:latin typeface="Arial"/>
              </a:rPr>
              <a:t>Cliquez pour éditer le format du texte-titre</a:t>
            </a:r>
            <a:endParaRPr b="0" lang="fr-FR" sz="4400" spc="-1" strike="noStrike">
              <a:solidFill>
                <a:srgbClr val="000000"/>
              </a:solidFill>
              <a:latin typeface="Arial"/>
            </a:endParaRPr>
          </a:p>
        </p:txBody>
      </p:sp>
      <p:sp>
        <p:nvSpPr>
          <p:cNvPr id="39" name="PlaceHolder 2"/>
          <p:cNvSpPr>
            <a:spLocks noGrp="1"/>
          </p:cNvSpPr>
          <p:nvPr>
            <p:ph type="body"/>
          </p:nvPr>
        </p:nvSpPr>
        <p:spPr>
          <a:xfrm>
            <a:off x="504000" y="1768680"/>
            <a:ext cx="9072000" cy="4384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fr-FR" sz="2800" spc="-1" strike="noStrike">
                <a:solidFill>
                  <a:srgbClr val="000000"/>
                </a:solidFill>
                <a:latin typeface="Arial"/>
              </a:rPr>
              <a:t>Cliquez pour éditer le format du plan de texte</a:t>
            </a:r>
            <a:endParaRPr b="0" lang="fr-FR" sz="28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pPr>
            <a:r>
              <a:rPr b="0" lang="fr-FR" sz="2000" spc="-1" strike="noStrike">
                <a:solidFill>
                  <a:srgbClr val="000000"/>
                </a:solidFill>
                <a:latin typeface="Arial"/>
              </a:rPr>
              <a:t>Second niveau de plan</a:t>
            </a:r>
            <a:endParaRPr b="0" lang="fr-FR" sz="2000" spc="-1" strike="noStrike">
              <a:solidFill>
                <a:srgbClr val="000000"/>
              </a:solidFill>
              <a:latin typeface="Arial"/>
            </a:endParaRPr>
          </a:p>
          <a:p>
            <a:pPr lvl="2" marL="1296000" indent="-288000">
              <a:lnSpc>
                <a:spcPct val="90000"/>
              </a:lnSpc>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lnSpc>
                <a:spcPct val="90000"/>
              </a:lnSpc>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lnSpc>
                <a:spcPct val="90000"/>
              </a:lnSpc>
              <a:spcBef>
                <a:spcPts val="283"/>
              </a:spcBef>
              <a:buClr>
                <a:srgbClr val="000000"/>
              </a:buClr>
              <a:buSzPct val="45000"/>
              <a:buFont typeface="Wingdings" charset="2"/>
              <a:buChar char=""/>
            </a:pPr>
            <a:r>
              <a:rPr b="0" lang="fr-FR" sz="2000" spc="-1" strike="noStrike">
                <a:solidFill>
                  <a:srgbClr val="000000"/>
                </a:solidFill>
                <a:latin typeface="Arial"/>
              </a:rPr>
              <a:t>Cinquième niveau de plan</a:t>
            </a:r>
            <a:endParaRPr b="0" lang="fr-FR" sz="2000" spc="-1" strike="noStrike">
              <a:solidFill>
                <a:srgbClr val="000000"/>
              </a:solidFill>
              <a:latin typeface="Arial"/>
            </a:endParaRPr>
          </a:p>
          <a:p>
            <a:pPr lvl="5" marL="2592000" indent="-216000">
              <a:lnSpc>
                <a:spcPct val="90000"/>
              </a:lnSpc>
              <a:spcBef>
                <a:spcPts val="283"/>
              </a:spcBef>
              <a:buClr>
                <a:srgbClr val="000000"/>
              </a:buClr>
              <a:buSzPct val="45000"/>
              <a:buFont typeface="Wingdings" charset="2"/>
              <a:buChar char=""/>
            </a:pPr>
            <a:r>
              <a:rPr b="0" lang="fr-FR" sz="2000" spc="-1" strike="noStrike">
                <a:solidFill>
                  <a:srgbClr val="000000"/>
                </a:solidFill>
                <a:latin typeface="Arial"/>
              </a:rPr>
              <a:t>Sixième niveau de plan</a:t>
            </a:r>
            <a:endParaRPr b="0" lang="fr-FR" sz="2000" spc="-1" strike="noStrike">
              <a:solidFill>
                <a:srgbClr val="000000"/>
              </a:solidFill>
              <a:latin typeface="Arial"/>
            </a:endParaRPr>
          </a:p>
          <a:p>
            <a:pPr lvl="6" marL="3024000" indent="-216000">
              <a:lnSpc>
                <a:spcPct val="90000"/>
              </a:lnSpc>
              <a:spcBef>
                <a:spcPts val="283"/>
              </a:spcBef>
              <a:buClr>
                <a:srgbClr val="000000"/>
              </a:buClr>
              <a:buSzPct val="45000"/>
              <a:buFont typeface="Wingdings" charset="2"/>
              <a:buChar char=""/>
            </a:pPr>
            <a:r>
              <a:rPr b="0" lang="fr-FR" sz="2000" spc="-1" strike="noStrike">
                <a:solidFill>
                  <a:srgbClr val="000000"/>
                </a:solidFill>
                <a:latin typeface="Arial"/>
              </a:rPr>
              <a:t>Septième niveau de plan</a:t>
            </a:r>
            <a:endParaRPr b="0" lang="fr-F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slideLayout" Target="../slideLayouts/slideLayout1.xml"/><Relationship Id="rId6"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image" Target="../media/image17.png"/><Relationship Id="rId3" Type="http://schemas.openxmlformats.org/officeDocument/2006/relationships/slideLayout" Target="../slideLayouts/slideLayout1.xml"/>
</Relationships>
</file>

<file path=ppt/slides/_rels/slide11.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image" Target="../media/image19.jpeg"/><Relationship Id="rId3" Type="http://schemas.openxmlformats.org/officeDocument/2006/relationships/slideLayout" Target="../slideLayouts/slideLayout1.xml"/><Relationship Id="rId4"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slideLayout" Target="../slideLayouts/slideLayout1.xml"/><Relationship Id="rId3"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xml"/><Relationship Id="rId3"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slideLayout" Target="../slideLayouts/slideLayout1.xml"/>
</Relationships>
</file>

<file path=ppt/slides/_rels/slide15.xml.rels><?xml version="1.0" encoding="UTF-8"?>
<Relationships xmlns="http://schemas.openxmlformats.org/package/2006/relationships"><Relationship Id="rId1" Type="http://schemas.openxmlformats.org/officeDocument/2006/relationships/image" Target="../media/image23.jpeg"/><Relationship Id="rId2" Type="http://schemas.openxmlformats.org/officeDocument/2006/relationships/slideLayout" Target="../slideLayouts/slideLayout1.xml"/><Relationship Id="rId3"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1.png"/><Relationship Id="rId3" Type="http://schemas.openxmlformats.org/officeDocument/2006/relationships/image" Target="../media/image24.png"/><Relationship Id="rId4" Type="http://schemas.openxmlformats.org/officeDocument/2006/relationships/slideLayout" Target="../slideLayouts/slideLayout1.xml"/><Relationship Id="rId5"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1.png"/><Relationship Id="rId3" Type="http://schemas.openxmlformats.org/officeDocument/2006/relationships/image" Target="../media/image25.jpeg"/><Relationship Id="rId4" Type="http://schemas.openxmlformats.org/officeDocument/2006/relationships/slideLayout" Target="../slideLayouts/slideLayout1.xml"/><Relationship Id="rId5"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1.png"/><Relationship Id="rId3" Type="http://schemas.openxmlformats.org/officeDocument/2006/relationships/image" Target="../media/image26.jpeg"/><Relationship Id="rId4" Type="http://schemas.openxmlformats.org/officeDocument/2006/relationships/slideLayout" Target="../slideLayouts/slideLayout1.xml"/><Relationship Id="rId5"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27.jpeg"/><Relationship Id="rId2" Type="http://schemas.openxmlformats.org/officeDocument/2006/relationships/image" Target="../media/image28.png"/><Relationship Id="rId3" Type="http://schemas.openxmlformats.org/officeDocument/2006/relationships/image" Target="../media/image22.jpeg"/><Relationship Id="rId4" Type="http://schemas.openxmlformats.org/officeDocument/2006/relationships/image" Target="../media/image28.png"/><Relationship Id="rId5" Type="http://schemas.openxmlformats.org/officeDocument/2006/relationships/image" Target="../media/image28.png"/><Relationship Id="rId6" Type="http://schemas.openxmlformats.org/officeDocument/2006/relationships/image" Target="../media/image28.png"/><Relationship Id="rId7" Type="http://schemas.openxmlformats.org/officeDocument/2006/relationships/image" Target="../media/image28.png"/><Relationship Id="rId8" Type="http://schemas.openxmlformats.org/officeDocument/2006/relationships/slideLayout" Target="../slideLayouts/slideLayout15.xml"/><Relationship Id="rId9"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image" Target="../media/image5.jpeg"/><Relationship Id="rId3" Type="http://schemas.openxmlformats.org/officeDocument/2006/relationships/slideLayout" Target="../slideLayouts/slideLayout15.xml"/><Relationship Id="rId4"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1.png"/><Relationship Id="rId3" Type="http://schemas.openxmlformats.org/officeDocument/2006/relationships/image" Target="../media/image29.png"/><Relationship Id="rId4" Type="http://schemas.openxmlformats.org/officeDocument/2006/relationships/slideLayout" Target="../slideLayouts/slideLayout1.xml"/>
</Relationships>
</file>

<file path=ppt/slides/_rels/slide21.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1.png"/><Relationship Id="rId3" Type="http://schemas.openxmlformats.org/officeDocument/2006/relationships/image" Target="../media/image30.jpeg"/><Relationship Id="rId4" Type="http://schemas.openxmlformats.org/officeDocument/2006/relationships/slideLayout" Target="../slideLayouts/slideLayout1.xml"/><Relationship Id="rId5"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1.png"/><Relationship Id="rId3" Type="http://schemas.openxmlformats.org/officeDocument/2006/relationships/image" Target="../media/image31.jpeg"/><Relationship Id="rId4" Type="http://schemas.openxmlformats.org/officeDocument/2006/relationships/slideLayout" Target="../slideLayouts/slideLayout1.xml"/><Relationship Id="rId5"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1.png"/><Relationship Id="rId3" Type="http://schemas.openxmlformats.org/officeDocument/2006/relationships/image" Target="../media/image29.png"/><Relationship Id="rId4" Type="http://schemas.openxmlformats.org/officeDocument/2006/relationships/slideLayout" Target="../slideLayouts/slideLayout1.xml"/>
</Relationships>
</file>

<file path=ppt/slides/_rels/slide24.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1.png"/><Relationship Id="rId3" Type="http://schemas.openxmlformats.org/officeDocument/2006/relationships/image" Target="../media/image32.png"/><Relationship Id="rId4" Type="http://schemas.openxmlformats.org/officeDocument/2006/relationships/slideLayout" Target="../slideLayouts/slideLayout1.xml"/><Relationship Id="rId5"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1.png"/><Relationship Id="rId3" Type="http://schemas.openxmlformats.org/officeDocument/2006/relationships/image" Target="../media/image33.png"/><Relationship Id="rId4" Type="http://schemas.openxmlformats.org/officeDocument/2006/relationships/image" Target="../media/image33.png"/><Relationship Id="rId5" Type="http://schemas.openxmlformats.org/officeDocument/2006/relationships/slideLayout" Target="../slideLayouts/slideLayout1.xml"/><Relationship Id="rId6"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1.png"/><Relationship Id="rId3" Type="http://schemas.openxmlformats.org/officeDocument/2006/relationships/image" Target="../media/image34.jpeg"/><Relationship Id="rId4" Type="http://schemas.openxmlformats.org/officeDocument/2006/relationships/slideLayout" Target="../slideLayouts/slideLayout1.xml"/><Relationship Id="rId5"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1.png"/><Relationship Id="rId3" Type="http://schemas.openxmlformats.org/officeDocument/2006/relationships/image" Target="../media/image35.jpeg"/><Relationship Id="rId4" Type="http://schemas.openxmlformats.org/officeDocument/2006/relationships/slideLayout" Target="../slideLayouts/slideLayout1.xml"/><Relationship Id="rId5"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image" Target="../media/image37.jpeg"/><Relationship Id="rId3" Type="http://schemas.openxmlformats.org/officeDocument/2006/relationships/slideLayout" Target="../slideLayouts/slideLayout15.xml"/><Relationship Id="rId4"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slideLayout" Target="../slideLayouts/slideLayout1.xml"/><Relationship Id="rId3"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1.png"/><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slideLayout" Target="../slideLayouts/slideLayout1.xml"/><Relationship Id="rId7"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1.png"/><Relationship Id="rId3" Type="http://schemas.openxmlformats.org/officeDocument/2006/relationships/image" Target="../media/image39.jpeg"/><Relationship Id="rId4" Type="http://schemas.openxmlformats.org/officeDocument/2006/relationships/slideLayout" Target="../slideLayouts/slideLayout1.xml"/><Relationship Id="rId5"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image" Target="../media/image40.jpeg"/><Relationship Id="rId2" Type="http://schemas.openxmlformats.org/officeDocument/2006/relationships/slideLayout" Target="../slideLayouts/slideLayout1.xml"/>
</Relationships>
</file>

<file path=ppt/slides/_rels/slide32.xml.rels><?xml version="1.0" encoding="UTF-8"?>
<Relationships xmlns="http://schemas.openxmlformats.org/package/2006/relationships"><Relationship Id="rId1" Type="http://schemas.openxmlformats.org/officeDocument/2006/relationships/image" Target="../media/image41.jpeg"/><Relationship Id="rId2" Type="http://schemas.openxmlformats.org/officeDocument/2006/relationships/slideLayout" Target="../slideLayouts/slideLayout1.xml"/><Relationship Id="rId3"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image" Target="../media/image41.jpeg"/><Relationship Id="rId2" Type="http://schemas.openxmlformats.org/officeDocument/2006/relationships/slideLayout" Target="../slideLayouts/slideLayout1.xml"/><Relationship Id="rId3"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image" Target="../media/image42.jpeg"/><Relationship Id="rId2" Type="http://schemas.openxmlformats.org/officeDocument/2006/relationships/slideLayout" Target="../slideLayouts/slideLayout1.xml"/><Relationship Id="rId3"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image" Target="../media/image43.jpeg"/><Relationship Id="rId2" Type="http://schemas.openxmlformats.org/officeDocument/2006/relationships/slideLayout" Target="../slideLayouts/slideLayout1.xml"/><Relationship Id="rId3" Type="http://schemas.openxmlformats.org/officeDocument/2006/relationships/notesSlide" Target="../notesSlides/notesSlide35.xml"/>
</Relationships>
</file>

<file path=ppt/slides/_rels/slide36.xml.rels><?xml version="1.0" encoding="UTF-8"?>
<Relationships xmlns="http://schemas.openxmlformats.org/package/2006/relationships"><Relationship Id="rId1" Type="http://schemas.openxmlformats.org/officeDocument/2006/relationships/image" Target="../media/image44.jpeg"/><Relationship Id="rId2" Type="http://schemas.openxmlformats.org/officeDocument/2006/relationships/image" Target="../media/image45.png"/><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slideLayout" Target="../slideLayouts/slideLayout15.xml"/><Relationship Id="rId6" Type="http://schemas.openxmlformats.org/officeDocument/2006/relationships/notesSlide" Target="../notesSlides/notesSlide36.xml"/>
</Relationships>
</file>

<file path=ppt/slides/_rels/slide37.xml.rels><?xml version="1.0" encoding="UTF-8"?>
<Relationships xmlns="http://schemas.openxmlformats.org/package/2006/relationships"><Relationship Id="rId1" Type="http://schemas.openxmlformats.org/officeDocument/2006/relationships/image" Target="../media/image48.jpeg"/><Relationship Id="rId2" Type="http://schemas.openxmlformats.org/officeDocument/2006/relationships/slideLayout" Target="../slideLayouts/slideLayout1.xml"/><Relationship Id="rId3" Type="http://schemas.openxmlformats.org/officeDocument/2006/relationships/notesSlide" Target="../notesSlides/notesSlide37.xml"/>
</Relationships>
</file>

<file path=ppt/slides/_rels/slide38.xml.rels><?xml version="1.0" encoding="UTF-8"?>
<Relationships xmlns="http://schemas.openxmlformats.org/package/2006/relationships"><Relationship Id="rId1" Type="http://schemas.openxmlformats.org/officeDocument/2006/relationships/image" Target="../media/image49.jpeg"/><Relationship Id="rId2" Type="http://schemas.openxmlformats.org/officeDocument/2006/relationships/slideLayout" Target="../slideLayouts/slideLayout1.xml"/>
</Relationships>
</file>

<file path=ppt/slides/_rels/slide39.xml.rels><?xml version="1.0" encoding="UTF-8"?>
<Relationships xmlns="http://schemas.openxmlformats.org/package/2006/relationships"><Relationship Id="rId1" Type="http://schemas.openxmlformats.org/officeDocument/2006/relationships/image" Target="../media/image50.jpeg"/><Relationship Id="rId2" Type="http://schemas.openxmlformats.org/officeDocument/2006/relationships/image" Target="../media/image51.jpeg"/><Relationship Id="rId3" Type="http://schemas.openxmlformats.org/officeDocument/2006/relationships/slideLayout" Target="../slideLayouts/slideLayout1.xml"/><Relationship Id="rId4" Type="http://schemas.openxmlformats.org/officeDocument/2006/relationships/notesSlide" Target="../notesSlides/notesSlide39.xml"/>
</Relationships>
</file>

<file path=ppt/slides/_rels/slide4.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1.png"/><Relationship Id="rId3" Type="http://schemas.openxmlformats.org/officeDocument/2006/relationships/image" Target="../media/image9.jpeg"/><Relationship Id="rId4" Type="http://schemas.openxmlformats.org/officeDocument/2006/relationships/slideLayout" Target="../slideLayouts/slideLayout1.xml"/>
</Relationships>
</file>

<file path=ppt/slides/_rels/slide40.xml.rels><?xml version="1.0" encoding="UTF-8"?>
<Relationships xmlns="http://schemas.openxmlformats.org/package/2006/relationships"><Relationship Id="rId1" Type="http://schemas.openxmlformats.org/officeDocument/2006/relationships/image" Target="../media/image52.png"/><Relationship Id="rId2" Type="http://schemas.openxmlformats.org/officeDocument/2006/relationships/slideLayout" Target="../slideLayouts/slideLayout1.xml"/>
</Relationships>
</file>

<file path=ppt/slides/_rels/slide41.xml.rels><?xml version="1.0" encoding="UTF-8"?>
<Relationships xmlns="http://schemas.openxmlformats.org/package/2006/relationships"><Relationship Id="rId1" Type="http://schemas.openxmlformats.org/officeDocument/2006/relationships/image" Target="../media/image53.png"/><Relationship Id="rId2" Type="http://schemas.openxmlformats.org/officeDocument/2006/relationships/slideLayout" Target="../slideLayouts/slideLayout1.xml"/><Relationship Id="rId3" Type="http://schemas.openxmlformats.org/officeDocument/2006/relationships/notesSlide" Target="../notesSlides/notesSlide41.xml"/>
</Relationships>
</file>

<file path=ppt/slides/_rels/slide42.xml.rels><?xml version="1.0" encoding="UTF-8"?>
<Relationships xmlns="http://schemas.openxmlformats.org/package/2006/relationships"><Relationship Id="rId1" Type="http://schemas.openxmlformats.org/officeDocument/2006/relationships/video" Target="../media/media54.mp4"/><Relationship Id="rId2" Type="http://schemas.microsoft.com/office/2007/relationships/media" Target="../media/media54.mp4"/><Relationship Id="rId3" Type="http://schemas.openxmlformats.org/officeDocument/2006/relationships/image" Target="../media/image55.png"/><Relationship Id="rId4" Type="http://schemas.openxmlformats.org/officeDocument/2006/relationships/slideLayout" Target="../slideLayouts/slideLayout1.xml"/>
</Relationships>
</file>

<file path=ppt/slides/_rels/slide43.xml.rels><?xml version="1.0" encoding="UTF-8"?>
<Relationships xmlns="http://schemas.openxmlformats.org/package/2006/relationships"><Relationship Id="rId1" Type="http://schemas.openxmlformats.org/officeDocument/2006/relationships/image" Target="../media/image56.jpeg"/><Relationship Id="rId2" Type="http://schemas.openxmlformats.org/officeDocument/2006/relationships/image" Target="../media/image57.jpeg"/><Relationship Id="rId3" Type="http://schemas.openxmlformats.org/officeDocument/2006/relationships/slideLayout" Target="../slideLayouts/slideLayout1.xml"/>
</Relationships>
</file>

<file path=ppt/slides/_rels/slide44.xml.rels><?xml version="1.0" encoding="UTF-8"?>
<Relationships xmlns="http://schemas.openxmlformats.org/package/2006/relationships"><Relationship Id="rId1" Type="http://schemas.openxmlformats.org/officeDocument/2006/relationships/image" Target="../media/image56.jpeg"/><Relationship Id="rId2" Type="http://schemas.openxmlformats.org/officeDocument/2006/relationships/video" Target="../media/media58.mp4"/><Relationship Id="rId3" Type="http://schemas.microsoft.com/office/2007/relationships/media" Target="../media/media58.mp4"/><Relationship Id="rId4" Type="http://schemas.openxmlformats.org/officeDocument/2006/relationships/image" Target="../media/image59.png"/><Relationship Id="rId5" Type="http://schemas.openxmlformats.org/officeDocument/2006/relationships/slideLayout" Target="../slideLayouts/slideLayout1.xml"/>
</Relationships>
</file>

<file path=ppt/slides/_rels/slide45.xml.rels><?xml version="1.0" encoding="UTF-8"?>
<Relationships xmlns="http://schemas.openxmlformats.org/package/2006/relationships"><Relationship Id="rId1" Type="http://schemas.openxmlformats.org/officeDocument/2006/relationships/video" Target="../media/media60.mp4"/><Relationship Id="rId2" Type="http://schemas.microsoft.com/office/2007/relationships/media" Target="../media/media60.mp4"/><Relationship Id="rId3" Type="http://schemas.openxmlformats.org/officeDocument/2006/relationships/image" Target="../media/image61.png"/><Relationship Id="rId4" Type="http://schemas.openxmlformats.org/officeDocument/2006/relationships/slideLayout" Target="../slideLayouts/slideLayout1.xml"/>
</Relationships>
</file>

<file path=ppt/slides/_rels/slide46.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1.png"/><Relationship Id="rId3" Type="http://schemas.openxmlformats.org/officeDocument/2006/relationships/image" Target="../media/image62.jpeg"/><Relationship Id="rId4" Type="http://schemas.openxmlformats.org/officeDocument/2006/relationships/video" Target="../media/media63.mp4"/><Relationship Id="rId5" Type="http://schemas.microsoft.com/office/2007/relationships/media" Target="../media/media63.mp4"/><Relationship Id="rId6" Type="http://schemas.openxmlformats.org/officeDocument/2006/relationships/image" Target="../media/image64.png"/><Relationship Id="rId7" Type="http://schemas.openxmlformats.org/officeDocument/2006/relationships/slideLayout" Target="../slideLayouts/slideLayout1.xml"/>
</Relationships>
</file>

<file path=ppt/slides/_rels/slide47.xml.rels><?xml version="1.0" encoding="UTF-8"?>
<Relationships xmlns="http://schemas.openxmlformats.org/package/2006/relationships"><Relationship Id="rId1" Type="http://schemas.openxmlformats.org/officeDocument/2006/relationships/image" Target="../media/image27.jpeg"/><Relationship Id="rId2" Type="http://schemas.openxmlformats.org/officeDocument/2006/relationships/image" Target="../media/image65.jpeg"/><Relationship Id="rId3" Type="http://schemas.openxmlformats.org/officeDocument/2006/relationships/slideLayout" Target="../slideLayouts/slideLayout15.xml"/><Relationship Id="rId4" Type="http://schemas.openxmlformats.org/officeDocument/2006/relationships/notesSlide" Target="../notesSlides/notesSlide47.xml"/>
</Relationships>
</file>

<file path=ppt/slides/_rels/slide48.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1.png"/><Relationship Id="rId3" Type="http://schemas.openxmlformats.org/officeDocument/2006/relationships/image" Target="../media/image66.jpeg"/><Relationship Id="rId4" Type="http://schemas.openxmlformats.org/officeDocument/2006/relationships/slideLayout" Target="../slideLayouts/slideLayout1.xml"/><Relationship Id="rId5" Type="http://schemas.openxmlformats.org/officeDocument/2006/relationships/notesSlide" Target="../notesSlides/notesSlide48.xml"/>
</Relationships>
</file>

<file path=ppt/slides/_rels/slide49.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1.png"/><Relationship Id="rId3" Type="http://schemas.openxmlformats.org/officeDocument/2006/relationships/image" Target="../media/image67.png"/><Relationship Id="rId4" Type="http://schemas.openxmlformats.org/officeDocument/2006/relationships/slideLayout" Target="../slideLayouts/slideLayout1.xml"/><Relationship Id="rId5" Type="http://schemas.openxmlformats.org/officeDocument/2006/relationships/notesSlide" Target="../notesSlides/notesSlide49.xml"/>
</Relationships>
</file>

<file path=ppt/slides/_rels/slide5.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image" Target="../media/image11.gif"/><Relationship Id="rId3" Type="http://schemas.openxmlformats.org/officeDocument/2006/relationships/slideLayout" Target="../slideLayouts/slideLayout1.xml"/>
</Relationships>
</file>

<file path=ppt/slides/_rels/slide50.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1.png"/><Relationship Id="rId3" Type="http://schemas.openxmlformats.org/officeDocument/2006/relationships/image" Target="../media/image68.jpeg"/><Relationship Id="rId4" Type="http://schemas.openxmlformats.org/officeDocument/2006/relationships/slideLayout" Target="../slideLayouts/slideLayout1.xml"/><Relationship Id="rId5" Type="http://schemas.openxmlformats.org/officeDocument/2006/relationships/notesSlide" Target="../notesSlides/notesSlide50.xml"/>
</Relationships>
</file>

<file path=ppt/slides/_rels/slide51.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1.png"/><Relationship Id="rId3" Type="http://schemas.openxmlformats.org/officeDocument/2006/relationships/image" Target="../media/image69.jpeg"/><Relationship Id="rId4" Type="http://schemas.openxmlformats.org/officeDocument/2006/relationships/slideLayout" Target="../slideLayouts/slideLayout1.xml"/><Relationship Id="rId5" Type="http://schemas.openxmlformats.org/officeDocument/2006/relationships/notesSlide" Target="../notesSlides/notesSlide51.xml"/>
</Relationships>
</file>

<file path=ppt/slides/_rels/slide52.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1.png"/><Relationship Id="rId3" Type="http://schemas.openxmlformats.org/officeDocument/2006/relationships/image" Target="../media/image70.jpeg"/><Relationship Id="rId4" Type="http://schemas.openxmlformats.org/officeDocument/2006/relationships/slideLayout" Target="../slideLayouts/slideLayout1.xml"/>
</Relationships>
</file>

<file path=ppt/slides/_rels/slide53.xml.rels><?xml version="1.0" encoding="UTF-8"?>
<Relationships xmlns="http://schemas.openxmlformats.org/package/2006/relationships"><Relationship Id="rId1" Type="http://schemas.openxmlformats.org/officeDocument/2006/relationships/image" Target="../media/image71.jpeg"/><Relationship Id="rId2" Type="http://schemas.openxmlformats.org/officeDocument/2006/relationships/slideLayout" Target="../slideLayouts/slideLayout1.xml"/><Relationship Id="rId3" Type="http://schemas.openxmlformats.org/officeDocument/2006/relationships/notesSlide" Target="../notesSlides/notesSlide53.xml"/>
</Relationships>
</file>

<file path=ppt/slides/_rels/slide54.xml.rels><?xml version="1.0" encoding="UTF-8"?>
<Relationships xmlns="http://schemas.openxmlformats.org/package/2006/relationships"><Relationship Id="rId1" Type="http://schemas.openxmlformats.org/officeDocument/2006/relationships/image" Target="../media/image72.jpeg"/><Relationship Id="rId2" Type="http://schemas.openxmlformats.org/officeDocument/2006/relationships/slideLayout" Target="../slideLayouts/slideLayout1.xml"/><Relationship Id="rId3" Type="http://schemas.openxmlformats.org/officeDocument/2006/relationships/notesSlide" Target="../notesSlides/notesSlide54.xml"/>
</Relationships>
</file>

<file path=ppt/slides/_rels/slide55.xml.rels><?xml version="1.0" encoding="UTF-8"?>
<Relationships xmlns="http://schemas.openxmlformats.org/package/2006/relationships"><Relationship Id="rId1" Type="http://schemas.openxmlformats.org/officeDocument/2006/relationships/image" Target="../media/image73.jpeg"/><Relationship Id="rId2" Type="http://schemas.openxmlformats.org/officeDocument/2006/relationships/image" Target="../media/image74.jpeg"/><Relationship Id="rId3" Type="http://schemas.openxmlformats.org/officeDocument/2006/relationships/image" Target="../media/image75.jpeg"/><Relationship Id="rId4" Type="http://schemas.openxmlformats.org/officeDocument/2006/relationships/image" Target="../media/image76.jpeg"/><Relationship Id="rId5" Type="http://schemas.openxmlformats.org/officeDocument/2006/relationships/image" Target="../media/image77.jpeg"/><Relationship Id="rId6" Type="http://schemas.openxmlformats.org/officeDocument/2006/relationships/slideLayout" Target="../slideLayouts/slideLayout1.xml"/><Relationship Id="rId7" Type="http://schemas.openxmlformats.org/officeDocument/2006/relationships/notesSlide" Target="../notesSlides/notesSlide55.xml"/>
</Relationships>
</file>

<file path=ppt/slides/_rels/slide56.xml.rels><?xml version="1.0" encoding="UTF-8"?>
<Relationships xmlns="http://schemas.openxmlformats.org/package/2006/relationships"><Relationship Id="rId1" Type="http://schemas.openxmlformats.org/officeDocument/2006/relationships/image" Target="../media/image78.jpeg"/><Relationship Id="rId2" Type="http://schemas.openxmlformats.org/officeDocument/2006/relationships/slideLayout" Target="../slideLayouts/slideLayout1.xml"/><Relationship Id="rId3" Type="http://schemas.openxmlformats.org/officeDocument/2006/relationships/notesSlide" Target="../notesSlides/notesSlide56.xml"/>
</Relationships>
</file>

<file path=ppt/slides/_rels/slide57.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1.png"/><Relationship Id="rId3" Type="http://schemas.openxmlformats.org/officeDocument/2006/relationships/image" Target="../media/image79.jpeg"/><Relationship Id="rId4" Type="http://schemas.openxmlformats.org/officeDocument/2006/relationships/slideLayout" Target="../slideLayouts/slideLayout1.xml"/><Relationship Id="rId5" Type="http://schemas.openxmlformats.org/officeDocument/2006/relationships/notesSlide" Target="../notesSlides/notesSlide57.xml"/>
</Relationships>
</file>

<file path=ppt/slides/_rels/slide58.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1.png"/><Relationship Id="rId3" Type="http://schemas.openxmlformats.org/officeDocument/2006/relationships/image" Target="../media/image80.jpeg"/><Relationship Id="rId4" Type="http://schemas.openxmlformats.org/officeDocument/2006/relationships/slideLayout" Target="../slideLayouts/slideLayout1.xml"/><Relationship Id="rId5" Type="http://schemas.openxmlformats.org/officeDocument/2006/relationships/notesSlide" Target="../notesSlides/notesSlide58.xml"/>
</Relationships>
</file>

<file path=ppt/slides/_rels/slide59.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1.png"/><Relationship Id="rId3" Type="http://schemas.openxmlformats.org/officeDocument/2006/relationships/image" Target="../media/image81.jpeg"/><Relationship Id="rId4" Type="http://schemas.openxmlformats.org/officeDocument/2006/relationships/slideLayout" Target="../slideLayouts/slideLayout1.xml"/><Relationship Id="rId5" Type="http://schemas.openxmlformats.org/officeDocument/2006/relationships/notesSlide" Target="../notesSlides/notesSlide59.xml"/>
</Relationships>
</file>

<file path=ppt/slides/_rels/slide6.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slideLayout" Target="../slideLayouts/slideLayout1.xml"/><Relationship Id="rId3" Type="http://schemas.openxmlformats.org/officeDocument/2006/relationships/notesSlide" Target="../notesSlides/notesSlide6.xml"/>
</Relationships>
</file>

<file path=ppt/slides/_rels/slide60.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1.png"/><Relationship Id="rId3" Type="http://schemas.openxmlformats.org/officeDocument/2006/relationships/image" Target="../media/image82.jpeg"/><Relationship Id="rId4" Type="http://schemas.openxmlformats.org/officeDocument/2006/relationships/slideLayout" Target="../slideLayouts/slideLayout1.xml"/><Relationship Id="rId5" Type="http://schemas.openxmlformats.org/officeDocument/2006/relationships/notesSlide" Target="../notesSlides/notesSlide60.xml"/>
</Relationships>
</file>

<file path=ppt/slides/_rels/slide61.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1.png"/><Relationship Id="rId3" Type="http://schemas.openxmlformats.org/officeDocument/2006/relationships/image" Target="../media/image83.jpeg"/><Relationship Id="rId4" Type="http://schemas.openxmlformats.org/officeDocument/2006/relationships/slideLayout" Target="../slideLayouts/slideLayout1.xml"/><Relationship Id="rId5" Type="http://schemas.openxmlformats.org/officeDocument/2006/relationships/notesSlide" Target="../notesSlides/notesSlide61.xml"/>
</Relationships>
</file>

<file path=ppt/slides/_rels/slide62.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1.png"/><Relationship Id="rId3" Type="http://schemas.openxmlformats.org/officeDocument/2006/relationships/image" Target="../media/image84.jpeg"/><Relationship Id="rId4" Type="http://schemas.openxmlformats.org/officeDocument/2006/relationships/slideLayout" Target="../slideLayouts/slideLayout1.xml"/><Relationship Id="rId5" Type="http://schemas.openxmlformats.org/officeDocument/2006/relationships/notesSlide" Target="../notesSlides/notesSlide62.xml"/>
</Relationships>
</file>

<file path=ppt/slides/_rels/slide63.xml.rels><?xml version="1.0" encoding="UTF-8"?>
<Relationships xmlns="http://schemas.openxmlformats.org/package/2006/relationships"><Relationship Id="rId1" Type="http://schemas.openxmlformats.org/officeDocument/2006/relationships/image" Target="../media/image85.jpeg"/><Relationship Id="rId2" Type="http://schemas.openxmlformats.org/officeDocument/2006/relationships/slideLayout" Target="../slideLayouts/slideLayout1.xml"/>
</Relationships>
</file>

<file path=ppt/slides/_rels/slide64.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1.png"/><Relationship Id="rId3" Type="http://schemas.openxmlformats.org/officeDocument/2006/relationships/image" Target="../media/image86.jpeg"/><Relationship Id="rId4" Type="http://schemas.openxmlformats.org/officeDocument/2006/relationships/slideLayout" Target="../slideLayouts/slideLayout1.xml"/>
</Relationships>
</file>

<file path=ppt/slides/_rels/slide65.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1.png"/><Relationship Id="rId3" Type="http://schemas.openxmlformats.org/officeDocument/2006/relationships/image" Target="../media/image87.jpeg"/><Relationship Id="rId4" Type="http://schemas.openxmlformats.org/officeDocument/2006/relationships/slideLayout" Target="../slideLayouts/slideLayout1.xml"/><Relationship Id="rId5" Type="http://schemas.openxmlformats.org/officeDocument/2006/relationships/notesSlide" Target="../notesSlides/notesSlide65.xml"/>
</Relationships>
</file>

<file path=ppt/slides/_rels/slide66.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1.png"/><Relationship Id="rId3" Type="http://schemas.openxmlformats.org/officeDocument/2006/relationships/image" Target="../media/image88.jpeg"/><Relationship Id="rId4" Type="http://schemas.openxmlformats.org/officeDocument/2006/relationships/slideLayout" Target="../slideLayouts/slideLayout1.xml"/><Relationship Id="rId5" Type="http://schemas.openxmlformats.org/officeDocument/2006/relationships/notesSlide" Target="../notesSlides/notesSlide66.xml"/>
</Relationships>
</file>

<file path=ppt/slides/_rels/slide67.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1.png"/><Relationship Id="rId3" Type="http://schemas.openxmlformats.org/officeDocument/2006/relationships/image" Target="../media/image89.jpeg"/><Relationship Id="rId4" Type="http://schemas.openxmlformats.org/officeDocument/2006/relationships/slideLayout" Target="../slideLayouts/slideLayout1.xml"/><Relationship Id="rId5" Type="http://schemas.openxmlformats.org/officeDocument/2006/relationships/notesSlide" Target="../notesSlides/notesSlide67.xml"/>
</Relationships>
</file>

<file path=ppt/slides/_rels/slide68.xml.rels><?xml version="1.0" encoding="UTF-8"?>
<Relationships xmlns="http://schemas.openxmlformats.org/package/2006/relationships"><Relationship Id="rId1" Type="http://schemas.openxmlformats.org/officeDocument/2006/relationships/image" Target="../media/image90.jpeg"/><Relationship Id="rId2" Type="http://schemas.openxmlformats.org/officeDocument/2006/relationships/slideLayout" Target="../slideLayouts/slideLayout1.xml"/><Relationship Id="rId3" Type="http://schemas.openxmlformats.org/officeDocument/2006/relationships/notesSlide" Target="../notesSlides/notesSlide68.xml"/>
</Relationships>
</file>

<file path=ppt/slides/_rels/slide69.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1.png"/><Relationship Id="rId3" Type="http://schemas.openxmlformats.org/officeDocument/2006/relationships/image" Target="../media/image91.jpeg"/><Relationship Id="rId4" Type="http://schemas.openxmlformats.org/officeDocument/2006/relationships/slideLayout" Target="../slideLayouts/slideLayout1.xml"/><Relationship Id="rId5" Type="http://schemas.openxmlformats.org/officeDocument/2006/relationships/notesSlide" Target="../notesSlides/notesSlide69.xml"/>
</Relationships>
</file>

<file path=ppt/slides/_rels/slide7.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1.png"/><Relationship Id="rId3" Type="http://schemas.openxmlformats.org/officeDocument/2006/relationships/video" Target="file:///C:/Users/Utilisateur/Documents/Le mouvement des corps c&#233;leste dans notre syst&#232;me solaire.avi" TargetMode="External"/><Relationship Id="rId4" Type="http://schemas.microsoft.com/office/2007/relationships/media" Target="file:///C:/Users/Utilisateur/Documents/Le mouvement des corps c&#233;leste dans notre syst&#232;me solaire.avi" TargetMode="External"/><Relationship Id="rId5" Type="http://schemas.openxmlformats.org/officeDocument/2006/relationships/image" Target="../media/image13.png"/><Relationship Id="rId6" Type="http://schemas.openxmlformats.org/officeDocument/2006/relationships/slideLayout" Target="../slideLayouts/slideLayout1.xml"/>
</Relationships>
</file>

<file path=ppt/slides/_rels/slide70.xml.rels><?xml version="1.0" encoding="UTF-8"?>
<Relationships xmlns="http://schemas.openxmlformats.org/package/2006/relationships"><Relationship Id="rId1" Type="http://schemas.openxmlformats.org/officeDocument/2006/relationships/image" Target="../media/image92.jpeg"/><Relationship Id="rId2" Type="http://schemas.openxmlformats.org/officeDocument/2006/relationships/slideLayout" Target="../slideLayouts/slideLayout1.xml"/>
</Relationships>
</file>

<file path=ppt/slides/_rels/slide71.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1.png"/><Relationship Id="rId3" Type="http://schemas.openxmlformats.org/officeDocument/2006/relationships/image" Target="../media/image93.jpeg"/><Relationship Id="rId4" Type="http://schemas.openxmlformats.org/officeDocument/2006/relationships/slideLayout" Target="../slideLayouts/slideLayout1.xml"/>
</Relationships>
</file>

<file path=ppt/slides/_rels/slide72.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1.png"/><Relationship Id="rId3" Type="http://schemas.openxmlformats.org/officeDocument/2006/relationships/image" Target="../media/image94.jpeg"/><Relationship Id="rId4" Type="http://schemas.openxmlformats.org/officeDocument/2006/relationships/slideLayout" Target="../slideLayouts/slideLayout1.xml"/>
</Relationships>
</file>

<file path=ppt/slides/_rels/slide73.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1.png"/><Relationship Id="rId3" Type="http://schemas.openxmlformats.org/officeDocument/2006/relationships/image" Target="../media/image95.jpeg"/><Relationship Id="rId4" Type="http://schemas.openxmlformats.org/officeDocument/2006/relationships/slideLayout" Target="../slideLayouts/slideLayout1.xml"/><Relationship Id="rId5" Type="http://schemas.openxmlformats.org/officeDocument/2006/relationships/notesSlide" Target="../notesSlides/notesSlide73.xml"/>
</Relationships>
</file>

<file path=ppt/slides/_rels/slide74.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1.png"/><Relationship Id="rId3" Type="http://schemas.openxmlformats.org/officeDocument/2006/relationships/image" Target="../media/image96.jpeg"/><Relationship Id="rId4" Type="http://schemas.openxmlformats.org/officeDocument/2006/relationships/slideLayout" Target="../slideLayouts/slideLayout1.xml"/>
</Relationships>
</file>

<file path=ppt/slides/_rels/slide75.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1.png"/><Relationship Id="rId3" Type="http://schemas.openxmlformats.org/officeDocument/2006/relationships/image" Target="../media/image97.jpeg"/><Relationship Id="rId4" Type="http://schemas.openxmlformats.org/officeDocument/2006/relationships/slideLayout" Target="../slideLayouts/slideLayout1.xml"/>
</Relationships>
</file>

<file path=ppt/slides/_rels/slide76.xml.rels><?xml version="1.0" encoding="UTF-8"?>
<Relationships xmlns="http://schemas.openxmlformats.org/package/2006/relationships"><Relationship Id="rId1" Type="http://schemas.openxmlformats.org/officeDocument/2006/relationships/image" Target="../media/image98.jpeg"/><Relationship Id="rId2" Type="http://schemas.openxmlformats.org/officeDocument/2006/relationships/slideLayout" Target="../slideLayouts/slideLayout1.xml"/>
</Relationships>
</file>

<file path=ppt/slides/_rels/slide77.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1.png"/><Relationship Id="rId3" Type="http://schemas.openxmlformats.org/officeDocument/2006/relationships/image" Target="../media/image99.jpeg"/><Relationship Id="rId4" Type="http://schemas.openxmlformats.org/officeDocument/2006/relationships/slideLayout" Target="../slideLayouts/slideLayout1.xml"/><Relationship Id="rId5" Type="http://schemas.openxmlformats.org/officeDocument/2006/relationships/notesSlide" Target="../notesSlides/notesSlide77.xml"/>
</Relationships>
</file>

<file path=ppt/slides/_rels/slide78.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1.png"/><Relationship Id="rId3" Type="http://schemas.openxmlformats.org/officeDocument/2006/relationships/image" Target="../media/image100.jpeg"/><Relationship Id="rId4" Type="http://schemas.openxmlformats.org/officeDocument/2006/relationships/slideLayout" Target="../slideLayouts/slideLayout1.xml"/><Relationship Id="rId5" Type="http://schemas.openxmlformats.org/officeDocument/2006/relationships/notesSlide" Target="../notesSlides/notesSlide78.xml"/>
</Relationships>
</file>

<file path=ppt/slides/_rels/slide79.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1.png"/><Relationship Id="rId3" Type="http://schemas.openxmlformats.org/officeDocument/2006/relationships/image" Target="../media/image100.jpeg"/><Relationship Id="rId4" Type="http://schemas.openxmlformats.org/officeDocument/2006/relationships/slideLayout" Target="../slideLayouts/slideLayout1.xml"/><Relationship Id="rId5" Type="http://schemas.openxmlformats.org/officeDocument/2006/relationships/notesSlide" Target="../notesSlides/notesSlide79.xml"/>
</Relationships>
</file>

<file path=ppt/slides/_rels/slide8.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1.png"/><Relationship Id="rId3" Type="http://schemas.openxmlformats.org/officeDocument/2006/relationships/image" Target="../media/image14.jpeg"/><Relationship Id="rId4" Type="http://schemas.openxmlformats.org/officeDocument/2006/relationships/slideLayout" Target="../slideLayouts/slideLayout1.xml"/><Relationship Id="rId5" Type="http://schemas.openxmlformats.org/officeDocument/2006/relationships/notesSlide" Target="../notesSlides/notesSlide8.xml"/>
</Relationships>
</file>

<file path=ppt/slides/_rels/slide80.xml.rels><?xml version="1.0" encoding="UTF-8"?>
<Relationships xmlns="http://schemas.openxmlformats.org/package/2006/relationships"><Relationship Id="rId1" Type="http://schemas.openxmlformats.org/officeDocument/2006/relationships/image" Target="../media/image101.jpeg"/><Relationship Id="rId2" Type="http://schemas.openxmlformats.org/officeDocument/2006/relationships/slideLayout" Target="../slideLayouts/slideLayout1.xml"/><Relationship Id="rId3" Type="http://schemas.openxmlformats.org/officeDocument/2006/relationships/notesSlide" Target="../notesSlides/notesSlide80.xml"/>
</Relationships>
</file>

<file path=ppt/slides/_rels/slide81.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1.png"/><Relationship Id="rId3" Type="http://schemas.openxmlformats.org/officeDocument/2006/relationships/image" Target="../media/image100.jpeg"/><Relationship Id="rId4" Type="http://schemas.openxmlformats.org/officeDocument/2006/relationships/slideLayout" Target="../slideLayouts/slideLayout1.xml"/>
</Relationships>
</file>

<file path=ppt/slides/_rels/slide82.xml.rels><?xml version="1.0" encoding="UTF-8"?>
<Relationships xmlns="http://schemas.openxmlformats.org/package/2006/relationships"><Relationship Id="rId1" Type="http://schemas.openxmlformats.org/officeDocument/2006/relationships/image" Target="../media/image102.jpeg"/><Relationship Id="rId2" Type="http://schemas.openxmlformats.org/officeDocument/2006/relationships/image" Target="../media/image103.jpeg"/><Relationship Id="rId3" Type="http://schemas.openxmlformats.org/officeDocument/2006/relationships/image" Target="../media/image104.jpeg"/><Relationship Id="rId4" Type="http://schemas.openxmlformats.org/officeDocument/2006/relationships/slideLayout" Target="../slideLayouts/slideLayout1.xml"/><Relationship Id="rId5" Type="http://schemas.openxmlformats.org/officeDocument/2006/relationships/notesSlide" Target="../notesSlides/notesSlide82.xml"/>
</Relationships>
</file>

<file path=ppt/slides/_rels/slide83.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1.png"/><Relationship Id="rId3" Type="http://schemas.openxmlformats.org/officeDocument/2006/relationships/image" Target="../media/image105.jpeg"/><Relationship Id="rId4" Type="http://schemas.openxmlformats.org/officeDocument/2006/relationships/slideLayout" Target="../slideLayouts/slideLayout1.xml"/><Relationship Id="rId5" Type="http://schemas.openxmlformats.org/officeDocument/2006/relationships/notesSlide" Target="../notesSlides/notesSlide83.xml"/>
</Relationships>
</file>

<file path=ppt/slides/_rels/slide84.xml.rels><?xml version="1.0" encoding="UTF-8"?>
<Relationships xmlns="http://schemas.openxmlformats.org/package/2006/relationships"><Relationship Id="rId1" Type="http://schemas.openxmlformats.org/officeDocument/2006/relationships/image" Target="../media/image106.jpeg"/><Relationship Id="rId2" Type="http://schemas.openxmlformats.org/officeDocument/2006/relationships/image" Target="../media/image107.jpeg"/><Relationship Id="rId3" Type="http://schemas.openxmlformats.org/officeDocument/2006/relationships/slideLayout" Target="../slideLayouts/slideLayout1.xml"/><Relationship Id="rId4" Type="http://schemas.openxmlformats.org/officeDocument/2006/relationships/notesSlide" Target="../notesSlides/notesSlide84.xml"/>
</Relationships>
</file>

<file path=ppt/slides/_rels/slide85.xml.rels><?xml version="1.0" encoding="UTF-8"?>
<Relationships xmlns="http://schemas.openxmlformats.org/package/2006/relationships"><Relationship Id="rId1" Type="http://schemas.openxmlformats.org/officeDocument/2006/relationships/image" Target="../media/image108.jpeg"/><Relationship Id="rId2" Type="http://schemas.openxmlformats.org/officeDocument/2006/relationships/image" Target="../media/image109.jpeg"/><Relationship Id="rId3" Type="http://schemas.openxmlformats.org/officeDocument/2006/relationships/slideLayout" Target="../slideLayouts/slideLayout15.xml"/><Relationship Id="rId4" Type="http://schemas.openxmlformats.org/officeDocument/2006/relationships/notesSlide" Target="../notesSlides/notesSlide85.xml"/>
</Relationships>
</file>

<file path=ppt/slides/_rels/slide9.xml.rels><?xml version="1.0" encoding="UTF-8"?>
<Relationships xmlns="http://schemas.openxmlformats.org/package/2006/relationships"><Relationship Id="rId1" Type="http://schemas.openxmlformats.org/officeDocument/2006/relationships/oleObject" Target="../embeddings/oleObject1.bin"/><Relationship Id="rId2" Type="http://schemas.openxmlformats.org/officeDocument/2006/relationships/image" Target="../media/image1.png"/><Relationship Id="rId3" Type="http://schemas.openxmlformats.org/officeDocument/2006/relationships/image" Target="../media/image15.jpeg"/><Relationship Id="rId4" Type="http://schemas.openxmlformats.org/officeDocument/2006/relationships/slideLayout" Target="../slideLayouts/slideLayout1.xml"/><Relationship Id="rId5"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82" name="Object 2"/>
          <p:cNvGraphicFramePr/>
          <p:nvPr/>
        </p:nvGraphicFramePr>
        <p:xfrm>
          <a:off x="0" y="0"/>
          <a:ext cx="10170360" cy="7558920"/>
        </p:xfrm>
        <a:graphic>
          <a:graphicData uri="http://schemas.openxmlformats.org/presentationml/2006/ole">
            <p:oleObj progId="CorelPhotoPaint.Image.7" r:id="rId1" spid="">
              <p:embed/>
              <p:pic>
                <p:nvPicPr>
                  <p:cNvPr id="83" name="Object 2" descr=""/>
                  <p:cNvPicPr/>
                  <p:nvPr/>
                </p:nvPicPr>
                <p:blipFill>
                  <a:blip r:embed="rId2"/>
                  <a:stretch/>
                </p:blipFill>
                <p:spPr>
                  <a:xfrm>
                    <a:off x="0" y="0"/>
                    <a:ext cx="10170360" cy="7558920"/>
                  </a:xfrm>
                  <a:prstGeom prst="rect">
                    <a:avLst/>
                  </a:prstGeom>
                  <a:ln w="0">
                    <a:noFill/>
                  </a:ln>
                </p:spPr>
              </p:pic>
            </p:oleObj>
          </a:graphicData>
        </a:graphic>
      </p:graphicFrame>
      <p:pic>
        <p:nvPicPr>
          <p:cNvPr id="84" name="Picture 2" descr="http://media.topito.com/wp-content/uploads/2015/09/acacia.jpg"/>
          <p:cNvPicPr/>
          <p:nvPr/>
        </p:nvPicPr>
        <p:blipFill>
          <a:blip r:embed="rId3"/>
          <a:stretch/>
        </p:blipFill>
        <p:spPr>
          <a:xfrm>
            <a:off x="293760" y="461880"/>
            <a:ext cx="9582840" cy="6690600"/>
          </a:xfrm>
          <a:prstGeom prst="rect">
            <a:avLst/>
          </a:prstGeom>
          <a:ln w="0">
            <a:noFill/>
          </a:ln>
        </p:spPr>
      </p:pic>
      <p:sp>
        <p:nvSpPr>
          <p:cNvPr id="85" name="Rectangle 1"/>
          <p:cNvSpPr/>
          <p:nvPr/>
        </p:nvSpPr>
        <p:spPr>
          <a:xfrm>
            <a:off x="1263600" y="417600"/>
            <a:ext cx="7965720" cy="759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4400" spc="-1" strike="noStrike">
                <a:solidFill>
                  <a:schemeClr val="accent6">
                    <a:lumMod val="40000"/>
                    <a:lumOff val="60000"/>
                  </a:schemeClr>
                </a:solidFill>
                <a:latin typeface="comic"/>
                <a:ea typeface="Lucida Sans Unicode"/>
              </a:rPr>
              <a:t>Un regard sur notre Univers</a:t>
            </a:r>
            <a:endParaRPr b="0" lang="fr-FR" sz="4400" spc="-1" strike="noStrike">
              <a:solidFill>
                <a:srgbClr val="000000"/>
              </a:solidFill>
              <a:latin typeface="Arial"/>
            </a:endParaRPr>
          </a:p>
        </p:txBody>
      </p:sp>
      <p:sp>
        <p:nvSpPr>
          <p:cNvPr id="86" name="Rectangle 3"/>
          <p:cNvSpPr/>
          <p:nvPr/>
        </p:nvSpPr>
        <p:spPr>
          <a:xfrm>
            <a:off x="2165400" y="3916440"/>
            <a:ext cx="6079320" cy="329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endParaRPr b="0" lang="fr-FR" sz="1500" spc="-1" strike="noStrike">
              <a:solidFill>
                <a:srgbClr val="999999"/>
              </a:solidFill>
              <a:latin typeface="Times New Roman"/>
              <a:ea typeface="DejaVu Sans"/>
            </a:endParaRPr>
          </a:p>
        </p:txBody>
      </p:sp>
      <p:sp>
        <p:nvSpPr>
          <p:cNvPr id="87" name="Rectangle 4"/>
          <p:cNvSpPr/>
          <p:nvPr/>
        </p:nvSpPr>
        <p:spPr>
          <a:xfrm>
            <a:off x="31680" y="7039080"/>
            <a:ext cx="10080000" cy="1245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fr-FR" sz="2640" spc="-1" strike="noStrike">
              <a:solidFill>
                <a:schemeClr val="lt1"/>
              </a:solidFill>
              <a:latin typeface="Times New Roman"/>
              <a:ea typeface="DejaVu Sans"/>
            </a:endParaRPr>
          </a:p>
        </p:txBody>
      </p:sp>
      <p:sp>
        <p:nvSpPr>
          <p:cNvPr id="88" name="Rectangle 7"/>
          <p:cNvSpPr/>
          <p:nvPr/>
        </p:nvSpPr>
        <p:spPr>
          <a:xfrm>
            <a:off x="2664360" y="1619640"/>
            <a:ext cx="9648000" cy="413640"/>
          </a:xfrm>
          <a:prstGeom prst="rect">
            <a:avLst/>
          </a:prstGeom>
          <a:noFill/>
          <a:ln w="9525">
            <a:noFill/>
          </a:ln>
        </p:spPr>
        <p:style>
          <a:lnRef idx="0"/>
          <a:fillRef idx="0"/>
          <a:effectRef idx="0"/>
          <a:fontRef idx="minor"/>
        </p:style>
        <p:txBody>
          <a:bodyPr lIns="90000" rIns="90000" tIns="45000" bIns="45000" anchor="t">
            <a:noAutofit/>
          </a:bodyPr>
          <a:p>
            <a:pPr>
              <a:lnSpc>
                <a:spcPct val="100000"/>
              </a:lnSpc>
            </a:pPr>
            <a:r>
              <a:rPr b="1" lang="fr-FR" sz="2800" spc="-1" strike="noStrike">
                <a:solidFill>
                  <a:schemeClr val="accent6">
                    <a:lumMod val="20000"/>
                    <a:lumOff val="80000"/>
                  </a:schemeClr>
                </a:solidFill>
                <a:latin typeface="Arial"/>
                <a:ea typeface="DejaVu Sans"/>
              </a:rPr>
              <a:t>INITIATION A L’ASTRONOMIE</a:t>
            </a:r>
            <a:endParaRPr b="0" lang="fr-FR" sz="2800" spc="-1" strike="noStrike">
              <a:solidFill>
                <a:srgbClr val="000000"/>
              </a:solidFill>
              <a:latin typeface="Arial"/>
            </a:endParaRPr>
          </a:p>
        </p:txBody>
      </p:sp>
      <p:sp>
        <p:nvSpPr>
          <p:cNvPr id="89" name="Rectangle 2"/>
          <p:cNvSpPr/>
          <p:nvPr/>
        </p:nvSpPr>
        <p:spPr>
          <a:xfrm>
            <a:off x="9793440" y="395280"/>
            <a:ext cx="70560" cy="6895440"/>
          </a:xfrm>
          <a:prstGeom prst="rect">
            <a:avLst/>
          </a:prstGeom>
          <a:solidFill>
            <a:schemeClr val="tx1"/>
          </a:soli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90" name="Rectangle 2"/>
          <p:cNvSpPr/>
          <p:nvPr/>
        </p:nvSpPr>
        <p:spPr>
          <a:xfrm>
            <a:off x="4320360" y="7052040"/>
            <a:ext cx="7081200" cy="302760"/>
          </a:xfrm>
          <a:prstGeom prst="rect">
            <a:avLst/>
          </a:prstGeom>
          <a:noFill/>
          <a:ln w="0">
            <a:noFill/>
          </a:ln>
        </p:spPr>
        <p:style>
          <a:lnRef idx="0"/>
          <a:fillRef idx="0"/>
          <a:effectRef idx="0"/>
          <a:fontRef idx="minor"/>
        </p:style>
        <p:txBody>
          <a:bodyPr lIns="90000" rIns="90000" tIns="45000" bIns="45000" anchor="t">
            <a:spAutoFit/>
          </a:bodyPr>
          <a:p>
            <a:pPr>
              <a:lnSpc>
                <a:spcPct val="100000"/>
              </a:lnSpc>
              <a:spcBef>
                <a:spcPts val="700"/>
              </a:spcBef>
            </a:pPr>
            <a:r>
              <a:rPr b="0" lang="fr-FR" sz="1400" spc="-1" strike="noStrike">
                <a:solidFill>
                  <a:schemeClr val="accent2">
                    <a:lumMod val="20000"/>
                    <a:lumOff val="80000"/>
                  </a:schemeClr>
                </a:solidFill>
                <a:latin typeface="Times New Roman"/>
                <a:ea typeface="DejaVu Sans"/>
              </a:rPr>
              <a:t>André BORDES</a:t>
            </a:r>
            <a:endParaRPr b="0" lang="fr-FR" sz="1400" spc="-1" strike="noStrike">
              <a:solidFill>
                <a:srgbClr val="000000"/>
              </a:solidFill>
              <a:latin typeface="Arial"/>
            </a:endParaRPr>
          </a:p>
        </p:txBody>
      </p:sp>
      <p:sp>
        <p:nvSpPr>
          <p:cNvPr id="91" name="Rectangle 3"/>
          <p:cNvSpPr/>
          <p:nvPr/>
        </p:nvSpPr>
        <p:spPr>
          <a:xfrm>
            <a:off x="8136720" y="6835680"/>
            <a:ext cx="1583640" cy="115200"/>
          </a:xfrm>
          <a:prstGeom prst="rect">
            <a:avLst/>
          </a:prstGeom>
          <a:solidFill>
            <a:schemeClr val="tx1"/>
          </a:solidFill>
          <a:ln w="9525">
            <a:noFill/>
          </a:ln>
        </p:spPr>
        <p:style>
          <a:lnRef idx="0"/>
          <a:fillRef idx="0"/>
          <a:effectRef idx="0"/>
          <a:fontRef idx="minor"/>
        </p:style>
        <p:txBody>
          <a:bodyPr numCol="1" spcCol="0" lIns="90000" rIns="90000" tIns="45000" bIns="45000" anchor="t">
            <a:noAutofit/>
          </a:bodyPr>
          <a:p>
            <a:pPr>
              <a:lnSpc>
                <a:spcPct val="100000"/>
              </a:lnSpc>
              <a:tabLst>
                <a:tab algn="l" pos="0"/>
              </a:tabLst>
            </a:pPr>
            <a:endParaRPr b="0" lang="fr-FR" sz="2400" spc="-1" strike="noStrike">
              <a:solidFill>
                <a:srgbClr val="ffffff"/>
              </a:solidFill>
              <a:latin typeface="Times New Roman"/>
              <a:ea typeface="DejaVu Sans"/>
            </a:endParaRPr>
          </a:p>
        </p:txBody>
      </p:sp>
      <p:pic>
        <p:nvPicPr>
          <p:cNvPr id="92" name="Image 5" descr=""/>
          <p:cNvPicPr/>
          <p:nvPr/>
        </p:nvPicPr>
        <p:blipFill>
          <a:blip r:embed="rId4"/>
          <a:stretch/>
        </p:blipFill>
        <p:spPr>
          <a:xfrm>
            <a:off x="300960" y="6100920"/>
            <a:ext cx="935280" cy="1278720"/>
          </a:xfrm>
          <a:prstGeom prst="rect">
            <a:avLst/>
          </a:prstGeom>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8" name="Picture 1" descr=""/>
          <p:cNvPicPr/>
          <p:nvPr/>
        </p:nvPicPr>
        <p:blipFill>
          <a:blip r:embed="rId1"/>
          <a:stretch/>
        </p:blipFill>
        <p:spPr>
          <a:xfrm>
            <a:off x="-1728720" y="-2268360"/>
            <a:ext cx="14083560" cy="11360880"/>
          </a:xfrm>
          <a:prstGeom prst="rect">
            <a:avLst/>
          </a:prstGeom>
          <a:ln w="0">
            <a:noFill/>
          </a:ln>
        </p:spPr>
      </p:pic>
      <p:pic>
        <p:nvPicPr>
          <p:cNvPr id="169" name="Picture 2" descr=""/>
          <p:cNvPicPr/>
          <p:nvPr/>
        </p:nvPicPr>
        <p:blipFill>
          <a:blip r:embed="rId2"/>
          <a:stretch/>
        </p:blipFill>
        <p:spPr>
          <a:xfrm>
            <a:off x="245880" y="1115640"/>
            <a:ext cx="9073800" cy="7244640"/>
          </a:xfrm>
          <a:prstGeom prst="rect">
            <a:avLst/>
          </a:prstGeom>
          <a:ln w="0">
            <a:noFill/>
          </a:ln>
        </p:spPr>
      </p:pic>
      <p:sp>
        <p:nvSpPr>
          <p:cNvPr id="170" name="Text Box 4"/>
          <p:cNvSpPr/>
          <p:nvPr/>
        </p:nvSpPr>
        <p:spPr>
          <a:xfrm>
            <a:off x="-1147680" y="2252520"/>
            <a:ext cx="720" cy="343800"/>
          </a:xfrm>
          <a:prstGeom prst="rect">
            <a:avLst/>
          </a:prstGeom>
          <a:noFill/>
          <a:ln w="0">
            <a:noFill/>
          </a:ln>
        </p:spPr>
        <p:style>
          <a:lnRef idx="0"/>
          <a:fillRef idx="0"/>
          <a:effectRef idx="0"/>
          <a:fontRef idx="minor"/>
        </p:style>
        <p:txBody>
          <a:bodyPr wrap="none" lIns="90000" rIns="90000" tIns="45000" bIns="45000" anchor="ctr">
            <a:noAutofit/>
          </a:bodyPr>
          <a:p>
            <a:pPr>
              <a:lnSpc>
                <a:spcPct val="100000"/>
              </a:lnSpc>
            </a:pPr>
            <a:endParaRPr b="0" lang="fr-FR" sz="2400" spc="-1" strike="noStrike">
              <a:solidFill>
                <a:srgbClr val="ffffff"/>
              </a:solidFill>
              <a:latin typeface="Times New Roman"/>
              <a:ea typeface="DejaVu Sans"/>
            </a:endParaRPr>
          </a:p>
        </p:txBody>
      </p:sp>
      <p:sp>
        <p:nvSpPr>
          <p:cNvPr id="171" name="Rectangle 3"/>
          <p:cNvSpPr/>
          <p:nvPr/>
        </p:nvSpPr>
        <p:spPr>
          <a:xfrm>
            <a:off x="-1728720" y="-1355040"/>
            <a:ext cx="14083560" cy="2664720"/>
          </a:xfrm>
          <a:prstGeom prst="rect">
            <a:avLst/>
          </a:prstGeom>
          <a:solidFill>
            <a:schemeClr val="tx1"/>
          </a:soli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172" name="Rectangle à coins arrondis 8"/>
          <p:cNvSpPr/>
          <p:nvPr/>
        </p:nvSpPr>
        <p:spPr>
          <a:xfrm>
            <a:off x="1460160" y="554760"/>
            <a:ext cx="7221240" cy="461160"/>
          </a:xfrm>
          <a:prstGeom prst="roundRect">
            <a:avLst>
              <a:gd name="adj" fmla="val 16667"/>
            </a:avLst>
          </a:prstGeom>
          <a:solidFill>
            <a:srgbClr val="ffcc99"/>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173" name="Rectangle 4"/>
          <p:cNvSpPr/>
          <p:nvPr/>
        </p:nvSpPr>
        <p:spPr>
          <a:xfrm>
            <a:off x="1697400" y="554760"/>
            <a:ext cx="738468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400" spc="-1" strike="noStrike">
                <a:solidFill>
                  <a:schemeClr val="accent2">
                    <a:lumMod val="75000"/>
                  </a:schemeClr>
                </a:solidFill>
                <a:latin typeface="Times New Roman"/>
                <a:ea typeface="DejaVu Sans"/>
              </a:rPr>
              <a:t>Principales caractéristiques des planètes et de la Lune.</a:t>
            </a:r>
            <a:endParaRPr b="0" lang="fr-FR" sz="2400" spc="-1" strike="noStrike">
              <a:solidFill>
                <a:srgbClr val="000000"/>
              </a:solidFill>
              <a:latin typeface="Arial"/>
            </a:endParaRPr>
          </a:p>
        </p:txBody>
      </p:sp>
      <p:sp>
        <p:nvSpPr>
          <p:cNvPr id="174" name="Rectangle 5"/>
          <p:cNvSpPr/>
          <p:nvPr/>
        </p:nvSpPr>
        <p:spPr>
          <a:xfrm>
            <a:off x="-1728720" y="611280"/>
            <a:ext cx="2160000" cy="7560720"/>
          </a:xfrm>
          <a:prstGeom prst="rect">
            <a:avLst/>
          </a:prstGeom>
          <a:solidFill>
            <a:schemeClr val="tx1"/>
          </a:soli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175" name="Rectangle 6"/>
          <p:cNvSpPr/>
          <p:nvPr/>
        </p:nvSpPr>
        <p:spPr>
          <a:xfrm>
            <a:off x="9320400" y="971640"/>
            <a:ext cx="3034440" cy="7487640"/>
          </a:xfrm>
          <a:prstGeom prst="rect">
            <a:avLst/>
          </a:prstGeom>
          <a:solidFill>
            <a:schemeClr val="tx1"/>
          </a:soli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6" name="AutoShape 1"/>
          <p:cNvSpPr/>
          <p:nvPr/>
        </p:nvSpPr>
        <p:spPr>
          <a:xfrm>
            <a:off x="-214200" y="-22320"/>
            <a:ext cx="10294200" cy="7717680"/>
          </a:xfrm>
          <a:prstGeom prst="roundRect">
            <a:avLst>
              <a:gd name="adj" fmla="val 19"/>
            </a:avLst>
          </a:prstGeom>
          <a:solidFill>
            <a:srgbClr val="000000"/>
          </a:solidFill>
          <a:ln w="9525">
            <a:solidFill>
              <a:srgbClr val="000000"/>
            </a:solidFill>
            <a:round/>
          </a:ln>
        </p:spPr>
        <p:style>
          <a:lnRef idx="0"/>
          <a:fillRef idx="0"/>
          <a:effectRef idx="0"/>
          <a:fontRef idx="minor"/>
        </p:style>
        <p:txBody>
          <a:bodyPr wrap="none" lIns="90000" rIns="90000" tIns="45000" bIns="45000" anchor="ctr">
            <a:noAutofit/>
          </a:bodyPr>
          <a:p>
            <a:pPr>
              <a:lnSpc>
                <a:spcPct val="95000"/>
              </a:lnSpc>
            </a:pPr>
            <a:endParaRPr b="1" i="1" lang="en-GB" sz="2400" spc="-1" strike="noStrike">
              <a:solidFill>
                <a:srgbClr val="ffcc66"/>
              </a:solidFill>
              <a:latin typeface="Monotype Corsiva"/>
              <a:ea typeface="DejaVu Sans"/>
            </a:endParaRPr>
          </a:p>
        </p:txBody>
      </p:sp>
      <p:pic>
        <p:nvPicPr>
          <p:cNvPr id="177" name="Picture 2" descr=""/>
          <p:cNvPicPr/>
          <p:nvPr/>
        </p:nvPicPr>
        <p:blipFill>
          <a:blip r:embed="rId1"/>
          <a:stretch/>
        </p:blipFill>
        <p:spPr>
          <a:xfrm>
            <a:off x="360360" y="3203640"/>
            <a:ext cx="9468720" cy="3121920"/>
          </a:xfrm>
          <a:prstGeom prst="rect">
            <a:avLst/>
          </a:prstGeom>
          <a:ln w="0">
            <a:noFill/>
          </a:ln>
        </p:spPr>
      </p:pic>
      <p:sp>
        <p:nvSpPr>
          <p:cNvPr id="178" name="Rectangle à coins arrondis 4"/>
          <p:cNvSpPr/>
          <p:nvPr/>
        </p:nvSpPr>
        <p:spPr>
          <a:xfrm>
            <a:off x="2376360" y="826920"/>
            <a:ext cx="5218920" cy="44712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95000"/>
              </a:lnSpc>
            </a:pPr>
            <a:r>
              <a:rPr b="0" lang="en-GB" sz="2400" spc="-1" strike="noStrike">
                <a:solidFill>
                  <a:schemeClr val="accent2">
                    <a:lumMod val="75000"/>
                  </a:schemeClr>
                </a:solidFill>
                <a:latin typeface="Arial"/>
                <a:ea typeface="DejaVu Sans"/>
              </a:rPr>
              <a:t>  </a:t>
            </a:r>
            <a:r>
              <a:rPr b="0" lang="en-GB" sz="2400" spc="-1" strike="noStrike">
                <a:solidFill>
                  <a:schemeClr val="accent2">
                    <a:lumMod val="75000"/>
                  </a:schemeClr>
                </a:solidFill>
                <a:latin typeface="Arial"/>
                <a:ea typeface="DejaVu Sans"/>
              </a:rPr>
              <a:t>Les planètes telluriques et la Lune</a:t>
            </a:r>
            <a:endParaRPr b="0" lang="fr-FR" sz="2400" spc="-1" strike="noStrike">
              <a:solidFill>
                <a:srgbClr val="000000"/>
              </a:solidFill>
              <a:latin typeface="Arial"/>
            </a:endParaRPr>
          </a:p>
        </p:txBody>
      </p:sp>
      <p:pic>
        <p:nvPicPr>
          <p:cNvPr id="179" name="Picture 6" descr="C:\Documents and Settings\user\Mes documents\lune-ADAES.jpg"/>
          <p:cNvPicPr/>
          <p:nvPr/>
        </p:nvPicPr>
        <p:blipFill>
          <a:blip r:embed="rId2"/>
          <a:stretch/>
        </p:blipFill>
        <p:spPr>
          <a:xfrm>
            <a:off x="6335640" y="2182680"/>
            <a:ext cx="1009080" cy="101988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0" name="AutoShape 1"/>
          <p:cNvSpPr/>
          <p:nvPr/>
        </p:nvSpPr>
        <p:spPr>
          <a:xfrm>
            <a:off x="-1019160" y="-168120"/>
            <a:ext cx="11360880" cy="10729080"/>
          </a:xfrm>
          <a:prstGeom prst="roundRect">
            <a:avLst>
              <a:gd name="adj" fmla="val 14"/>
            </a:avLst>
          </a:prstGeom>
          <a:solidFill>
            <a:srgbClr val="000000"/>
          </a:solidFill>
          <a:ln w="9525">
            <a:solidFill>
              <a:srgbClr val="000000"/>
            </a:solidFill>
            <a:round/>
          </a:ln>
        </p:spPr>
        <p:style>
          <a:lnRef idx="0"/>
          <a:fillRef idx="0"/>
          <a:effectRef idx="0"/>
          <a:fontRef idx="minor"/>
        </p:style>
        <p:txBody>
          <a:bodyPr wrap="none" lIns="90000" rIns="90000" tIns="45000" bIns="45000" anchor="ctr">
            <a:noAutofit/>
          </a:bodyPr>
          <a:p>
            <a:pPr>
              <a:lnSpc>
                <a:spcPct val="100000"/>
              </a:lnSpc>
            </a:pPr>
            <a:endParaRPr b="0" lang="fr-FR" sz="2400" spc="-1" strike="noStrike">
              <a:solidFill>
                <a:srgbClr val="ffffff"/>
              </a:solidFill>
              <a:latin typeface="Times New Roman"/>
              <a:ea typeface="DejaVu Sans"/>
            </a:endParaRPr>
          </a:p>
        </p:txBody>
      </p:sp>
      <p:pic>
        <p:nvPicPr>
          <p:cNvPr id="181" name="Picture 2" descr=""/>
          <p:cNvPicPr/>
          <p:nvPr/>
        </p:nvPicPr>
        <p:blipFill>
          <a:blip r:embed="rId1"/>
          <a:stretch/>
        </p:blipFill>
        <p:spPr>
          <a:xfrm>
            <a:off x="365040" y="1763640"/>
            <a:ext cx="9295560" cy="4952160"/>
          </a:xfrm>
          <a:prstGeom prst="rect">
            <a:avLst/>
          </a:prstGeom>
          <a:ln w="0">
            <a:noFill/>
          </a:ln>
        </p:spPr>
      </p:pic>
      <p:sp>
        <p:nvSpPr>
          <p:cNvPr id="182" name="Text Box 3"/>
          <p:cNvSpPr/>
          <p:nvPr/>
        </p:nvSpPr>
        <p:spPr>
          <a:xfrm>
            <a:off x="378000" y="1022400"/>
            <a:ext cx="4425120" cy="462960"/>
          </a:xfrm>
          <a:prstGeom prst="rect">
            <a:avLst/>
          </a:prstGeom>
          <a:noFill/>
          <a:ln w="0">
            <a:noFill/>
          </a:ln>
        </p:spPr>
        <p:style>
          <a:lnRef idx="0"/>
          <a:fillRef idx="0"/>
          <a:effectRef idx="0"/>
          <a:fontRef idx="minor"/>
        </p:style>
        <p:txBody>
          <a:bodyPr lIns="0" rIns="0" tIns="0" bIns="0" anchor="t">
            <a:spAutoFit/>
          </a:bodyPr>
          <a:p>
            <a:pPr>
              <a:lnSpc>
                <a:spcPct val="95000"/>
              </a:lnSpc>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pPr>
            <a:r>
              <a:rPr b="1" lang="en-GB" sz="3200" spc="-1" strike="noStrike">
                <a:solidFill>
                  <a:srgbClr val="dddddd"/>
                </a:solidFill>
                <a:latin typeface="Times New Roman"/>
                <a:ea typeface="DejaVu Sans"/>
              </a:rPr>
              <a:t>	</a:t>
            </a:r>
            <a:endParaRPr b="0" lang="fr-FR" sz="3200" spc="-1" strike="noStrike">
              <a:solidFill>
                <a:srgbClr val="000000"/>
              </a:solidFill>
              <a:latin typeface="Arial"/>
            </a:endParaRPr>
          </a:p>
        </p:txBody>
      </p:sp>
      <p:sp>
        <p:nvSpPr>
          <p:cNvPr id="183" name="Rectangle à coins arrondis 5"/>
          <p:cNvSpPr/>
          <p:nvPr/>
        </p:nvSpPr>
        <p:spPr>
          <a:xfrm>
            <a:off x="4221000" y="682560"/>
            <a:ext cx="1583640" cy="44532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184" name="ZoneTexte 1"/>
          <p:cNvSpPr/>
          <p:nvPr/>
        </p:nvSpPr>
        <p:spPr>
          <a:xfrm>
            <a:off x="4390920" y="662040"/>
            <a:ext cx="468072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400" spc="-1" strike="noStrike">
                <a:solidFill>
                  <a:schemeClr val="accent6">
                    <a:lumMod val="75000"/>
                  </a:schemeClr>
                </a:solidFill>
                <a:latin typeface="Times New Roman"/>
                <a:ea typeface="DejaVu Sans"/>
              </a:rPr>
              <a:t>Mercure</a:t>
            </a:r>
            <a:endParaRPr b="0" lang="fr-FR" sz="2400" spc="-1" strike="noStrike">
              <a:solidFill>
                <a:srgbClr val="000000"/>
              </a:solidFill>
              <a:latin typeface="Arial"/>
            </a:endParaRPr>
          </a:p>
        </p:txBody>
      </p:sp>
      <p:sp>
        <p:nvSpPr>
          <p:cNvPr id="185" name="Rectangle à coins arrondis 7"/>
          <p:cNvSpPr/>
          <p:nvPr/>
        </p:nvSpPr>
        <p:spPr>
          <a:xfrm>
            <a:off x="1080000" y="6660000"/>
            <a:ext cx="7776000" cy="640080"/>
          </a:xfrm>
          <a:prstGeom prst="roundRect">
            <a:avLst>
              <a:gd name="adj" fmla="val 16667"/>
            </a:avLst>
          </a:prstGeom>
          <a:solidFill>
            <a:srgbClr val="eec412"/>
          </a:solidFill>
          <a:ln w="19050">
            <a:solidFill>
              <a:srgbClr val="00b0f0"/>
            </a:solidFill>
            <a:round/>
          </a:ln>
        </p:spPr>
        <p:style>
          <a:lnRef idx="0"/>
          <a:fillRef idx="0"/>
          <a:effectRef idx="0"/>
          <a:fontRef idx="minor"/>
        </p:style>
        <p:txBody>
          <a:bodyPr lIns="90000" rIns="90000" tIns="45000" bIns="45000" anchor="t">
            <a:noAutofit/>
          </a:bodyPr>
          <a:p>
            <a:pPr>
              <a:lnSpc>
                <a:spcPct val="95000"/>
              </a:lnSpc>
            </a:pPr>
            <a:endParaRPr b="0" lang="fr-FR" sz="2400" spc="-1" strike="noStrike">
              <a:solidFill>
                <a:srgbClr val="ffffff"/>
              </a:solidFill>
              <a:latin typeface="Times New Roman"/>
              <a:ea typeface="DejaVu Sans"/>
            </a:endParaRPr>
          </a:p>
        </p:txBody>
      </p:sp>
      <p:sp>
        <p:nvSpPr>
          <p:cNvPr id="186" name="Text Box 4"/>
          <p:cNvSpPr/>
          <p:nvPr/>
        </p:nvSpPr>
        <p:spPr>
          <a:xfrm>
            <a:off x="1368000" y="6731280"/>
            <a:ext cx="10167120" cy="520560"/>
          </a:xfrm>
          <a:prstGeom prst="rect">
            <a:avLst/>
          </a:prstGeom>
          <a:noFill/>
          <a:ln w="0">
            <a:noFill/>
          </a:ln>
        </p:spPr>
        <p:style>
          <a:lnRef idx="0"/>
          <a:fillRef idx="0"/>
          <a:effectRef idx="0"/>
          <a:fontRef idx="minor"/>
        </p:style>
        <p:txBody>
          <a:bodyPr lIns="0" rIns="0" tIns="0" bIns="0" anchor="t">
            <a:spAutoFit/>
          </a:bodyPr>
          <a:p>
            <a:pPr>
              <a:lnSpc>
                <a:spcPct val="95000"/>
              </a:lnSpc>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pPr>
            <a:r>
              <a:rPr b="0" lang="en-GB" sz="1800" spc="-1" strike="noStrike">
                <a:solidFill>
                  <a:srgbClr val="262699"/>
                </a:solidFill>
                <a:latin typeface="Times New Roman"/>
                <a:ea typeface="DejaVu Sans"/>
              </a:rPr>
              <a:t>La différence de température entre le jour et la nuit est de 600° ( +430° à – 170° )</a:t>
            </a:r>
            <a:endParaRPr b="0" lang="fr-FR" sz="1800" spc="-1" strike="noStrike">
              <a:solidFill>
                <a:srgbClr val="000000"/>
              </a:solidFill>
              <a:latin typeface="Arial"/>
            </a:endParaRPr>
          </a:p>
          <a:p>
            <a:pPr>
              <a:lnSpc>
                <a:spcPct val="95000"/>
              </a:lnSpc>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pPr>
            <a:r>
              <a:rPr b="0" lang="en-GB" sz="1800" spc="-1" strike="noStrike">
                <a:solidFill>
                  <a:srgbClr val="262699"/>
                </a:solidFill>
                <a:latin typeface="Times New Roman"/>
                <a:ea typeface="DejaVu Sans"/>
              </a:rPr>
              <a:t>Il est seulement 25% plus massif que la Lune. Il ne possède pas d’atmosphère.</a:t>
            </a:r>
            <a:endParaRPr b="0" lang="fr-FR" sz="18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91" dur="indefinite" restart="never" nodeType="tmRoot">
          <p:childTnLst>
            <p:seq>
              <p:cTn id="92" dur="indefinite" nodeType="mainSeq">
                <p:childTnLst>
                  <p:par>
                    <p:cTn id="93" nodeType="clickEffect" fill="hold">
                      <p:stCondLst>
                        <p:cond delay="0"/>
                      </p:stCondLst>
                      <p:childTnLst>
                        <p:par>
                          <p:cTn id="94" nodeType="withEffect" fill="hold">
                            <p:stCondLst>
                              <p:cond delay="0"/>
                            </p:stCondLst>
                            <p:childTnLst>
                              <p:par>
                                <p:cTn id="95" nodeType="withEffect" fill="hold" presetClass="entr" presetID="1">
                                  <p:stCondLst>
                                    <p:cond delay="0"/>
                                  </p:stCondLst>
                                  <p:childTnLst>
                                    <p:set>
                                      <p:cBhvr>
                                        <p:cTn id="96" dur="1" fill="hold">
                                          <p:stCondLst>
                                            <p:cond delay="0"/>
                                          </p:stCondLst>
                                        </p:cTn>
                                        <p:tgtEl>
                                          <p:spTgt spid="1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7" name="AutoShape 1"/>
          <p:cNvSpPr/>
          <p:nvPr/>
        </p:nvSpPr>
        <p:spPr>
          <a:xfrm>
            <a:off x="-504360" y="-276120"/>
            <a:ext cx="11864160" cy="9790920"/>
          </a:xfrm>
          <a:prstGeom prst="roundRect">
            <a:avLst>
              <a:gd name="adj" fmla="val 14"/>
            </a:avLst>
          </a:prstGeom>
          <a:solidFill>
            <a:srgbClr val="000000"/>
          </a:solidFill>
          <a:ln w="9525">
            <a:solidFill>
              <a:srgbClr val="000000"/>
            </a:solidFill>
            <a:round/>
          </a:ln>
        </p:spPr>
        <p:style>
          <a:lnRef idx="0"/>
          <a:fillRef idx="0"/>
          <a:effectRef idx="0"/>
          <a:fontRef idx="minor"/>
        </p:style>
        <p:txBody>
          <a:bodyPr wrap="none" lIns="90000" rIns="90000" tIns="45000" bIns="45000" anchor="ctr">
            <a:noAutofit/>
          </a:bodyPr>
          <a:p>
            <a:pPr>
              <a:lnSpc>
                <a:spcPct val="95000"/>
              </a:lnSpc>
            </a:pPr>
            <a:endParaRPr b="0" lang="en-GB" sz="2400" spc="-1" strike="noStrike">
              <a:solidFill>
                <a:srgbClr val="22228b"/>
              </a:solidFill>
              <a:latin typeface="Times New Roman"/>
              <a:ea typeface="DejaVu Sans"/>
            </a:endParaRPr>
          </a:p>
        </p:txBody>
      </p:sp>
      <p:pic>
        <p:nvPicPr>
          <p:cNvPr id="188" name="Picture 2" descr=""/>
          <p:cNvPicPr/>
          <p:nvPr/>
        </p:nvPicPr>
        <p:blipFill>
          <a:blip r:embed="rId1"/>
          <a:stretch/>
        </p:blipFill>
        <p:spPr>
          <a:xfrm>
            <a:off x="4638240" y="636480"/>
            <a:ext cx="5153760" cy="6282720"/>
          </a:xfrm>
          <a:prstGeom prst="rect">
            <a:avLst/>
          </a:prstGeom>
          <a:ln w="0">
            <a:noFill/>
          </a:ln>
        </p:spPr>
      </p:pic>
      <p:sp>
        <p:nvSpPr>
          <p:cNvPr id="189" name="Text Box 7"/>
          <p:cNvSpPr/>
          <p:nvPr/>
        </p:nvSpPr>
        <p:spPr>
          <a:xfrm>
            <a:off x="-1219320" y="2787480"/>
            <a:ext cx="720" cy="343800"/>
          </a:xfrm>
          <a:prstGeom prst="rect">
            <a:avLst/>
          </a:prstGeom>
          <a:noFill/>
          <a:ln w="0">
            <a:noFill/>
          </a:ln>
        </p:spPr>
        <p:style>
          <a:lnRef idx="0"/>
          <a:fillRef idx="0"/>
          <a:effectRef idx="0"/>
          <a:fontRef idx="minor"/>
        </p:style>
        <p:txBody>
          <a:bodyPr wrap="none" lIns="90000" rIns="90000" tIns="45000" bIns="45000" anchor="ctr">
            <a:noAutofit/>
          </a:bodyPr>
          <a:p>
            <a:pPr>
              <a:lnSpc>
                <a:spcPct val="100000"/>
              </a:lnSpc>
            </a:pPr>
            <a:endParaRPr b="0" lang="fr-FR" sz="2400" spc="-1" strike="noStrike">
              <a:solidFill>
                <a:srgbClr val="ffffff"/>
              </a:solidFill>
              <a:latin typeface="Times New Roman"/>
              <a:ea typeface="DejaVu Sans"/>
            </a:endParaRPr>
          </a:p>
        </p:txBody>
      </p:sp>
      <p:sp>
        <p:nvSpPr>
          <p:cNvPr id="190" name="Rectangle à coins arrondis 8"/>
          <p:cNvSpPr/>
          <p:nvPr/>
        </p:nvSpPr>
        <p:spPr>
          <a:xfrm>
            <a:off x="626400" y="1593720"/>
            <a:ext cx="2736000" cy="44532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191" name="Text Box 3"/>
          <p:cNvSpPr/>
          <p:nvPr/>
        </p:nvSpPr>
        <p:spPr>
          <a:xfrm>
            <a:off x="792000" y="1657800"/>
            <a:ext cx="3571200" cy="347400"/>
          </a:xfrm>
          <a:prstGeom prst="rect">
            <a:avLst/>
          </a:prstGeom>
          <a:noFill/>
          <a:ln w="0">
            <a:noFill/>
          </a:ln>
        </p:spPr>
        <p:style>
          <a:lnRef idx="0"/>
          <a:fillRef idx="0"/>
          <a:effectRef idx="0"/>
          <a:fontRef idx="minor"/>
        </p:style>
        <p:txBody>
          <a:bodyPr lIns="0" rIns="0" tIns="0" bIns="0" anchor="t">
            <a:spAutoFit/>
          </a:bodyPr>
          <a:p>
            <a:pPr>
              <a:lnSpc>
                <a:spcPct val="95000"/>
              </a:lnSpc>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pPr>
            <a:r>
              <a:rPr b="0" lang="en-GB" sz="2400" spc="-1" strike="noStrike">
                <a:solidFill>
                  <a:schemeClr val="accent6">
                    <a:lumMod val="75000"/>
                  </a:schemeClr>
                </a:solidFill>
                <a:latin typeface="Times New Roman"/>
                <a:ea typeface="DejaVu Sans"/>
              </a:rPr>
              <a:t>Vénus la lumineuse</a:t>
            </a:r>
            <a:endParaRPr b="0" lang="fr-FR" sz="2400" spc="-1" strike="noStrike">
              <a:solidFill>
                <a:srgbClr val="000000"/>
              </a:solidFill>
              <a:latin typeface="Arial"/>
            </a:endParaRPr>
          </a:p>
        </p:txBody>
      </p:sp>
      <p:sp>
        <p:nvSpPr>
          <p:cNvPr id="192" name="Rectangle à coins arrondis 10"/>
          <p:cNvSpPr/>
          <p:nvPr/>
        </p:nvSpPr>
        <p:spPr>
          <a:xfrm>
            <a:off x="78120" y="4212000"/>
            <a:ext cx="4529520" cy="2574720"/>
          </a:xfrm>
          <a:prstGeom prst="roundRect">
            <a:avLst>
              <a:gd name="adj" fmla="val 16667"/>
            </a:avLst>
          </a:prstGeom>
          <a:solidFill>
            <a:srgbClr val="eec412"/>
          </a:solidFill>
          <a:ln w="19050">
            <a:solidFill>
              <a:srgbClr val="00b0f0"/>
            </a:solidFill>
            <a:round/>
          </a:ln>
        </p:spPr>
        <p:style>
          <a:lnRef idx="0"/>
          <a:fillRef idx="0"/>
          <a:effectRef idx="0"/>
          <a:fontRef idx="minor"/>
        </p:style>
        <p:txBody>
          <a:bodyPr lIns="90000" rIns="90000" tIns="45000" bIns="45000" anchor="t">
            <a:noAutofit/>
          </a:bodyPr>
          <a:p>
            <a:pPr>
              <a:lnSpc>
                <a:spcPct val="95000"/>
              </a:lnSpc>
            </a:pPr>
            <a:endParaRPr b="0" lang="fr-FR" sz="2400" spc="-1" strike="noStrike">
              <a:solidFill>
                <a:srgbClr val="ffffff"/>
              </a:solidFill>
              <a:latin typeface="Times New Roman"/>
              <a:ea typeface="DejaVu Sans"/>
            </a:endParaRPr>
          </a:p>
        </p:txBody>
      </p:sp>
      <p:sp>
        <p:nvSpPr>
          <p:cNvPr id="193" name="Text Box 4"/>
          <p:cNvSpPr/>
          <p:nvPr/>
        </p:nvSpPr>
        <p:spPr>
          <a:xfrm>
            <a:off x="1270080" y="4295880"/>
            <a:ext cx="3599640" cy="520560"/>
          </a:xfrm>
          <a:prstGeom prst="rect">
            <a:avLst/>
          </a:prstGeom>
          <a:noFill/>
          <a:ln w="0">
            <a:noFill/>
          </a:ln>
        </p:spPr>
        <p:style>
          <a:lnRef idx="0"/>
          <a:fillRef idx="0"/>
          <a:effectRef idx="0"/>
          <a:fontRef idx="minor"/>
        </p:style>
        <p:txBody>
          <a:bodyPr lIns="0" rIns="0" tIns="0" bIns="0" anchor="t">
            <a:spAutoFit/>
          </a:bodyPr>
          <a:p>
            <a:pPr>
              <a:lnSpc>
                <a:spcPct val="95000"/>
              </a:lnSpc>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pPr>
            <a:r>
              <a:rPr b="0" lang="en-GB" sz="1800" spc="-1" strike="noStrike">
                <a:solidFill>
                  <a:srgbClr val="22228b"/>
                </a:solidFill>
                <a:latin typeface="Times New Roman"/>
                <a:ea typeface="DejaVu Sans"/>
              </a:rPr>
              <a:t>Elle tourne à l'envers !</a:t>
            </a:r>
            <a:endParaRPr b="0" lang="fr-FR" sz="1800" spc="-1" strike="noStrike">
              <a:solidFill>
                <a:srgbClr val="000000"/>
              </a:solidFill>
              <a:latin typeface="Arial"/>
            </a:endParaRPr>
          </a:p>
          <a:p>
            <a:pPr>
              <a:lnSpc>
                <a:spcPct val="95000"/>
              </a:lnSpc>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pPr>
            <a:endParaRPr b="0" lang="fr-FR" sz="1800" spc="-1" strike="noStrike">
              <a:solidFill>
                <a:srgbClr val="000000"/>
              </a:solidFill>
              <a:latin typeface="Arial"/>
            </a:endParaRPr>
          </a:p>
        </p:txBody>
      </p:sp>
      <p:sp>
        <p:nvSpPr>
          <p:cNvPr id="194" name="Text Box 5"/>
          <p:cNvSpPr/>
          <p:nvPr/>
        </p:nvSpPr>
        <p:spPr>
          <a:xfrm>
            <a:off x="157680" y="5355360"/>
            <a:ext cx="5069880" cy="260280"/>
          </a:xfrm>
          <a:prstGeom prst="rect">
            <a:avLst/>
          </a:prstGeom>
          <a:noFill/>
          <a:ln w="0">
            <a:noFill/>
          </a:ln>
        </p:spPr>
        <p:style>
          <a:lnRef idx="0"/>
          <a:fillRef idx="0"/>
          <a:effectRef idx="0"/>
          <a:fontRef idx="minor"/>
        </p:style>
        <p:txBody>
          <a:bodyPr lIns="0" rIns="0" tIns="0" bIns="0" anchor="t">
            <a:spAutoFit/>
          </a:bodyPr>
          <a:p>
            <a:pPr>
              <a:lnSpc>
                <a:spcPct val="95000"/>
              </a:lnSpc>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pPr>
            <a:r>
              <a:rPr b="0" lang="en-GB" sz="1800" spc="-1" strike="noStrike">
                <a:solidFill>
                  <a:srgbClr val="22228b"/>
                </a:solidFill>
                <a:latin typeface="Times New Roman"/>
                <a:ea typeface="DejaVu Sans"/>
              </a:rPr>
              <a:t>C'est la planète la plus chaude en surface : 480°</a:t>
            </a:r>
            <a:endParaRPr b="0" lang="fr-FR" sz="1800" spc="-1" strike="noStrike">
              <a:solidFill>
                <a:srgbClr val="000000"/>
              </a:solidFill>
              <a:latin typeface="Arial"/>
            </a:endParaRPr>
          </a:p>
        </p:txBody>
      </p:sp>
      <p:sp>
        <p:nvSpPr>
          <p:cNvPr id="195" name="Text Box 6"/>
          <p:cNvSpPr/>
          <p:nvPr/>
        </p:nvSpPr>
        <p:spPr>
          <a:xfrm>
            <a:off x="-1838160" y="4658040"/>
            <a:ext cx="8362080" cy="520560"/>
          </a:xfrm>
          <a:prstGeom prst="rect">
            <a:avLst/>
          </a:prstGeom>
          <a:noFill/>
          <a:ln w="0">
            <a:noFill/>
          </a:ln>
        </p:spPr>
        <p:style>
          <a:lnRef idx="0"/>
          <a:fillRef idx="0"/>
          <a:effectRef idx="0"/>
          <a:fontRef idx="minor"/>
        </p:style>
        <p:txBody>
          <a:bodyPr lIns="0" rIns="0" tIns="0" bIns="0" anchor="t">
            <a:spAutoFit/>
          </a:bodyPr>
          <a:p>
            <a:pPr algn="ctr">
              <a:lnSpc>
                <a:spcPct val="95000"/>
              </a:lnSpc>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pPr>
            <a:r>
              <a:rPr b="0" lang="en-GB" sz="1800" spc="-1" strike="noStrike">
                <a:solidFill>
                  <a:schemeClr val="accent6">
                    <a:lumMod val="75000"/>
                  </a:schemeClr>
                </a:solidFill>
                <a:latin typeface="Times New Roman"/>
                <a:ea typeface="Lucida Sans Unicode"/>
              </a:rPr>
              <a:t>La journée est plus longue</a:t>
            </a:r>
            <a:endParaRPr b="0" lang="fr-FR" sz="1800" spc="-1" strike="noStrike">
              <a:solidFill>
                <a:srgbClr val="000000"/>
              </a:solidFill>
              <a:latin typeface="Arial"/>
            </a:endParaRPr>
          </a:p>
          <a:p>
            <a:pPr algn="ctr">
              <a:lnSpc>
                <a:spcPct val="95000"/>
              </a:lnSpc>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pPr>
            <a:r>
              <a:rPr b="0" lang="en-GB" sz="1800" spc="-1" strike="noStrike">
                <a:solidFill>
                  <a:schemeClr val="accent6">
                    <a:lumMod val="75000"/>
                  </a:schemeClr>
                </a:solidFill>
                <a:latin typeface="Times New Roman"/>
                <a:ea typeface="Lucida Sans Unicode"/>
              </a:rPr>
              <a:t> </a:t>
            </a:r>
            <a:r>
              <a:rPr b="0" lang="en-GB" sz="1800" spc="-1" strike="noStrike">
                <a:solidFill>
                  <a:schemeClr val="accent6">
                    <a:lumMod val="75000"/>
                  </a:schemeClr>
                </a:solidFill>
                <a:latin typeface="Times New Roman"/>
                <a:ea typeface="Lucida Sans Unicode"/>
              </a:rPr>
              <a:t>que l'année (243 et 225 jours )</a:t>
            </a:r>
            <a:endParaRPr b="0" lang="fr-FR" sz="1800" spc="-1" strike="noStrike">
              <a:solidFill>
                <a:srgbClr val="000000"/>
              </a:solidFill>
              <a:latin typeface="Arial"/>
            </a:endParaRPr>
          </a:p>
        </p:txBody>
      </p:sp>
      <p:sp>
        <p:nvSpPr>
          <p:cNvPr id="196" name="ZoneTexte 1"/>
          <p:cNvSpPr/>
          <p:nvPr/>
        </p:nvSpPr>
        <p:spPr>
          <a:xfrm>
            <a:off x="300240" y="5714280"/>
            <a:ext cx="4295160" cy="6382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800" spc="-1" strike="noStrike">
                <a:solidFill>
                  <a:schemeClr val="accent2">
                    <a:lumMod val="75000"/>
                  </a:schemeClr>
                </a:solidFill>
                <a:latin typeface="Times New Roman"/>
                <a:ea typeface="Lucida Sans Unicode"/>
              </a:rPr>
              <a:t>La pression atmosphérique est 95 fois celle de la Terre (identique à 1 km sous la mer)</a:t>
            </a:r>
            <a:endParaRPr b="0" lang="fr-FR" sz="1800" spc="-1" strike="noStrike">
              <a:solidFill>
                <a:srgbClr val="000000"/>
              </a:solidFill>
              <a:latin typeface="Arial"/>
            </a:endParaRPr>
          </a:p>
        </p:txBody>
      </p:sp>
      <p:sp>
        <p:nvSpPr>
          <p:cNvPr id="197" name="Rectangle 2"/>
          <p:cNvSpPr/>
          <p:nvPr/>
        </p:nvSpPr>
        <p:spPr>
          <a:xfrm>
            <a:off x="330480" y="6424200"/>
            <a:ext cx="4045680" cy="349920"/>
          </a:xfrm>
          <a:prstGeom prst="rect">
            <a:avLst/>
          </a:prstGeom>
          <a:noFill/>
          <a:ln w="0">
            <a:noFill/>
          </a:ln>
        </p:spPr>
        <p:style>
          <a:lnRef idx="0"/>
          <a:fillRef idx="0"/>
          <a:effectRef idx="0"/>
          <a:fontRef idx="minor"/>
        </p:style>
        <p:txBody>
          <a:bodyPr wrap="none" lIns="90000" rIns="90000" tIns="45000" bIns="45000" anchor="t">
            <a:spAutoFit/>
          </a:bodyPr>
          <a:p>
            <a:pPr>
              <a:lnSpc>
                <a:spcPct val="95000"/>
              </a:lnSpc>
            </a:pPr>
            <a:r>
              <a:rPr b="0" lang="en-GB" sz="1800" spc="-1" strike="noStrike">
                <a:solidFill>
                  <a:srgbClr val="22228b"/>
                </a:solidFill>
                <a:latin typeface="Times New Roman"/>
                <a:ea typeface="DejaVu Sans"/>
              </a:rPr>
              <a:t>Elle réfléchit 75% de la lumière du Soleil.</a:t>
            </a:r>
            <a:endParaRPr b="0" lang="fr-FR"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8" name="AutoShape 1"/>
          <p:cNvSpPr/>
          <p:nvPr/>
        </p:nvSpPr>
        <p:spPr>
          <a:xfrm>
            <a:off x="-139680" y="-119160"/>
            <a:ext cx="10589400" cy="7900200"/>
          </a:xfrm>
          <a:prstGeom prst="roundRect">
            <a:avLst>
              <a:gd name="adj" fmla="val 19"/>
            </a:avLst>
          </a:prstGeom>
          <a:solidFill>
            <a:srgbClr val="000000"/>
          </a:solidFill>
          <a:ln w="9525">
            <a:solidFill>
              <a:srgbClr val="000000"/>
            </a:solidFill>
            <a:round/>
          </a:ln>
        </p:spPr>
        <p:style>
          <a:lnRef idx="0"/>
          <a:fillRef idx="0"/>
          <a:effectRef idx="0"/>
          <a:fontRef idx="minor"/>
        </p:style>
        <p:txBody>
          <a:bodyPr wrap="none" lIns="90000" rIns="90000" tIns="45000" bIns="45000" anchor="ctr">
            <a:noAutofit/>
          </a:bodyPr>
          <a:p>
            <a:pPr>
              <a:lnSpc>
                <a:spcPct val="95000"/>
              </a:lnSpc>
            </a:pPr>
            <a:endParaRPr b="1" lang="en-GB" sz="2400" spc="-1" strike="noStrike">
              <a:solidFill>
                <a:schemeClr val="accent6">
                  <a:lumMod val="75000"/>
                </a:schemeClr>
              </a:solidFill>
              <a:latin typeface="Times New Roman"/>
              <a:ea typeface="DejaVu Sans"/>
            </a:endParaRPr>
          </a:p>
        </p:txBody>
      </p:sp>
      <p:pic>
        <p:nvPicPr>
          <p:cNvPr id="199" name="Picture 2" descr=""/>
          <p:cNvPicPr/>
          <p:nvPr/>
        </p:nvPicPr>
        <p:blipFill>
          <a:blip r:embed="rId1"/>
          <a:stretch/>
        </p:blipFill>
        <p:spPr>
          <a:xfrm>
            <a:off x="1944000" y="1527120"/>
            <a:ext cx="6143040" cy="5723640"/>
          </a:xfrm>
          <a:prstGeom prst="rect">
            <a:avLst/>
          </a:prstGeom>
          <a:ln w="0">
            <a:noFill/>
          </a:ln>
        </p:spPr>
      </p:pic>
      <p:sp>
        <p:nvSpPr>
          <p:cNvPr id="200" name="Rectangle à coins arrondis 4"/>
          <p:cNvSpPr/>
          <p:nvPr/>
        </p:nvSpPr>
        <p:spPr>
          <a:xfrm>
            <a:off x="3791880" y="480960"/>
            <a:ext cx="2520360" cy="44532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r>
              <a:rPr b="0" lang="fr-FR" sz="2400" spc="-1" strike="noStrike">
                <a:solidFill>
                  <a:schemeClr val="accent6">
                    <a:lumMod val="75000"/>
                  </a:schemeClr>
                </a:solidFill>
                <a:latin typeface="Times New Roman"/>
                <a:ea typeface="DejaVu Sans"/>
              </a:rPr>
              <a:t>  </a:t>
            </a:r>
            <a:endParaRPr b="0" lang="fr-FR" sz="2400" spc="-1" strike="noStrike">
              <a:solidFill>
                <a:srgbClr val="000000"/>
              </a:solidFill>
              <a:latin typeface="Arial"/>
            </a:endParaRPr>
          </a:p>
        </p:txBody>
      </p:sp>
      <p:sp>
        <p:nvSpPr>
          <p:cNvPr id="201" name="Rectangle 1"/>
          <p:cNvSpPr/>
          <p:nvPr/>
        </p:nvSpPr>
        <p:spPr>
          <a:xfrm>
            <a:off x="3952440" y="465480"/>
            <a:ext cx="219852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400" spc="-1" strike="noStrike">
                <a:solidFill>
                  <a:schemeClr val="accent6">
                    <a:lumMod val="75000"/>
                  </a:schemeClr>
                </a:solidFill>
                <a:latin typeface="Times New Roman"/>
                <a:ea typeface="DejaVu Sans"/>
              </a:rPr>
              <a:t>La planète bleue</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2" name="Picture 2" descr=""/>
          <p:cNvPicPr/>
          <p:nvPr/>
        </p:nvPicPr>
        <p:blipFill>
          <a:blip r:embed="rId1"/>
          <a:stretch/>
        </p:blipFill>
        <p:spPr>
          <a:xfrm>
            <a:off x="-139680" y="-41400"/>
            <a:ext cx="10308600" cy="7744680"/>
          </a:xfrm>
          <a:prstGeom prst="rect">
            <a:avLst/>
          </a:prstGeom>
          <a:ln w="0">
            <a:noFill/>
          </a:ln>
        </p:spPr>
      </p:pic>
      <p:sp>
        <p:nvSpPr>
          <p:cNvPr id="203" name="Text Box 4"/>
          <p:cNvSpPr/>
          <p:nvPr/>
        </p:nvSpPr>
        <p:spPr>
          <a:xfrm>
            <a:off x="7535520" y="6933240"/>
            <a:ext cx="5267520" cy="625680"/>
          </a:xfrm>
          <a:prstGeom prst="rect">
            <a:avLst/>
          </a:prstGeom>
          <a:noFill/>
          <a:ln w="0">
            <a:noFill/>
          </a:ln>
        </p:spPr>
        <p:style>
          <a:lnRef idx="0"/>
          <a:fillRef idx="0"/>
          <a:effectRef idx="0"/>
          <a:fontRef idx="minor"/>
        </p:style>
        <p:txBody>
          <a:bodyPr lIns="0" rIns="0" tIns="15120" bIns="0" anchor="t">
            <a:noAutofit/>
          </a:bodyPr>
          <a:p>
            <a:pPr>
              <a:lnSpc>
                <a:spcPct val="95000"/>
              </a:lnSpc>
              <a:tabLst>
                <a:tab algn="l" pos="723960"/>
                <a:tab algn="l" pos="1447920"/>
                <a:tab algn="l" pos="2171880"/>
                <a:tab algn="l" pos="2895480"/>
              </a:tabLst>
            </a:pPr>
            <a:r>
              <a:rPr b="1" lang="fr-FR" sz="1800" spc="-1" strike="noStrike">
                <a:solidFill>
                  <a:srgbClr val="262626"/>
                </a:solidFill>
                <a:latin typeface="Times New Roman"/>
                <a:ea typeface="DejaVu Sans"/>
              </a:rPr>
              <a:t>Mission Apollo 8  (1968)</a:t>
            </a:r>
            <a:endParaRPr b="0" lang="fr-FR" sz="1800" spc="-1" strike="noStrike">
              <a:solidFill>
                <a:srgbClr val="000000"/>
              </a:solidFill>
              <a:latin typeface="Arial"/>
            </a:endParaRPr>
          </a:p>
          <a:p>
            <a:pPr>
              <a:lnSpc>
                <a:spcPct val="95000"/>
              </a:lnSpc>
              <a:tabLst>
                <a:tab algn="l" pos="723960"/>
                <a:tab algn="l" pos="1447920"/>
                <a:tab algn="l" pos="2171880"/>
                <a:tab algn="l" pos="2895480"/>
              </a:tabLst>
            </a:pPr>
            <a:r>
              <a:rPr b="1" lang="fr-FR" sz="1800" spc="-1" strike="noStrike">
                <a:solidFill>
                  <a:srgbClr val="262626"/>
                </a:solidFill>
                <a:latin typeface="Times New Roman"/>
                <a:ea typeface="DejaVu Sans"/>
              </a:rPr>
              <a:t>Borman, Anders, Lowell</a:t>
            </a:r>
            <a:endParaRPr b="0" lang="fr-FR" sz="1800" spc="-1" strike="noStrike">
              <a:solidFill>
                <a:srgbClr val="000000"/>
              </a:solidFill>
              <a:latin typeface="Arial"/>
            </a:endParaRPr>
          </a:p>
        </p:txBody>
      </p:sp>
      <p:sp>
        <p:nvSpPr>
          <p:cNvPr id="204" name="Rectangle à coins arrondis 4"/>
          <p:cNvSpPr/>
          <p:nvPr/>
        </p:nvSpPr>
        <p:spPr>
          <a:xfrm>
            <a:off x="1152360" y="755640"/>
            <a:ext cx="7990920" cy="44532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r>
              <a:rPr b="0" lang="fr-FR" sz="2400" spc="-1" strike="noStrike">
                <a:solidFill>
                  <a:schemeClr val="accent6">
                    <a:lumMod val="75000"/>
                  </a:schemeClr>
                </a:solidFill>
                <a:latin typeface="Times New Roman"/>
                <a:ea typeface="DejaVu Sans"/>
              </a:rPr>
              <a:t> </a:t>
            </a:r>
            <a:endParaRPr b="0" lang="fr-FR" sz="2400" spc="-1" strike="noStrike">
              <a:solidFill>
                <a:srgbClr val="000000"/>
              </a:solidFill>
              <a:latin typeface="Arial"/>
            </a:endParaRPr>
          </a:p>
        </p:txBody>
      </p:sp>
      <p:sp>
        <p:nvSpPr>
          <p:cNvPr id="205" name="Rectangle 1"/>
          <p:cNvSpPr/>
          <p:nvPr/>
        </p:nvSpPr>
        <p:spPr>
          <a:xfrm>
            <a:off x="1231920" y="755640"/>
            <a:ext cx="842400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400" spc="-1" strike="noStrike">
                <a:solidFill>
                  <a:schemeClr val="accent6">
                    <a:lumMod val="75000"/>
                  </a:schemeClr>
                </a:solidFill>
                <a:latin typeface="Times New Roman"/>
                <a:ea typeface="DejaVu Sans"/>
              </a:rPr>
              <a:t>Première photo de la Terre prise par un homme depuis l'espace.</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6" name="Text Box 4"/>
          <p:cNvSpPr/>
          <p:nvPr/>
        </p:nvSpPr>
        <p:spPr>
          <a:xfrm>
            <a:off x="2433600" y="179280"/>
            <a:ext cx="8751240" cy="499320"/>
          </a:xfrm>
          <a:prstGeom prst="rect">
            <a:avLst/>
          </a:prstGeom>
          <a:noFill/>
          <a:ln w="0">
            <a:noFill/>
          </a:ln>
        </p:spPr>
        <p:style>
          <a:lnRef idx="0"/>
          <a:fillRef idx="0"/>
          <a:effectRef idx="0"/>
          <a:fontRef idx="minor"/>
        </p:style>
        <p:txBody>
          <a:bodyPr lIns="0" rIns="0" tIns="0" bIns="0" anchor="t">
            <a:noAutofit/>
          </a:bodyPr>
          <a:p>
            <a:pPr>
              <a:lnSpc>
                <a:spcPct val="102000"/>
              </a:lnSpc>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endParaRPr b="1" lang="fr-FR" sz="3600" spc="-1" strike="noStrike">
              <a:solidFill>
                <a:srgbClr val="0099ff"/>
              </a:solidFill>
              <a:latin typeface="Monotype Corsiva"/>
              <a:ea typeface="DejaVu Sans"/>
            </a:endParaRPr>
          </a:p>
        </p:txBody>
      </p:sp>
      <p:sp>
        <p:nvSpPr>
          <p:cNvPr id="207" name="Text Box 5"/>
          <p:cNvSpPr/>
          <p:nvPr/>
        </p:nvSpPr>
        <p:spPr>
          <a:xfrm>
            <a:off x="257040" y="6404040"/>
            <a:ext cx="10065600" cy="631080"/>
          </a:xfrm>
          <a:prstGeom prst="rect">
            <a:avLst/>
          </a:prstGeom>
          <a:noFill/>
          <a:ln w="0">
            <a:noFill/>
          </a:ln>
        </p:spPr>
        <p:style>
          <a:lnRef idx="0"/>
          <a:fillRef idx="0"/>
          <a:effectRef idx="0"/>
          <a:fontRef idx="minor"/>
        </p:style>
        <p:txBody>
          <a:bodyPr lIns="0" rIns="0" tIns="14040" bIns="0" anchor="t">
            <a:noAutofit/>
          </a:bodyPr>
          <a:p>
            <a:pPr algn="ctr">
              <a:lnSpc>
                <a:spcPct val="95000"/>
              </a:lnSpc>
              <a:tabLst>
                <a:tab algn="l" pos="723960"/>
                <a:tab algn="l" pos="1447920"/>
                <a:tab algn="l" pos="2171880"/>
                <a:tab algn="l" pos="2895480"/>
                <a:tab algn="l" pos="3619440"/>
                <a:tab algn="l" pos="4343400"/>
                <a:tab algn="l" pos="5067360"/>
                <a:tab algn="l" pos="5791320"/>
                <a:tab algn="l" pos="6515280"/>
                <a:tab algn="l" pos="7238880"/>
                <a:tab algn="l" pos="7962840"/>
                <a:tab algn="l" pos="8686800"/>
                <a:tab algn="l" pos="9410760"/>
              </a:tabLst>
            </a:pPr>
            <a:endParaRPr b="1" lang="fr-FR" sz="2200" spc="-1" strike="noStrike">
              <a:solidFill>
                <a:srgbClr val="99ccff"/>
              </a:solidFill>
              <a:latin typeface="Times New Roman"/>
              <a:ea typeface="DejaVu Sans"/>
            </a:endParaRPr>
          </a:p>
        </p:txBody>
      </p:sp>
      <p:sp>
        <p:nvSpPr>
          <p:cNvPr id="208" name="Text Box 6"/>
          <p:cNvSpPr/>
          <p:nvPr/>
        </p:nvSpPr>
        <p:spPr>
          <a:xfrm>
            <a:off x="2130480" y="7024680"/>
            <a:ext cx="5803200" cy="315360"/>
          </a:xfrm>
          <a:prstGeom prst="rect">
            <a:avLst/>
          </a:prstGeom>
          <a:noFill/>
          <a:ln w="0">
            <a:noFill/>
          </a:ln>
        </p:spPr>
        <p:style>
          <a:lnRef idx="0"/>
          <a:fillRef idx="0"/>
          <a:effectRef idx="0"/>
          <a:fontRef idx="minor"/>
        </p:style>
        <p:txBody>
          <a:bodyPr lIns="0" rIns="0" tIns="14040" bIns="0" anchor="t">
            <a:noAutofit/>
          </a:bodyPr>
          <a:p>
            <a:pPr>
              <a:lnSpc>
                <a:spcPct val="95000"/>
              </a:lnSpc>
              <a:tabLst>
                <a:tab algn="l" pos="723960"/>
                <a:tab algn="l" pos="1447920"/>
                <a:tab algn="l" pos="2171880"/>
                <a:tab algn="l" pos="2895480"/>
                <a:tab algn="l" pos="3619440"/>
                <a:tab algn="l" pos="4343400"/>
                <a:tab algn="l" pos="5067360"/>
                <a:tab algn="l" pos="5791320"/>
              </a:tabLst>
            </a:pPr>
            <a:endParaRPr b="1" lang="fr-FR" sz="2200" spc="-1" strike="noStrike">
              <a:solidFill>
                <a:srgbClr val="99ccff"/>
              </a:solidFill>
              <a:latin typeface="Times New Roman"/>
              <a:ea typeface="DejaVu Sans"/>
            </a:endParaRPr>
          </a:p>
        </p:txBody>
      </p:sp>
      <p:graphicFrame>
        <p:nvGraphicFramePr>
          <p:cNvPr id="209" name="Object 2"/>
          <p:cNvGraphicFramePr/>
          <p:nvPr/>
        </p:nvGraphicFramePr>
        <p:xfrm>
          <a:off x="-90360" y="-21960"/>
          <a:ext cx="11039040" cy="7756560"/>
        </p:xfrm>
        <a:graphic>
          <a:graphicData uri="http://schemas.openxmlformats.org/presentationml/2006/ole">
            <p:oleObj progId="CorelPhotoPaint.Image.7" r:id="rId1" spid="">
              <p:embed/>
              <p:pic>
                <p:nvPicPr>
                  <p:cNvPr id="210" name="Object 2" descr=""/>
                  <p:cNvPicPr/>
                  <p:nvPr/>
                </p:nvPicPr>
                <p:blipFill>
                  <a:blip r:embed="rId2"/>
                  <a:stretch/>
                </p:blipFill>
                <p:spPr>
                  <a:xfrm>
                    <a:off x="-90360" y="-21960"/>
                    <a:ext cx="11039040" cy="7756560"/>
                  </a:xfrm>
                  <a:prstGeom prst="rect">
                    <a:avLst/>
                  </a:prstGeom>
                  <a:ln w="0">
                    <a:noFill/>
                  </a:ln>
                </p:spPr>
              </p:pic>
            </p:oleObj>
          </a:graphicData>
        </a:graphic>
      </p:graphicFrame>
      <p:sp>
        <p:nvSpPr>
          <p:cNvPr id="211" name="Rectangle à coins arrondis 12"/>
          <p:cNvSpPr/>
          <p:nvPr/>
        </p:nvSpPr>
        <p:spPr>
          <a:xfrm>
            <a:off x="1684080" y="334080"/>
            <a:ext cx="6696000" cy="826560"/>
          </a:xfrm>
          <a:prstGeom prst="roundRect">
            <a:avLst>
              <a:gd name="adj" fmla="val 16667"/>
            </a:avLst>
          </a:prstGeom>
          <a:solidFill>
            <a:schemeClr val="accent6">
              <a:lumMod val="40000"/>
              <a:lumOff val="60000"/>
            </a:schemeClr>
          </a:solidFill>
          <a:ln w="28575">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212" name="Rectangle 2"/>
          <p:cNvSpPr/>
          <p:nvPr/>
        </p:nvSpPr>
        <p:spPr>
          <a:xfrm>
            <a:off x="2173680" y="349560"/>
            <a:ext cx="6761880" cy="759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4400" spc="-1" strike="noStrike">
                <a:solidFill>
                  <a:schemeClr val="accent6">
                    <a:lumMod val="75000"/>
                  </a:schemeClr>
                </a:solidFill>
                <a:latin typeface="Times New Roman"/>
                <a:ea typeface="DejaVu Sans"/>
              </a:rPr>
              <a:t>La formation de la Lune.</a:t>
            </a:r>
            <a:endParaRPr b="0" lang="fr-FR" sz="4400" spc="-1" strike="noStrike">
              <a:solidFill>
                <a:srgbClr val="000000"/>
              </a:solidFill>
              <a:latin typeface="Arial"/>
            </a:endParaRPr>
          </a:p>
        </p:txBody>
      </p:sp>
      <p:sp>
        <p:nvSpPr>
          <p:cNvPr id="213" name="Rectangle à coins arrondis 48"/>
          <p:cNvSpPr/>
          <p:nvPr/>
        </p:nvSpPr>
        <p:spPr>
          <a:xfrm>
            <a:off x="41400" y="1403640"/>
            <a:ext cx="10008000" cy="752760"/>
          </a:xfrm>
          <a:prstGeom prst="roundRect">
            <a:avLst>
              <a:gd name="adj" fmla="val 16667"/>
            </a:avLst>
          </a:prstGeom>
          <a:solidFill>
            <a:srgbClr val="eec412"/>
          </a:solidFill>
          <a:ln w="19050">
            <a:solidFill>
              <a:srgbClr val="00b0f0"/>
            </a:solidFill>
            <a:round/>
          </a:ln>
        </p:spPr>
        <p:style>
          <a:lnRef idx="0"/>
          <a:fillRef idx="0"/>
          <a:effectRef idx="0"/>
          <a:fontRef idx="minor"/>
        </p:style>
        <p:txBody>
          <a:bodyPr lIns="90000" rIns="90000" tIns="45000" bIns="45000" anchor="t">
            <a:noAutofit/>
          </a:bodyPr>
          <a:p>
            <a:pPr>
              <a:lnSpc>
                <a:spcPct val="95000"/>
              </a:lnSpc>
            </a:pPr>
            <a:endParaRPr b="0" lang="fr-FR" sz="2400" spc="-1" strike="noStrike">
              <a:solidFill>
                <a:srgbClr val="ffffff"/>
              </a:solidFill>
              <a:latin typeface="Times New Roman"/>
              <a:ea typeface="DejaVu Sans"/>
            </a:endParaRPr>
          </a:p>
        </p:txBody>
      </p:sp>
      <p:sp>
        <p:nvSpPr>
          <p:cNvPr id="214" name="Rectangle 4"/>
          <p:cNvSpPr/>
          <p:nvPr/>
        </p:nvSpPr>
        <p:spPr>
          <a:xfrm>
            <a:off x="1911600" y="1918440"/>
            <a:ext cx="25704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fr-FR" sz="2400" spc="-1" strike="noStrike">
                <a:solidFill>
                  <a:schemeClr val="accent2">
                    <a:lumMod val="40000"/>
                    <a:lumOff val="60000"/>
                  </a:schemeClr>
                </a:solidFill>
                <a:latin typeface="Times New Roman"/>
                <a:ea typeface="DejaVu Sans"/>
              </a:rPr>
              <a:t> </a:t>
            </a:r>
            <a:endParaRPr b="0" lang="fr-FR" sz="2400" spc="-1" strike="noStrike">
              <a:solidFill>
                <a:srgbClr val="000000"/>
              </a:solidFill>
              <a:latin typeface="Arial"/>
            </a:endParaRPr>
          </a:p>
        </p:txBody>
      </p:sp>
      <p:sp>
        <p:nvSpPr>
          <p:cNvPr id="215" name="ZoneTexte 6"/>
          <p:cNvSpPr/>
          <p:nvPr/>
        </p:nvSpPr>
        <p:spPr>
          <a:xfrm>
            <a:off x="9072720" y="2149200"/>
            <a:ext cx="183960" cy="4608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endParaRPr b="0" lang="fr-FR" sz="2400" spc="-1" strike="noStrike">
              <a:solidFill>
                <a:srgbClr val="ffffff"/>
              </a:solidFill>
              <a:latin typeface="Times New Roman"/>
              <a:ea typeface="DejaVu Sans"/>
            </a:endParaRPr>
          </a:p>
        </p:txBody>
      </p:sp>
      <p:pic>
        <p:nvPicPr>
          <p:cNvPr id="216" name="Image 1" descr=""/>
          <p:cNvPicPr/>
          <p:nvPr/>
        </p:nvPicPr>
        <p:blipFill>
          <a:blip r:embed="rId3"/>
          <a:stretch/>
        </p:blipFill>
        <p:spPr>
          <a:xfrm>
            <a:off x="2462400" y="2379960"/>
            <a:ext cx="5298120" cy="5169600"/>
          </a:xfrm>
          <a:prstGeom prst="rect">
            <a:avLst/>
          </a:prstGeom>
          <a:ln w="0">
            <a:noFill/>
          </a:ln>
        </p:spPr>
      </p:pic>
      <p:sp>
        <p:nvSpPr>
          <p:cNvPr id="217" name="ZoneTexte 5"/>
          <p:cNvSpPr/>
          <p:nvPr/>
        </p:nvSpPr>
        <p:spPr>
          <a:xfrm>
            <a:off x="-40680" y="1431360"/>
            <a:ext cx="10206720" cy="10044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fr-FR" sz="2000" spc="-1" strike="noStrike">
                <a:solidFill>
                  <a:schemeClr val="accent2">
                    <a:lumMod val="75000"/>
                  </a:schemeClr>
                </a:solidFill>
                <a:latin typeface="Times New Roman"/>
                <a:ea typeface="DejaVu Sans"/>
              </a:rPr>
              <a:t>Voilà 4,5 milliards d’années, la jeune planète Terre est une sphère composée de roches en fusion.</a:t>
            </a:r>
            <a:endParaRPr b="0" lang="fr-FR" sz="2000" spc="-1" strike="noStrike">
              <a:solidFill>
                <a:srgbClr val="000000"/>
              </a:solidFill>
              <a:latin typeface="Arial"/>
            </a:endParaRPr>
          </a:p>
          <a:p>
            <a:pPr algn="ctr">
              <a:lnSpc>
                <a:spcPct val="100000"/>
              </a:lnSpc>
            </a:pPr>
            <a:r>
              <a:rPr b="0" lang="fr-FR" sz="2000" spc="-1" strike="noStrike">
                <a:solidFill>
                  <a:schemeClr val="accent2">
                    <a:lumMod val="75000"/>
                  </a:schemeClr>
                </a:solidFill>
                <a:latin typeface="Times New Roman"/>
                <a:ea typeface="DejaVu Sans"/>
              </a:rPr>
              <a:t>La température à la surface de cette sphère s’élevait </a:t>
            </a:r>
            <a:r>
              <a:rPr b="0" lang="fr-FR" sz="1800" spc="-1" strike="noStrike">
                <a:solidFill>
                  <a:schemeClr val="accent2">
                    <a:lumMod val="75000"/>
                  </a:schemeClr>
                </a:solidFill>
                <a:latin typeface="Times New Roman"/>
                <a:ea typeface="DejaVu Sans"/>
              </a:rPr>
              <a:t>à 1100 degrés.</a:t>
            </a:r>
            <a:endParaRPr b="0" lang="fr-FR" sz="1800" spc="-1" strike="noStrike">
              <a:solidFill>
                <a:srgbClr val="000000"/>
              </a:solidFill>
              <a:latin typeface="Arial"/>
            </a:endParaRPr>
          </a:p>
          <a:p>
            <a:pPr algn="ctr">
              <a:lnSpc>
                <a:spcPct val="100000"/>
              </a:lnSpc>
            </a:pPr>
            <a:endParaRPr b="0" lang="fr-FR" sz="2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8" name="Text Box 4"/>
          <p:cNvSpPr/>
          <p:nvPr/>
        </p:nvSpPr>
        <p:spPr>
          <a:xfrm>
            <a:off x="2433600" y="179280"/>
            <a:ext cx="8751240" cy="499320"/>
          </a:xfrm>
          <a:prstGeom prst="rect">
            <a:avLst/>
          </a:prstGeom>
          <a:noFill/>
          <a:ln w="0">
            <a:noFill/>
          </a:ln>
        </p:spPr>
        <p:style>
          <a:lnRef idx="0"/>
          <a:fillRef idx="0"/>
          <a:effectRef idx="0"/>
          <a:fontRef idx="minor"/>
        </p:style>
        <p:txBody>
          <a:bodyPr lIns="0" rIns="0" tIns="0" bIns="0" anchor="t">
            <a:noAutofit/>
          </a:bodyPr>
          <a:p>
            <a:pPr>
              <a:lnSpc>
                <a:spcPct val="102000"/>
              </a:lnSpc>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endParaRPr b="1" lang="fr-FR" sz="3600" spc="-1" strike="noStrike">
              <a:solidFill>
                <a:srgbClr val="0099ff"/>
              </a:solidFill>
              <a:latin typeface="Monotype Corsiva"/>
              <a:ea typeface="DejaVu Sans"/>
            </a:endParaRPr>
          </a:p>
        </p:txBody>
      </p:sp>
      <p:sp>
        <p:nvSpPr>
          <p:cNvPr id="219" name="Text Box 5"/>
          <p:cNvSpPr/>
          <p:nvPr/>
        </p:nvSpPr>
        <p:spPr>
          <a:xfrm>
            <a:off x="257040" y="6404040"/>
            <a:ext cx="10065600" cy="631080"/>
          </a:xfrm>
          <a:prstGeom prst="rect">
            <a:avLst/>
          </a:prstGeom>
          <a:noFill/>
          <a:ln w="0">
            <a:noFill/>
          </a:ln>
        </p:spPr>
        <p:style>
          <a:lnRef idx="0"/>
          <a:fillRef idx="0"/>
          <a:effectRef idx="0"/>
          <a:fontRef idx="minor"/>
        </p:style>
        <p:txBody>
          <a:bodyPr lIns="0" rIns="0" tIns="14040" bIns="0" anchor="t">
            <a:noAutofit/>
          </a:bodyPr>
          <a:p>
            <a:pPr algn="ctr">
              <a:lnSpc>
                <a:spcPct val="95000"/>
              </a:lnSpc>
              <a:tabLst>
                <a:tab algn="l" pos="723960"/>
                <a:tab algn="l" pos="1447920"/>
                <a:tab algn="l" pos="2171880"/>
                <a:tab algn="l" pos="2895480"/>
                <a:tab algn="l" pos="3619440"/>
                <a:tab algn="l" pos="4343400"/>
                <a:tab algn="l" pos="5067360"/>
                <a:tab algn="l" pos="5791320"/>
                <a:tab algn="l" pos="6515280"/>
                <a:tab algn="l" pos="7238880"/>
                <a:tab algn="l" pos="7962840"/>
                <a:tab algn="l" pos="8686800"/>
                <a:tab algn="l" pos="9410760"/>
              </a:tabLst>
            </a:pPr>
            <a:endParaRPr b="1" lang="fr-FR" sz="2200" spc="-1" strike="noStrike">
              <a:solidFill>
                <a:srgbClr val="99ccff"/>
              </a:solidFill>
              <a:latin typeface="Times New Roman"/>
              <a:ea typeface="DejaVu Sans"/>
            </a:endParaRPr>
          </a:p>
        </p:txBody>
      </p:sp>
      <p:sp>
        <p:nvSpPr>
          <p:cNvPr id="220" name="Text Box 6"/>
          <p:cNvSpPr/>
          <p:nvPr/>
        </p:nvSpPr>
        <p:spPr>
          <a:xfrm>
            <a:off x="2130480" y="7024680"/>
            <a:ext cx="5803200" cy="315360"/>
          </a:xfrm>
          <a:prstGeom prst="rect">
            <a:avLst/>
          </a:prstGeom>
          <a:noFill/>
          <a:ln w="0">
            <a:noFill/>
          </a:ln>
        </p:spPr>
        <p:style>
          <a:lnRef idx="0"/>
          <a:fillRef idx="0"/>
          <a:effectRef idx="0"/>
          <a:fontRef idx="minor"/>
        </p:style>
        <p:txBody>
          <a:bodyPr lIns="0" rIns="0" tIns="14040" bIns="0" anchor="t">
            <a:noAutofit/>
          </a:bodyPr>
          <a:p>
            <a:pPr>
              <a:lnSpc>
                <a:spcPct val="95000"/>
              </a:lnSpc>
              <a:tabLst>
                <a:tab algn="l" pos="723960"/>
                <a:tab algn="l" pos="1447920"/>
                <a:tab algn="l" pos="2171880"/>
                <a:tab algn="l" pos="2895480"/>
                <a:tab algn="l" pos="3619440"/>
                <a:tab algn="l" pos="4343400"/>
                <a:tab algn="l" pos="5067360"/>
                <a:tab algn="l" pos="5791320"/>
              </a:tabLst>
            </a:pPr>
            <a:endParaRPr b="1" lang="fr-FR" sz="2200" spc="-1" strike="noStrike">
              <a:solidFill>
                <a:srgbClr val="99ccff"/>
              </a:solidFill>
              <a:latin typeface="Times New Roman"/>
              <a:ea typeface="DejaVu Sans"/>
            </a:endParaRPr>
          </a:p>
        </p:txBody>
      </p:sp>
      <p:graphicFrame>
        <p:nvGraphicFramePr>
          <p:cNvPr id="221" name="Object 2"/>
          <p:cNvGraphicFramePr/>
          <p:nvPr/>
        </p:nvGraphicFramePr>
        <p:xfrm>
          <a:off x="-153000" y="-193680"/>
          <a:ext cx="10414800" cy="7861320"/>
        </p:xfrm>
        <a:graphic>
          <a:graphicData uri="http://schemas.openxmlformats.org/presentationml/2006/ole">
            <p:oleObj progId="CorelPhotoPaint.Image.7" r:id="rId1" spid="">
              <p:embed/>
              <p:pic>
                <p:nvPicPr>
                  <p:cNvPr id="222" name="Object 2" descr=""/>
                  <p:cNvPicPr/>
                  <p:nvPr/>
                </p:nvPicPr>
                <p:blipFill>
                  <a:blip r:embed="rId2"/>
                  <a:stretch/>
                </p:blipFill>
                <p:spPr>
                  <a:xfrm>
                    <a:off x="-153000" y="-193680"/>
                    <a:ext cx="10414800" cy="7861320"/>
                  </a:xfrm>
                  <a:prstGeom prst="rect">
                    <a:avLst/>
                  </a:prstGeom>
                  <a:ln w="0">
                    <a:noFill/>
                  </a:ln>
                </p:spPr>
              </p:pic>
            </p:oleObj>
          </a:graphicData>
        </a:graphic>
      </p:graphicFrame>
      <p:sp>
        <p:nvSpPr>
          <p:cNvPr id="223" name="ZoneTexte 2"/>
          <p:cNvSpPr/>
          <p:nvPr/>
        </p:nvSpPr>
        <p:spPr>
          <a:xfrm>
            <a:off x="2880000" y="373320"/>
            <a:ext cx="6047640" cy="3330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600" spc="-1" strike="noStrike">
                <a:solidFill>
                  <a:srgbClr val="ffc000"/>
                </a:solidFill>
                <a:latin typeface="Times New Roman"/>
                <a:ea typeface="DejaVu Sans"/>
              </a:rPr>
              <a:t>  </a:t>
            </a:r>
            <a:endParaRPr b="0" lang="fr-FR" sz="1600" spc="-1" strike="noStrike">
              <a:solidFill>
                <a:srgbClr val="000000"/>
              </a:solidFill>
              <a:latin typeface="Arial"/>
            </a:endParaRPr>
          </a:p>
        </p:txBody>
      </p:sp>
      <p:sp>
        <p:nvSpPr>
          <p:cNvPr id="224" name="Rectangle à coins arrondis 12"/>
          <p:cNvSpPr/>
          <p:nvPr/>
        </p:nvSpPr>
        <p:spPr>
          <a:xfrm>
            <a:off x="187200" y="217440"/>
            <a:ext cx="9669600" cy="43704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225" name="Rectangle 2"/>
          <p:cNvSpPr/>
          <p:nvPr/>
        </p:nvSpPr>
        <p:spPr>
          <a:xfrm>
            <a:off x="279360" y="214560"/>
            <a:ext cx="990216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400" spc="-1" strike="noStrike">
                <a:solidFill>
                  <a:schemeClr val="accent6">
                    <a:lumMod val="75000"/>
                  </a:schemeClr>
                </a:solidFill>
                <a:latin typeface="Times New Roman"/>
                <a:ea typeface="DejaVu Sans"/>
              </a:rPr>
              <a:t>La Terre est percutée par Théia un planétoïde de la taille de la planète Mars.</a:t>
            </a:r>
            <a:endParaRPr b="0" lang="fr-FR" sz="2400" spc="-1" strike="noStrike">
              <a:solidFill>
                <a:srgbClr val="000000"/>
              </a:solidFill>
              <a:latin typeface="Arial"/>
            </a:endParaRPr>
          </a:p>
        </p:txBody>
      </p:sp>
      <p:pic>
        <p:nvPicPr>
          <p:cNvPr id="226" name="Image 1" descr=""/>
          <p:cNvPicPr/>
          <p:nvPr/>
        </p:nvPicPr>
        <p:blipFill>
          <a:blip r:embed="rId3"/>
          <a:stretch/>
        </p:blipFill>
        <p:spPr>
          <a:xfrm>
            <a:off x="1247760" y="1706400"/>
            <a:ext cx="7614000" cy="5713920"/>
          </a:xfrm>
          <a:prstGeom prst="rect">
            <a:avLst/>
          </a:prstGeom>
          <a:ln w="0">
            <a:noFill/>
          </a:ln>
        </p:spPr>
      </p:pic>
      <p:sp>
        <p:nvSpPr>
          <p:cNvPr id="227" name="ZoneTexte 3"/>
          <p:cNvSpPr/>
          <p:nvPr/>
        </p:nvSpPr>
        <p:spPr>
          <a:xfrm>
            <a:off x="359640" y="2051640"/>
            <a:ext cx="1439280" cy="4608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endParaRPr b="0" lang="fr-FR" sz="2400" spc="-1" strike="noStrike">
              <a:solidFill>
                <a:srgbClr val="ffffff"/>
              </a:solidFill>
              <a:latin typeface="Times New Roman"/>
              <a:ea typeface="DejaVu Sans"/>
            </a:endParaRPr>
          </a:p>
        </p:txBody>
      </p:sp>
      <p:sp>
        <p:nvSpPr>
          <p:cNvPr id="228" name="Rectangle 4"/>
          <p:cNvSpPr/>
          <p:nvPr/>
        </p:nvSpPr>
        <p:spPr>
          <a:xfrm>
            <a:off x="4896360" y="2592360"/>
            <a:ext cx="5037840" cy="4608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endParaRPr b="0" lang="fr-FR" sz="2400" spc="-1" strike="noStrike">
              <a:solidFill>
                <a:srgbClr val="f2f2f2"/>
              </a:solidFill>
              <a:latin typeface="Times New Roman"/>
              <a:ea typeface="DejaVu Sans"/>
            </a:endParaRPr>
          </a:p>
        </p:txBody>
      </p:sp>
      <p:sp>
        <p:nvSpPr>
          <p:cNvPr id="229" name="ZoneTexte 5"/>
          <p:cNvSpPr/>
          <p:nvPr/>
        </p:nvSpPr>
        <p:spPr>
          <a:xfrm>
            <a:off x="359640" y="1475640"/>
            <a:ext cx="8856360" cy="4608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endParaRPr b="0" lang="fr-FR" sz="2400" spc="-1" strike="noStrike">
              <a:solidFill>
                <a:srgbClr val="ffffff"/>
              </a:solidFill>
              <a:latin typeface="Times New Roman"/>
              <a:ea typeface="DejaVu Sans"/>
            </a:endParaRPr>
          </a:p>
        </p:txBody>
      </p:sp>
      <p:sp>
        <p:nvSpPr>
          <p:cNvPr id="230" name="ZoneTexte 6"/>
          <p:cNvSpPr/>
          <p:nvPr/>
        </p:nvSpPr>
        <p:spPr>
          <a:xfrm>
            <a:off x="359640" y="1433520"/>
            <a:ext cx="9852120" cy="3070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endParaRPr b="0" lang="fr-FR" sz="1400" spc="-1" strike="noStrike">
              <a:solidFill>
                <a:schemeClr val="accent6">
                  <a:lumMod val="60000"/>
                  <a:lumOff val="40000"/>
                </a:schemeClr>
              </a:solidFill>
              <a:latin typeface="Times New Roman"/>
              <a:ea typeface="DejaVu Sans"/>
            </a:endParaRPr>
          </a:p>
        </p:txBody>
      </p:sp>
      <p:sp>
        <p:nvSpPr>
          <p:cNvPr id="231" name="Rectangle à coins arrondis 48"/>
          <p:cNvSpPr/>
          <p:nvPr/>
        </p:nvSpPr>
        <p:spPr>
          <a:xfrm>
            <a:off x="1800000" y="944640"/>
            <a:ext cx="6624000" cy="731160"/>
          </a:xfrm>
          <a:prstGeom prst="roundRect">
            <a:avLst>
              <a:gd name="adj" fmla="val 16667"/>
            </a:avLst>
          </a:prstGeom>
          <a:solidFill>
            <a:srgbClr val="eec412"/>
          </a:solidFill>
          <a:ln w="19050">
            <a:solidFill>
              <a:srgbClr val="00b0f0"/>
            </a:solidFill>
            <a:round/>
          </a:ln>
        </p:spPr>
        <p:style>
          <a:lnRef idx="0"/>
          <a:fillRef idx="0"/>
          <a:effectRef idx="0"/>
          <a:fontRef idx="minor"/>
        </p:style>
        <p:txBody>
          <a:bodyPr lIns="90000" rIns="90000" tIns="45000" bIns="45000" anchor="t">
            <a:noAutofit/>
          </a:bodyPr>
          <a:p>
            <a:pPr algn="ctr">
              <a:lnSpc>
                <a:spcPct val="100000"/>
              </a:lnSpc>
            </a:pPr>
            <a:endParaRPr b="0" lang="fr-FR" sz="2000" spc="-1" strike="noStrike">
              <a:solidFill>
                <a:schemeClr val="accent2">
                  <a:lumMod val="75000"/>
                </a:schemeClr>
              </a:solidFill>
              <a:latin typeface="Times New Roman"/>
              <a:ea typeface="DejaVu Sans"/>
            </a:endParaRPr>
          </a:p>
        </p:txBody>
      </p:sp>
      <p:sp>
        <p:nvSpPr>
          <p:cNvPr id="232" name="Rectangle 7"/>
          <p:cNvSpPr/>
          <p:nvPr/>
        </p:nvSpPr>
        <p:spPr>
          <a:xfrm>
            <a:off x="1427760" y="956520"/>
            <a:ext cx="7385040" cy="6994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fr-FR" sz="2000" spc="-1" strike="noStrike">
                <a:solidFill>
                  <a:schemeClr val="accent2">
                    <a:lumMod val="75000"/>
                  </a:schemeClr>
                </a:solidFill>
                <a:latin typeface="Times New Roman"/>
                <a:ea typeface="DejaVu Sans"/>
              </a:rPr>
              <a:t>Cet impact à 40 000 km/h sous un angle oblique d’environ</a:t>
            </a:r>
            <a:endParaRPr b="0" lang="fr-FR" sz="2000" spc="-1" strike="noStrike">
              <a:solidFill>
                <a:srgbClr val="000000"/>
              </a:solidFill>
              <a:latin typeface="Arial"/>
            </a:endParaRPr>
          </a:p>
          <a:p>
            <a:pPr algn="ctr">
              <a:lnSpc>
                <a:spcPct val="100000"/>
              </a:lnSpc>
            </a:pPr>
            <a:r>
              <a:rPr b="0" lang="fr-FR" sz="2000" spc="-1" strike="noStrike">
                <a:solidFill>
                  <a:schemeClr val="accent2">
                    <a:lumMod val="75000"/>
                  </a:schemeClr>
                </a:solidFill>
                <a:latin typeface="Times New Roman"/>
                <a:ea typeface="DejaVu Sans"/>
              </a:rPr>
              <a:t> </a:t>
            </a:r>
            <a:r>
              <a:rPr b="0" lang="fr-FR" sz="2000" spc="-1" strike="noStrike">
                <a:solidFill>
                  <a:schemeClr val="accent2">
                    <a:lumMod val="75000"/>
                  </a:schemeClr>
                </a:solidFill>
                <a:latin typeface="Times New Roman"/>
                <a:ea typeface="DejaVu Sans"/>
              </a:rPr>
              <a:t>45° degrés, incline l’axe de rotation de la Terre de 23°.</a:t>
            </a:r>
            <a:endParaRPr b="0" lang="fr-FR" sz="2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3" name="Text Box 4"/>
          <p:cNvSpPr/>
          <p:nvPr/>
        </p:nvSpPr>
        <p:spPr>
          <a:xfrm>
            <a:off x="2433600" y="179280"/>
            <a:ext cx="8751240" cy="499320"/>
          </a:xfrm>
          <a:prstGeom prst="rect">
            <a:avLst/>
          </a:prstGeom>
          <a:noFill/>
          <a:ln w="0">
            <a:noFill/>
          </a:ln>
        </p:spPr>
        <p:style>
          <a:lnRef idx="0"/>
          <a:fillRef idx="0"/>
          <a:effectRef idx="0"/>
          <a:fontRef idx="minor"/>
        </p:style>
        <p:txBody>
          <a:bodyPr lIns="0" rIns="0" tIns="0" bIns="0" anchor="t">
            <a:noAutofit/>
          </a:bodyPr>
          <a:p>
            <a:pPr>
              <a:lnSpc>
                <a:spcPct val="102000"/>
              </a:lnSpc>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endParaRPr b="1" lang="fr-FR" sz="3600" spc="-1" strike="noStrike">
              <a:solidFill>
                <a:srgbClr val="0099ff"/>
              </a:solidFill>
              <a:latin typeface="Monotype Corsiva"/>
              <a:ea typeface="DejaVu Sans"/>
            </a:endParaRPr>
          </a:p>
        </p:txBody>
      </p:sp>
      <p:sp>
        <p:nvSpPr>
          <p:cNvPr id="234" name="Text Box 5"/>
          <p:cNvSpPr/>
          <p:nvPr/>
        </p:nvSpPr>
        <p:spPr>
          <a:xfrm>
            <a:off x="257040" y="6404040"/>
            <a:ext cx="10065600" cy="631080"/>
          </a:xfrm>
          <a:prstGeom prst="rect">
            <a:avLst/>
          </a:prstGeom>
          <a:noFill/>
          <a:ln w="0">
            <a:noFill/>
          </a:ln>
        </p:spPr>
        <p:style>
          <a:lnRef idx="0"/>
          <a:fillRef idx="0"/>
          <a:effectRef idx="0"/>
          <a:fontRef idx="minor"/>
        </p:style>
        <p:txBody>
          <a:bodyPr lIns="0" rIns="0" tIns="14040" bIns="0" anchor="t">
            <a:noAutofit/>
          </a:bodyPr>
          <a:p>
            <a:pPr algn="ctr">
              <a:lnSpc>
                <a:spcPct val="95000"/>
              </a:lnSpc>
              <a:tabLst>
                <a:tab algn="l" pos="723960"/>
                <a:tab algn="l" pos="1447920"/>
                <a:tab algn="l" pos="2171880"/>
                <a:tab algn="l" pos="2895480"/>
                <a:tab algn="l" pos="3619440"/>
                <a:tab algn="l" pos="4343400"/>
                <a:tab algn="l" pos="5067360"/>
                <a:tab algn="l" pos="5791320"/>
                <a:tab algn="l" pos="6515280"/>
                <a:tab algn="l" pos="7238880"/>
                <a:tab algn="l" pos="7962840"/>
                <a:tab algn="l" pos="8686800"/>
                <a:tab algn="l" pos="9410760"/>
              </a:tabLst>
            </a:pPr>
            <a:endParaRPr b="1" lang="fr-FR" sz="2200" spc="-1" strike="noStrike">
              <a:solidFill>
                <a:srgbClr val="99ccff"/>
              </a:solidFill>
              <a:latin typeface="Times New Roman"/>
              <a:ea typeface="DejaVu Sans"/>
            </a:endParaRPr>
          </a:p>
        </p:txBody>
      </p:sp>
      <p:sp>
        <p:nvSpPr>
          <p:cNvPr id="235" name="Text Box 6"/>
          <p:cNvSpPr/>
          <p:nvPr/>
        </p:nvSpPr>
        <p:spPr>
          <a:xfrm>
            <a:off x="2130480" y="7024680"/>
            <a:ext cx="5803200" cy="315360"/>
          </a:xfrm>
          <a:prstGeom prst="rect">
            <a:avLst/>
          </a:prstGeom>
          <a:noFill/>
          <a:ln w="0">
            <a:noFill/>
          </a:ln>
        </p:spPr>
        <p:style>
          <a:lnRef idx="0"/>
          <a:fillRef idx="0"/>
          <a:effectRef idx="0"/>
          <a:fontRef idx="minor"/>
        </p:style>
        <p:txBody>
          <a:bodyPr lIns="0" rIns="0" tIns="14040" bIns="0" anchor="t">
            <a:noAutofit/>
          </a:bodyPr>
          <a:p>
            <a:pPr>
              <a:lnSpc>
                <a:spcPct val="95000"/>
              </a:lnSpc>
              <a:tabLst>
                <a:tab algn="l" pos="723960"/>
                <a:tab algn="l" pos="1447920"/>
                <a:tab algn="l" pos="2171880"/>
                <a:tab algn="l" pos="2895480"/>
                <a:tab algn="l" pos="3619440"/>
                <a:tab algn="l" pos="4343400"/>
                <a:tab algn="l" pos="5067360"/>
                <a:tab algn="l" pos="5791320"/>
              </a:tabLst>
            </a:pPr>
            <a:endParaRPr b="1" lang="fr-FR" sz="2200" spc="-1" strike="noStrike">
              <a:solidFill>
                <a:srgbClr val="99ccff"/>
              </a:solidFill>
              <a:latin typeface="Times New Roman"/>
              <a:ea typeface="DejaVu Sans"/>
            </a:endParaRPr>
          </a:p>
        </p:txBody>
      </p:sp>
      <p:graphicFrame>
        <p:nvGraphicFramePr>
          <p:cNvPr id="236" name="Object 2"/>
          <p:cNvGraphicFramePr/>
          <p:nvPr/>
        </p:nvGraphicFramePr>
        <p:xfrm>
          <a:off x="0" y="-48240"/>
          <a:ext cx="10741320" cy="7756560"/>
        </p:xfrm>
        <a:graphic>
          <a:graphicData uri="http://schemas.openxmlformats.org/presentationml/2006/ole">
            <p:oleObj progId="CorelPhotoPaint.Image.7" r:id="rId1" spid="">
              <p:embed/>
              <p:pic>
                <p:nvPicPr>
                  <p:cNvPr id="237" name="Object 2" descr=""/>
                  <p:cNvPicPr/>
                  <p:nvPr/>
                </p:nvPicPr>
                <p:blipFill>
                  <a:blip r:embed="rId2"/>
                  <a:stretch/>
                </p:blipFill>
                <p:spPr>
                  <a:xfrm>
                    <a:off x="0" y="-48240"/>
                    <a:ext cx="10741320" cy="7756560"/>
                  </a:xfrm>
                  <a:prstGeom prst="rect">
                    <a:avLst/>
                  </a:prstGeom>
                  <a:ln w="0">
                    <a:noFill/>
                  </a:ln>
                </p:spPr>
              </p:pic>
            </p:oleObj>
          </a:graphicData>
        </a:graphic>
      </p:graphicFrame>
      <p:sp>
        <p:nvSpPr>
          <p:cNvPr id="238" name="Rectangle à coins arrondis 48"/>
          <p:cNvSpPr/>
          <p:nvPr/>
        </p:nvSpPr>
        <p:spPr>
          <a:xfrm>
            <a:off x="1205640" y="539640"/>
            <a:ext cx="7848000" cy="756000"/>
          </a:xfrm>
          <a:prstGeom prst="roundRect">
            <a:avLst>
              <a:gd name="adj" fmla="val 16667"/>
            </a:avLst>
          </a:prstGeom>
          <a:solidFill>
            <a:srgbClr val="eec412"/>
          </a:solidFill>
          <a:ln w="19050">
            <a:solidFill>
              <a:srgbClr val="00b0f0"/>
            </a:solidFill>
            <a:round/>
          </a:ln>
        </p:spPr>
        <p:style>
          <a:lnRef idx="0"/>
          <a:fillRef idx="0"/>
          <a:effectRef idx="0"/>
          <a:fontRef idx="minor"/>
        </p:style>
        <p:txBody>
          <a:bodyPr lIns="90000" rIns="90000" tIns="45000" bIns="45000" anchor="t">
            <a:noAutofit/>
          </a:bodyPr>
          <a:p>
            <a:pPr algn="ctr">
              <a:lnSpc>
                <a:spcPct val="100000"/>
              </a:lnSpc>
            </a:pPr>
            <a:endParaRPr b="0" lang="fr-FR" sz="2400" spc="-1" strike="noStrike">
              <a:solidFill>
                <a:schemeClr val="accent2">
                  <a:lumMod val="75000"/>
                </a:schemeClr>
              </a:solidFill>
              <a:latin typeface="Times New Roman"/>
              <a:ea typeface="DejaVu Sans"/>
            </a:endParaRPr>
          </a:p>
        </p:txBody>
      </p:sp>
      <p:pic>
        <p:nvPicPr>
          <p:cNvPr id="239" name="Image 3" descr=""/>
          <p:cNvPicPr/>
          <p:nvPr/>
        </p:nvPicPr>
        <p:blipFill>
          <a:blip r:embed="rId3"/>
          <a:stretch/>
        </p:blipFill>
        <p:spPr>
          <a:xfrm>
            <a:off x="661680" y="1616040"/>
            <a:ext cx="8875800" cy="5717520"/>
          </a:xfrm>
          <a:prstGeom prst="rect">
            <a:avLst/>
          </a:prstGeom>
          <a:ln w="0">
            <a:noFill/>
          </a:ln>
        </p:spPr>
      </p:pic>
      <p:sp>
        <p:nvSpPr>
          <p:cNvPr id="240" name="Rectangle 4"/>
          <p:cNvSpPr/>
          <p:nvPr/>
        </p:nvSpPr>
        <p:spPr>
          <a:xfrm>
            <a:off x="1223640" y="563040"/>
            <a:ext cx="7807320" cy="6994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fr-FR" sz="2000" spc="-1" strike="noStrike">
                <a:solidFill>
                  <a:schemeClr val="accent2">
                    <a:lumMod val="75000"/>
                  </a:schemeClr>
                </a:solidFill>
                <a:latin typeface="Times New Roman"/>
                <a:ea typeface="DejaVu Sans"/>
              </a:rPr>
              <a:t>Après sa formation, l’orbite de la jeune Lune ne se trouve alors qu’à </a:t>
            </a:r>
            <a:endParaRPr b="0" lang="fr-FR" sz="2000" spc="-1" strike="noStrike">
              <a:solidFill>
                <a:srgbClr val="000000"/>
              </a:solidFill>
              <a:latin typeface="Arial"/>
            </a:endParaRPr>
          </a:p>
          <a:p>
            <a:pPr algn="ctr">
              <a:lnSpc>
                <a:spcPct val="100000"/>
              </a:lnSpc>
            </a:pPr>
            <a:r>
              <a:rPr b="0" lang="fr-FR" sz="2000" spc="-1" strike="noStrike">
                <a:solidFill>
                  <a:schemeClr val="accent2">
                    <a:lumMod val="75000"/>
                  </a:schemeClr>
                </a:solidFill>
                <a:latin typeface="Times New Roman"/>
                <a:ea typeface="DejaVu Sans"/>
              </a:rPr>
              <a:t>25000 km de la Terre qui elle-même effectue ses rotations en 5 heures.      </a:t>
            </a:r>
            <a:endParaRPr b="0" lang="fr-FR" sz="2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1" name="PlaceHolder 1"/>
          <p:cNvSpPr>
            <a:spLocks noGrp="1"/>
          </p:cNvSpPr>
          <p:nvPr>
            <p:ph type="title"/>
          </p:nvPr>
        </p:nvSpPr>
        <p:spPr>
          <a:xfrm>
            <a:off x="1260360" y="1236600"/>
            <a:ext cx="7558920" cy="2631240"/>
          </a:xfrm>
          <a:prstGeom prst="rect">
            <a:avLst/>
          </a:prstGeom>
          <a:noFill/>
          <a:ln w="0">
            <a:noFill/>
          </a:ln>
        </p:spPr>
        <p:txBody>
          <a:bodyPr numCol="1" spcCol="0" lIns="0" rIns="0" tIns="0" bIns="0" anchor="b">
            <a:noAutofit/>
          </a:bodyPr>
          <a:p>
            <a:pPr indent="0">
              <a:buNone/>
            </a:pPr>
            <a:endParaRPr b="0" lang="fr-FR" sz="4400" spc="-1" strike="noStrike">
              <a:solidFill>
                <a:srgbClr val="000000"/>
              </a:solidFill>
              <a:latin typeface="Arial"/>
              <a:ea typeface="DejaVu Sans"/>
            </a:endParaRPr>
          </a:p>
        </p:txBody>
      </p:sp>
      <p:sp>
        <p:nvSpPr>
          <p:cNvPr id="242" name="PlaceHolder 2"/>
          <p:cNvSpPr>
            <a:spLocks noGrp="1"/>
          </p:cNvSpPr>
          <p:nvPr>
            <p:ph type="subTitle"/>
          </p:nvPr>
        </p:nvSpPr>
        <p:spPr>
          <a:xfrm>
            <a:off x="1260360" y="3970440"/>
            <a:ext cx="7558920" cy="1824840"/>
          </a:xfrm>
          <a:prstGeom prst="rect">
            <a:avLst/>
          </a:prstGeom>
          <a:noFill/>
          <a:ln w="0">
            <a:noFill/>
          </a:ln>
        </p:spPr>
        <p:txBody>
          <a:bodyPr numCol="1" spcCol="0" lIns="0" rIns="0" tIns="0" bIns="0" anchor="t">
            <a:noAutofit/>
          </a:bodyPr>
          <a:p>
            <a:pPr indent="0" algn="ctr">
              <a:buNone/>
            </a:pPr>
            <a:endParaRPr b="0" lang="fr-FR" sz="2800" spc="-1" strike="noStrike">
              <a:solidFill>
                <a:srgbClr val="000000"/>
              </a:solidFill>
              <a:latin typeface="Arial"/>
              <a:ea typeface="DejaVu Sans"/>
            </a:endParaRPr>
          </a:p>
        </p:txBody>
      </p:sp>
      <p:pic>
        <p:nvPicPr>
          <p:cNvPr id="243" name="Image 4" descr="ciel-etoile-a-maupiti-3.jpg"/>
          <p:cNvPicPr/>
          <p:nvPr/>
        </p:nvPicPr>
        <p:blipFill>
          <a:blip r:embed="rId1"/>
          <a:stretch/>
        </p:blipFill>
        <p:spPr>
          <a:xfrm>
            <a:off x="0" y="0"/>
            <a:ext cx="10080000" cy="7558920"/>
          </a:xfrm>
          <a:prstGeom prst="rect">
            <a:avLst/>
          </a:prstGeom>
          <a:ln w="228600">
            <a:solidFill>
              <a:srgbClr val="000000"/>
            </a:solidFill>
            <a:miter/>
          </a:ln>
        </p:spPr>
      </p:pic>
      <p:pic>
        <p:nvPicPr>
          <p:cNvPr id="244" name="Picture 5" descr="structure de la Lune"/>
          <p:cNvPicPr/>
          <p:nvPr/>
        </p:nvPicPr>
        <p:blipFill>
          <a:blip r:embed="rId2"/>
          <a:stretch/>
        </p:blipFill>
        <p:spPr>
          <a:xfrm>
            <a:off x="4377960" y="1131480"/>
            <a:ext cx="1813680" cy="1423440"/>
          </a:xfrm>
          <a:prstGeom prst="rect">
            <a:avLst/>
          </a:prstGeom>
          <a:ln w="0">
            <a:noFill/>
          </a:ln>
        </p:spPr>
      </p:pic>
      <p:pic>
        <p:nvPicPr>
          <p:cNvPr id="245" name="Picture 2" descr=""/>
          <p:cNvPicPr/>
          <p:nvPr/>
        </p:nvPicPr>
        <p:blipFill>
          <a:blip r:embed="rId3"/>
          <a:stretch/>
        </p:blipFill>
        <p:spPr>
          <a:xfrm>
            <a:off x="2880000" y="3275640"/>
            <a:ext cx="4546800" cy="4502520"/>
          </a:xfrm>
          <a:prstGeom prst="rect">
            <a:avLst/>
          </a:prstGeom>
          <a:ln w="0">
            <a:noFill/>
          </a:ln>
        </p:spPr>
      </p:pic>
      <p:sp>
        <p:nvSpPr>
          <p:cNvPr id="246" name="Rectangle à coins arrondis 8"/>
          <p:cNvSpPr/>
          <p:nvPr/>
        </p:nvSpPr>
        <p:spPr>
          <a:xfrm>
            <a:off x="994320" y="107280"/>
            <a:ext cx="7861680" cy="44532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247" name="ZoneTexte 1"/>
          <p:cNvSpPr/>
          <p:nvPr/>
        </p:nvSpPr>
        <p:spPr>
          <a:xfrm>
            <a:off x="1178640" y="107280"/>
            <a:ext cx="782136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400" spc="-1" strike="noStrike">
                <a:solidFill>
                  <a:schemeClr val="accent2">
                    <a:lumMod val="75000"/>
                  </a:schemeClr>
                </a:solidFill>
                <a:latin typeface="Times New Roman"/>
                <a:ea typeface="DejaVu Sans"/>
              </a:rPr>
              <a:t>Pourquoi la Lune présente toujours la même face à la Terre ? </a:t>
            </a:r>
            <a:endParaRPr b="0" lang="fr-FR" sz="2400" spc="-1" strike="noStrike">
              <a:solidFill>
                <a:srgbClr val="000000"/>
              </a:solidFill>
              <a:latin typeface="Arial"/>
            </a:endParaRPr>
          </a:p>
        </p:txBody>
      </p:sp>
      <p:pic>
        <p:nvPicPr>
          <p:cNvPr id="248" name="Picture 5" descr="structure de la Lune"/>
          <p:cNvPicPr/>
          <p:nvPr/>
        </p:nvPicPr>
        <p:blipFill>
          <a:blip r:embed="rId4"/>
          <a:stretch/>
        </p:blipFill>
        <p:spPr>
          <a:xfrm rot="18147000">
            <a:off x="1126440" y="2427480"/>
            <a:ext cx="1813680" cy="1423440"/>
          </a:xfrm>
          <a:prstGeom prst="rect">
            <a:avLst/>
          </a:prstGeom>
          <a:ln w="0">
            <a:noFill/>
          </a:ln>
        </p:spPr>
      </p:pic>
      <p:pic>
        <p:nvPicPr>
          <p:cNvPr id="249" name="Picture 5" descr="structure de la Lune"/>
          <p:cNvPicPr/>
          <p:nvPr/>
        </p:nvPicPr>
        <p:blipFill>
          <a:blip r:embed="rId5"/>
          <a:stretch/>
        </p:blipFill>
        <p:spPr>
          <a:xfrm rot="2882400">
            <a:off x="7529400" y="2340720"/>
            <a:ext cx="1813680" cy="1423440"/>
          </a:xfrm>
          <a:prstGeom prst="rect">
            <a:avLst/>
          </a:prstGeom>
          <a:ln w="0">
            <a:noFill/>
          </a:ln>
        </p:spPr>
      </p:pic>
      <p:pic>
        <p:nvPicPr>
          <p:cNvPr id="250" name="Picture 5" descr="structure de la Lune"/>
          <p:cNvPicPr/>
          <p:nvPr/>
        </p:nvPicPr>
        <p:blipFill>
          <a:blip r:embed="rId6"/>
          <a:stretch/>
        </p:blipFill>
        <p:spPr>
          <a:xfrm rot="6636000">
            <a:off x="7964280" y="5700600"/>
            <a:ext cx="1813680" cy="1423440"/>
          </a:xfrm>
          <a:prstGeom prst="rect">
            <a:avLst/>
          </a:prstGeom>
          <a:ln w="0">
            <a:noFill/>
          </a:ln>
        </p:spPr>
      </p:pic>
      <p:pic>
        <p:nvPicPr>
          <p:cNvPr id="251" name="Picture 5" descr="structure de la Lune"/>
          <p:cNvPicPr/>
          <p:nvPr/>
        </p:nvPicPr>
        <p:blipFill>
          <a:blip r:embed="rId7"/>
          <a:stretch/>
        </p:blipFill>
        <p:spPr>
          <a:xfrm rot="14888400">
            <a:off x="669600" y="5743440"/>
            <a:ext cx="1839600" cy="1443960"/>
          </a:xfrm>
          <a:prstGeom prst="rect">
            <a:avLst/>
          </a:prstGeom>
          <a:ln w="0">
            <a:noFill/>
          </a:ln>
        </p:spPr>
      </p:pic>
      <p:sp>
        <p:nvSpPr>
          <p:cNvPr id="252" name="Rectangle à coins arrondis 48"/>
          <p:cNvSpPr/>
          <p:nvPr/>
        </p:nvSpPr>
        <p:spPr>
          <a:xfrm>
            <a:off x="453960" y="657000"/>
            <a:ext cx="9122040" cy="356040"/>
          </a:xfrm>
          <a:prstGeom prst="roundRect">
            <a:avLst>
              <a:gd name="adj" fmla="val 16667"/>
            </a:avLst>
          </a:prstGeom>
          <a:solidFill>
            <a:srgbClr val="eec412"/>
          </a:solidFill>
          <a:ln w="19050">
            <a:solidFill>
              <a:srgbClr val="00b0f0"/>
            </a:solidFill>
            <a:round/>
          </a:ln>
        </p:spPr>
        <p:style>
          <a:lnRef idx="0"/>
          <a:fillRef idx="0"/>
          <a:effectRef idx="0"/>
          <a:fontRef idx="minor"/>
        </p:style>
        <p:txBody>
          <a:bodyPr lIns="90000" rIns="90000" tIns="45000" bIns="45000" anchor="t">
            <a:noAutofit/>
          </a:bodyPr>
          <a:p>
            <a:pPr>
              <a:lnSpc>
                <a:spcPct val="95000"/>
              </a:lnSpc>
            </a:pPr>
            <a:endParaRPr b="0" lang="fr-FR" sz="2400" spc="-1" strike="noStrike">
              <a:solidFill>
                <a:srgbClr val="ffffff"/>
              </a:solidFill>
              <a:latin typeface="Times New Roman"/>
              <a:ea typeface="DejaVu Sans"/>
            </a:endParaRPr>
          </a:p>
        </p:txBody>
      </p:sp>
      <p:sp>
        <p:nvSpPr>
          <p:cNvPr id="253" name="ZoneTexte 2"/>
          <p:cNvSpPr/>
          <p:nvPr/>
        </p:nvSpPr>
        <p:spPr>
          <a:xfrm>
            <a:off x="577440" y="635400"/>
            <a:ext cx="9545760" cy="3945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000" spc="-1" strike="noStrike">
                <a:solidFill>
                  <a:schemeClr val="accent2">
                    <a:lumMod val="75000"/>
                  </a:schemeClr>
                </a:solidFill>
                <a:latin typeface="Times New Roman"/>
                <a:ea typeface="DejaVu Sans"/>
              </a:rPr>
              <a:t>La  période de rotation de la Lune et sa période orbitale sont synchrones : 27,32 jours.</a:t>
            </a:r>
            <a:endParaRPr b="0" lang="fr-FR" sz="2000" spc="-1" strike="noStrike">
              <a:solidFill>
                <a:srgbClr val="000000"/>
              </a:solidFill>
              <a:latin typeface="Arial"/>
            </a:endParaRPr>
          </a:p>
        </p:txBody>
      </p:sp>
      <p:sp>
        <p:nvSpPr>
          <p:cNvPr id="254" name="ZoneTexte 3"/>
          <p:cNvSpPr/>
          <p:nvPr/>
        </p:nvSpPr>
        <p:spPr>
          <a:xfrm>
            <a:off x="3328560" y="2537640"/>
            <a:ext cx="3970800" cy="9421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fr-FR" sz="1400" spc="-1" strike="noStrike">
                <a:solidFill>
                  <a:srgbClr val="ffffff"/>
                </a:solidFill>
                <a:latin typeface="Times New Roman"/>
                <a:ea typeface="DejaVu Sans"/>
              </a:rPr>
              <a:t>C: centre géographique</a:t>
            </a:r>
            <a:endParaRPr b="0" lang="fr-FR" sz="1400" spc="-1" strike="noStrike">
              <a:solidFill>
                <a:srgbClr val="000000"/>
              </a:solidFill>
              <a:latin typeface="Arial"/>
            </a:endParaRPr>
          </a:p>
          <a:p>
            <a:pPr algn="ctr">
              <a:lnSpc>
                <a:spcPct val="100000"/>
              </a:lnSpc>
            </a:pPr>
            <a:r>
              <a:rPr b="0" lang="fr-FR" sz="1400" spc="-1" strike="noStrike">
                <a:solidFill>
                  <a:srgbClr val="ffffff"/>
                </a:solidFill>
                <a:latin typeface="Times New Roman"/>
                <a:ea typeface="DejaVu Sans"/>
              </a:rPr>
              <a:t>G: centre gravitationnel</a:t>
            </a:r>
            <a:endParaRPr b="0" lang="fr-FR" sz="1400" spc="-1" strike="noStrike">
              <a:solidFill>
                <a:srgbClr val="000000"/>
              </a:solidFill>
              <a:latin typeface="Arial"/>
            </a:endParaRPr>
          </a:p>
          <a:p>
            <a:pPr algn="ctr">
              <a:lnSpc>
                <a:spcPct val="100000"/>
              </a:lnSpc>
            </a:pPr>
            <a:r>
              <a:rPr b="0" lang="fr-FR" sz="1400" spc="-1" strike="noStrike">
                <a:solidFill>
                  <a:srgbClr val="ffffff"/>
                </a:solidFill>
                <a:latin typeface="Times New Roman"/>
                <a:ea typeface="DejaVu Sans"/>
              </a:rPr>
              <a:t>Lors de sa formation la partie la plus </a:t>
            </a:r>
            <a:endParaRPr b="0" lang="fr-FR" sz="1400" spc="-1" strike="noStrike">
              <a:solidFill>
                <a:srgbClr val="000000"/>
              </a:solidFill>
              <a:latin typeface="Arial"/>
            </a:endParaRPr>
          </a:p>
          <a:p>
            <a:pPr algn="ctr">
              <a:lnSpc>
                <a:spcPct val="100000"/>
              </a:lnSpc>
            </a:pPr>
            <a:r>
              <a:rPr b="0" lang="fr-FR" sz="1400" spc="-1" strike="noStrike">
                <a:solidFill>
                  <a:srgbClr val="ffffff"/>
                </a:solidFill>
                <a:latin typeface="Times New Roman"/>
                <a:ea typeface="DejaVu Sans"/>
              </a:rPr>
              <a:t>dense s’est déplacée  vers la Terre.</a:t>
            </a:r>
            <a:endParaRPr b="0" lang="fr-FR" sz="14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97" dur="indefinite" restart="never" nodeType="tmRoot">
          <p:childTnLst>
            <p:seq>
              <p:cTn id="98" dur="indefinite" nodeType="mainSeq">
                <p:childTnLst>
                  <p:par>
                    <p:cTn id="99" fill="hold">
                      <p:stCondLst>
                        <p:cond delay="indefinite"/>
                      </p:stCondLst>
                      <p:childTnLst>
                        <p:par>
                          <p:cTn id="100" fill="hold">
                            <p:stCondLst>
                              <p:cond delay="0"/>
                            </p:stCondLst>
                            <p:childTnLst>
                              <p:par>
                                <p:cTn id="101" nodeType="clickEffect" fill="hold" presetClass="entr" presetID="1">
                                  <p:stCondLst>
                                    <p:cond delay="0"/>
                                  </p:stCondLst>
                                  <p:childTnLst>
                                    <p:set>
                                      <p:cBhvr>
                                        <p:cTn id="102" dur="1" fill="hold">
                                          <p:stCondLst>
                                            <p:cond delay="0"/>
                                          </p:stCondLst>
                                        </p:cTn>
                                        <p:tgtEl>
                                          <p:spTgt spid="24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nodeType="clickEffect" fill="hold" presetClass="entr" presetID="1">
                                  <p:stCondLst>
                                    <p:cond delay="0"/>
                                  </p:stCondLst>
                                  <p:childTnLst>
                                    <p:set>
                                      <p:cBhvr>
                                        <p:cTn id="106" dur="1" fill="hold">
                                          <p:stCondLst>
                                            <p:cond delay="0"/>
                                          </p:stCondLst>
                                        </p:cTn>
                                        <p:tgtEl>
                                          <p:spTgt spid="25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nodeType="clickEffect" fill="hold" presetClass="entr" presetID="1">
                                  <p:stCondLst>
                                    <p:cond delay="0"/>
                                  </p:stCondLst>
                                  <p:childTnLst>
                                    <p:set>
                                      <p:cBhvr>
                                        <p:cTn id="110" dur="1" fill="hold">
                                          <p:stCondLst>
                                            <p:cond delay="0"/>
                                          </p:stCondLst>
                                        </p:cTn>
                                        <p:tgtEl>
                                          <p:spTgt spid="250"/>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nodeType="clickEffect" fill="hold" presetClass="entr" presetID="1">
                                  <p:stCondLst>
                                    <p:cond delay="0"/>
                                  </p:stCondLst>
                                  <p:childTnLst>
                                    <p:set>
                                      <p:cBhvr>
                                        <p:cTn id="114" dur="1" fill="hold">
                                          <p:stCondLst>
                                            <p:cond delay="0"/>
                                          </p:stCondLst>
                                        </p:cTn>
                                        <p:tgtEl>
                                          <p:spTgt spid="249"/>
                                        </p:tgtEl>
                                        <p:attrNameLst>
                                          <p:attrName>style.visibility</p:attrName>
                                        </p:attrNameLst>
                                      </p:cBhvr>
                                      <p:to>
                                        <p:strVal val="visible"/>
                                      </p:to>
                                    </p:set>
                                  </p:childTnLst>
                                </p:cTn>
                              </p:par>
                              <p:par>
                                <p:cTn id="115" nodeType="withEffect" fill="hold" presetClass="entr" presetID="1">
                                  <p:stCondLst>
                                    <p:cond delay="0"/>
                                  </p:stCondLst>
                                  <p:childTnLst>
                                    <p:set>
                                      <p:cBhvr>
                                        <p:cTn id="116" dur="1" fill="hold">
                                          <p:stCondLst>
                                            <p:cond delay="0"/>
                                          </p:stCondLst>
                                        </p:cTn>
                                        <p:tgtEl>
                                          <p:spTgt spid="252"/>
                                        </p:tgtEl>
                                        <p:attrNameLst>
                                          <p:attrName>style.visibility</p:attrName>
                                        </p:attrNameLst>
                                      </p:cBhvr>
                                      <p:to>
                                        <p:strVal val="visible"/>
                                      </p:to>
                                    </p:set>
                                  </p:childTnLst>
                                </p:cTn>
                              </p:par>
                              <p:par>
                                <p:cTn id="117" nodeType="withEffect" fill="hold" presetClass="entr" presetID="1">
                                  <p:stCondLst>
                                    <p:cond delay="0"/>
                                  </p:stCondLst>
                                  <p:childTnLst>
                                    <p:set>
                                      <p:cBhvr>
                                        <p:cTn id="118" dur="1" fill="hold">
                                          <p:stCondLst>
                                            <p:cond delay="0"/>
                                          </p:stCondLst>
                                        </p:cTn>
                                        <p:tgtEl>
                                          <p:spTgt spid="253">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 name="PlaceHolder 1"/>
          <p:cNvSpPr>
            <a:spLocks noGrp="1"/>
          </p:cNvSpPr>
          <p:nvPr>
            <p:ph type="title"/>
          </p:nvPr>
        </p:nvSpPr>
        <p:spPr>
          <a:xfrm>
            <a:off x="1260360" y="1236600"/>
            <a:ext cx="7558920" cy="2631240"/>
          </a:xfrm>
          <a:prstGeom prst="rect">
            <a:avLst/>
          </a:prstGeom>
          <a:noFill/>
          <a:ln w="0">
            <a:noFill/>
          </a:ln>
        </p:spPr>
        <p:txBody>
          <a:bodyPr numCol="1" spcCol="0" lIns="0" rIns="0" tIns="0" bIns="0" anchor="b">
            <a:noAutofit/>
          </a:bodyPr>
          <a:p>
            <a:pPr indent="0" algn="ctr">
              <a:lnSpc>
                <a:spcPct val="95000"/>
              </a:lnSpc>
              <a:buNone/>
              <a:tabLst>
                <a:tab algn="l" pos="0"/>
              </a:tabLst>
            </a:pPr>
            <a:r>
              <a:rPr b="0" lang="fr-FR" sz="6000" spc="-1" strike="noStrike">
                <a:solidFill>
                  <a:srgbClr val="000000"/>
                </a:solidFill>
                <a:latin typeface="Times New Roman"/>
                <a:ea typeface="Lucida Sans Unicode"/>
              </a:rPr>
              <a:t>²</a:t>
            </a:r>
            <a:endParaRPr b="0" lang="fr-FR" sz="6000" spc="-1" strike="noStrike">
              <a:solidFill>
                <a:srgbClr val="000000"/>
              </a:solidFill>
              <a:latin typeface="Arial"/>
            </a:endParaRPr>
          </a:p>
        </p:txBody>
      </p:sp>
      <p:sp>
        <p:nvSpPr>
          <p:cNvPr id="94" name="PlaceHolder 2"/>
          <p:cNvSpPr>
            <a:spLocks noGrp="1"/>
          </p:cNvSpPr>
          <p:nvPr>
            <p:ph type="subTitle"/>
          </p:nvPr>
        </p:nvSpPr>
        <p:spPr>
          <a:xfrm>
            <a:off x="1260360" y="3970440"/>
            <a:ext cx="7558920" cy="1824840"/>
          </a:xfrm>
          <a:prstGeom prst="rect">
            <a:avLst/>
          </a:prstGeom>
          <a:noFill/>
          <a:ln w="0">
            <a:noFill/>
          </a:ln>
        </p:spPr>
        <p:txBody>
          <a:bodyPr numCol="1" spcCol="0" lIns="0" rIns="0" tIns="0" bIns="0" anchor="t">
            <a:noAutofit/>
          </a:bodyPr>
          <a:p>
            <a:pPr indent="0" algn="ctr">
              <a:buNone/>
            </a:pPr>
            <a:endParaRPr b="0" lang="fr-FR" sz="2800" spc="-1" strike="noStrike">
              <a:solidFill>
                <a:srgbClr val="000000"/>
              </a:solidFill>
              <a:latin typeface="Arial"/>
              <a:ea typeface="DejaVu Sans"/>
            </a:endParaRPr>
          </a:p>
        </p:txBody>
      </p:sp>
      <p:pic>
        <p:nvPicPr>
          <p:cNvPr id="95" name="Image 4" descr="ciel-etoile-a-maupiti-3.jpg"/>
          <p:cNvPicPr/>
          <p:nvPr/>
        </p:nvPicPr>
        <p:blipFill>
          <a:blip r:embed="rId1"/>
          <a:stretch/>
        </p:blipFill>
        <p:spPr>
          <a:xfrm>
            <a:off x="74520" y="0"/>
            <a:ext cx="10005120" cy="7692480"/>
          </a:xfrm>
          <a:prstGeom prst="rect">
            <a:avLst/>
          </a:prstGeom>
          <a:ln w="228600">
            <a:solidFill>
              <a:srgbClr val="000000"/>
            </a:solidFill>
            <a:miter/>
          </a:ln>
        </p:spPr>
      </p:pic>
      <p:pic>
        <p:nvPicPr>
          <p:cNvPr id="96" name="Image 4" descr=""/>
          <p:cNvPicPr/>
          <p:nvPr/>
        </p:nvPicPr>
        <p:blipFill>
          <a:blip r:embed="rId2"/>
          <a:stretch/>
        </p:blipFill>
        <p:spPr>
          <a:xfrm>
            <a:off x="-73080" y="2124000"/>
            <a:ext cx="10267200" cy="5333400"/>
          </a:xfrm>
          <a:prstGeom prst="rect">
            <a:avLst/>
          </a:prstGeom>
          <a:ln w="0">
            <a:noFill/>
          </a:ln>
        </p:spPr>
      </p:pic>
      <p:sp>
        <p:nvSpPr>
          <p:cNvPr id="97" name="Rectangle à coins arrondis 7"/>
          <p:cNvSpPr/>
          <p:nvPr/>
        </p:nvSpPr>
        <p:spPr>
          <a:xfrm>
            <a:off x="431640" y="488880"/>
            <a:ext cx="9216360" cy="870840"/>
          </a:xfrm>
          <a:prstGeom prst="roundRect">
            <a:avLst>
              <a:gd name="adj" fmla="val 16667"/>
            </a:avLst>
          </a:prstGeom>
          <a:solidFill>
            <a:schemeClr val="accent3">
              <a:lumMod val="85000"/>
            </a:schemeClr>
          </a:solidFill>
          <a:ln w="38100">
            <a:solidFill>
              <a:srgbClr val="a5a5e9"/>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fr-FR" sz="2640" spc="-1" strike="noStrike">
              <a:solidFill>
                <a:schemeClr val="lt1"/>
              </a:solidFill>
              <a:latin typeface="Times New Roman"/>
              <a:ea typeface="DejaVu Sans"/>
            </a:endParaRPr>
          </a:p>
        </p:txBody>
      </p:sp>
      <p:sp>
        <p:nvSpPr>
          <p:cNvPr id="98" name="Rectangle 5"/>
          <p:cNvSpPr/>
          <p:nvPr/>
        </p:nvSpPr>
        <p:spPr>
          <a:xfrm>
            <a:off x="863640" y="488880"/>
            <a:ext cx="864000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spcBef>
                <a:spcPts val="1199"/>
              </a:spcBef>
            </a:pPr>
            <a:r>
              <a:rPr b="1" lang="fr-FR" sz="2400" spc="-1" strike="noStrike">
                <a:solidFill>
                  <a:schemeClr val="accent6">
                    <a:lumMod val="75000"/>
                  </a:schemeClr>
                </a:solidFill>
                <a:latin typeface="Times New Roman"/>
                <a:ea typeface="DejaVu Sans"/>
              </a:rPr>
              <a:t>Le but de cet exposé est de vous familiariser avec notre Univers </a:t>
            </a:r>
            <a:endParaRPr b="0" lang="fr-FR" sz="2400" spc="-1" strike="noStrike">
              <a:solidFill>
                <a:srgbClr val="000000"/>
              </a:solidFill>
              <a:latin typeface="Arial"/>
            </a:endParaRPr>
          </a:p>
        </p:txBody>
      </p:sp>
      <p:sp>
        <p:nvSpPr>
          <p:cNvPr id="99" name="Rectangle 8"/>
          <p:cNvSpPr/>
          <p:nvPr/>
        </p:nvSpPr>
        <p:spPr>
          <a:xfrm>
            <a:off x="2550600" y="900000"/>
            <a:ext cx="477396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fr-FR" sz="2400" spc="-1" strike="noStrike">
                <a:solidFill>
                  <a:schemeClr val="accent2">
                    <a:lumMod val="75000"/>
                  </a:schemeClr>
                </a:solidFill>
                <a:latin typeface="Times New Roman"/>
                <a:ea typeface="DejaVu Sans"/>
              </a:rPr>
              <a:t>et le langage propre à l’astronomie.</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5" name="Text Box 4"/>
          <p:cNvSpPr/>
          <p:nvPr/>
        </p:nvSpPr>
        <p:spPr>
          <a:xfrm>
            <a:off x="2433600" y="179280"/>
            <a:ext cx="8751240" cy="499320"/>
          </a:xfrm>
          <a:prstGeom prst="rect">
            <a:avLst/>
          </a:prstGeom>
          <a:noFill/>
          <a:ln w="0">
            <a:noFill/>
          </a:ln>
        </p:spPr>
        <p:style>
          <a:lnRef idx="0"/>
          <a:fillRef idx="0"/>
          <a:effectRef idx="0"/>
          <a:fontRef idx="minor"/>
        </p:style>
        <p:txBody>
          <a:bodyPr lIns="0" rIns="0" tIns="0" bIns="0" anchor="t">
            <a:noAutofit/>
          </a:bodyPr>
          <a:p>
            <a:pPr>
              <a:lnSpc>
                <a:spcPct val="102000"/>
              </a:lnSpc>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endParaRPr b="1" lang="fr-FR" sz="3600" spc="-1" strike="noStrike">
              <a:solidFill>
                <a:srgbClr val="0099ff"/>
              </a:solidFill>
              <a:latin typeface="Monotype Corsiva"/>
              <a:ea typeface="DejaVu Sans"/>
            </a:endParaRPr>
          </a:p>
        </p:txBody>
      </p:sp>
      <p:sp>
        <p:nvSpPr>
          <p:cNvPr id="256" name="Text Box 5"/>
          <p:cNvSpPr/>
          <p:nvPr/>
        </p:nvSpPr>
        <p:spPr>
          <a:xfrm>
            <a:off x="257040" y="6404040"/>
            <a:ext cx="10065600" cy="631080"/>
          </a:xfrm>
          <a:prstGeom prst="rect">
            <a:avLst/>
          </a:prstGeom>
          <a:noFill/>
          <a:ln w="0">
            <a:noFill/>
          </a:ln>
        </p:spPr>
        <p:style>
          <a:lnRef idx="0"/>
          <a:fillRef idx="0"/>
          <a:effectRef idx="0"/>
          <a:fontRef idx="minor"/>
        </p:style>
        <p:txBody>
          <a:bodyPr lIns="0" rIns="0" tIns="14040" bIns="0" anchor="t">
            <a:noAutofit/>
          </a:bodyPr>
          <a:p>
            <a:pPr algn="ctr">
              <a:lnSpc>
                <a:spcPct val="95000"/>
              </a:lnSpc>
              <a:tabLst>
                <a:tab algn="l" pos="723960"/>
                <a:tab algn="l" pos="1447920"/>
                <a:tab algn="l" pos="2171880"/>
                <a:tab algn="l" pos="2895480"/>
                <a:tab algn="l" pos="3619440"/>
                <a:tab algn="l" pos="4343400"/>
                <a:tab algn="l" pos="5067360"/>
                <a:tab algn="l" pos="5791320"/>
                <a:tab algn="l" pos="6515280"/>
                <a:tab algn="l" pos="7238880"/>
                <a:tab algn="l" pos="7962840"/>
                <a:tab algn="l" pos="8686800"/>
                <a:tab algn="l" pos="9410760"/>
              </a:tabLst>
            </a:pPr>
            <a:endParaRPr b="1" lang="fr-FR" sz="2200" spc="-1" strike="noStrike">
              <a:solidFill>
                <a:srgbClr val="99ccff"/>
              </a:solidFill>
              <a:latin typeface="Times New Roman"/>
              <a:ea typeface="DejaVu Sans"/>
            </a:endParaRPr>
          </a:p>
        </p:txBody>
      </p:sp>
      <p:sp>
        <p:nvSpPr>
          <p:cNvPr id="257" name="Text Box 6"/>
          <p:cNvSpPr/>
          <p:nvPr/>
        </p:nvSpPr>
        <p:spPr>
          <a:xfrm>
            <a:off x="2130480" y="7024680"/>
            <a:ext cx="5803200" cy="315360"/>
          </a:xfrm>
          <a:prstGeom prst="rect">
            <a:avLst/>
          </a:prstGeom>
          <a:noFill/>
          <a:ln w="0">
            <a:noFill/>
          </a:ln>
        </p:spPr>
        <p:style>
          <a:lnRef idx="0"/>
          <a:fillRef idx="0"/>
          <a:effectRef idx="0"/>
          <a:fontRef idx="minor"/>
        </p:style>
        <p:txBody>
          <a:bodyPr lIns="0" rIns="0" tIns="14040" bIns="0" anchor="t">
            <a:noAutofit/>
          </a:bodyPr>
          <a:p>
            <a:pPr>
              <a:lnSpc>
                <a:spcPct val="95000"/>
              </a:lnSpc>
              <a:tabLst>
                <a:tab algn="l" pos="723960"/>
                <a:tab algn="l" pos="1447920"/>
                <a:tab algn="l" pos="2171880"/>
                <a:tab algn="l" pos="2895480"/>
                <a:tab algn="l" pos="3619440"/>
                <a:tab algn="l" pos="4343400"/>
                <a:tab algn="l" pos="5067360"/>
                <a:tab algn="l" pos="5791320"/>
              </a:tabLst>
            </a:pPr>
            <a:endParaRPr b="1" lang="fr-FR" sz="2200" spc="-1" strike="noStrike">
              <a:solidFill>
                <a:srgbClr val="99ccff"/>
              </a:solidFill>
              <a:latin typeface="Times New Roman"/>
              <a:ea typeface="DejaVu Sans"/>
            </a:endParaRPr>
          </a:p>
        </p:txBody>
      </p:sp>
      <p:graphicFrame>
        <p:nvGraphicFramePr>
          <p:cNvPr id="258" name="Object 2"/>
          <p:cNvGraphicFramePr/>
          <p:nvPr/>
        </p:nvGraphicFramePr>
        <p:xfrm>
          <a:off x="-175320" y="0"/>
          <a:ext cx="10414800" cy="7558920"/>
        </p:xfrm>
        <a:graphic>
          <a:graphicData uri="http://schemas.openxmlformats.org/presentationml/2006/ole">
            <p:oleObj progId="CorelPhotoPaint.Image.7" r:id="rId1" spid="">
              <p:embed/>
              <p:pic>
                <p:nvPicPr>
                  <p:cNvPr id="259" name="Object 2" descr=""/>
                  <p:cNvPicPr/>
                  <p:nvPr/>
                </p:nvPicPr>
                <p:blipFill>
                  <a:blip r:embed="rId2"/>
                  <a:stretch/>
                </p:blipFill>
                <p:spPr>
                  <a:xfrm>
                    <a:off x="-175320" y="0"/>
                    <a:ext cx="10414800" cy="7558920"/>
                  </a:xfrm>
                  <a:prstGeom prst="rect">
                    <a:avLst/>
                  </a:prstGeom>
                  <a:ln w="0">
                    <a:noFill/>
                  </a:ln>
                </p:spPr>
              </p:pic>
            </p:oleObj>
          </a:graphicData>
        </a:graphic>
      </p:graphicFrame>
      <p:sp>
        <p:nvSpPr>
          <p:cNvPr id="260" name="Rectangle à coins arrondis 10"/>
          <p:cNvSpPr/>
          <p:nvPr/>
        </p:nvSpPr>
        <p:spPr>
          <a:xfrm>
            <a:off x="2217600" y="380520"/>
            <a:ext cx="5630400" cy="816120"/>
          </a:xfrm>
          <a:prstGeom prst="roundRect">
            <a:avLst>
              <a:gd name="adj" fmla="val 16667"/>
            </a:avLst>
          </a:prstGeom>
          <a:solidFill>
            <a:schemeClr val="accent6">
              <a:lumMod val="40000"/>
              <a:lumOff val="60000"/>
            </a:schemeClr>
          </a:solidFill>
          <a:ln w="28575">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pic>
        <p:nvPicPr>
          <p:cNvPr id="261" name="Image 11" descr=""/>
          <p:cNvPicPr/>
          <p:nvPr/>
        </p:nvPicPr>
        <p:blipFill>
          <a:blip r:embed="rId3"/>
          <a:stretch/>
        </p:blipFill>
        <p:spPr>
          <a:xfrm>
            <a:off x="2039040" y="1403640"/>
            <a:ext cx="5952960" cy="5952960"/>
          </a:xfrm>
          <a:prstGeom prst="rect">
            <a:avLst/>
          </a:prstGeom>
          <a:ln w="0">
            <a:noFill/>
          </a:ln>
        </p:spPr>
      </p:pic>
      <p:sp>
        <p:nvSpPr>
          <p:cNvPr id="262" name="Rectangle 2"/>
          <p:cNvSpPr/>
          <p:nvPr/>
        </p:nvSpPr>
        <p:spPr>
          <a:xfrm>
            <a:off x="2682000" y="395640"/>
            <a:ext cx="4815360" cy="759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4400" spc="-1" strike="noStrike">
                <a:solidFill>
                  <a:schemeClr val="accent6">
                    <a:lumMod val="75000"/>
                  </a:schemeClr>
                </a:solidFill>
                <a:latin typeface="Times New Roman"/>
                <a:ea typeface="DejaVu Sans"/>
              </a:rPr>
              <a:t>La Lune aujourd’hui</a:t>
            </a:r>
            <a:endParaRPr b="0" lang="fr-FR" sz="4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3" name="Text Box 4"/>
          <p:cNvSpPr/>
          <p:nvPr/>
        </p:nvSpPr>
        <p:spPr>
          <a:xfrm>
            <a:off x="2433600" y="179280"/>
            <a:ext cx="8751240" cy="499320"/>
          </a:xfrm>
          <a:prstGeom prst="rect">
            <a:avLst/>
          </a:prstGeom>
          <a:noFill/>
          <a:ln w="0">
            <a:noFill/>
          </a:ln>
        </p:spPr>
        <p:style>
          <a:lnRef idx="0"/>
          <a:fillRef idx="0"/>
          <a:effectRef idx="0"/>
          <a:fontRef idx="minor"/>
        </p:style>
        <p:txBody>
          <a:bodyPr lIns="0" rIns="0" tIns="0" bIns="0" anchor="t">
            <a:noAutofit/>
          </a:bodyPr>
          <a:p>
            <a:pPr>
              <a:lnSpc>
                <a:spcPct val="102000"/>
              </a:lnSpc>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endParaRPr b="1" lang="fr-FR" sz="3600" spc="-1" strike="noStrike">
              <a:solidFill>
                <a:srgbClr val="0099ff"/>
              </a:solidFill>
              <a:latin typeface="Monotype Corsiva"/>
              <a:ea typeface="DejaVu Sans"/>
            </a:endParaRPr>
          </a:p>
        </p:txBody>
      </p:sp>
      <p:sp>
        <p:nvSpPr>
          <p:cNvPr id="264" name="Text Box 5"/>
          <p:cNvSpPr/>
          <p:nvPr/>
        </p:nvSpPr>
        <p:spPr>
          <a:xfrm>
            <a:off x="257040" y="6404040"/>
            <a:ext cx="10065600" cy="631080"/>
          </a:xfrm>
          <a:prstGeom prst="rect">
            <a:avLst/>
          </a:prstGeom>
          <a:noFill/>
          <a:ln w="0">
            <a:noFill/>
          </a:ln>
        </p:spPr>
        <p:style>
          <a:lnRef idx="0"/>
          <a:fillRef idx="0"/>
          <a:effectRef idx="0"/>
          <a:fontRef idx="minor"/>
        </p:style>
        <p:txBody>
          <a:bodyPr lIns="0" rIns="0" tIns="14040" bIns="0" anchor="t">
            <a:noAutofit/>
          </a:bodyPr>
          <a:p>
            <a:pPr algn="ctr">
              <a:lnSpc>
                <a:spcPct val="95000"/>
              </a:lnSpc>
              <a:tabLst>
                <a:tab algn="l" pos="723960"/>
                <a:tab algn="l" pos="1447920"/>
                <a:tab algn="l" pos="2171880"/>
                <a:tab algn="l" pos="2895480"/>
                <a:tab algn="l" pos="3619440"/>
                <a:tab algn="l" pos="4343400"/>
                <a:tab algn="l" pos="5067360"/>
                <a:tab algn="l" pos="5791320"/>
                <a:tab algn="l" pos="6515280"/>
                <a:tab algn="l" pos="7238880"/>
                <a:tab algn="l" pos="7962840"/>
                <a:tab algn="l" pos="8686800"/>
                <a:tab algn="l" pos="9410760"/>
              </a:tabLst>
            </a:pPr>
            <a:endParaRPr b="1" lang="fr-FR" sz="2200" spc="-1" strike="noStrike">
              <a:solidFill>
                <a:srgbClr val="99ccff"/>
              </a:solidFill>
              <a:latin typeface="Times New Roman"/>
              <a:ea typeface="DejaVu Sans"/>
            </a:endParaRPr>
          </a:p>
        </p:txBody>
      </p:sp>
      <p:sp>
        <p:nvSpPr>
          <p:cNvPr id="265" name="Text Box 6"/>
          <p:cNvSpPr/>
          <p:nvPr/>
        </p:nvSpPr>
        <p:spPr>
          <a:xfrm>
            <a:off x="2130480" y="7024680"/>
            <a:ext cx="5803200" cy="315360"/>
          </a:xfrm>
          <a:prstGeom prst="rect">
            <a:avLst/>
          </a:prstGeom>
          <a:noFill/>
          <a:ln w="0">
            <a:noFill/>
          </a:ln>
        </p:spPr>
        <p:style>
          <a:lnRef idx="0"/>
          <a:fillRef idx="0"/>
          <a:effectRef idx="0"/>
          <a:fontRef idx="minor"/>
        </p:style>
        <p:txBody>
          <a:bodyPr lIns="0" rIns="0" tIns="14040" bIns="0" anchor="t">
            <a:noAutofit/>
          </a:bodyPr>
          <a:p>
            <a:pPr>
              <a:lnSpc>
                <a:spcPct val="95000"/>
              </a:lnSpc>
              <a:tabLst>
                <a:tab algn="l" pos="723960"/>
                <a:tab algn="l" pos="1447920"/>
                <a:tab algn="l" pos="2171880"/>
                <a:tab algn="l" pos="2895480"/>
                <a:tab algn="l" pos="3619440"/>
                <a:tab algn="l" pos="4343400"/>
                <a:tab algn="l" pos="5067360"/>
                <a:tab algn="l" pos="5791320"/>
              </a:tabLst>
            </a:pPr>
            <a:endParaRPr b="1" lang="fr-FR" sz="2200" spc="-1" strike="noStrike">
              <a:solidFill>
                <a:srgbClr val="99ccff"/>
              </a:solidFill>
              <a:latin typeface="Times New Roman"/>
              <a:ea typeface="DejaVu Sans"/>
            </a:endParaRPr>
          </a:p>
        </p:txBody>
      </p:sp>
      <p:graphicFrame>
        <p:nvGraphicFramePr>
          <p:cNvPr id="266" name="Object 2"/>
          <p:cNvGraphicFramePr/>
          <p:nvPr/>
        </p:nvGraphicFramePr>
        <p:xfrm>
          <a:off x="0" y="0"/>
          <a:ext cx="10080000" cy="7558920"/>
        </p:xfrm>
        <a:graphic>
          <a:graphicData uri="http://schemas.openxmlformats.org/presentationml/2006/ole">
            <p:oleObj progId="CorelPhotoPaint.Image.7" r:id="rId1" spid="">
              <p:embed/>
              <p:pic>
                <p:nvPicPr>
                  <p:cNvPr id="267" name="Object 2" descr=""/>
                  <p:cNvPicPr/>
                  <p:nvPr/>
                </p:nvPicPr>
                <p:blipFill>
                  <a:blip r:embed="rId2"/>
                  <a:stretch/>
                </p:blipFill>
                <p:spPr>
                  <a:xfrm>
                    <a:off x="0" y="0"/>
                    <a:ext cx="10080000" cy="7558920"/>
                  </a:xfrm>
                  <a:prstGeom prst="rect">
                    <a:avLst/>
                  </a:prstGeom>
                  <a:ln w="0">
                    <a:noFill/>
                  </a:ln>
                </p:spPr>
              </p:pic>
            </p:oleObj>
          </a:graphicData>
        </a:graphic>
      </p:graphicFrame>
      <p:pic>
        <p:nvPicPr>
          <p:cNvPr id="268" name="Picture 8" descr="C:\Documents and Settings\user\Mes documents\lune-ADAES.jpg"/>
          <p:cNvPicPr/>
          <p:nvPr/>
        </p:nvPicPr>
        <p:blipFill>
          <a:blip r:embed="rId3"/>
          <a:stretch/>
        </p:blipFill>
        <p:spPr>
          <a:xfrm>
            <a:off x="648000" y="429480"/>
            <a:ext cx="7458840" cy="7601760"/>
          </a:xfrm>
          <a:prstGeom prst="rect">
            <a:avLst/>
          </a:prstGeom>
          <a:ln w="0">
            <a:noFill/>
          </a:ln>
        </p:spPr>
      </p:pic>
      <p:cxnSp>
        <p:nvCxnSpPr>
          <p:cNvPr id="269" name="Connecteur droit avec flèche 3"/>
          <p:cNvCxnSpPr/>
          <p:nvPr/>
        </p:nvCxnSpPr>
        <p:spPr>
          <a:xfrm flipV="1">
            <a:off x="2341440" y="4497480"/>
            <a:ext cx="1324080" cy="278280"/>
          </a:xfrm>
          <a:prstGeom prst="straightConnector1">
            <a:avLst/>
          </a:prstGeom>
          <a:ln w="9525">
            <a:solidFill>
              <a:srgbClr val="e6e6e6"/>
            </a:solidFill>
            <a:round/>
            <a:tailEnd len="med" type="triangle" w="med"/>
          </a:ln>
        </p:spPr>
      </p:cxnSp>
      <p:sp>
        <p:nvSpPr>
          <p:cNvPr id="270" name="Rectangle à coins arrondis 9"/>
          <p:cNvSpPr/>
          <p:nvPr/>
        </p:nvSpPr>
        <p:spPr>
          <a:xfrm>
            <a:off x="3762000" y="306360"/>
            <a:ext cx="2213640" cy="44532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271" name="ZoneTexte 2"/>
          <p:cNvSpPr/>
          <p:nvPr/>
        </p:nvSpPr>
        <p:spPr>
          <a:xfrm>
            <a:off x="3888720" y="284760"/>
            <a:ext cx="489528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400" spc="-1" strike="noStrike">
                <a:solidFill>
                  <a:schemeClr val="accent6">
                    <a:lumMod val="75000"/>
                  </a:schemeClr>
                </a:solidFill>
                <a:latin typeface="Times New Roman"/>
                <a:ea typeface="DejaVu Sans"/>
              </a:rPr>
              <a:t>Le terminateur</a:t>
            </a:r>
            <a:endParaRPr b="0" lang="fr-FR" sz="2400" spc="-1" strike="noStrike">
              <a:solidFill>
                <a:srgbClr val="000000"/>
              </a:solidFill>
              <a:latin typeface="Arial"/>
            </a:endParaRPr>
          </a:p>
        </p:txBody>
      </p:sp>
      <p:sp>
        <p:nvSpPr>
          <p:cNvPr id="272" name="Arc 7"/>
          <p:cNvSpPr/>
          <p:nvPr/>
        </p:nvSpPr>
        <p:spPr>
          <a:xfrm flipH="1">
            <a:off x="3527280" y="1032840"/>
            <a:ext cx="2807640" cy="13475160"/>
          </a:xfrm>
          <a:prstGeom prst="arc">
            <a:avLst>
              <a:gd name="adj1" fmla="val 16200000"/>
              <a:gd name="adj2" fmla="val 21386050"/>
            </a:avLst>
          </a:prstGeom>
          <a:noFill/>
          <a:ln w="9525">
            <a:solidFill>
              <a:srgbClr val="ffffff"/>
            </a:solidFill>
            <a:round/>
          </a:ln>
        </p:spPr>
        <p:style>
          <a:lnRef idx="0"/>
          <a:fillRef idx="0"/>
          <a:effectRef idx="0"/>
          <a:fontRef idx="minor"/>
        </p:style>
        <p:txBody>
          <a:bodyPr numCol="1" spcCol="0" lIns="90000" rIns="90000" tIns="45000" bIns="45000" anchor="t">
            <a:noAutofit/>
          </a:bodyPr>
          <a:p>
            <a:pPr>
              <a:lnSpc>
                <a:spcPct val="100000"/>
              </a:lnSpc>
              <a:tabLst>
                <a:tab algn="l" pos="0"/>
              </a:tabLst>
            </a:pPr>
            <a:endParaRPr b="0" lang="fr-FR" sz="2400" spc="-1" strike="noStrike">
              <a:solidFill>
                <a:srgbClr val="ffffff"/>
              </a:solidFill>
              <a:latin typeface="Times New Roman"/>
              <a:ea typeface="DejaVu Sans"/>
            </a:endParaRPr>
          </a:p>
        </p:txBody>
      </p:sp>
      <p:sp>
        <p:nvSpPr>
          <p:cNvPr id="273" name="Forme libre 10"/>
          <p:cNvSpPr/>
          <p:nvPr/>
        </p:nvSpPr>
        <p:spPr>
          <a:xfrm>
            <a:off x="450360" y="674640"/>
            <a:ext cx="1939320" cy="4237920"/>
          </a:xfrm>
          <a:custGeom>
            <a:avLst/>
            <a:gdLst>
              <a:gd name="textAreaLeft" fmla="*/ 0 w 1939320"/>
              <a:gd name="textAreaRight" fmla="*/ 1940040 w 1939320"/>
              <a:gd name="textAreaTop" fmla="*/ 0 h 4237920"/>
              <a:gd name="textAreaBottom" fmla="*/ 4238640 h 4237920"/>
            </a:gdLst>
            <a:ahLst/>
            <a:rect l="textAreaLeft" t="textAreaTop" r="textAreaRight" b="textAreaBottom"/>
            <a:pathLst>
              <a:path w="1940054" h="4238748">
                <a:moveTo>
                  <a:pt x="629032" y="0"/>
                </a:moveTo>
                <a:cubicBezTo>
                  <a:pt x="351714" y="2008682"/>
                  <a:pt x="74396" y="4017365"/>
                  <a:pt x="239288" y="4227227"/>
                </a:cubicBezTo>
                <a:cubicBezTo>
                  <a:pt x="404180" y="4437089"/>
                  <a:pt x="1348560" y="1716374"/>
                  <a:pt x="1618383" y="1259174"/>
                </a:cubicBezTo>
                <a:cubicBezTo>
                  <a:pt x="1888206" y="801974"/>
                  <a:pt x="2045602" y="1489024"/>
                  <a:pt x="1858225" y="1484027"/>
                </a:cubicBezTo>
                <a:cubicBezTo>
                  <a:pt x="1670848" y="1479030"/>
                  <a:pt x="753949" y="1304145"/>
                  <a:pt x="494120" y="1229194"/>
                </a:cubicBezTo>
                <a:cubicBezTo>
                  <a:pt x="234291" y="1154243"/>
                  <a:pt x="-357821" y="1504014"/>
                  <a:pt x="299248" y="1034322"/>
                </a:cubicBezTo>
              </a:path>
            </a:pathLst>
          </a:custGeom>
          <a:noFill/>
          <a:ln w="9525">
            <a:solidFill>
              <a:srgbClr val="000000"/>
            </a:solidFill>
            <a:round/>
          </a:ln>
        </p:spPr>
        <p:style>
          <a:lnRef idx="0"/>
          <a:fillRef idx="0"/>
          <a:effectRef idx="0"/>
          <a:fontRef idx="minor"/>
        </p:style>
        <p:txBody>
          <a:bodyPr numCol="1" spcCol="0" lIns="90000" rIns="90000" tIns="45000" bIns="45000" anchor="t">
            <a:noAutofit/>
          </a:bodyPr>
          <a:p>
            <a:pPr>
              <a:lnSpc>
                <a:spcPct val="100000"/>
              </a:lnSpc>
              <a:tabLst>
                <a:tab algn="l" pos="0"/>
              </a:tabLst>
            </a:pPr>
            <a:endParaRPr b="0" lang="fr-FR" sz="2400" spc="-1" strike="noStrike">
              <a:solidFill>
                <a:srgbClr val="ffffff"/>
              </a:solidFill>
              <a:latin typeface="Times New Roman"/>
              <a:ea typeface="DejaVu Sans"/>
            </a:endParaRPr>
          </a:p>
        </p:txBody>
      </p:sp>
      <p:sp>
        <p:nvSpPr>
          <p:cNvPr id="274" name="Rectangle 12"/>
          <p:cNvSpPr/>
          <p:nvPr/>
        </p:nvSpPr>
        <p:spPr>
          <a:xfrm>
            <a:off x="3528000" y="7340760"/>
            <a:ext cx="115560" cy="470880"/>
          </a:xfrm>
          <a:prstGeom prst="rect">
            <a:avLst/>
          </a:prstGeom>
          <a:solidFill>
            <a:schemeClr val="tx1"/>
          </a:solidFill>
          <a:ln w="9525">
            <a:solidFill>
              <a:srgbClr val="000000"/>
            </a:solidFill>
            <a:round/>
          </a:ln>
        </p:spPr>
        <p:style>
          <a:lnRef idx="0"/>
          <a:fillRef idx="0"/>
          <a:effectRef idx="0"/>
          <a:fontRef idx="minor"/>
        </p:style>
        <p:txBody>
          <a:bodyPr numCol="1" spcCol="0" lIns="90000" rIns="90000" tIns="45000" bIns="45000" anchor="t">
            <a:noAutofit/>
          </a:bodyPr>
          <a:p>
            <a:pPr>
              <a:lnSpc>
                <a:spcPct val="100000"/>
              </a:lnSpc>
              <a:tabLst>
                <a:tab algn="l" pos="0"/>
              </a:tabLst>
            </a:pPr>
            <a:endParaRPr b="0" lang="fr-FR" sz="2400" spc="-1" strike="noStrike">
              <a:solidFill>
                <a:srgbClr val="ffffff"/>
              </a:solidFill>
              <a:latin typeface="Times New Roman"/>
              <a:ea typeface="DejaVu Sans"/>
            </a:endParaRPr>
          </a:p>
        </p:txBody>
      </p:sp>
      <p:cxnSp>
        <p:nvCxnSpPr>
          <p:cNvPr id="275" name="Connecteur droit avec flèche 14"/>
          <p:cNvCxnSpPr/>
          <p:nvPr/>
        </p:nvCxnSpPr>
        <p:spPr>
          <a:xfrm flipH="1">
            <a:off x="8568360" y="3275640"/>
            <a:ext cx="1081080" cy="720"/>
          </a:xfrm>
          <a:prstGeom prst="straightConnector1">
            <a:avLst/>
          </a:prstGeom>
          <a:ln w="9525">
            <a:solidFill>
              <a:srgbClr val="000000"/>
            </a:solidFill>
            <a:round/>
            <a:tailEnd len="med" type="triangle" w="med"/>
          </a:ln>
        </p:spPr>
      </p:cxnSp>
      <p:sp>
        <p:nvSpPr>
          <p:cNvPr id="276" name="Flèche droite 15"/>
          <p:cNvSpPr/>
          <p:nvPr/>
        </p:nvSpPr>
        <p:spPr>
          <a:xfrm flipV="1" rot="10800000">
            <a:off x="6985080" y="1369080"/>
            <a:ext cx="1560600" cy="45000"/>
          </a:xfrm>
          <a:prstGeom prst="rightArrow">
            <a:avLst>
              <a:gd name="adj1" fmla="val 50000"/>
              <a:gd name="adj2" fmla="val 50000"/>
            </a:avLst>
          </a:prstGeom>
          <a:solidFill>
            <a:srgbClr val="ffff00"/>
          </a:solidFill>
          <a:ln w="28575">
            <a:solidFill>
              <a:srgbClr val="ffff00"/>
            </a:solidFill>
            <a:round/>
          </a:ln>
        </p:spPr>
        <p:style>
          <a:lnRef idx="0"/>
          <a:fillRef idx="0"/>
          <a:effectRef idx="0"/>
          <a:fontRef idx="minor"/>
        </p:style>
        <p:txBody>
          <a:bodyPr numCol="1" spcCol="0" lIns="90000" rIns="90000" tIns="11160" bIns="11160" anchor="t">
            <a:noAutofit/>
          </a:bodyPr>
          <a:p>
            <a:pPr>
              <a:lnSpc>
                <a:spcPct val="100000"/>
              </a:lnSpc>
              <a:tabLst>
                <a:tab algn="l" pos="0"/>
              </a:tabLst>
            </a:pPr>
            <a:endParaRPr b="0" lang="fr-FR" sz="2400" spc="-1" strike="noStrike">
              <a:solidFill>
                <a:srgbClr val="ffffff"/>
              </a:solidFill>
              <a:latin typeface="Times New Roman"/>
              <a:ea typeface="DejaVu Sans"/>
            </a:endParaRPr>
          </a:p>
        </p:txBody>
      </p:sp>
      <p:sp>
        <p:nvSpPr>
          <p:cNvPr id="277" name="Flèche droite 21"/>
          <p:cNvSpPr/>
          <p:nvPr/>
        </p:nvSpPr>
        <p:spPr>
          <a:xfrm flipV="1" rot="10800000">
            <a:off x="7489440" y="2124000"/>
            <a:ext cx="1560600" cy="45000"/>
          </a:xfrm>
          <a:prstGeom prst="rightArrow">
            <a:avLst>
              <a:gd name="adj1" fmla="val 50000"/>
              <a:gd name="adj2" fmla="val 50000"/>
            </a:avLst>
          </a:prstGeom>
          <a:solidFill>
            <a:srgbClr val="ffff00"/>
          </a:solidFill>
          <a:ln w="28575">
            <a:solidFill>
              <a:srgbClr val="ffff00"/>
            </a:solidFill>
            <a:round/>
          </a:ln>
        </p:spPr>
        <p:style>
          <a:lnRef idx="0"/>
          <a:fillRef idx="0"/>
          <a:effectRef idx="0"/>
          <a:fontRef idx="minor"/>
        </p:style>
        <p:txBody>
          <a:bodyPr numCol="1" spcCol="0" lIns="90000" rIns="90000" tIns="11160" bIns="11160" anchor="t">
            <a:noAutofit/>
          </a:bodyPr>
          <a:p>
            <a:pPr>
              <a:lnSpc>
                <a:spcPct val="100000"/>
              </a:lnSpc>
              <a:tabLst>
                <a:tab algn="l" pos="0"/>
              </a:tabLst>
            </a:pPr>
            <a:endParaRPr b="0" lang="fr-FR" sz="2400" spc="-1" strike="noStrike">
              <a:solidFill>
                <a:srgbClr val="ffffff"/>
              </a:solidFill>
              <a:latin typeface="Times New Roman"/>
              <a:ea typeface="DejaVu Sans"/>
            </a:endParaRPr>
          </a:p>
        </p:txBody>
      </p:sp>
      <p:sp>
        <p:nvSpPr>
          <p:cNvPr id="278" name="Flèche droite 22"/>
          <p:cNvSpPr/>
          <p:nvPr/>
        </p:nvSpPr>
        <p:spPr>
          <a:xfrm flipV="1" rot="10800000">
            <a:off x="7849440" y="2832480"/>
            <a:ext cx="1560600" cy="45000"/>
          </a:xfrm>
          <a:prstGeom prst="rightArrow">
            <a:avLst>
              <a:gd name="adj1" fmla="val 50000"/>
              <a:gd name="adj2" fmla="val 50000"/>
            </a:avLst>
          </a:prstGeom>
          <a:solidFill>
            <a:srgbClr val="ffff00"/>
          </a:solidFill>
          <a:ln w="28575">
            <a:solidFill>
              <a:srgbClr val="ffff00"/>
            </a:solidFill>
            <a:round/>
          </a:ln>
        </p:spPr>
        <p:style>
          <a:lnRef idx="0"/>
          <a:fillRef idx="0"/>
          <a:effectRef idx="0"/>
          <a:fontRef idx="minor"/>
        </p:style>
        <p:txBody>
          <a:bodyPr numCol="1" spcCol="0" lIns="90000" rIns="90000" tIns="11160" bIns="11160" anchor="t">
            <a:noAutofit/>
          </a:bodyPr>
          <a:p>
            <a:pPr>
              <a:lnSpc>
                <a:spcPct val="100000"/>
              </a:lnSpc>
              <a:tabLst>
                <a:tab algn="l" pos="0"/>
              </a:tabLst>
            </a:pPr>
            <a:endParaRPr b="0" lang="fr-FR" sz="2400" spc="-1" strike="noStrike">
              <a:solidFill>
                <a:srgbClr val="ffffff"/>
              </a:solidFill>
              <a:latin typeface="Times New Roman"/>
              <a:ea typeface="DejaVu Sans"/>
            </a:endParaRPr>
          </a:p>
        </p:txBody>
      </p:sp>
      <p:sp>
        <p:nvSpPr>
          <p:cNvPr id="279" name="Flèche droite 23"/>
          <p:cNvSpPr/>
          <p:nvPr/>
        </p:nvSpPr>
        <p:spPr>
          <a:xfrm flipV="1" rot="10800000">
            <a:off x="8065440" y="3612600"/>
            <a:ext cx="1560600" cy="45000"/>
          </a:xfrm>
          <a:prstGeom prst="rightArrow">
            <a:avLst>
              <a:gd name="adj1" fmla="val 50000"/>
              <a:gd name="adj2" fmla="val 50000"/>
            </a:avLst>
          </a:prstGeom>
          <a:solidFill>
            <a:srgbClr val="ffff00"/>
          </a:solidFill>
          <a:ln w="28575">
            <a:solidFill>
              <a:srgbClr val="ffff00"/>
            </a:solidFill>
            <a:round/>
          </a:ln>
        </p:spPr>
        <p:style>
          <a:lnRef idx="0"/>
          <a:fillRef idx="0"/>
          <a:effectRef idx="0"/>
          <a:fontRef idx="minor"/>
        </p:style>
        <p:txBody>
          <a:bodyPr numCol="1" spcCol="0" lIns="90000" rIns="90000" tIns="11160" bIns="11160" anchor="t">
            <a:noAutofit/>
          </a:bodyPr>
          <a:p>
            <a:pPr>
              <a:lnSpc>
                <a:spcPct val="100000"/>
              </a:lnSpc>
              <a:tabLst>
                <a:tab algn="l" pos="0"/>
              </a:tabLst>
            </a:pPr>
            <a:endParaRPr b="0" lang="fr-FR" sz="2400" spc="-1" strike="noStrike">
              <a:solidFill>
                <a:srgbClr val="ffffff"/>
              </a:solidFill>
              <a:latin typeface="Times New Roman"/>
              <a:ea typeface="DejaVu Sans"/>
            </a:endParaRPr>
          </a:p>
        </p:txBody>
      </p:sp>
      <p:sp>
        <p:nvSpPr>
          <p:cNvPr id="280" name="Flèche droite 24"/>
          <p:cNvSpPr/>
          <p:nvPr/>
        </p:nvSpPr>
        <p:spPr>
          <a:xfrm flipV="1" rot="10800000">
            <a:off x="8137440" y="4272840"/>
            <a:ext cx="1560600" cy="45000"/>
          </a:xfrm>
          <a:prstGeom prst="rightArrow">
            <a:avLst>
              <a:gd name="adj1" fmla="val 50000"/>
              <a:gd name="adj2" fmla="val 50000"/>
            </a:avLst>
          </a:prstGeom>
          <a:solidFill>
            <a:srgbClr val="ffff00"/>
          </a:solidFill>
          <a:ln w="28575">
            <a:solidFill>
              <a:srgbClr val="ffff00"/>
            </a:solidFill>
            <a:round/>
          </a:ln>
        </p:spPr>
        <p:style>
          <a:lnRef idx="0"/>
          <a:fillRef idx="0"/>
          <a:effectRef idx="0"/>
          <a:fontRef idx="minor"/>
        </p:style>
        <p:txBody>
          <a:bodyPr numCol="1" spcCol="0" lIns="90000" rIns="90000" tIns="11160" bIns="11160" anchor="t">
            <a:noAutofit/>
          </a:bodyPr>
          <a:p>
            <a:pPr>
              <a:lnSpc>
                <a:spcPct val="100000"/>
              </a:lnSpc>
              <a:tabLst>
                <a:tab algn="l" pos="0"/>
              </a:tabLst>
            </a:pPr>
            <a:endParaRPr b="0" lang="fr-FR" sz="2400" spc="-1" strike="noStrike">
              <a:solidFill>
                <a:srgbClr val="ffffff"/>
              </a:solidFill>
              <a:latin typeface="Times New Roman"/>
              <a:ea typeface="DejaVu Sans"/>
            </a:endParaRPr>
          </a:p>
        </p:txBody>
      </p:sp>
      <p:sp>
        <p:nvSpPr>
          <p:cNvPr id="281" name="Flèche droite 25"/>
          <p:cNvSpPr/>
          <p:nvPr/>
        </p:nvSpPr>
        <p:spPr>
          <a:xfrm flipV="1" rot="10800000">
            <a:off x="8065440" y="5067000"/>
            <a:ext cx="1560600" cy="45000"/>
          </a:xfrm>
          <a:prstGeom prst="rightArrow">
            <a:avLst>
              <a:gd name="adj1" fmla="val 50000"/>
              <a:gd name="adj2" fmla="val 50000"/>
            </a:avLst>
          </a:prstGeom>
          <a:solidFill>
            <a:srgbClr val="ffff00"/>
          </a:solidFill>
          <a:ln w="28575">
            <a:solidFill>
              <a:srgbClr val="ffff00"/>
            </a:solidFill>
            <a:round/>
          </a:ln>
        </p:spPr>
        <p:style>
          <a:lnRef idx="0"/>
          <a:fillRef idx="0"/>
          <a:effectRef idx="0"/>
          <a:fontRef idx="minor"/>
        </p:style>
        <p:txBody>
          <a:bodyPr numCol="1" spcCol="0" lIns="90000" rIns="90000" tIns="11160" bIns="11160" anchor="t">
            <a:noAutofit/>
          </a:bodyPr>
          <a:p>
            <a:pPr>
              <a:lnSpc>
                <a:spcPct val="100000"/>
              </a:lnSpc>
              <a:tabLst>
                <a:tab algn="l" pos="0"/>
              </a:tabLst>
            </a:pPr>
            <a:endParaRPr b="0" lang="fr-FR" sz="2400" spc="-1" strike="noStrike">
              <a:solidFill>
                <a:srgbClr val="ffffff"/>
              </a:solidFill>
              <a:latin typeface="Times New Roman"/>
              <a:ea typeface="DejaVu Sans"/>
            </a:endParaRPr>
          </a:p>
        </p:txBody>
      </p:sp>
      <p:sp>
        <p:nvSpPr>
          <p:cNvPr id="282" name="Flèche droite 26"/>
          <p:cNvSpPr/>
          <p:nvPr/>
        </p:nvSpPr>
        <p:spPr>
          <a:xfrm flipV="1" rot="10800000">
            <a:off x="7921440" y="5775480"/>
            <a:ext cx="1560600" cy="45000"/>
          </a:xfrm>
          <a:prstGeom prst="rightArrow">
            <a:avLst>
              <a:gd name="adj1" fmla="val 50000"/>
              <a:gd name="adj2" fmla="val 50000"/>
            </a:avLst>
          </a:prstGeom>
          <a:solidFill>
            <a:srgbClr val="ffff00"/>
          </a:solidFill>
          <a:ln w="28575">
            <a:solidFill>
              <a:srgbClr val="ffff00"/>
            </a:solidFill>
            <a:round/>
          </a:ln>
        </p:spPr>
        <p:style>
          <a:lnRef idx="0"/>
          <a:fillRef idx="0"/>
          <a:effectRef idx="0"/>
          <a:fontRef idx="minor"/>
        </p:style>
        <p:txBody>
          <a:bodyPr numCol="1" spcCol="0" lIns="90000" rIns="90000" tIns="11160" bIns="11160" anchor="t">
            <a:noAutofit/>
          </a:bodyPr>
          <a:p>
            <a:pPr>
              <a:lnSpc>
                <a:spcPct val="100000"/>
              </a:lnSpc>
              <a:tabLst>
                <a:tab algn="l" pos="0"/>
              </a:tabLst>
            </a:pPr>
            <a:endParaRPr b="0" lang="fr-FR" sz="2400" spc="-1" strike="noStrike">
              <a:solidFill>
                <a:srgbClr val="ffffff"/>
              </a:solidFill>
              <a:latin typeface="Times New Roman"/>
              <a:ea typeface="DejaVu Sans"/>
            </a:endParaRPr>
          </a:p>
        </p:txBody>
      </p:sp>
      <p:sp>
        <p:nvSpPr>
          <p:cNvPr id="283" name="Flèche droite 27"/>
          <p:cNvSpPr/>
          <p:nvPr/>
        </p:nvSpPr>
        <p:spPr>
          <a:xfrm flipV="1" rot="10800000">
            <a:off x="7633440" y="6468840"/>
            <a:ext cx="1560600" cy="45000"/>
          </a:xfrm>
          <a:prstGeom prst="rightArrow">
            <a:avLst>
              <a:gd name="adj1" fmla="val 50000"/>
              <a:gd name="adj2" fmla="val 50000"/>
            </a:avLst>
          </a:prstGeom>
          <a:solidFill>
            <a:srgbClr val="ffff00"/>
          </a:solidFill>
          <a:ln w="28575">
            <a:solidFill>
              <a:srgbClr val="ffff00"/>
            </a:solidFill>
            <a:round/>
          </a:ln>
        </p:spPr>
        <p:style>
          <a:lnRef idx="0"/>
          <a:fillRef idx="0"/>
          <a:effectRef idx="0"/>
          <a:fontRef idx="minor"/>
        </p:style>
        <p:txBody>
          <a:bodyPr numCol="1" spcCol="0" lIns="90000" rIns="90000" tIns="11160" bIns="11160" anchor="t">
            <a:noAutofit/>
          </a:bodyPr>
          <a:p>
            <a:pPr>
              <a:lnSpc>
                <a:spcPct val="100000"/>
              </a:lnSpc>
              <a:tabLst>
                <a:tab algn="l" pos="0"/>
              </a:tabLst>
            </a:pPr>
            <a:endParaRPr b="0" lang="fr-FR" sz="2400" spc="-1" strike="noStrike">
              <a:solidFill>
                <a:srgbClr val="ffffff"/>
              </a:solidFill>
              <a:latin typeface="Times New Roman"/>
              <a:ea typeface="DejaVu Sans"/>
            </a:endParaRPr>
          </a:p>
        </p:txBody>
      </p:sp>
      <p:sp>
        <p:nvSpPr>
          <p:cNvPr id="284" name="Flèche droite 28"/>
          <p:cNvSpPr/>
          <p:nvPr/>
        </p:nvSpPr>
        <p:spPr>
          <a:xfrm flipV="1" rot="10800000">
            <a:off x="7273440" y="7187040"/>
            <a:ext cx="1560600" cy="45000"/>
          </a:xfrm>
          <a:prstGeom prst="rightArrow">
            <a:avLst>
              <a:gd name="adj1" fmla="val 50000"/>
              <a:gd name="adj2" fmla="val 50000"/>
            </a:avLst>
          </a:prstGeom>
          <a:solidFill>
            <a:srgbClr val="ffff00"/>
          </a:solidFill>
          <a:ln w="28575">
            <a:solidFill>
              <a:srgbClr val="ffff00"/>
            </a:solidFill>
            <a:round/>
          </a:ln>
        </p:spPr>
        <p:style>
          <a:lnRef idx="0"/>
          <a:fillRef idx="0"/>
          <a:effectRef idx="0"/>
          <a:fontRef idx="minor"/>
        </p:style>
        <p:txBody>
          <a:bodyPr numCol="1" spcCol="0" lIns="90000" rIns="90000" tIns="11160" bIns="11160" anchor="t">
            <a:noAutofit/>
          </a:bodyPr>
          <a:p>
            <a:pPr>
              <a:lnSpc>
                <a:spcPct val="100000"/>
              </a:lnSpc>
              <a:tabLst>
                <a:tab algn="l" pos="0"/>
              </a:tabLst>
            </a:pPr>
            <a:endParaRPr b="0" lang="fr-FR" sz="2400" spc="-1" strike="noStrike">
              <a:solidFill>
                <a:srgbClr val="ffffff"/>
              </a:solidFill>
              <a:latin typeface="Times New Roman"/>
              <a:ea typeface="DejaVu Sans"/>
            </a:endParaRPr>
          </a:p>
        </p:txBody>
      </p:sp>
      <p:sp>
        <p:nvSpPr>
          <p:cNvPr id="285" name="Rectangle 4"/>
          <p:cNvSpPr/>
          <p:nvPr/>
        </p:nvSpPr>
        <p:spPr>
          <a:xfrm>
            <a:off x="405000" y="4716720"/>
            <a:ext cx="3248640" cy="91260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pPr>
            <a:r>
              <a:rPr b="0" lang="fr-FR" sz="1800" spc="-1" strike="noStrike">
                <a:solidFill>
                  <a:srgbClr val="e6e6e6"/>
                </a:solidFill>
                <a:latin typeface="Times New Roman"/>
                <a:ea typeface="DejaVu Sans"/>
              </a:rPr>
              <a:t>Terminateur</a:t>
            </a:r>
            <a:endParaRPr b="0" lang="fr-FR" sz="1800" spc="-1" strike="noStrike">
              <a:solidFill>
                <a:srgbClr val="000000"/>
              </a:solidFill>
              <a:latin typeface="Arial"/>
            </a:endParaRPr>
          </a:p>
          <a:p>
            <a:pPr algn="ctr">
              <a:lnSpc>
                <a:spcPct val="100000"/>
              </a:lnSpc>
            </a:pPr>
            <a:r>
              <a:rPr b="0" lang="fr-FR" sz="1800" spc="-1" strike="noStrike">
                <a:solidFill>
                  <a:srgbClr val="e6e6e6"/>
                </a:solidFill>
                <a:latin typeface="Times New Roman"/>
                <a:ea typeface="DejaVu Sans"/>
              </a:rPr>
              <a:t>C’est près de cette limite que </a:t>
            </a:r>
            <a:endParaRPr b="0" lang="fr-FR" sz="1800" spc="-1" strike="noStrike">
              <a:solidFill>
                <a:srgbClr val="000000"/>
              </a:solidFill>
              <a:latin typeface="Arial"/>
            </a:endParaRPr>
          </a:p>
          <a:p>
            <a:pPr algn="ctr">
              <a:lnSpc>
                <a:spcPct val="100000"/>
              </a:lnSpc>
            </a:pPr>
            <a:r>
              <a:rPr b="0" lang="fr-FR" sz="1800" spc="-1" strike="noStrike">
                <a:solidFill>
                  <a:srgbClr val="e6e6e6"/>
                </a:solidFill>
                <a:latin typeface="Times New Roman"/>
                <a:ea typeface="DejaVu Sans"/>
              </a:rPr>
              <a:t>nous observons le plus de détails.</a:t>
            </a:r>
            <a:endParaRPr b="0" lang="fr-FR"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6" name="Text Box 4"/>
          <p:cNvSpPr/>
          <p:nvPr/>
        </p:nvSpPr>
        <p:spPr>
          <a:xfrm>
            <a:off x="2433600" y="179280"/>
            <a:ext cx="8751240" cy="499320"/>
          </a:xfrm>
          <a:prstGeom prst="rect">
            <a:avLst/>
          </a:prstGeom>
          <a:noFill/>
          <a:ln w="0">
            <a:noFill/>
          </a:ln>
        </p:spPr>
        <p:style>
          <a:lnRef idx="0"/>
          <a:fillRef idx="0"/>
          <a:effectRef idx="0"/>
          <a:fontRef idx="minor"/>
        </p:style>
        <p:txBody>
          <a:bodyPr lIns="0" rIns="0" tIns="0" bIns="0" anchor="t">
            <a:noAutofit/>
          </a:bodyPr>
          <a:p>
            <a:pPr>
              <a:lnSpc>
                <a:spcPct val="102000"/>
              </a:lnSpc>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endParaRPr b="1" lang="fr-FR" sz="3600" spc="-1" strike="noStrike">
              <a:solidFill>
                <a:srgbClr val="0099ff"/>
              </a:solidFill>
              <a:latin typeface="Monotype Corsiva"/>
              <a:ea typeface="DejaVu Sans"/>
            </a:endParaRPr>
          </a:p>
        </p:txBody>
      </p:sp>
      <p:sp>
        <p:nvSpPr>
          <p:cNvPr id="287" name="Text Box 5"/>
          <p:cNvSpPr/>
          <p:nvPr/>
        </p:nvSpPr>
        <p:spPr>
          <a:xfrm>
            <a:off x="257040" y="6404040"/>
            <a:ext cx="10065600" cy="631080"/>
          </a:xfrm>
          <a:prstGeom prst="rect">
            <a:avLst/>
          </a:prstGeom>
          <a:noFill/>
          <a:ln w="0">
            <a:noFill/>
          </a:ln>
        </p:spPr>
        <p:style>
          <a:lnRef idx="0"/>
          <a:fillRef idx="0"/>
          <a:effectRef idx="0"/>
          <a:fontRef idx="minor"/>
        </p:style>
        <p:txBody>
          <a:bodyPr lIns="0" rIns="0" tIns="14040" bIns="0" anchor="t">
            <a:noAutofit/>
          </a:bodyPr>
          <a:p>
            <a:pPr algn="ctr">
              <a:lnSpc>
                <a:spcPct val="95000"/>
              </a:lnSpc>
              <a:tabLst>
                <a:tab algn="l" pos="723960"/>
                <a:tab algn="l" pos="1447920"/>
                <a:tab algn="l" pos="2171880"/>
                <a:tab algn="l" pos="2895480"/>
                <a:tab algn="l" pos="3619440"/>
                <a:tab algn="l" pos="4343400"/>
                <a:tab algn="l" pos="5067360"/>
                <a:tab algn="l" pos="5791320"/>
                <a:tab algn="l" pos="6515280"/>
                <a:tab algn="l" pos="7238880"/>
                <a:tab algn="l" pos="7962840"/>
                <a:tab algn="l" pos="8686800"/>
                <a:tab algn="l" pos="9410760"/>
              </a:tabLst>
            </a:pPr>
            <a:endParaRPr b="1" lang="fr-FR" sz="2200" spc="-1" strike="noStrike">
              <a:solidFill>
                <a:srgbClr val="99ccff"/>
              </a:solidFill>
              <a:latin typeface="Times New Roman"/>
              <a:ea typeface="DejaVu Sans"/>
            </a:endParaRPr>
          </a:p>
        </p:txBody>
      </p:sp>
      <p:sp>
        <p:nvSpPr>
          <p:cNvPr id="288" name="Text Box 6"/>
          <p:cNvSpPr/>
          <p:nvPr/>
        </p:nvSpPr>
        <p:spPr>
          <a:xfrm>
            <a:off x="2130480" y="7024680"/>
            <a:ext cx="5803200" cy="315360"/>
          </a:xfrm>
          <a:prstGeom prst="rect">
            <a:avLst/>
          </a:prstGeom>
          <a:noFill/>
          <a:ln w="0">
            <a:noFill/>
          </a:ln>
        </p:spPr>
        <p:style>
          <a:lnRef idx="0"/>
          <a:fillRef idx="0"/>
          <a:effectRef idx="0"/>
          <a:fontRef idx="minor"/>
        </p:style>
        <p:txBody>
          <a:bodyPr lIns="0" rIns="0" tIns="14040" bIns="0" anchor="t">
            <a:noAutofit/>
          </a:bodyPr>
          <a:p>
            <a:pPr>
              <a:lnSpc>
                <a:spcPct val="95000"/>
              </a:lnSpc>
              <a:tabLst>
                <a:tab algn="l" pos="723960"/>
                <a:tab algn="l" pos="1447920"/>
                <a:tab algn="l" pos="2171880"/>
                <a:tab algn="l" pos="2895480"/>
                <a:tab algn="l" pos="3619440"/>
                <a:tab algn="l" pos="4343400"/>
                <a:tab algn="l" pos="5067360"/>
                <a:tab algn="l" pos="5791320"/>
              </a:tabLst>
            </a:pPr>
            <a:endParaRPr b="1" lang="fr-FR" sz="2200" spc="-1" strike="noStrike">
              <a:solidFill>
                <a:srgbClr val="99ccff"/>
              </a:solidFill>
              <a:latin typeface="Times New Roman"/>
              <a:ea typeface="DejaVu Sans"/>
            </a:endParaRPr>
          </a:p>
        </p:txBody>
      </p:sp>
      <p:graphicFrame>
        <p:nvGraphicFramePr>
          <p:cNvPr id="289" name="Object 2"/>
          <p:cNvGraphicFramePr/>
          <p:nvPr/>
        </p:nvGraphicFramePr>
        <p:xfrm>
          <a:off x="-92160" y="0"/>
          <a:ext cx="10172160" cy="7558920"/>
        </p:xfrm>
        <a:graphic>
          <a:graphicData uri="http://schemas.openxmlformats.org/presentationml/2006/ole">
            <p:oleObj progId="CorelPhotoPaint.Image.7" r:id="rId1" spid="">
              <p:embed/>
              <p:pic>
                <p:nvPicPr>
                  <p:cNvPr id="290" name="Object 2" descr=""/>
                  <p:cNvPicPr/>
                  <p:nvPr/>
                </p:nvPicPr>
                <p:blipFill>
                  <a:blip r:embed="rId2"/>
                  <a:stretch/>
                </p:blipFill>
                <p:spPr>
                  <a:xfrm>
                    <a:off x="-92160" y="0"/>
                    <a:ext cx="10172160" cy="7558920"/>
                  </a:xfrm>
                  <a:prstGeom prst="rect">
                    <a:avLst/>
                  </a:prstGeom>
                  <a:ln w="0">
                    <a:noFill/>
                  </a:ln>
                </p:spPr>
              </p:pic>
            </p:oleObj>
          </a:graphicData>
        </a:graphic>
      </p:graphicFrame>
      <p:pic>
        <p:nvPicPr>
          <p:cNvPr id="291" name="Image 1" descr=""/>
          <p:cNvPicPr/>
          <p:nvPr/>
        </p:nvPicPr>
        <p:blipFill>
          <a:blip r:embed="rId3"/>
          <a:stretch/>
        </p:blipFill>
        <p:spPr>
          <a:xfrm>
            <a:off x="1136520" y="173160"/>
            <a:ext cx="7514640" cy="7516080"/>
          </a:xfrm>
          <a:prstGeom prst="rect">
            <a:avLst/>
          </a:prstGeom>
          <a:ln w="0">
            <a:noFill/>
          </a:ln>
        </p:spPr>
      </p:pic>
      <p:sp>
        <p:nvSpPr>
          <p:cNvPr id="292" name="ZoneTexte 4"/>
          <p:cNvSpPr/>
          <p:nvPr/>
        </p:nvSpPr>
        <p:spPr>
          <a:xfrm>
            <a:off x="1733400" y="1230480"/>
            <a:ext cx="1367640" cy="25704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100" spc="-1" strike="noStrike">
                <a:solidFill>
                  <a:schemeClr val="accent6">
                    <a:lumMod val="20000"/>
                    <a:lumOff val="80000"/>
                  </a:schemeClr>
                </a:solidFill>
                <a:latin typeface="Times New Roman"/>
                <a:ea typeface="DejaVu Sans"/>
              </a:rPr>
              <a:t>Mer des Pluies</a:t>
            </a:r>
            <a:endParaRPr b="0" lang="fr-FR" sz="1100" spc="-1" strike="noStrike">
              <a:solidFill>
                <a:srgbClr val="000000"/>
              </a:solidFill>
              <a:latin typeface="Arial"/>
            </a:endParaRPr>
          </a:p>
        </p:txBody>
      </p:sp>
      <p:sp>
        <p:nvSpPr>
          <p:cNvPr id="293" name="ZoneTexte 5"/>
          <p:cNvSpPr/>
          <p:nvPr/>
        </p:nvSpPr>
        <p:spPr>
          <a:xfrm>
            <a:off x="6937200" y="1095480"/>
            <a:ext cx="1439280" cy="2721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200" spc="-1" strike="noStrike">
                <a:solidFill>
                  <a:schemeClr val="accent6">
                    <a:lumMod val="20000"/>
                    <a:lumOff val="80000"/>
                  </a:schemeClr>
                </a:solidFill>
                <a:latin typeface="Times New Roman"/>
                <a:ea typeface="DejaVu Sans"/>
              </a:rPr>
              <a:t>Mer de la Sérénité</a:t>
            </a:r>
            <a:endParaRPr b="0" lang="fr-FR" sz="1200" spc="-1" strike="noStrike">
              <a:solidFill>
                <a:srgbClr val="000000"/>
              </a:solidFill>
              <a:latin typeface="Arial"/>
            </a:endParaRPr>
          </a:p>
        </p:txBody>
      </p:sp>
      <p:sp>
        <p:nvSpPr>
          <p:cNvPr id="294" name="Rectangle 2"/>
          <p:cNvSpPr/>
          <p:nvPr/>
        </p:nvSpPr>
        <p:spPr>
          <a:xfrm>
            <a:off x="8124480" y="2906640"/>
            <a:ext cx="1512720" cy="2721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1200" spc="-1" strike="noStrike">
                <a:solidFill>
                  <a:schemeClr val="accent6">
                    <a:lumMod val="20000"/>
                    <a:lumOff val="80000"/>
                  </a:schemeClr>
                </a:solidFill>
                <a:latin typeface="Times New Roman"/>
                <a:ea typeface="DejaVu Sans"/>
              </a:rPr>
              <a:t>Mer de la Tranquillité</a:t>
            </a:r>
            <a:endParaRPr b="0" lang="fr-FR" sz="1200" spc="-1" strike="noStrike">
              <a:solidFill>
                <a:srgbClr val="000000"/>
              </a:solidFill>
              <a:latin typeface="Arial"/>
            </a:endParaRPr>
          </a:p>
        </p:txBody>
      </p:sp>
      <p:sp>
        <p:nvSpPr>
          <p:cNvPr id="295" name="Rectangle 3"/>
          <p:cNvSpPr/>
          <p:nvPr/>
        </p:nvSpPr>
        <p:spPr>
          <a:xfrm>
            <a:off x="8206920" y="4135320"/>
            <a:ext cx="1401480" cy="2721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1200" spc="-1" strike="noStrike">
                <a:solidFill>
                  <a:schemeClr val="accent6">
                    <a:lumMod val="20000"/>
                    <a:lumOff val="80000"/>
                  </a:schemeClr>
                </a:solidFill>
                <a:latin typeface="Times New Roman"/>
                <a:ea typeface="DejaVu Sans"/>
              </a:rPr>
              <a:t>Mer de la Fécondité</a:t>
            </a:r>
            <a:endParaRPr b="0" lang="fr-FR" sz="1200" spc="-1" strike="noStrike">
              <a:solidFill>
                <a:srgbClr val="000000"/>
              </a:solidFill>
              <a:latin typeface="Arial"/>
            </a:endParaRPr>
          </a:p>
        </p:txBody>
      </p:sp>
      <p:sp>
        <p:nvSpPr>
          <p:cNvPr id="296" name="Rectangle 6"/>
          <p:cNvSpPr/>
          <p:nvPr/>
        </p:nvSpPr>
        <p:spPr>
          <a:xfrm>
            <a:off x="7914240" y="2124000"/>
            <a:ext cx="1093680" cy="2721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1200" spc="-1" strike="noStrike">
                <a:solidFill>
                  <a:schemeClr val="accent6">
                    <a:lumMod val="20000"/>
                    <a:lumOff val="80000"/>
                  </a:schemeClr>
                </a:solidFill>
                <a:latin typeface="Times New Roman"/>
                <a:ea typeface="DejaVu Sans"/>
              </a:rPr>
              <a:t>Mer des Crises</a:t>
            </a:r>
            <a:endParaRPr b="0" lang="fr-FR" sz="1200" spc="-1" strike="noStrike">
              <a:solidFill>
                <a:srgbClr val="000000"/>
              </a:solidFill>
              <a:latin typeface="Arial"/>
            </a:endParaRPr>
          </a:p>
        </p:txBody>
      </p:sp>
      <p:sp>
        <p:nvSpPr>
          <p:cNvPr id="297" name="Rectangle 7"/>
          <p:cNvSpPr/>
          <p:nvPr/>
        </p:nvSpPr>
        <p:spPr>
          <a:xfrm>
            <a:off x="635040" y="7143840"/>
            <a:ext cx="10251360" cy="3690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endParaRPr b="0" lang="fr-FR" sz="1800" spc="-1" strike="noStrike">
              <a:solidFill>
                <a:srgbClr val="e6e6e6"/>
              </a:solidFill>
              <a:latin typeface="Times New Roman"/>
              <a:ea typeface="DejaVu Sans"/>
            </a:endParaRPr>
          </a:p>
        </p:txBody>
      </p:sp>
      <p:cxnSp>
        <p:nvCxnSpPr>
          <p:cNvPr id="298" name="Connecteur droit avec flèche 9"/>
          <p:cNvCxnSpPr/>
          <p:nvPr/>
        </p:nvCxnSpPr>
        <p:spPr>
          <a:xfrm flipV="1">
            <a:off x="5195880" y="3886920"/>
            <a:ext cx="684720" cy="397440"/>
          </a:xfrm>
          <a:prstGeom prst="straightConnector1">
            <a:avLst/>
          </a:prstGeom>
          <a:ln w="9525">
            <a:solidFill>
              <a:srgbClr val="ffffff"/>
            </a:solidFill>
            <a:round/>
            <a:tailEnd len="med" type="triangle" w="med"/>
          </a:ln>
        </p:spPr>
      </p:cxnSp>
      <p:sp>
        <p:nvSpPr>
          <p:cNvPr id="299" name="ZoneTexte 8"/>
          <p:cNvSpPr/>
          <p:nvPr/>
        </p:nvSpPr>
        <p:spPr>
          <a:xfrm>
            <a:off x="2433600" y="4287960"/>
            <a:ext cx="5142960" cy="3027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400" spc="-1" strike="noStrike">
                <a:solidFill>
                  <a:srgbClr val="eceddf"/>
                </a:solidFill>
                <a:latin typeface="Times New Roman"/>
                <a:ea typeface="DejaVu Sans"/>
              </a:rPr>
              <a:t>Premier Homme sur la Lune, mission Apollo 11 en 1969</a:t>
            </a:r>
            <a:endParaRPr b="0" lang="fr-FR" sz="1400" spc="-1" strike="noStrike">
              <a:solidFill>
                <a:srgbClr val="000000"/>
              </a:solidFill>
              <a:latin typeface="Arial"/>
            </a:endParaRPr>
          </a:p>
        </p:txBody>
      </p:sp>
      <p:sp>
        <p:nvSpPr>
          <p:cNvPr id="300" name="Rectangle 11"/>
          <p:cNvSpPr/>
          <p:nvPr/>
        </p:nvSpPr>
        <p:spPr>
          <a:xfrm>
            <a:off x="727920" y="2397240"/>
            <a:ext cx="1331280" cy="25704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1100" spc="-1" strike="noStrike">
                <a:solidFill>
                  <a:schemeClr val="accent6">
                    <a:lumMod val="20000"/>
                    <a:lumOff val="80000"/>
                  </a:schemeClr>
                </a:solidFill>
                <a:latin typeface="Times New Roman"/>
                <a:ea typeface="Lucida Sans Unicode"/>
              </a:rPr>
              <a:t>Océan des Tempêtes</a:t>
            </a:r>
            <a:endParaRPr b="0" lang="fr-FR" sz="1100" spc="-1" strike="noStrike">
              <a:solidFill>
                <a:srgbClr val="000000"/>
              </a:solidFill>
              <a:latin typeface="Arial"/>
            </a:endParaRPr>
          </a:p>
        </p:txBody>
      </p:sp>
      <p:sp>
        <p:nvSpPr>
          <p:cNvPr id="301" name="Rectangle 12"/>
          <p:cNvSpPr/>
          <p:nvPr/>
        </p:nvSpPr>
        <p:spPr>
          <a:xfrm>
            <a:off x="636840" y="4797360"/>
            <a:ext cx="1188000" cy="25704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1100" spc="-1" strike="noStrike">
                <a:solidFill>
                  <a:schemeClr val="accent6">
                    <a:lumMod val="20000"/>
                    <a:lumOff val="80000"/>
                  </a:schemeClr>
                </a:solidFill>
                <a:latin typeface="Times New Roman"/>
                <a:ea typeface="Lucida Sans Unicode"/>
              </a:rPr>
              <a:t>Mer des Humeurs</a:t>
            </a:r>
            <a:endParaRPr b="0" lang="fr-FR" sz="1100" spc="-1" strike="noStrike">
              <a:solidFill>
                <a:srgbClr val="000000"/>
              </a:solidFill>
              <a:latin typeface="Arial"/>
            </a:endParaRPr>
          </a:p>
        </p:txBody>
      </p:sp>
      <p:sp>
        <p:nvSpPr>
          <p:cNvPr id="302" name="Rectangle 13"/>
          <p:cNvSpPr/>
          <p:nvPr/>
        </p:nvSpPr>
        <p:spPr>
          <a:xfrm>
            <a:off x="8083440" y="5529240"/>
            <a:ext cx="1000800" cy="25704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1100" spc="-1" strike="noStrike">
                <a:solidFill>
                  <a:schemeClr val="accent6">
                    <a:lumMod val="20000"/>
                    <a:lumOff val="80000"/>
                  </a:schemeClr>
                </a:solidFill>
                <a:latin typeface="Times New Roman"/>
                <a:ea typeface="Lucida Sans Unicode"/>
              </a:rPr>
              <a:t>Mer du Nectar</a:t>
            </a:r>
            <a:endParaRPr b="0" lang="fr-FR" sz="1100" spc="-1" strike="noStrike">
              <a:solidFill>
                <a:srgbClr val="000000"/>
              </a:solidFill>
              <a:latin typeface="Arial"/>
            </a:endParaRPr>
          </a:p>
        </p:txBody>
      </p:sp>
      <p:cxnSp>
        <p:nvCxnSpPr>
          <p:cNvPr id="303" name="Connecteur droit avec flèche 15"/>
          <p:cNvCxnSpPr/>
          <p:nvPr/>
        </p:nvCxnSpPr>
        <p:spPr>
          <a:xfrm>
            <a:off x="2452680" y="1555560"/>
            <a:ext cx="1224360" cy="592920"/>
          </a:xfrm>
          <a:prstGeom prst="straightConnector1">
            <a:avLst/>
          </a:prstGeom>
          <a:ln w="9525">
            <a:solidFill>
              <a:srgbClr val="ffffff"/>
            </a:solidFill>
            <a:round/>
            <a:tailEnd len="med" type="triangle" w="med"/>
          </a:ln>
        </p:spPr>
      </p:cxnSp>
      <p:cxnSp>
        <p:nvCxnSpPr>
          <p:cNvPr id="304" name="Connecteur droit avec flèche 17"/>
          <p:cNvCxnSpPr/>
          <p:nvPr/>
        </p:nvCxnSpPr>
        <p:spPr>
          <a:xfrm>
            <a:off x="1677960" y="2712960"/>
            <a:ext cx="562680" cy="345240"/>
          </a:xfrm>
          <a:prstGeom prst="straightConnector1">
            <a:avLst/>
          </a:prstGeom>
          <a:ln w="9525">
            <a:solidFill>
              <a:srgbClr val="ffffff"/>
            </a:solidFill>
            <a:round/>
            <a:tailEnd len="med" type="triangle" w="med"/>
          </a:ln>
        </p:spPr>
      </p:cxnSp>
      <p:cxnSp>
        <p:nvCxnSpPr>
          <p:cNvPr id="305" name="Connecteur droit avec flèche 20"/>
          <p:cNvCxnSpPr/>
          <p:nvPr/>
        </p:nvCxnSpPr>
        <p:spPr>
          <a:xfrm>
            <a:off x="1795320" y="4995720"/>
            <a:ext cx="1085040" cy="170640"/>
          </a:xfrm>
          <a:prstGeom prst="straightConnector1">
            <a:avLst/>
          </a:prstGeom>
          <a:ln w="9525">
            <a:solidFill>
              <a:srgbClr val="ffffff"/>
            </a:solidFill>
            <a:round/>
            <a:tailEnd len="med" type="triangle" w="med"/>
          </a:ln>
        </p:spPr>
      </p:cxnSp>
      <p:cxnSp>
        <p:nvCxnSpPr>
          <p:cNvPr id="306" name="Connecteur droit avec flèche 26"/>
          <p:cNvCxnSpPr/>
          <p:nvPr/>
        </p:nvCxnSpPr>
        <p:spPr>
          <a:xfrm flipH="1" flipV="1">
            <a:off x="6692760" y="4868640"/>
            <a:ext cx="1375560" cy="743760"/>
          </a:xfrm>
          <a:prstGeom prst="straightConnector1">
            <a:avLst/>
          </a:prstGeom>
          <a:ln w="9525">
            <a:solidFill>
              <a:srgbClr val="ffffff"/>
            </a:solidFill>
            <a:round/>
            <a:tailEnd len="med" type="triangle" w="med"/>
          </a:ln>
        </p:spPr>
      </p:cxnSp>
      <p:cxnSp>
        <p:nvCxnSpPr>
          <p:cNvPr id="307" name="Connecteur droit avec flèche 28"/>
          <p:cNvCxnSpPr/>
          <p:nvPr/>
        </p:nvCxnSpPr>
        <p:spPr>
          <a:xfrm flipH="1">
            <a:off x="6107040" y="1385640"/>
            <a:ext cx="1297440" cy="980280"/>
          </a:xfrm>
          <a:prstGeom prst="straightConnector1">
            <a:avLst/>
          </a:prstGeom>
          <a:ln w="9525">
            <a:solidFill>
              <a:srgbClr val="ffffff"/>
            </a:solidFill>
            <a:round/>
            <a:tailEnd len="med" type="triangle" w="med"/>
          </a:ln>
        </p:spPr>
      </p:cxnSp>
      <p:cxnSp>
        <p:nvCxnSpPr>
          <p:cNvPr id="308" name="Connecteur droit avec flèche 30"/>
          <p:cNvCxnSpPr/>
          <p:nvPr/>
        </p:nvCxnSpPr>
        <p:spPr>
          <a:xfrm flipH="1">
            <a:off x="7562520" y="2390760"/>
            <a:ext cx="618480" cy="444960"/>
          </a:xfrm>
          <a:prstGeom prst="straightConnector1">
            <a:avLst/>
          </a:prstGeom>
          <a:ln w="9525">
            <a:solidFill>
              <a:srgbClr val="ffffff"/>
            </a:solidFill>
            <a:round/>
            <a:tailEnd len="med" type="triangle" w="med"/>
          </a:ln>
        </p:spPr>
      </p:cxnSp>
      <p:cxnSp>
        <p:nvCxnSpPr>
          <p:cNvPr id="309" name="Connecteur droit avec flèche 39936"/>
          <p:cNvCxnSpPr/>
          <p:nvPr/>
        </p:nvCxnSpPr>
        <p:spPr>
          <a:xfrm flipH="1">
            <a:off x="6696000" y="3085920"/>
            <a:ext cx="1319760" cy="235800"/>
          </a:xfrm>
          <a:prstGeom prst="straightConnector1">
            <a:avLst/>
          </a:prstGeom>
          <a:ln w="9525">
            <a:solidFill>
              <a:srgbClr val="ffffff"/>
            </a:solidFill>
            <a:round/>
            <a:tailEnd len="med" type="triangle" w="med"/>
          </a:ln>
        </p:spPr>
      </p:cxnSp>
      <p:cxnSp>
        <p:nvCxnSpPr>
          <p:cNvPr id="310" name="Connecteur droit avec flèche 39940"/>
          <p:cNvCxnSpPr/>
          <p:nvPr/>
        </p:nvCxnSpPr>
        <p:spPr>
          <a:xfrm flipH="1" flipV="1">
            <a:off x="7354800" y="4140000"/>
            <a:ext cx="791280" cy="131040"/>
          </a:xfrm>
          <a:prstGeom prst="straightConnector1">
            <a:avLst/>
          </a:prstGeom>
          <a:ln w="9525">
            <a:solidFill>
              <a:srgbClr val="ffffff"/>
            </a:solidFill>
            <a:round/>
            <a:tailEnd len="med" type="triangle" w="med"/>
          </a:ln>
        </p:spPr>
      </p:cxnSp>
      <p:sp>
        <p:nvSpPr>
          <p:cNvPr id="311" name="Étoile à 4 branches 39942"/>
          <p:cNvSpPr/>
          <p:nvPr/>
        </p:nvSpPr>
        <p:spPr>
          <a:xfrm>
            <a:off x="5892840" y="3736440"/>
            <a:ext cx="213480" cy="186480"/>
          </a:xfrm>
          <a:prstGeom prst="star4">
            <a:avLst>
              <a:gd name="adj" fmla="val 12500"/>
            </a:avLst>
          </a:prstGeom>
          <a:solidFill>
            <a:srgbClr val="00b8ff"/>
          </a:solidFill>
          <a:ln w="9525">
            <a:solidFill>
              <a:srgbClr val="ffff00"/>
            </a:solidFill>
            <a:round/>
          </a:ln>
        </p:spPr>
        <p:style>
          <a:lnRef idx="0"/>
          <a:fillRef idx="0"/>
          <a:effectRef idx="0"/>
          <a:fontRef idx="minor"/>
        </p:style>
        <p:txBody>
          <a:bodyPr lIns="90000" rIns="90000" tIns="-12240" bIns="-12240" anchor="t">
            <a:noAutofit/>
          </a:bodyPr>
          <a:p>
            <a:pPr>
              <a:lnSpc>
                <a:spcPct val="100000"/>
              </a:lnSpc>
            </a:pPr>
            <a:endParaRPr b="0" lang="fr-FR" sz="2400" spc="-1" strike="noStrike">
              <a:solidFill>
                <a:srgbClr val="ffffff"/>
              </a:solidFill>
              <a:latin typeface="Times New Roman"/>
              <a:ea typeface="DejaVu Sans"/>
            </a:endParaRPr>
          </a:p>
        </p:txBody>
      </p:sp>
      <p:sp>
        <p:nvSpPr>
          <p:cNvPr id="312" name="Rectangle 39943"/>
          <p:cNvSpPr/>
          <p:nvPr/>
        </p:nvSpPr>
        <p:spPr>
          <a:xfrm>
            <a:off x="7251480" y="6286680"/>
            <a:ext cx="1063080" cy="3330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1600" spc="-1" strike="noStrike">
                <a:solidFill>
                  <a:srgbClr val="ffc000"/>
                </a:solidFill>
                <a:latin typeface="Times New Roman"/>
                <a:ea typeface="DejaVu Sans"/>
              </a:rPr>
              <a:t>Continents</a:t>
            </a:r>
            <a:endParaRPr b="0" lang="fr-FR" sz="1600" spc="-1" strike="noStrike">
              <a:solidFill>
                <a:srgbClr val="000000"/>
              </a:solidFill>
              <a:latin typeface="Arial"/>
            </a:endParaRPr>
          </a:p>
        </p:txBody>
      </p:sp>
      <p:cxnSp>
        <p:nvCxnSpPr>
          <p:cNvPr id="313" name="Connecteur droit avec flèche 39945"/>
          <p:cNvCxnSpPr/>
          <p:nvPr/>
        </p:nvCxnSpPr>
        <p:spPr>
          <a:xfrm flipH="1" flipV="1">
            <a:off x="6248160" y="5767200"/>
            <a:ext cx="1048680" cy="604080"/>
          </a:xfrm>
          <a:prstGeom prst="straightConnector1">
            <a:avLst/>
          </a:prstGeom>
          <a:ln w="9525">
            <a:solidFill>
              <a:srgbClr val="ffffff"/>
            </a:solidFill>
            <a:round/>
            <a:tailEnd len="med" type="triangle" w="med"/>
          </a:ln>
        </p:spPr>
      </p:cxnSp>
      <p:sp>
        <p:nvSpPr>
          <p:cNvPr id="314" name="Rectangle à coins arrondis 48"/>
          <p:cNvSpPr/>
          <p:nvPr/>
        </p:nvSpPr>
        <p:spPr>
          <a:xfrm>
            <a:off x="63360" y="7092360"/>
            <a:ext cx="9937440" cy="366120"/>
          </a:xfrm>
          <a:prstGeom prst="roundRect">
            <a:avLst>
              <a:gd name="adj" fmla="val 16667"/>
            </a:avLst>
          </a:prstGeom>
          <a:solidFill>
            <a:srgbClr val="eec412"/>
          </a:solidFill>
          <a:ln w="19050">
            <a:solidFill>
              <a:srgbClr val="00b0f0"/>
            </a:solidFill>
            <a:round/>
          </a:ln>
        </p:spPr>
        <p:style>
          <a:lnRef idx="0"/>
          <a:fillRef idx="0"/>
          <a:effectRef idx="0"/>
          <a:fontRef idx="minor"/>
        </p:style>
        <p:txBody>
          <a:bodyPr lIns="90000" rIns="90000" tIns="45000" bIns="45000" anchor="t">
            <a:noAutofit/>
          </a:bodyPr>
          <a:p>
            <a:pPr>
              <a:lnSpc>
                <a:spcPct val="95000"/>
              </a:lnSpc>
            </a:pPr>
            <a:endParaRPr b="0" lang="fr-FR" sz="2400" spc="-1" strike="noStrike">
              <a:solidFill>
                <a:srgbClr val="ffffff"/>
              </a:solidFill>
              <a:latin typeface="Times New Roman"/>
              <a:ea typeface="DejaVu Sans"/>
            </a:endParaRPr>
          </a:p>
        </p:txBody>
      </p:sp>
      <p:sp>
        <p:nvSpPr>
          <p:cNvPr id="315" name="Rectangle 39946"/>
          <p:cNvSpPr/>
          <p:nvPr/>
        </p:nvSpPr>
        <p:spPr>
          <a:xfrm>
            <a:off x="63360" y="7083000"/>
            <a:ext cx="105213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800" spc="-1" strike="noStrike">
                <a:solidFill>
                  <a:srgbClr val="22228b"/>
                </a:solidFill>
                <a:latin typeface="Times New Roman"/>
                <a:ea typeface="DejaVu Sans"/>
              </a:rPr>
              <a:t>On dénombre 18 chaines de montagnes sur la face visible : Alpes, Pyrénées, Jura, Carpates, Caucase, etc…</a:t>
            </a:r>
            <a:endParaRPr b="0" lang="fr-FR" sz="1800" spc="-1" strike="noStrike">
              <a:solidFill>
                <a:srgbClr val="000000"/>
              </a:solidFill>
              <a:latin typeface="Arial"/>
            </a:endParaRPr>
          </a:p>
        </p:txBody>
      </p:sp>
      <p:sp>
        <p:nvSpPr>
          <p:cNvPr id="316" name="Rectangle à coins arrondis 32"/>
          <p:cNvSpPr/>
          <p:nvPr/>
        </p:nvSpPr>
        <p:spPr>
          <a:xfrm>
            <a:off x="3324240" y="173160"/>
            <a:ext cx="3155400" cy="42804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317" name="Rectangle 10"/>
          <p:cNvSpPr/>
          <p:nvPr/>
        </p:nvSpPr>
        <p:spPr>
          <a:xfrm>
            <a:off x="3402720" y="157320"/>
            <a:ext cx="298188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400" spc="-1" strike="noStrike">
                <a:solidFill>
                  <a:schemeClr val="accent2">
                    <a:lumMod val="75000"/>
                  </a:schemeClr>
                </a:solidFill>
                <a:latin typeface="Times New Roman"/>
                <a:ea typeface="Lucida Sans Unicode"/>
              </a:rPr>
              <a:t>Topographie de la lune</a:t>
            </a:r>
            <a:endParaRPr b="0" lang="fr-FR" sz="2400" spc="-1" strike="noStrike">
              <a:solidFill>
                <a:srgbClr val="000000"/>
              </a:solidFill>
              <a:latin typeface="Arial"/>
            </a:endParaRPr>
          </a:p>
        </p:txBody>
      </p:sp>
      <p:sp>
        <p:nvSpPr>
          <p:cNvPr id="318" name="Rectangle 16"/>
          <p:cNvSpPr/>
          <p:nvPr/>
        </p:nvSpPr>
        <p:spPr>
          <a:xfrm>
            <a:off x="1818360" y="6454800"/>
            <a:ext cx="1023480" cy="25704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1100" spc="-1" strike="noStrike">
                <a:solidFill>
                  <a:schemeClr val="accent6">
                    <a:lumMod val="20000"/>
                    <a:lumOff val="80000"/>
                  </a:schemeClr>
                </a:solidFill>
                <a:latin typeface="Times New Roman"/>
                <a:ea typeface="Lucida Sans Unicode"/>
              </a:rPr>
              <a:t>Mer des Nuées</a:t>
            </a:r>
            <a:endParaRPr b="0" lang="fr-FR" sz="1100" spc="-1" strike="noStrike">
              <a:solidFill>
                <a:srgbClr val="000000"/>
              </a:solidFill>
              <a:latin typeface="Arial"/>
            </a:endParaRPr>
          </a:p>
        </p:txBody>
      </p:sp>
      <p:cxnSp>
        <p:nvCxnSpPr>
          <p:cNvPr id="319" name="Connecteur droit avec flèche 20"/>
          <p:cNvCxnSpPr/>
          <p:nvPr/>
        </p:nvCxnSpPr>
        <p:spPr>
          <a:xfrm flipH="1" flipV="1">
            <a:off x="4032000" y="5165640"/>
            <a:ext cx="24480" cy="6840"/>
          </a:xfrm>
          <a:prstGeom prst="straightConnector1">
            <a:avLst/>
          </a:prstGeom>
          <a:ln w="9525">
            <a:solidFill>
              <a:srgbClr val="000000"/>
            </a:solidFill>
            <a:round/>
            <a:tailEnd len="med" type="triangle" w="med"/>
          </a:ln>
        </p:spPr>
      </p:cxnSp>
      <p:cxnSp>
        <p:nvCxnSpPr>
          <p:cNvPr id="320" name="Connecteur droit avec flèche 22"/>
          <p:cNvCxnSpPr/>
          <p:nvPr/>
        </p:nvCxnSpPr>
        <p:spPr>
          <a:xfrm flipV="1">
            <a:off x="2678040" y="5364000"/>
            <a:ext cx="1354680" cy="1070640"/>
          </a:xfrm>
          <a:prstGeom prst="straightConnector1">
            <a:avLst/>
          </a:prstGeom>
          <a:ln w="9525">
            <a:solidFill>
              <a:srgbClr val="ffffff"/>
            </a:solidFill>
            <a:round/>
            <a:tailEnd len="med" type="triangle" w="med"/>
          </a:ln>
        </p:spPr>
      </p:cxnSp>
    </p:spTree>
  </p:cSld>
  <mc:AlternateContent>
    <mc:Choice Requires="p14">
      <p:transition spd="slow" p14:dur="2000"/>
    </mc:Choice>
    <mc:Fallback>
      <p:transition spd="slow"/>
    </mc:Fallback>
  </mc:AlternateContent>
  <p:timing>
    <p:tnLst>
      <p:par>
        <p:cTn id="119" dur="indefinite" restart="never" nodeType="tmRoot">
          <p:childTnLst>
            <p:seq>
              <p:cTn id="120" dur="indefinite" nodeType="mainSeq">
                <p:childTnLst>
                  <p:par>
                    <p:cTn id="121" nodeType="clickEffect" fill="hold">
                      <p:stCondLst>
                        <p:cond delay="indefinite"/>
                      </p:stCondLst>
                      <p:childTnLst>
                        <p:par>
                          <p:cTn id="122" nodeType="withEffect" fill="hold">
                            <p:stCondLst>
                              <p:cond delay="0"/>
                            </p:stCondLst>
                            <p:childTnLst>
                              <p:par>
                                <p:cTn id="123" nodeType="clickEffect" fill="hold" presetClass="entr" presetID="10">
                                  <p:stCondLst>
                                    <p:cond delay="0"/>
                                  </p:stCondLst>
                                  <p:childTnLst>
                                    <p:set>
                                      <p:cBhvr>
                                        <p:cTn id="124" dur="1" fill="hold">
                                          <p:stCondLst>
                                            <p:cond delay="0"/>
                                          </p:stCondLst>
                                        </p:cTn>
                                        <p:tgtEl>
                                          <p:spTgt spid="298"/>
                                        </p:tgtEl>
                                        <p:attrNameLst>
                                          <p:attrName>style.visibility</p:attrName>
                                        </p:attrNameLst>
                                      </p:cBhvr>
                                      <p:to>
                                        <p:strVal val="visible"/>
                                      </p:to>
                                    </p:set>
                                    <p:animEffect filter="fade" transition="in">
                                      <p:cBhvr additive="repl">
                                        <p:cTn id="125" dur="500"/>
                                        <p:tgtEl>
                                          <p:spTgt spid="298"/>
                                        </p:tgtEl>
                                      </p:cBhvr>
                                    </p:animEffect>
                                  </p:childTnLst>
                                </p:cTn>
                              </p:par>
                              <p:par>
                                <p:cTn id="126" nodeType="withEffect" fill="hold" presetClass="entr" presetID="10">
                                  <p:stCondLst>
                                    <p:cond delay="0"/>
                                  </p:stCondLst>
                                  <p:childTnLst>
                                    <p:set>
                                      <p:cBhvr>
                                        <p:cTn id="127" dur="1" fill="hold">
                                          <p:stCondLst>
                                            <p:cond delay="0"/>
                                          </p:stCondLst>
                                        </p:cTn>
                                        <p:tgtEl>
                                          <p:spTgt spid="299"/>
                                        </p:tgtEl>
                                        <p:attrNameLst>
                                          <p:attrName>style.visibility</p:attrName>
                                        </p:attrNameLst>
                                      </p:cBhvr>
                                      <p:to>
                                        <p:strVal val="visible"/>
                                      </p:to>
                                    </p:set>
                                    <p:animEffect filter="fade" transition="in">
                                      <p:cBhvr additive="repl">
                                        <p:cTn id="128" dur="500"/>
                                        <p:tgtEl>
                                          <p:spTgt spid="299"/>
                                        </p:tgtEl>
                                      </p:cBhvr>
                                    </p:animEffect>
                                  </p:childTnLst>
                                </p:cTn>
                              </p:par>
                              <p:par>
                                <p:cTn id="129" nodeType="withEffect" fill="hold" presetClass="entr" presetID="1">
                                  <p:stCondLst>
                                    <p:cond delay="0"/>
                                  </p:stCondLst>
                                  <p:childTnLst>
                                    <p:set>
                                      <p:cBhvr>
                                        <p:cTn id="130" dur="1" fill="hold">
                                          <p:stCondLst>
                                            <p:cond delay="0"/>
                                          </p:stCondLst>
                                        </p:cTn>
                                        <p:tgtEl>
                                          <p:spTgt spid="311"/>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nodeType="clickEffect" fill="hold" presetClass="entr" presetID="1">
                                  <p:stCondLst>
                                    <p:cond delay="0"/>
                                  </p:stCondLst>
                                  <p:childTnLst>
                                    <p:set>
                                      <p:cBhvr>
                                        <p:cTn id="134" dur="1" fill="hold">
                                          <p:stCondLst>
                                            <p:cond delay="0"/>
                                          </p:stCondLst>
                                        </p:cTn>
                                        <p:tgtEl>
                                          <p:spTgt spid="314"/>
                                        </p:tgtEl>
                                        <p:attrNameLst>
                                          <p:attrName>style.visibility</p:attrName>
                                        </p:attrNameLst>
                                      </p:cBhvr>
                                      <p:to>
                                        <p:strVal val="visible"/>
                                      </p:to>
                                    </p:set>
                                  </p:childTnLst>
                                </p:cTn>
                              </p:par>
                              <p:par>
                                <p:cTn id="135" nodeType="withEffect" fill="hold" presetClass="entr" presetID="1">
                                  <p:stCondLst>
                                    <p:cond delay="0"/>
                                  </p:stCondLst>
                                  <p:childTnLst>
                                    <p:set>
                                      <p:cBhvr>
                                        <p:cTn id="136" dur="1" fill="hold">
                                          <p:stCondLst>
                                            <p:cond delay="0"/>
                                          </p:stCondLst>
                                        </p:cTn>
                                        <p:tgtEl>
                                          <p:spTgt spid="3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1" name="Text Box 4"/>
          <p:cNvSpPr/>
          <p:nvPr/>
        </p:nvSpPr>
        <p:spPr>
          <a:xfrm>
            <a:off x="2433600" y="179280"/>
            <a:ext cx="8751240" cy="499320"/>
          </a:xfrm>
          <a:prstGeom prst="rect">
            <a:avLst/>
          </a:prstGeom>
          <a:noFill/>
          <a:ln w="0">
            <a:noFill/>
          </a:ln>
        </p:spPr>
        <p:style>
          <a:lnRef idx="0"/>
          <a:fillRef idx="0"/>
          <a:effectRef idx="0"/>
          <a:fontRef idx="minor"/>
        </p:style>
        <p:txBody>
          <a:bodyPr lIns="0" rIns="0" tIns="0" bIns="0" anchor="t">
            <a:noAutofit/>
          </a:bodyPr>
          <a:p>
            <a:pPr>
              <a:lnSpc>
                <a:spcPct val="102000"/>
              </a:lnSpc>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endParaRPr b="1" lang="fr-FR" sz="3600" spc="-1" strike="noStrike">
              <a:solidFill>
                <a:srgbClr val="0099ff"/>
              </a:solidFill>
              <a:latin typeface="Monotype Corsiva"/>
              <a:ea typeface="DejaVu Sans"/>
            </a:endParaRPr>
          </a:p>
        </p:txBody>
      </p:sp>
      <p:sp>
        <p:nvSpPr>
          <p:cNvPr id="322" name="Text Box 5"/>
          <p:cNvSpPr/>
          <p:nvPr/>
        </p:nvSpPr>
        <p:spPr>
          <a:xfrm>
            <a:off x="257040" y="6404040"/>
            <a:ext cx="10065600" cy="631080"/>
          </a:xfrm>
          <a:prstGeom prst="rect">
            <a:avLst/>
          </a:prstGeom>
          <a:noFill/>
          <a:ln w="0">
            <a:noFill/>
          </a:ln>
        </p:spPr>
        <p:style>
          <a:lnRef idx="0"/>
          <a:fillRef idx="0"/>
          <a:effectRef idx="0"/>
          <a:fontRef idx="minor"/>
        </p:style>
        <p:txBody>
          <a:bodyPr lIns="0" rIns="0" tIns="14040" bIns="0" anchor="t">
            <a:noAutofit/>
          </a:bodyPr>
          <a:p>
            <a:pPr algn="ctr">
              <a:lnSpc>
                <a:spcPct val="95000"/>
              </a:lnSpc>
              <a:tabLst>
                <a:tab algn="l" pos="723960"/>
                <a:tab algn="l" pos="1447920"/>
                <a:tab algn="l" pos="2171880"/>
                <a:tab algn="l" pos="2895480"/>
                <a:tab algn="l" pos="3619440"/>
                <a:tab algn="l" pos="4343400"/>
                <a:tab algn="l" pos="5067360"/>
                <a:tab algn="l" pos="5791320"/>
                <a:tab algn="l" pos="6515280"/>
                <a:tab algn="l" pos="7238880"/>
                <a:tab algn="l" pos="7962840"/>
                <a:tab algn="l" pos="8686800"/>
                <a:tab algn="l" pos="9410760"/>
              </a:tabLst>
            </a:pPr>
            <a:endParaRPr b="1" lang="fr-FR" sz="2200" spc="-1" strike="noStrike">
              <a:solidFill>
                <a:srgbClr val="99ccff"/>
              </a:solidFill>
              <a:latin typeface="Times New Roman"/>
              <a:ea typeface="DejaVu Sans"/>
            </a:endParaRPr>
          </a:p>
        </p:txBody>
      </p:sp>
      <p:sp>
        <p:nvSpPr>
          <p:cNvPr id="323" name="Text Box 6"/>
          <p:cNvSpPr/>
          <p:nvPr/>
        </p:nvSpPr>
        <p:spPr>
          <a:xfrm>
            <a:off x="2130480" y="7024680"/>
            <a:ext cx="5803200" cy="315360"/>
          </a:xfrm>
          <a:prstGeom prst="rect">
            <a:avLst/>
          </a:prstGeom>
          <a:noFill/>
          <a:ln w="0">
            <a:noFill/>
          </a:ln>
        </p:spPr>
        <p:style>
          <a:lnRef idx="0"/>
          <a:fillRef idx="0"/>
          <a:effectRef idx="0"/>
          <a:fontRef idx="minor"/>
        </p:style>
        <p:txBody>
          <a:bodyPr lIns="0" rIns="0" tIns="14040" bIns="0" anchor="t">
            <a:noAutofit/>
          </a:bodyPr>
          <a:p>
            <a:pPr>
              <a:lnSpc>
                <a:spcPct val="95000"/>
              </a:lnSpc>
              <a:tabLst>
                <a:tab algn="l" pos="723960"/>
                <a:tab algn="l" pos="1447920"/>
                <a:tab algn="l" pos="2171880"/>
                <a:tab algn="l" pos="2895480"/>
                <a:tab algn="l" pos="3619440"/>
                <a:tab algn="l" pos="4343400"/>
                <a:tab algn="l" pos="5067360"/>
                <a:tab algn="l" pos="5791320"/>
              </a:tabLst>
            </a:pPr>
            <a:endParaRPr b="1" lang="fr-FR" sz="2200" spc="-1" strike="noStrike">
              <a:solidFill>
                <a:srgbClr val="99ccff"/>
              </a:solidFill>
              <a:latin typeface="Times New Roman"/>
              <a:ea typeface="DejaVu Sans"/>
            </a:endParaRPr>
          </a:p>
        </p:txBody>
      </p:sp>
      <p:graphicFrame>
        <p:nvGraphicFramePr>
          <p:cNvPr id="324" name="Object 2"/>
          <p:cNvGraphicFramePr/>
          <p:nvPr/>
        </p:nvGraphicFramePr>
        <p:xfrm>
          <a:off x="0" y="-16920"/>
          <a:ext cx="10944360" cy="7756560"/>
        </p:xfrm>
        <a:graphic>
          <a:graphicData uri="http://schemas.openxmlformats.org/presentationml/2006/ole">
            <p:oleObj progId="CorelPhotoPaint.Image.7" r:id="rId1" spid="">
              <p:embed/>
              <p:pic>
                <p:nvPicPr>
                  <p:cNvPr id="325" name="Object 2" descr=""/>
                  <p:cNvPicPr/>
                  <p:nvPr/>
                </p:nvPicPr>
                <p:blipFill>
                  <a:blip r:embed="rId2"/>
                  <a:stretch/>
                </p:blipFill>
                <p:spPr>
                  <a:xfrm>
                    <a:off x="0" y="-16920"/>
                    <a:ext cx="10944360" cy="7756560"/>
                  </a:xfrm>
                  <a:prstGeom prst="rect">
                    <a:avLst/>
                  </a:prstGeom>
                  <a:ln w="0">
                    <a:noFill/>
                  </a:ln>
                </p:spPr>
              </p:pic>
            </p:oleObj>
          </a:graphicData>
        </a:graphic>
      </p:graphicFrame>
      <p:sp>
        <p:nvSpPr>
          <p:cNvPr id="326" name="Rectangle à coins arrondis 12"/>
          <p:cNvSpPr/>
          <p:nvPr/>
        </p:nvSpPr>
        <p:spPr>
          <a:xfrm>
            <a:off x="3510000" y="134640"/>
            <a:ext cx="3318480" cy="44532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327" name="Rectangle 2"/>
          <p:cNvSpPr/>
          <p:nvPr/>
        </p:nvSpPr>
        <p:spPr>
          <a:xfrm>
            <a:off x="2382840" y="117360"/>
            <a:ext cx="5500080" cy="4611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endParaRPr b="0" lang="fr-FR" sz="2400" spc="-1" strike="noStrike">
              <a:solidFill>
                <a:schemeClr val="accent6">
                  <a:lumMod val="75000"/>
                </a:schemeClr>
              </a:solidFill>
              <a:latin typeface="Times New Roman"/>
              <a:ea typeface="DejaVu Sans"/>
            </a:endParaRPr>
          </a:p>
        </p:txBody>
      </p:sp>
      <p:pic>
        <p:nvPicPr>
          <p:cNvPr id="328" name="Image 4" descr=""/>
          <p:cNvPicPr/>
          <p:nvPr/>
        </p:nvPicPr>
        <p:blipFill>
          <a:blip r:embed="rId3"/>
          <a:stretch/>
        </p:blipFill>
        <p:spPr>
          <a:xfrm>
            <a:off x="1801440" y="971640"/>
            <a:ext cx="6662520" cy="6408000"/>
          </a:xfrm>
          <a:prstGeom prst="rect">
            <a:avLst/>
          </a:prstGeom>
          <a:ln w="0">
            <a:noFill/>
          </a:ln>
        </p:spPr>
      </p:pic>
      <p:sp>
        <p:nvSpPr>
          <p:cNvPr id="329" name="Ellipse 1"/>
          <p:cNvSpPr/>
          <p:nvPr/>
        </p:nvSpPr>
        <p:spPr>
          <a:xfrm rot="3736800">
            <a:off x="4372560" y="2213640"/>
            <a:ext cx="1159560" cy="1631880"/>
          </a:xfrm>
          <a:prstGeom prst="ellipse">
            <a:avLst/>
          </a:prstGeom>
          <a:noFill/>
          <a:ln w="19050">
            <a:solidFill>
              <a:srgbClr val="ff9900"/>
            </a:solidFill>
            <a:round/>
          </a:ln>
        </p:spPr>
        <p:style>
          <a:lnRef idx="0"/>
          <a:fillRef idx="0"/>
          <a:effectRef idx="0"/>
          <a:fontRef idx="minor"/>
        </p:style>
        <p:txBody>
          <a:bodyPr numCol="1" spcCol="0" lIns="90000" rIns="90000" tIns="45000" bIns="45000" anchor="t">
            <a:noAutofit/>
          </a:bodyPr>
          <a:p>
            <a:pPr>
              <a:lnSpc>
                <a:spcPct val="95000"/>
              </a:lnSpc>
              <a:tabLst>
                <a:tab algn="l" pos="0"/>
              </a:tabLst>
            </a:pPr>
            <a:endParaRPr b="0" lang="fr-FR" sz="2400" spc="-1" strike="noStrike">
              <a:solidFill>
                <a:srgbClr val="ffffff"/>
              </a:solidFill>
              <a:latin typeface="Times New Roman"/>
              <a:ea typeface="DejaVu Sans"/>
            </a:endParaRPr>
          </a:p>
        </p:txBody>
      </p:sp>
      <p:sp>
        <p:nvSpPr>
          <p:cNvPr id="330" name="Rectangle 3"/>
          <p:cNvSpPr/>
          <p:nvPr/>
        </p:nvSpPr>
        <p:spPr>
          <a:xfrm>
            <a:off x="3684960" y="115200"/>
            <a:ext cx="308700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400" spc="-1" strike="noStrike">
                <a:solidFill>
                  <a:schemeClr val="accent6">
                    <a:lumMod val="75000"/>
                  </a:schemeClr>
                </a:solidFill>
                <a:latin typeface="Times New Roman"/>
                <a:ea typeface="DejaVu Sans"/>
              </a:rPr>
              <a:t>La chaine des Apennins</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1" name="Text Box 4"/>
          <p:cNvSpPr/>
          <p:nvPr/>
        </p:nvSpPr>
        <p:spPr>
          <a:xfrm>
            <a:off x="2433600" y="179280"/>
            <a:ext cx="8751240" cy="499320"/>
          </a:xfrm>
          <a:prstGeom prst="rect">
            <a:avLst/>
          </a:prstGeom>
          <a:noFill/>
          <a:ln w="0">
            <a:noFill/>
          </a:ln>
        </p:spPr>
        <p:style>
          <a:lnRef idx="0"/>
          <a:fillRef idx="0"/>
          <a:effectRef idx="0"/>
          <a:fontRef idx="minor"/>
        </p:style>
        <p:txBody>
          <a:bodyPr lIns="0" rIns="0" tIns="0" bIns="0" anchor="t">
            <a:noAutofit/>
          </a:bodyPr>
          <a:p>
            <a:pPr>
              <a:lnSpc>
                <a:spcPct val="102000"/>
              </a:lnSpc>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endParaRPr b="1" lang="fr-FR" sz="3600" spc="-1" strike="noStrike">
              <a:solidFill>
                <a:srgbClr val="0099ff"/>
              </a:solidFill>
              <a:latin typeface="Monotype Corsiva"/>
              <a:ea typeface="DejaVu Sans"/>
            </a:endParaRPr>
          </a:p>
        </p:txBody>
      </p:sp>
      <p:sp>
        <p:nvSpPr>
          <p:cNvPr id="332" name="Text Box 5"/>
          <p:cNvSpPr/>
          <p:nvPr/>
        </p:nvSpPr>
        <p:spPr>
          <a:xfrm>
            <a:off x="257040" y="6404040"/>
            <a:ext cx="10065600" cy="631080"/>
          </a:xfrm>
          <a:prstGeom prst="rect">
            <a:avLst/>
          </a:prstGeom>
          <a:noFill/>
          <a:ln w="0">
            <a:noFill/>
          </a:ln>
        </p:spPr>
        <p:style>
          <a:lnRef idx="0"/>
          <a:fillRef idx="0"/>
          <a:effectRef idx="0"/>
          <a:fontRef idx="minor"/>
        </p:style>
        <p:txBody>
          <a:bodyPr lIns="0" rIns="0" tIns="14040" bIns="0" anchor="t">
            <a:noAutofit/>
          </a:bodyPr>
          <a:p>
            <a:pPr algn="ctr">
              <a:lnSpc>
                <a:spcPct val="95000"/>
              </a:lnSpc>
              <a:tabLst>
                <a:tab algn="l" pos="723960"/>
                <a:tab algn="l" pos="1447920"/>
                <a:tab algn="l" pos="2171880"/>
                <a:tab algn="l" pos="2895480"/>
                <a:tab algn="l" pos="3619440"/>
                <a:tab algn="l" pos="4343400"/>
                <a:tab algn="l" pos="5067360"/>
                <a:tab algn="l" pos="5791320"/>
                <a:tab algn="l" pos="6515280"/>
                <a:tab algn="l" pos="7238880"/>
                <a:tab algn="l" pos="7962840"/>
                <a:tab algn="l" pos="8686800"/>
                <a:tab algn="l" pos="9410760"/>
              </a:tabLst>
            </a:pPr>
            <a:endParaRPr b="1" lang="fr-FR" sz="2200" spc="-1" strike="noStrike">
              <a:solidFill>
                <a:srgbClr val="99ccff"/>
              </a:solidFill>
              <a:latin typeface="Times New Roman"/>
              <a:ea typeface="DejaVu Sans"/>
            </a:endParaRPr>
          </a:p>
        </p:txBody>
      </p:sp>
      <p:sp>
        <p:nvSpPr>
          <p:cNvPr id="333" name="Text Box 6"/>
          <p:cNvSpPr/>
          <p:nvPr/>
        </p:nvSpPr>
        <p:spPr>
          <a:xfrm>
            <a:off x="2130480" y="7024680"/>
            <a:ext cx="5803200" cy="315360"/>
          </a:xfrm>
          <a:prstGeom prst="rect">
            <a:avLst/>
          </a:prstGeom>
          <a:noFill/>
          <a:ln w="0">
            <a:noFill/>
          </a:ln>
        </p:spPr>
        <p:style>
          <a:lnRef idx="0"/>
          <a:fillRef idx="0"/>
          <a:effectRef idx="0"/>
          <a:fontRef idx="minor"/>
        </p:style>
        <p:txBody>
          <a:bodyPr lIns="0" rIns="0" tIns="14040" bIns="0" anchor="t">
            <a:noAutofit/>
          </a:bodyPr>
          <a:p>
            <a:pPr>
              <a:lnSpc>
                <a:spcPct val="95000"/>
              </a:lnSpc>
              <a:tabLst>
                <a:tab algn="l" pos="723960"/>
                <a:tab algn="l" pos="1447920"/>
                <a:tab algn="l" pos="2171880"/>
                <a:tab algn="l" pos="2895480"/>
                <a:tab algn="l" pos="3619440"/>
                <a:tab algn="l" pos="4343400"/>
                <a:tab algn="l" pos="5067360"/>
                <a:tab algn="l" pos="5791320"/>
              </a:tabLst>
            </a:pPr>
            <a:endParaRPr b="1" lang="fr-FR" sz="2200" spc="-1" strike="noStrike">
              <a:solidFill>
                <a:srgbClr val="99ccff"/>
              </a:solidFill>
              <a:latin typeface="Times New Roman"/>
              <a:ea typeface="DejaVu Sans"/>
            </a:endParaRPr>
          </a:p>
        </p:txBody>
      </p:sp>
      <p:graphicFrame>
        <p:nvGraphicFramePr>
          <p:cNvPr id="334" name="Object 2"/>
          <p:cNvGraphicFramePr/>
          <p:nvPr/>
        </p:nvGraphicFramePr>
        <p:xfrm>
          <a:off x="-175320" y="0"/>
          <a:ext cx="10414800" cy="7558920"/>
        </p:xfrm>
        <a:graphic>
          <a:graphicData uri="http://schemas.openxmlformats.org/presentationml/2006/ole">
            <p:oleObj progId="CorelPhotoPaint.Image.7" r:id="rId1" spid="">
              <p:embed/>
              <p:pic>
                <p:nvPicPr>
                  <p:cNvPr id="335" name="Object 2" descr=""/>
                  <p:cNvPicPr/>
                  <p:nvPr/>
                </p:nvPicPr>
                <p:blipFill>
                  <a:blip r:embed="rId2"/>
                  <a:stretch/>
                </p:blipFill>
                <p:spPr>
                  <a:xfrm>
                    <a:off x="-175320" y="0"/>
                    <a:ext cx="10414800" cy="7558920"/>
                  </a:xfrm>
                  <a:prstGeom prst="rect">
                    <a:avLst/>
                  </a:prstGeom>
                  <a:ln w="0">
                    <a:noFill/>
                  </a:ln>
                </p:spPr>
              </p:pic>
            </p:oleObj>
          </a:graphicData>
        </a:graphic>
      </p:graphicFrame>
      <p:sp>
        <p:nvSpPr>
          <p:cNvPr id="336" name="ZoneTexte 2"/>
          <p:cNvSpPr/>
          <p:nvPr/>
        </p:nvSpPr>
        <p:spPr>
          <a:xfrm>
            <a:off x="2619360" y="44280"/>
            <a:ext cx="6047640" cy="3330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600" spc="-1" strike="noStrike">
                <a:solidFill>
                  <a:srgbClr val="ffc000"/>
                </a:solidFill>
                <a:latin typeface="Times New Roman"/>
                <a:ea typeface="DejaVu Sans"/>
              </a:rPr>
              <a:t>  </a:t>
            </a:r>
            <a:endParaRPr b="0" lang="fr-FR" sz="1600" spc="-1" strike="noStrike">
              <a:solidFill>
                <a:srgbClr val="000000"/>
              </a:solidFill>
              <a:latin typeface="Arial"/>
            </a:endParaRPr>
          </a:p>
        </p:txBody>
      </p:sp>
      <p:sp>
        <p:nvSpPr>
          <p:cNvPr id="337" name="Rectangle 2"/>
          <p:cNvSpPr/>
          <p:nvPr/>
        </p:nvSpPr>
        <p:spPr>
          <a:xfrm>
            <a:off x="3445200" y="165960"/>
            <a:ext cx="550008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400" spc="-1" strike="noStrike">
                <a:solidFill>
                  <a:schemeClr val="accent6">
                    <a:lumMod val="75000"/>
                  </a:schemeClr>
                </a:solidFill>
                <a:latin typeface="Times New Roman"/>
                <a:ea typeface="DejaVu Sans"/>
              </a:rPr>
              <a:t>La chaine des Apennins</a:t>
            </a:r>
            <a:endParaRPr b="0" lang="fr-FR" sz="2400" spc="-1" strike="noStrike">
              <a:solidFill>
                <a:srgbClr val="000000"/>
              </a:solidFill>
              <a:latin typeface="Arial"/>
            </a:endParaRPr>
          </a:p>
        </p:txBody>
      </p:sp>
      <p:pic>
        <p:nvPicPr>
          <p:cNvPr id="338" name="Image 1" descr=""/>
          <p:cNvPicPr/>
          <p:nvPr/>
        </p:nvPicPr>
        <p:blipFill>
          <a:blip r:embed="rId3"/>
          <a:stretch/>
        </p:blipFill>
        <p:spPr>
          <a:xfrm>
            <a:off x="0" y="-180720"/>
            <a:ext cx="10423440" cy="8309880"/>
          </a:xfrm>
          <a:prstGeom prst="rect">
            <a:avLst/>
          </a:prstGeom>
          <a:ln w="0">
            <a:noFill/>
          </a:ln>
        </p:spPr>
      </p:pic>
      <p:sp>
        <p:nvSpPr>
          <p:cNvPr id="339" name="Rectangle 3"/>
          <p:cNvSpPr/>
          <p:nvPr/>
        </p:nvSpPr>
        <p:spPr>
          <a:xfrm>
            <a:off x="717840" y="650880"/>
            <a:ext cx="5037840" cy="5158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fr-FR" sz="1400" spc="-1" strike="noStrike">
                <a:solidFill>
                  <a:srgbClr val="ffffff"/>
                </a:solidFill>
                <a:latin typeface="Times New Roman"/>
                <a:ea typeface="DejaVu Sans"/>
              </a:rPr>
              <a:t>Cratère Archimède</a:t>
            </a:r>
            <a:endParaRPr b="0" lang="fr-FR" sz="1400" spc="-1" strike="noStrike">
              <a:solidFill>
                <a:srgbClr val="000000"/>
              </a:solidFill>
              <a:latin typeface="Arial"/>
            </a:endParaRPr>
          </a:p>
          <a:p>
            <a:pPr algn="ctr">
              <a:lnSpc>
                <a:spcPct val="100000"/>
              </a:lnSpc>
            </a:pPr>
            <a:r>
              <a:rPr b="0" lang="fr-FR" sz="1400" spc="-1" strike="noStrike">
                <a:solidFill>
                  <a:srgbClr val="ffffff"/>
                </a:solidFill>
                <a:latin typeface="Times New Roman"/>
                <a:ea typeface="DejaVu Sans"/>
              </a:rPr>
              <a:t>D = 85 km  </a:t>
            </a:r>
            <a:endParaRPr b="0" lang="fr-FR" sz="1400" spc="-1" strike="noStrike">
              <a:solidFill>
                <a:srgbClr val="000000"/>
              </a:solidFill>
              <a:latin typeface="Arial"/>
            </a:endParaRPr>
          </a:p>
        </p:txBody>
      </p:sp>
      <p:cxnSp>
        <p:nvCxnSpPr>
          <p:cNvPr id="340" name="Connecteur droit avec flèche 5"/>
          <p:cNvCxnSpPr/>
          <p:nvPr/>
        </p:nvCxnSpPr>
        <p:spPr>
          <a:xfrm>
            <a:off x="6975000" y="1891080"/>
            <a:ext cx="874080" cy="348840"/>
          </a:xfrm>
          <a:prstGeom prst="straightConnector1">
            <a:avLst/>
          </a:prstGeom>
          <a:ln w="19050">
            <a:solidFill>
              <a:srgbClr val="ccffff"/>
            </a:solidFill>
            <a:round/>
            <a:tailEnd len="med" type="triangle" w="med"/>
          </a:ln>
        </p:spPr>
      </p:cxnSp>
      <p:sp>
        <p:nvSpPr>
          <p:cNvPr id="341" name="Rectangle 13"/>
          <p:cNvSpPr/>
          <p:nvPr/>
        </p:nvSpPr>
        <p:spPr>
          <a:xfrm>
            <a:off x="-1224360" y="5827680"/>
            <a:ext cx="5037840" cy="5158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fr-FR" sz="1400" spc="-1" strike="noStrike">
                <a:solidFill>
                  <a:srgbClr val="ffffff"/>
                </a:solidFill>
                <a:latin typeface="Times New Roman"/>
                <a:ea typeface="DejaVu Sans"/>
              </a:rPr>
              <a:t>Cratère Eratosthène</a:t>
            </a:r>
            <a:endParaRPr b="0" lang="fr-FR" sz="1400" spc="-1" strike="noStrike">
              <a:solidFill>
                <a:srgbClr val="000000"/>
              </a:solidFill>
              <a:latin typeface="Arial"/>
            </a:endParaRPr>
          </a:p>
          <a:p>
            <a:pPr algn="ctr">
              <a:lnSpc>
                <a:spcPct val="100000"/>
              </a:lnSpc>
            </a:pPr>
            <a:r>
              <a:rPr b="0" lang="fr-FR" sz="1400" spc="-1" strike="noStrike">
                <a:solidFill>
                  <a:srgbClr val="ffffff"/>
                </a:solidFill>
                <a:latin typeface="Times New Roman"/>
                <a:ea typeface="DejaVu Sans"/>
              </a:rPr>
              <a:t>D = 53 km  </a:t>
            </a:r>
            <a:endParaRPr b="0" lang="fr-FR" sz="1400" spc="-1" strike="noStrike">
              <a:solidFill>
                <a:srgbClr val="000000"/>
              </a:solidFill>
              <a:latin typeface="Arial"/>
            </a:endParaRPr>
          </a:p>
        </p:txBody>
      </p:sp>
      <p:cxnSp>
        <p:nvCxnSpPr>
          <p:cNvPr id="342" name="Connecteur droit avec flèche 6"/>
          <p:cNvCxnSpPr/>
          <p:nvPr/>
        </p:nvCxnSpPr>
        <p:spPr>
          <a:xfrm flipV="1">
            <a:off x="4032000" y="821160"/>
            <a:ext cx="576720" cy="137880"/>
          </a:xfrm>
          <a:prstGeom prst="straightConnector1">
            <a:avLst/>
          </a:prstGeom>
          <a:ln w="9525">
            <a:solidFill>
              <a:srgbClr val="f2f2f2"/>
            </a:solidFill>
            <a:round/>
            <a:tailEnd len="med" type="triangle" w="med"/>
          </a:ln>
        </p:spPr>
      </p:cxnSp>
      <p:cxnSp>
        <p:nvCxnSpPr>
          <p:cNvPr id="343" name="Connecteur droit avec flèche 15"/>
          <p:cNvCxnSpPr/>
          <p:nvPr/>
        </p:nvCxnSpPr>
        <p:spPr>
          <a:xfrm>
            <a:off x="1294920" y="6361920"/>
            <a:ext cx="288720" cy="351720"/>
          </a:xfrm>
          <a:prstGeom prst="straightConnector1">
            <a:avLst/>
          </a:prstGeom>
          <a:ln w="9525">
            <a:solidFill>
              <a:srgbClr val="f2f2f2"/>
            </a:solidFill>
            <a:round/>
            <a:tailEnd len="med" type="triangle" w="med"/>
          </a:ln>
        </p:spPr>
      </p:cxnSp>
      <p:cxnSp>
        <p:nvCxnSpPr>
          <p:cNvPr id="344" name="Connecteur droit avec flèche 17"/>
          <p:cNvCxnSpPr/>
          <p:nvPr/>
        </p:nvCxnSpPr>
        <p:spPr>
          <a:xfrm>
            <a:off x="4824000" y="4521600"/>
            <a:ext cx="538920" cy="232200"/>
          </a:xfrm>
          <a:prstGeom prst="straightConnector1">
            <a:avLst/>
          </a:prstGeom>
          <a:ln w="9525">
            <a:solidFill>
              <a:srgbClr val="ffffff"/>
            </a:solidFill>
            <a:round/>
            <a:tailEnd len="med" type="triangle" w="med"/>
          </a:ln>
        </p:spPr>
      </p:cxnSp>
      <p:sp>
        <p:nvSpPr>
          <p:cNvPr id="345" name="ZoneTexte 18"/>
          <p:cNvSpPr/>
          <p:nvPr/>
        </p:nvSpPr>
        <p:spPr>
          <a:xfrm>
            <a:off x="2433600" y="4176000"/>
            <a:ext cx="3863520" cy="5763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fr-FR" sz="1600" spc="-1" strike="noStrike">
                <a:solidFill>
                  <a:srgbClr val="ffffff"/>
                </a:solidFill>
                <a:latin typeface="Times New Roman"/>
                <a:ea typeface="DejaVu Sans"/>
              </a:rPr>
              <a:t>Mont Huygens</a:t>
            </a:r>
            <a:endParaRPr b="0" lang="fr-FR" sz="1600" spc="-1" strike="noStrike">
              <a:solidFill>
                <a:srgbClr val="000000"/>
              </a:solidFill>
              <a:latin typeface="Arial"/>
            </a:endParaRPr>
          </a:p>
          <a:p>
            <a:pPr algn="ctr">
              <a:lnSpc>
                <a:spcPct val="100000"/>
              </a:lnSpc>
            </a:pPr>
            <a:r>
              <a:rPr b="0" lang="fr-FR" sz="1600" spc="-1" strike="noStrike">
                <a:solidFill>
                  <a:srgbClr val="ffffff"/>
                </a:solidFill>
                <a:latin typeface="Times New Roman"/>
                <a:ea typeface="DejaVu Sans"/>
              </a:rPr>
              <a:t>Alt 5500m</a:t>
            </a:r>
            <a:endParaRPr b="0" lang="fr-FR" sz="1600" spc="-1" strike="noStrike">
              <a:solidFill>
                <a:srgbClr val="000000"/>
              </a:solidFill>
              <a:latin typeface="Arial"/>
            </a:endParaRPr>
          </a:p>
        </p:txBody>
      </p:sp>
      <p:cxnSp>
        <p:nvCxnSpPr>
          <p:cNvPr id="346" name="Connecteur droit 7"/>
          <p:cNvCxnSpPr/>
          <p:nvPr/>
        </p:nvCxnSpPr>
        <p:spPr>
          <a:xfrm>
            <a:off x="6654240" y="1079280"/>
            <a:ext cx="53280" cy="1909080"/>
          </a:xfrm>
          <a:prstGeom prst="straightConnector1">
            <a:avLst/>
          </a:prstGeom>
          <a:ln w="19050">
            <a:solidFill>
              <a:srgbClr val="ffcc00"/>
            </a:solidFill>
            <a:round/>
          </a:ln>
        </p:spPr>
      </p:cxnSp>
      <p:cxnSp>
        <p:nvCxnSpPr>
          <p:cNvPr id="347" name="Connecteur droit 11"/>
          <p:cNvCxnSpPr/>
          <p:nvPr/>
        </p:nvCxnSpPr>
        <p:spPr>
          <a:xfrm>
            <a:off x="6696000" y="2987640"/>
            <a:ext cx="3097440" cy="720"/>
          </a:xfrm>
          <a:prstGeom prst="straightConnector1">
            <a:avLst/>
          </a:prstGeom>
          <a:ln w="19050">
            <a:solidFill>
              <a:srgbClr val="ffcc00"/>
            </a:solidFill>
            <a:round/>
          </a:ln>
        </p:spPr>
      </p:cxnSp>
      <p:cxnSp>
        <p:nvCxnSpPr>
          <p:cNvPr id="348" name="Connecteur droit 21"/>
          <p:cNvCxnSpPr/>
          <p:nvPr/>
        </p:nvCxnSpPr>
        <p:spPr>
          <a:xfrm>
            <a:off x="6654240" y="1055160"/>
            <a:ext cx="3139200" cy="720"/>
          </a:xfrm>
          <a:prstGeom prst="straightConnector1">
            <a:avLst/>
          </a:prstGeom>
          <a:ln w="19050">
            <a:solidFill>
              <a:srgbClr val="ffcc00"/>
            </a:solidFill>
            <a:round/>
          </a:ln>
        </p:spPr>
      </p:cxnSp>
      <p:cxnSp>
        <p:nvCxnSpPr>
          <p:cNvPr id="349" name="Connecteur droit 23"/>
          <p:cNvCxnSpPr/>
          <p:nvPr/>
        </p:nvCxnSpPr>
        <p:spPr>
          <a:xfrm>
            <a:off x="9792720" y="1055160"/>
            <a:ext cx="720" cy="1933200"/>
          </a:xfrm>
          <a:prstGeom prst="straightConnector1">
            <a:avLst/>
          </a:prstGeom>
          <a:ln w="19050">
            <a:solidFill>
              <a:srgbClr val="ffcc00"/>
            </a:solidFill>
            <a:round/>
          </a:ln>
        </p:spPr>
      </p:cxnSp>
      <p:sp>
        <p:nvSpPr>
          <p:cNvPr id="350" name="Rectangle 4"/>
          <p:cNvSpPr/>
          <p:nvPr/>
        </p:nvSpPr>
        <p:spPr>
          <a:xfrm>
            <a:off x="557280" y="2943000"/>
            <a:ext cx="1235160" cy="3027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1400" spc="-1" strike="noStrike">
                <a:solidFill>
                  <a:srgbClr val="ffffff"/>
                </a:solidFill>
                <a:latin typeface="Times New Roman"/>
                <a:ea typeface="DejaVu Sans"/>
              </a:rPr>
              <a:t>Mer des pluies</a:t>
            </a:r>
            <a:endParaRPr b="0" lang="fr-FR" sz="1400" spc="-1" strike="noStrike">
              <a:solidFill>
                <a:srgbClr val="000000"/>
              </a:solidFill>
              <a:latin typeface="Arial"/>
            </a:endParaRPr>
          </a:p>
        </p:txBody>
      </p:sp>
      <p:sp>
        <p:nvSpPr>
          <p:cNvPr id="351" name="Rectangle 9"/>
          <p:cNvSpPr/>
          <p:nvPr/>
        </p:nvSpPr>
        <p:spPr>
          <a:xfrm>
            <a:off x="3778560" y="1473840"/>
            <a:ext cx="5037840" cy="5763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fr-FR" sz="1600" spc="-1" strike="noStrike">
                <a:solidFill>
                  <a:srgbClr val="ccffff"/>
                </a:solidFill>
                <a:latin typeface="Times New Roman"/>
                <a:ea typeface="DejaVu Sans"/>
              </a:rPr>
              <a:t>Site d’alunissage</a:t>
            </a:r>
            <a:endParaRPr b="0" lang="fr-FR" sz="1600" spc="-1" strike="noStrike">
              <a:solidFill>
                <a:srgbClr val="000000"/>
              </a:solidFill>
              <a:latin typeface="Arial"/>
            </a:endParaRPr>
          </a:p>
          <a:p>
            <a:pPr algn="ctr">
              <a:lnSpc>
                <a:spcPct val="100000"/>
              </a:lnSpc>
            </a:pPr>
            <a:r>
              <a:rPr b="1" lang="fr-FR" sz="1600" spc="-1" strike="noStrike">
                <a:solidFill>
                  <a:srgbClr val="ccffff"/>
                </a:solidFill>
                <a:latin typeface="Times New Roman"/>
                <a:ea typeface="DejaVu Sans"/>
              </a:rPr>
              <a:t> </a:t>
            </a:r>
            <a:r>
              <a:rPr b="1" lang="fr-FR" sz="1600" spc="-1" strike="noStrike">
                <a:solidFill>
                  <a:srgbClr val="ccffff"/>
                </a:solidFill>
                <a:latin typeface="Times New Roman"/>
                <a:ea typeface="DejaVu Sans"/>
              </a:rPr>
              <a:t>Apollo 15</a:t>
            </a:r>
            <a:endParaRPr b="0" lang="fr-FR" sz="16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137" dur="indefinite" restart="never" nodeType="tmRoot">
          <p:childTnLst>
            <p:seq>
              <p:cTn id="138" dur="indefinite" nodeType="mainSeq">
                <p:childTnLst>
                  <p:par>
                    <p:cTn id="139" fill="hold">
                      <p:stCondLst>
                        <p:cond delay="indefinite"/>
                      </p:stCondLst>
                      <p:childTnLst>
                        <p:par>
                          <p:cTn id="140" fill="hold">
                            <p:stCondLst>
                              <p:cond delay="0"/>
                            </p:stCondLst>
                            <p:childTnLst>
                              <p:par>
                                <p:cTn id="141" nodeType="clickEffect" fill="hold" presetClass="entr" presetID="1">
                                  <p:stCondLst>
                                    <p:cond delay="0"/>
                                  </p:stCondLst>
                                  <p:childTnLst>
                                    <p:set>
                                      <p:cBhvr>
                                        <p:cTn id="142" dur="1" fill="hold">
                                          <p:stCondLst>
                                            <p:cond delay="0"/>
                                          </p:stCondLst>
                                        </p:cTn>
                                        <p:tgtEl>
                                          <p:spTgt spid="348"/>
                                        </p:tgtEl>
                                        <p:attrNameLst>
                                          <p:attrName>style.visibility</p:attrName>
                                        </p:attrNameLst>
                                      </p:cBhvr>
                                      <p:to>
                                        <p:strVal val="visible"/>
                                      </p:to>
                                    </p:set>
                                  </p:childTnLst>
                                </p:cTn>
                              </p:par>
                              <p:par>
                                <p:cTn id="143" nodeType="withEffect" fill="hold" presetClass="entr" presetID="1">
                                  <p:stCondLst>
                                    <p:cond delay="0"/>
                                  </p:stCondLst>
                                  <p:childTnLst>
                                    <p:set>
                                      <p:cBhvr>
                                        <p:cTn id="144" dur="1" fill="hold">
                                          <p:stCondLst>
                                            <p:cond delay="0"/>
                                          </p:stCondLst>
                                        </p:cTn>
                                        <p:tgtEl>
                                          <p:spTgt spid="349"/>
                                        </p:tgtEl>
                                        <p:attrNameLst>
                                          <p:attrName>style.visibility</p:attrName>
                                        </p:attrNameLst>
                                      </p:cBhvr>
                                      <p:to>
                                        <p:strVal val="visible"/>
                                      </p:to>
                                    </p:set>
                                  </p:childTnLst>
                                </p:cTn>
                              </p:par>
                              <p:par>
                                <p:cTn id="145" nodeType="withEffect" fill="hold" presetClass="entr" presetID="1">
                                  <p:stCondLst>
                                    <p:cond delay="0"/>
                                  </p:stCondLst>
                                  <p:childTnLst>
                                    <p:set>
                                      <p:cBhvr>
                                        <p:cTn id="146" dur="1" fill="hold">
                                          <p:stCondLst>
                                            <p:cond delay="0"/>
                                          </p:stCondLst>
                                        </p:cTn>
                                        <p:tgtEl>
                                          <p:spTgt spid="347"/>
                                        </p:tgtEl>
                                        <p:attrNameLst>
                                          <p:attrName>style.visibility</p:attrName>
                                        </p:attrNameLst>
                                      </p:cBhvr>
                                      <p:to>
                                        <p:strVal val="visible"/>
                                      </p:to>
                                    </p:set>
                                  </p:childTnLst>
                                </p:cTn>
                              </p:par>
                              <p:par>
                                <p:cTn id="147" nodeType="withEffect" fill="hold" presetClass="entr" presetID="1">
                                  <p:stCondLst>
                                    <p:cond delay="0"/>
                                  </p:stCondLst>
                                  <p:childTnLst>
                                    <p:set>
                                      <p:cBhvr>
                                        <p:cTn id="148" dur="1" fill="hold">
                                          <p:stCondLst>
                                            <p:cond delay="0"/>
                                          </p:stCondLst>
                                        </p:cTn>
                                        <p:tgtEl>
                                          <p:spTgt spid="3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2" name="Text Box 4"/>
          <p:cNvSpPr/>
          <p:nvPr/>
        </p:nvSpPr>
        <p:spPr>
          <a:xfrm>
            <a:off x="2433600" y="179280"/>
            <a:ext cx="8751240" cy="499320"/>
          </a:xfrm>
          <a:prstGeom prst="rect">
            <a:avLst/>
          </a:prstGeom>
          <a:noFill/>
          <a:ln w="0">
            <a:noFill/>
          </a:ln>
        </p:spPr>
        <p:style>
          <a:lnRef idx="0"/>
          <a:fillRef idx="0"/>
          <a:effectRef idx="0"/>
          <a:fontRef idx="minor"/>
        </p:style>
        <p:txBody>
          <a:bodyPr lIns="0" rIns="0" tIns="0" bIns="0" anchor="t">
            <a:noAutofit/>
          </a:bodyPr>
          <a:p>
            <a:pPr>
              <a:lnSpc>
                <a:spcPct val="102000"/>
              </a:lnSpc>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endParaRPr b="1" lang="fr-FR" sz="3600" spc="-1" strike="noStrike">
              <a:solidFill>
                <a:srgbClr val="0099ff"/>
              </a:solidFill>
              <a:latin typeface="Monotype Corsiva"/>
              <a:ea typeface="DejaVu Sans"/>
            </a:endParaRPr>
          </a:p>
        </p:txBody>
      </p:sp>
      <p:sp>
        <p:nvSpPr>
          <p:cNvPr id="353" name="Text Box 5"/>
          <p:cNvSpPr/>
          <p:nvPr/>
        </p:nvSpPr>
        <p:spPr>
          <a:xfrm>
            <a:off x="-1008360" y="3686760"/>
            <a:ext cx="10065600" cy="631080"/>
          </a:xfrm>
          <a:prstGeom prst="rect">
            <a:avLst/>
          </a:prstGeom>
          <a:noFill/>
          <a:ln w="0">
            <a:noFill/>
          </a:ln>
        </p:spPr>
        <p:style>
          <a:lnRef idx="0"/>
          <a:fillRef idx="0"/>
          <a:effectRef idx="0"/>
          <a:fontRef idx="minor"/>
        </p:style>
        <p:txBody>
          <a:bodyPr lIns="0" rIns="0" tIns="14040" bIns="0" anchor="t">
            <a:noAutofit/>
          </a:bodyPr>
          <a:p>
            <a:pPr algn="ctr">
              <a:lnSpc>
                <a:spcPct val="95000"/>
              </a:lnSpc>
              <a:tabLst>
                <a:tab algn="l" pos="723960"/>
                <a:tab algn="l" pos="1447920"/>
                <a:tab algn="l" pos="2171880"/>
                <a:tab algn="l" pos="2895480"/>
                <a:tab algn="l" pos="3619440"/>
                <a:tab algn="l" pos="4343400"/>
                <a:tab algn="l" pos="5067360"/>
                <a:tab algn="l" pos="5791320"/>
                <a:tab algn="l" pos="6515280"/>
                <a:tab algn="l" pos="7238880"/>
                <a:tab algn="l" pos="7962840"/>
                <a:tab algn="l" pos="8686800"/>
                <a:tab algn="l" pos="9410760"/>
              </a:tabLst>
            </a:pPr>
            <a:endParaRPr b="1" lang="fr-FR" sz="2200" spc="-1" strike="noStrike">
              <a:solidFill>
                <a:srgbClr val="99ccff"/>
              </a:solidFill>
              <a:latin typeface="Times New Roman"/>
              <a:ea typeface="DejaVu Sans"/>
            </a:endParaRPr>
          </a:p>
        </p:txBody>
      </p:sp>
      <p:sp>
        <p:nvSpPr>
          <p:cNvPr id="354" name="Text Box 6"/>
          <p:cNvSpPr/>
          <p:nvPr/>
        </p:nvSpPr>
        <p:spPr>
          <a:xfrm>
            <a:off x="2130480" y="7024680"/>
            <a:ext cx="5803200" cy="315360"/>
          </a:xfrm>
          <a:prstGeom prst="rect">
            <a:avLst/>
          </a:prstGeom>
          <a:noFill/>
          <a:ln w="0">
            <a:noFill/>
          </a:ln>
        </p:spPr>
        <p:style>
          <a:lnRef idx="0"/>
          <a:fillRef idx="0"/>
          <a:effectRef idx="0"/>
          <a:fontRef idx="minor"/>
        </p:style>
        <p:txBody>
          <a:bodyPr lIns="0" rIns="0" tIns="14040" bIns="0" anchor="t">
            <a:noAutofit/>
          </a:bodyPr>
          <a:p>
            <a:pPr>
              <a:lnSpc>
                <a:spcPct val="95000"/>
              </a:lnSpc>
              <a:tabLst>
                <a:tab algn="l" pos="723960"/>
                <a:tab algn="l" pos="1447920"/>
                <a:tab algn="l" pos="2171880"/>
                <a:tab algn="l" pos="2895480"/>
                <a:tab algn="l" pos="3619440"/>
                <a:tab algn="l" pos="4343400"/>
                <a:tab algn="l" pos="5067360"/>
                <a:tab algn="l" pos="5791320"/>
              </a:tabLst>
            </a:pPr>
            <a:endParaRPr b="1" lang="fr-FR" sz="2200" spc="-1" strike="noStrike">
              <a:solidFill>
                <a:srgbClr val="99ccff"/>
              </a:solidFill>
              <a:latin typeface="Times New Roman"/>
              <a:ea typeface="DejaVu Sans"/>
            </a:endParaRPr>
          </a:p>
        </p:txBody>
      </p:sp>
      <p:graphicFrame>
        <p:nvGraphicFramePr>
          <p:cNvPr id="355" name="Object 2"/>
          <p:cNvGraphicFramePr/>
          <p:nvPr/>
        </p:nvGraphicFramePr>
        <p:xfrm>
          <a:off x="-19855080" y="10662480"/>
          <a:ext cx="12128760" cy="8803080"/>
        </p:xfrm>
        <a:graphic>
          <a:graphicData uri="http://schemas.openxmlformats.org/presentationml/2006/ole">
            <p:oleObj progId="CorelPhotoPaint.Image.7" r:id="rId1" spid="">
              <p:embed/>
              <p:pic>
                <p:nvPicPr>
                  <p:cNvPr id="356" name="Object 2" descr=""/>
                  <p:cNvPicPr/>
                  <p:nvPr/>
                </p:nvPicPr>
                <p:blipFill>
                  <a:blip r:embed="rId2"/>
                  <a:stretch/>
                </p:blipFill>
                <p:spPr>
                  <a:xfrm>
                    <a:off x="-19855080" y="10662480"/>
                    <a:ext cx="12128760" cy="8803080"/>
                  </a:xfrm>
                  <a:prstGeom prst="rect">
                    <a:avLst/>
                  </a:prstGeom>
                  <a:ln w="0">
                    <a:noFill/>
                  </a:ln>
                </p:spPr>
              </p:pic>
            </p:oleObj>
          </a:graphicData>
        </a:graphic>
      </p:graphicFrame>
      <p:pic>
        <p:nvPicPr>
          <p:cNvPr id="357" name="Picture 125" descr="https://upload.wikimedia.org/wikipedia/commons/2/2f/Montes_Apenninus_%28LRO%29.png"/>
          <p:cNvPicPr/>
          <p:nvPr/>
        </p:nvPicPr>
        <p:blipFill>
          <a:blip r:embed="rId3"/>
          <a:stretch/>
        </p:blipFill>
        <p:spPr>
          <a:xfrm>
            <a:off x="6264360" y="10476720"/>
            <a:ext cx="30250800" cy="24116760"/>
          </a:xfrm>
          <a:prstGeom prst="rect">
            <a:avLst/>
          </a:prstGeom>
          <a:ln w="0">
            <a:noFill/>
          </a:ln>
        </p:spPr>
      </p:pic>
      <p:pic>
        <p:nvPicPr>
          <p:cNvPr id="358" name="Picture 7" descr="https://upload.wikimedia.org/wikipedia/commons/2/2f/Montes_Apenninus_%28LRO%29.png"/>
          <p:cNvPicPr/>
          <p:nvPr/>
        </p:nvPicPr>
        <p:blipFill>
          <a:blip r:embed="rId4"/>
          <a:stretch/>
        </p:blipFill>
        <p:spPr>
          <a:xfrm>
            <a:off x="-17066160" y="-3421080"/>
            <a:ext cx="30250800" cy="24116760"/>
          </a:xfrm>
          <a:prstGeom prst="rect">
            <a:avLst/>
          </a:prstGeom>
          <a:ln w="0">
            <a:noFill/>
          </a:ln>
        </p:spPr>
      </p:pic>
      <p:sp>
        <p:nvSpPr>
          <p:cNvPr id="359" name="ZoneTexte 1"/>
          <p:cNvSpPr/>
          <p:nvPr/>
        </p:nvSpPr>
        <p:spPr>
          <a:xfrm>
            <a:off x="1754280" y="3231720"/>
            <a:ext cx="4535640" cy="3070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endParaRPr b="0" lang="fr-FR" sz="1400" spc="-1" strike="noStrike">
              <a:solidFill>
                <a:srgbClr val="f2f2f2"/>
              </a:solidFill>
              <a:latin typeface="Times New Roman"/>
              <a:ea typeface="DejaVu Sans"/>
            </a:endParaRPr>
          </a:p>
        </p:txBody>
      </p:sp>
      <p:sp>
        <p:nvSpPr>
          <p:cNvPr id="360" name="Rectangle à coins arrondis 11"/>
          <p:cNvSpPr/>
          <p:nvPr/>
        </p:nvSpPr>
        <p:spPr>
          <a:xfrm>
            <a:off x="3297960" y="165240"/>
            <a:ext cx="3468240" cy="44532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chemeClr val="accent6">
                  <a:lumMod val="75000"/>
                </a:schemeClr>
              </a:solidFill>
              <a:latin typeface="Times New Roman"/>
              <a:ea typeface="DejaVu Sans"/>
            </a:endParaRPr>
          </a:p>
        </p:txBody>
      </p:sp>
      <p:sp>
        <p:nvSpPr>
          <p:cNvPr id="361" name="Rectangle 3"/>
          <p:cNvSpPr/>
          <p:nvPr/>
        </p:nvSpPr>
        <p:spPr>
          <a:xfrm>
            <a:off x="3347640" y="149760"/>
            <a:ext cx="336888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400" spc="-1" strike="noStrike">
                <a:solidFill>
                  <a:schemeClr val="accent6">
                    <a:lumMod val="75000"/>
                  </a:schemeClr>
                </a:solidFill>
                <a:latin typeface="Times New Roman"/>
                <a:ea typeface="DejaVu Sans"/>
              </a:rPr>
              <a:t>Sur les traces d’Apollo 15</a:t>
            </a:r>
            <a:endParaRPr b="0" lang="fr-FR" sz="2400" spc="-1" strike="noStrike">
              <a:solidFill>
                <a:srgbClr val="000000"/>
              </a:solidFill>
              <a:latin typeface="Arial"/>
            </a:endParaRPr>
          </a:p>
        </p:txBody>
      </p:sp>
      <p:cxnSp>
        <p:nvCxnSpPr>
          <p:cNvPr id="362" name="Connecteur droit 5"/>
          <p:cNvCxnSpPr/>
          <p:nvPr/>
        </p:nvCxnSpPr>
        <p:spPr>
          <a:xfrm>
            <a:off x="5688360" y="3539160"/>
            <a:ext cx="144720" cy="148320"/>
          </a:xfrm>
          <a:prstGeom prst="straightConnector1">
            <a:avLst/>
          </a:prstGeom>
          <a:ln w="28575">
            <a:solidFill>
              <a:srgbClr val="ff9933"/>
            </a:solidFill>
            <a:round/>
          </a:ln>
        </p:spPr>
      </p:cxnSp>
      <p:cxnSp>
        <p:nvCxnSpPr>
          <p:cNvPr id="363" name="Connecteur droit 8"/>
          <p:cNvCxnSpPr/>
          <p:nvPr/>
        </p:nvCxnSpPr>
        <p:spPr>
          <a:xfrm flipV="1">
            <a:off x="5688360" y="3539160"/>
            <a:ext cx="144720" cy="148320"/>
          </a:xfrm>
          <a:prstGeom prst="straightConnector1">
            <a:avLst/>
          </a:prstGeom>
          <a:ln w="38100">
            <a:solidFill>
              <a:srgbClr val="ff9900"/>
            </a:solidFill>
            <a:round/>
          </a:ln>
        </p:spPr>
      </p:cxnSp>
      <p:sp>
        <p:nvSpPr>
          <p:cNvPr id="364" name="ZoneTexte 2"/>
          <p:cNvSpPr/>
          <p:nvPr/>
        </p:nvSpPr>
        <p:spPr>
          <a:xfrm>
            <a:off x="2433600" y="2950200"/>
            <a:ext cx="3444120" cy="3945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000" spc="-1" strike="noStrike">
                <a:solidFill>
                  <a:srgbClr val="ffffff"/>
                </a:solidFill>
                <a:latin typeface="Times New Roman"/>
                <a:ea typeface="DejaVu Sans"/>
              </a:rPr>
              <a:t>Le sillon de Hadley</a:t>
            </a:r>
            <a:endParaRPr b="0" lang="fr-FR" sz="2000" spc="-1" strike="noStrike">
              <a:solidFill>
                <a:srgbClr val="000000"/>
              </a:solidFill>
              <a:latin typeface="Arial"/>
            </a:endParaRPr>
          </a:p>
        </p:txBody>
      </p:sp>
      <p:cxnSp>
        <p:nvCxnSpPr>
          <p:cNvPr id="365" name="Connecteur droit avec flèche 6"/>
          <p:cNvCxnSpPr/>
          <p:nvPr/>
        </p:nvCxnSpPr>
        <p:spPr>
          <a:xfrm>
            <a:off x="3970800" y="3323880"/>
            <a:ext cx="1243080" cy="756360"/>
          </a:xfrm>
          <a:prstGeom prst="straightConnector1">
            <a:avLst/>
          </a:prstGeom>
          <a:ln w="9525">
            <a:solidFill>
              <a:srgbClr val="ffffff"/>
            </a:solidFill>
            <a:round/>
            <a:tailEnd len="med" type="triangle" w="med"/>
          </a:ln>
        </p:spPr>
      </p:cxn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6" name="Text Box 4"/>
          <p:cNvSpPr/>
          <p:nvPr/>
        </p:nvSpPr>
        <p:spPr>
          <a:xfrm>
            <a:off x="2433600" y="179280"/>
            <a:ext cx="8751240" cy="499320"/>
          </a:xfrm>
          <a:prstGeom prst="rect">
            <a:avLst/>
          </a:prstGeom>
          <a:noFill/>
          <a:ln w="0">
            <a:noFill/>
          </a:ln>
        </p:spPr>
        <p:style>
          <a:lnRef idx="0"/>
          <a:fillRef idx="0"/>
          <a:effectRef idx="0"/>
          <a:fontRef idx="minor"/>
        </p:style>
        <p:txBody>
          <a:bodyPr lIns="0" rIns="0" tIns="0" bIns="0" anchor="t">
            <a:noAutofit/>
          </a:bodyPr>
          <a:p>
            <a:pPr>
              <a:lnSpc>
                <a:spcPct val="102000"/>
              </a:lnSpc>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endParaRPr b="1" lang="fr-FR" sz="3600" spc="-1" strike="noStrike">
              <a:solidFill>
                <a:srgbClr val="0099ff"/>
              </a:solidFill>
              <a:latin typeface="Monotype Corsiva"/>
              <a:ea typeface="DejaVu Sans"/>
            </a:endParaRPr>
          </a:p>
        </p:txBody>
      </p:sp>
      <p:sp>
        <p:nvSpPr>
          <p:cNvPr id="367" name="Text Box 5"/>
          <p:cNvSpPr/>
          <p:nvPr/>
        </p:nvSpPr>
        <p:spPr>
          <a:xfrm>
            <a:off x="257040" y="6404040"/>
            <a:ext cx="10065600" cy="631080"/>
          </a:xfrm>
          <a:prstGeom prst="rect">
            <a:avLst/>
          </a:prstGeom>
          <a:noFill/>
          <a:ln w="0">
            <a:noFill/>
          </a:ln>
        </p:spPr>
        <p:style>
          <a:lnRef idx="0"/>
          <a:fillRef idx="0"/>
          <a:effectRef idx="0"/>
          <a:fontRef idx="minor"/>
        </p:style>
        <p:txBody>
          <a:bodyPr lIns="0" rIns="0" tIns="14040" bIns="0" anchor="t">
            <a:noAutofit/>
          </a:bodyPr>
          <a:p>
            <a:pPr algn="ctr">
              <a:lnSpc>
                <a:spcPct val="95000"/>
              </a:lnSpc>
              <a:tabLst>
                <a:tab algn="l" pos="723960"/>
                <a:tab algn="l" pos="1447920"/>
                <a:tab algn="l" pos="2171880"/>
                <a:tab algn="l" pos="2895480"/>
                <a:tab algn="l" pos="3619440"/>
                <a:tab algn="l" pos="4343400"/>
                <a:tab algn="l" pos="5067360"/>
                <a:tab algn="l" pos="5791320"/>
                <a:tab algn="l" pos="6515280"/>
                <a:tab algn="l" pos="7238880"/>
                <a:tab algn="l" pos="7962840"/>
                <a:tab algn="l" pos="8686800"/>
                <a:tab algn="l" pos="9410760"/>
              </a:tabLst>
            </a:pPr>
            <a:endParaRPr b="1" lang="fr-FR" sz="2200" spc="-1" strike="noStrike">
              <a:solidFill>
                <a:srgbClr val="99ccff"/>
              </a:solidFill>
              <a:latin typeface="Times New Roman"/>
              <a:ea typeface="DejaVu Sans"/>
            </a:endParaRPr>
          </a:p>
        </p:txBody>
      </p:sp>
      <p:sp>
        <p:nvSpPr>
          <p:cNvPr id="368" name="Text Box 6"/>
          <p:cNvSpPr/>
          <p:nvPr/>
        </p:nvSpPr>
        <p:spPr>
          <a:xfrm>
            <a:off x="2130480" y="7024680"/>
            <a:ext cx="5803200" cy="315360"/>
          </a:xfrm>
          <a:prstGeom prst="rect">
            <a:avLst/>
          </a:prstGeom>
          <a:noFill/>
          <a:ln w="0">
            <a:noFill/>
          </a:ln>
        </p:spPr>
        <p:style>
          <a:lnRef idx="0"/>
          <a:fillRef idx="0"/>
          <a:effectRef idx="0"/>
          <a:fontRef idx="minor"/>
        </p:style>
        <p:txBody>
          <a:bodyPr lIns="0" rIns="0" tIns="14040" bIns="0" anchor="t">
            <a:noAutofit/>
          </a:bodyPr>
          <a:p>
            <a:pPr>
              <a:lnSpc>
                <a:spcPct val="95000"/>
              </a:lnSpc>
              <a:tabLst>
                <a:tab algn="l" pos="723960"/>
                <a:tab algn="l" pos="1447920"/>
                <a:tab algn="l" pos="2171880"/>
                <a:tab algn="l" pos="2895480"/>
                <a:tab algn="l" pos="3619440"/>
                <a:tab algn="l" pos="4343400"/>
                <a:tab algn="l" pos="5067360"/>
                <a:tab algn="l" pos="5791320"/>
              </a:tabLst>
            </a:pPr>
            <a:endParaRPr b="1" lang="fr-FR" sz="2200" spc="-1" strike="noStrike">
              <a:solidFill>
                <a:srgbClr val="99ccff"/>
              </a:solidFill>
              <a:latin typeface="Times New Roman"/>
              <a:ea typeface="DejaVu Sans"/>
            </a:endParaRPr>
          </a:p>
        </p:txBody>
      </p:sp>
      <p:graphicFrame>
        <p:nvGraphicFramePr>
          <p:cNvPr id="369" name="Object 2"/>
          <p:cNvGraphicFramePr/>
          <p:nvPr/>
        </p:nvGraphicFramePr>
        <p:xfrm>
          <a:off x="-216360" y="-376920"/>
          <a:ext cx="10728360" cy="8116560"/>
        </p:xfrm>
        <a:graphic>
          <a:graphicData uri="http://schemas.openxmlformats.org/presentationml/2006/ole">
            <p:oleObj progId="CorelPhotoPaint.Image.7" r:id="rId1" spid="">
              <p:embed/>
              <p:pic>
                <p:nvPicPr>
                  <p:cNvPr id="370" name="Object 2" descr=""/>
                  <p:cNvPicPr/>
                  <p:nvPr/>
                </p:nvPicPr>
                <p:blipFill>
                  <a:blip r:embed="rId2"/>
                  <a:stretch/>
                </p:blipFill>
                <p:spPr>
                  <a:xfrm>
                    <a:off x="-216360" y="-376920"/>
                    <a:ext cx="10728360" cy="8116560"/>
                  </a:xfrm>
                  <a:prstGeom prst="rect">
                    <a:avLst/>
                  </a:prstGeom>
                  <a:ln w="0">
                    <a:noFill/>
                  </a:ln>
                </p:spPr>
              </p:pic>
            </p:oleObj>
          </a:graphicData>
        </a:graphic>
      </p:graphicFrame>
      <p:sp>
        <p:nvSpPr>
          <p:cNvPr id="371" name="Rectangle 7"/>
          <p:cNvSpPr/>
          <p:nvPr/>
        </p:nvSpPr>
        <p:spPr>
          <a:xfrm>
            <a:off x="635040" y="7143840"/>
            <a:ext cx="10251360" cy="3690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endParaRPr b="0" lang="fr-FR" sz="1800" spc="-1" strike="noStrike">
              <a:solidFill>
                <a:srgbClr val="e6e6e6"/>
              </a:solidFill>
              <a:latin typeface="Times New Roman"/>
              <a:ea typeface="DejaVu Sans"/>
            </a:endParaRPr>
          </a:p>
        </p:txBody>
      </p:sp>
      <p:sp>
        <p:nvSpPr>
          <p:cNvPr id="372" name="Rectangle à coins arrondis 32"/>
          <p:cNvSpPr/>
          <p:nvPr/>
        </p:nvSpPr>
        <p:spPr>
          <a:xfrm>
            <a:off x="1151640" y="470880"/>
            <a:ext cx="7920360" cy="42804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373" name="Rectangle 10"/>
          <p:cNvSpPr/>
          <p:nvPr/>
        </p:nvSpPr>
        <p:spPr>
          <a:xfrm>
            <a:off x="1439640" y="455040"/>
            <a:ext cx="900036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400" spc="-1" strike="noStrike">
                <a:solidFill>
                  <a:schemeClr val="accent2">
                    <a:lumMod val="75000"/>
                  </a:schemeClr>
                </a:solidFill>
                <a:latin typeface="Times New Roman"/>
                <a:ea typeface="Lucida Sans Unicode"/>
              </a:rPr>
              <a:t>James Irwin et le rover lunaire au bord du sillon de Hadley.</a:t>
            </a:r>
            <a:endParaRPr b="0" lang="fr-FR" sz="2400" spc="-1" strike="noStrike">
              <a:solidFill>
                <a:srgbClr val="000000"/>
              </a:solidFill>
              <a:latin typeface="Arial"/>
            </a:endParaRPr>
          </a:p>
        </p:txBody>
      </p:sp>
      <p:cxnSp>
        <p:nvCxnSpPr>
          <p:cNvPr id="374" name="Connecteur droit avec flèche 20"/>
          <p:cNvCxnSpPr/>
          <p:nvPr/>
        </p:nvCxnSpPr>
        <p:spPr>
          <a:xfrm flipH="1" flipV="1">
            <a:off x="4032000" y="5165640"/>
            <a:ext cx="24480" cy="6840"/>
          </a:xfrm>
          <a:prstGeom prst="straightConnector1">
            <a:avLst/>
          </a:prstGeom>
          <a:ln w="9525">
            <a:solidFill>
              <a:srgbClr val="000000"/>
            </a:solidFill>
            <a:round/>
            <a:tailEnd len="med" type="triangle" w="med"/>
          </a:ln>
        </p:spPr>
      </p:cxnSp>
      <p:pic>
        <p:nvPicPr>
          <p:cNvPr id="375" name="Image 2" descr=""/>
          <p:cNvPicPr/>
          <p:nvPr/>
        </p:nvPicPr>
        <p:blipFill>
          <a:blip r:embed="rId3"/>
          <a:stretch/>
        </p:blipFill>
        <p:spPr>
          <a:xfrm>
            <a:off x="-2917440" y="1235880"/>
            <a:ext cx="13113000" cy="5611680"/>
          </a:xfrm>
          <a:prstGeom prst="rect">
            <a:avLst/>
          </a:prstGeom>
          <a:ln w="0">
            <a:noFill/>
          </a:ln>
        </p:spPr>
      </p:pic>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6" name="Text Box 4"/>
          <p:cNvSpPr/>
          <p:nvPr/>
        </p:nvSpPr>
        <p:spPr>
          <a:xfrm>
            <a:off x="2433600" y="179280"/>
            <a:ext cx="8751240" cy="499320"/>
          </a:xfrm>
          <a:prstGeom prst="rect">
            <a:avLst/>
          </a:prstGeom>
          <a:noFill/>
          <a:ln w="0">
            <a:noFill/>
          </a:ln>
        </p:spPr>
        <p:style>
          <a:lnRef idx="0"/>
          <a:fillRef idx="0"/>
          <a:effectRef idx="0"/>
          <a:fontRef idx="minor"/>
        </p:style>
        <p:txBody>
          <a:bodyPr lIns="0" rIns="0" tIns="0" bIns="0" anchor="t">
            <a:noAutofit/>
          </a:bodyPr>
          <a:p>
            <a:pPr>
              <a:lnSpc>
                <a:spcPct val="102000"/>
              </a:lnSpc>
              <a:tabLst>
                <a:tab algn="l" pos="723960"/>
                <a:tab algn="l" pos="1447920"/>
                <a:tab algn="l" pos="2171880"/>
                <a:tab algn="l" pos="2895480"/>
                <a:tab algn="l" pos="3619440"/>
                <a:tab algn="l" pos="4343400"/>
                <a:tab algn="l" pos="5067360"/>
                <a:tab algn="l" pos="5791320"/>
                <a:tab algn="l" pos="6515280"/>
                <a:tab algn="l" pos="7238880"/>
                <a:tab algn="l" pos="7962840"/>
                <a:tab algn="l" pos="8686800"/>
              </a:tabLst>
            </a:pPr>
            <a:endParaRPr b="1" lang="fr-FR" sz="3600" spc="-1" strike="noStrike">
              <a:solidFill>
                <a:srgbClr val="0099ff"/>
              </a:solidFill>
              <a:latin typeface="Monotype Corsiva"/>
              <a:ea typeface="DejaVu Sans"/>
            </a:endParaRPr>
          </a:p>
        </p:txBody>
      </p:sp>
      <p:sp>
        <p:nvSpPr>
          <p:cNvPr id="377" name="Text Box 5"/>
          <p:cNvSpPr/>
          <p:nvPr/>
        </p:nvSpPr>
        <p:spPr>
          <a:xfrm>
            <a:off x="257040" y="6404040"/>
            <a:ext cx="10065600" cy="631080"/>
          </a:xfrm>
          <a:prstGeom prst="rect">
            <a:avLst/>
          </a:prstGeom>
          <a:noFill/>
          <a:ln w="0">
            <a:noFill/>
          </a:ln>
        </p:spPr>
        <p:style>
          <a:lnRef idx="0"/>
          <a:fillRef idx="0"/>
          <a:effectRef idx="0"/>
          <a:fontRef idx="minor"/>
        </p:style>
        <p:txBody>
          <a:bodyPr lIns="0" rIns="0" tIns="14040" bIns="0" anchor="t">
            <a:noAutofit/>
          </a:bodyPr>
          <a:p>
            <a:pPr algn="ctr">
              <a:lnSpc>
                <a:spcPct val="95000"/>
              </a:lnSpc>
              <a:tabLst>
                <a:tab algn="l" pos="723960"/>
                <a:tab algn="l" pos="1447920"/>
                <a:tab algn="l" pos="2171880"/>
                <a:tab algn="l" pos="2895480"/>
                <a:tab algn="l" pos="3619440"/>
                <a:tab algn="l" pos="4343400"/>
                <a:tab algn="l" pos="5067360"/>
                <a:tab algn="l" pos="5791320"/>
                <a:tab algn="l" pos="6515280"/>
                <a:tab algn="l" pos="7238880"/>
                <a:tab algn="l" pos="7962840"/>
                <a:tab algn="l" pos="8686800"/>
                <a:tab algn="l" pos="9410760"/>
              </a:tabLst>
            </a:pPr>
            <a:endParaRPr b="1" lang="fr-FR" sz="2200" spc="-1" strike="noStrike">
              <a:solidFill>
                <a:srgbClr val="99ccff"/>
              </a:solidFill>
              <a:latin typeface="Times New Roman"/>
              <a:ea typeface="DejaVu Sans"/>
            </a:endParaRPr>
          </a:p>
        </p:txBody>
      </p:sp>
      <p:sp>
        <p:nvSpPr>
          <p:cNvPr id="378" name="Text Box 6"/>
          <p:cNvSpPr/>
          <p:nvPr/>
        </p:nvSpPr>
        <p:spPr>
          <a:xfrm>
            <a:off x="2130480" y="7024680"/>
            <a:ext cx="5803200" cy="315360"/>
          </a:xfrm>
          <a:prstGeom prst="rect">
            <a:avLst/>
          </a:prstGeom>
          <a:noFill/>
          <a:ln w="0">
            <a:noFill/>
          </a:ln>
        </p:spPr>
        <p:style>
          <a:lnRef idx="0"/>
          <a:fillRef idx="0"/>
          <a:effectRef idx="0"/>
          <a:fontRef idx="minor"/>
        </p:style>
        <p:txBody>
          <a:bodyPr lIns="0" rIns="0" tIns="14040" bIns="0" anchor="t">
            <a:noAutofit/>
          </a:bodyPr>
          <a:p>
            <a:pPr>
              <a:lnSpc>
                <a:spcPct val="95000"/>
              </a:lnSpc>
              <a:tabLst>
                <a:tab algn="l" pos="723960"/>
                <a:tab algn="l" pos="1447920"/>
                <a:tab algn="l" pos="2171880"/>
                <a:tab algn="l" pos="2895480"/>
                <a:tab algn="l" pos="3619440"/>
                <a:tab algn="l" pos="4343400"/>
                <a:tab algn="l" pos="5067360"/>
                <a:tab algn="l" pos="5791320"/>
              </a:tabLst>
            </a:pPr>
            <a:endParaRPr b="1" lang="fr-FR" sz="2200" spc="-1" strike="noStrike">
              <a:solidFill>
                <a:srgbClr val="99ccff"/>
              </a:solidFill>
              <a:latin typeface="Times New Roman"/>
              <a:ea typeface="DejaVu Sans"/>
            </a:endParaRPr>
          </a:p>
        </p:txBody>
      </p:sp>
      <p:graphicFrame>
        <p:nvGraphicFramePr>
          <p:cNvPr id="379" name="Object 2"/>
          <p:cNvGraphicFramePr/>
          <p:nvPr/>
        </p:nvGraphicFramePr>
        <p:xfrm>
          <a:off x="0" y="0"/>
          <a:ext cx="10080000" cy="7558920"/>
        </p:xfrm>
        <a:graphic>
          <a:graphicData uri="http://schemas.openxmlformats.org/presentationml/2006/ole">
            <p:oleObj progId="CorelPhotoPaint.Image.7" r:id="rId1" spid="">
              <p:embed/>
              <p:pic>
                <p:nvPicPr>
                  <p:cNvPr id="380" name="Object 2" descr=""/>
                  <p:cNvPicPr/>
                  <p:nvPr/>
                </p:nvPicPr>
                <p:blipFill>
                  <a:blip r:embed="rId2"/>
                  <a:stretch/>
                </p:blipFill>
                <p:spPr>
                  <a:xfrm>
                    <a:off x="0" y="0"/>
                    <a:ext cx="10080000" cy="7558920"/>
                  </a:xfrm>
                  <a:prstGeom prst="rect">
                    <a:avLst/>
                  </a:prstGeom>
                  <a:ln w="0">
                    <a:noFill/>
                  </a:ln>
                </p:spPr>
              </p:pic>
            </p:oleObj>
          </a:graphicData>
        </a:graphic>
      </p:graphicFrame>
      <p:sp>
        <p:nvSpPr>
          <p:cNvPr id="381" name="Rectangle à coins arrondis 9"/>
          <p:cNvSpPr/>
          <p:nvPr/>
        </p:nvSpPr>
        <p:spPr>
          <a:xfrm>
            <a:off x="3484440" y="274320"/>
            <a:ext cx="3094920" cy="493920"/>
          </a:xfrm>
          <a:prstGeom prst="roundRect">
            <a:avLst>
              <a:gd name="adj" fmla="val 19346"/>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382" name="ZoneTexte 2"/>
          <p:cNvSpPr/>
          <p:nvPr/>
        </p:nvSpPr>
        <p:spPr>
          <a:xfrm>
            <a:off x="3600720" y="293400"/>
            <a:ext cx="489528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400" spc="-1" strike="noStrike">
                <a:solidFill>
                  <a:schemeClr val="accent6">
                    <a:lumMod val="75000"/>
                  </a:schemeClr>
                </a:solidFill>
                <a:latin typeface="Times New Roman"/>
                <a:ea typeface="DejaVu Sans"/>
              </a:rPr>
              <a:t>Les phases de la Lune</a:t>
            </a:r>
            <a:endParaRPr b="0" lang="fr-FR" sz="2400" spc="-1" strike="noStrike">
              <a:solidFill>
                <a:srgbClr val="000000"/>
              </a:solidFill>
              <a:latin typeface="Arial"/>
            </a:endParaRPr>
          </a:p>
        </p:txBody>
      </p:sp>
      <p:pic>
        <p:nvPicPr>
          <p:cNvPr id="383" name="Image 1" descr=""/>
          <p:cNvPicPr/>
          <p:nvPr/>
        </p:nvPicPr>
        <p:blipFill>
          <a:blip r:embed="rId3"/>
          <a:stretch/>
        </p:blipFill>
        <p:spPr>
          <a:xfrm>
            <a:off x="948600" y="1959840"/>
            <a:ext cx="8312400" cy="5405760"/>
          </a:xfrm>
          <a:prstGeom prst="rect">
            <a:avLst/>
          </a:prstGeom>
          <a:ln w="0">
            <a:noFill/>
          </a:ln>
        </p:spPr>
      </p:pic>
      <p:sp>
        <p:nvSpPr>
          <p:cNvPr id="384" name="Rectangle 4"/>
          <p:cNvSpPr/>
          <p:nvPr/>
        </p:nvSpPr>
        <p:spPr>
          <a:xfrm>
            <a:off x="1446480" y="6329880"/>
            <a:ext cx="1367280" cy="255600"/>
          </a:xfrm>
          <a:prstGeom prst="rect">
            <a:avLst/>
          </a:prstGeom>
          <a:solidFill>
            <a:schemeClr val="accent6">
              <a:lumMod val="50000"/>
            </a:schemeClr>
          </a:solidFill>
          <a:ln w="9525">
            <a:solidFill>
              <a:srgbClr val="000000"/>
            </a:solidFill>
            <a:round/>
          </a:ln>
        </p:spPr>
        <p:style>
          <a:lnRef idx="0"/>
          <a:fillRef idx="0"/>
          <a:effectRef idx="0"/>
          <a:fontRef idx="minor"/>
        </p:style>
        <p:txBody>
          <a:bodyPr numCol="1" spcCol="0" lIns="90000" rIns="90000" tIns="45000" bIns="45000" anchor="t">
            <a:noAutofit/>
          </a:bodyPr>
          <a:p>
            <a:pPr>
              <a:lnSpc>
                <a:spcPct val="95000"/>
              </a:lnSpc>
              <a:tabLst>
                <a:tab algn="l" pos="0"/>
              </a:tabLst>
            </a:pPr>
            <a:endParaRPr b="0" lang="fr-FR" sz="2400" spc="-1" strike="noStrike">
              <a:solidFill>
                <a:srgbClr val="ffffff"/>
              </a:solidFill>
              <a:latin typeface="Times New Roman"/>
              <a:ea typeface="DejaVu Sans"/>
            </a:endParaRPr>
          </a:p>
        </p:txBody>
      </p:sp>
      <p:sp>
        <p:nvSpPr>
          <p:cNvPr id="385" name="Rectangle à coins arrondis 48"/>
          <p:cNvSpPr/>
          <p:nvPr/>
        </p:nvSpPr>
        <p:spPr>
          <a:xfrm>
            <a:off x="1656000" y="1043640"/>
            <a:ext cx="6840000" cy="719640"/>
          </a:xfrm>
          <a:prstGeom prst="roundRect">
            <a:avLst>
              <a:gd name="adj" fmla="val 16667"/>
            </a:avLst>
          </a:prstGeom>
          <a:solidFill>
            <a:srgbClr val="eec412"/>
          </a:solidFill>
          <a:ln w="19050">
            <a:solidFill>
              <a:srgbClr val="00b0f0"/>
            </a:solidFill>
            <a:round/>
          </a:ln>
        </p:spPr>
        <p:style>
          <a:lnRef idx="0"/>
          <a:fillRef idx="0"/>
          <a:effectRef idx="0"/>
          <a:fontRef idx="minor"/>
        </p:style>
        <p:txBody>
          <a:bodyPr lIns="90000" rIns="90000" tIns="45000" bIns="45000" anchor="t">
            <a:noAutofit/>
          </a:bodyPr>
          <a:p>
            <a:pPr>
              <a:lnSpc>
                <a:spcPct val="95000"/>
              </a:lnSpc>
            </a:pPr>
            <a:endParaRPr b="0" lang="fr-FR" sz="2400" spc="-1" strike="noStrike">
              <a:solidFill>
                <a:srgbClr val="ffffff"/>
              </a:solidFill>
              <a:latin typeface="Times New Roman"/>
              <a:ea typeface="DejaVu Sans"/>
            </a:endParaRPr>
          </a:p>
        </p:txBody>
      </p:sp>
      <p:sp>
        <p:nvSpPr>
          <p:cNvPr id="386" name="Rectangle 5"/>
          <p:cNvSpPr/>
          <p:nvPr/>
        </p:nvSpPr>
        <p:spPr>
          <a:xfrm>
            <a:off x="622440" y="1688760"/>
            <a:ext cx="8864280" cy="3027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400" spc="-1" strike="noStrike">
                <a:solidFill>
                  <a:schemeClr val="accent6">
                    <a:lumMod val="60000"/>
                    <a:lumOff val="40000"/>
                  </a:schemeClr>
                </a:solidFill>
                <a:latin typeface="Times New Roman"/>
                <a:ea typeface="DejaVu Sans"/>
              </a:rPr>
              <a:t>. </a:t>
            </a:r>
            <a:endParaRPr b="0" lang="fr-FR" sz="1400" spc="-1" strike="noStrike">
              <a:solidFill>
                <a:srgbClr val="000000"/>
              </a:solidFill>
              <a:latin typeface="Arial"/>
            </a:endParaRPr>
          </a:p>
        </p:txBody>
      </p:sp>
      <p:sp>
        <p:nvSpPr>
          <p:cNvPr id="387" name="Rectangle 6"/>
          <p:cNvSpPr/>
          <p:nvPr/>
        </p:nvSpPr>
        <p:spPr>
          <a:xfrm>
            <a:off x="150840" y="1043640"/>
            <a:ext cx="9777960" cy="10044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fr-FR" sz="2000" spc="-1" strike="noStrike">
                <a:solidFill>
                  <a:schemeClr val="accent2">
                    <a:lumMod val="75000"/>
                  </a:schemeClr>
                </a:solidFill>
                <a:latin typeface="Times New Roman"/>
                <a:ea typeface="DejaVu Sans"/>
              </a:rPr>
              <a:t>Le cycle de la lunaison est toujours le même et les différentes </a:t>
            </a:r>
            <a:endParaRPr b="0" lang="fr-FR" sz="2000" spc="-1" strike="noStrike">
              <a:solidFill>
                <a:srgbClr val="000000"/>
              </a:solidFill>
              <a:latin typeface="Arial"/>
            </a:endParaRPr>
          </a:p>
          <a:p>
            <a:pPr algn="ctr">
              <a:lnSpc>
                <a:spcPct val="100000"/>
              </a:lnSpc>
            </a:pPr>
            <a:r>
              <a:rPr b="0" lang="fr-FR" sz="2000" spc="-1" strike="noStrike">
                <a:solidFill>
                  <a:schemeClr val="accent2">
                    <a:lumMod val="75000"/>
                  </a:schemeClr>
                </a:solidFill>
                <a:latin typeface="Times New Roman"/>
                <a:ea typeface="DejaVu Sans"/>
              </a:rPr>
              <a:t>phases de la Lune se succèdent toujours dans le même ordre. </a:t>
            </a:r>
            <a:endParaRPr b="0" lang="fr-FR" sz="2000" spc="-1" strike="noStrike">
              <a:solidFill>
                <a:srgbClr val="000000"/>
              </a:solidFill>
              <a:latin typeface="Arial"/>
            </a:endParaRPr>
          </a:p>
          <a:p>
            <a:pPr algn="ctr">
              <a:lnSpc>
                <a:spcPct val="100000"/>
              </a:lnSpc>
            </a:pPr>
            <a:endParaRPr b="0" lang="fr-FR" sz="2000" spc="-1" strike="noStrike">
              <a:solidFill>
                <a:srgbClr val="000000"/>
              </a:solidFill>
              <a:latin typeface="Arial"/>
            </a:endParaRPr>
          </a:p>
        </p:txBody>
      </p:sp>
      <p:sp>
        <p:nvSpPr>
          <p:cNvPr id="388" name="Rectangle 14"/>
          <p:cNvSpPr/>
          <p:nvPr/>
        </p:nvSpPr>
        <p:spPr>
          <a:xfrm>
            <a:off x="5733720" y="6994440"/>
            <a:ext cx="3427200" cy="255960"/>
          </a:xfrm>
          <a:prstGeom prst="rect">
            <a:avLst/>
          </a:prstGeom>
          <a:solidFill>
            <a:schemeClr val="accent6">
              <a:lumMod val="50000"/>
            </a:schemeClr>
          </a:solidFill>
          <a:ln w="9525">
            <a:solidFill>
              <a:srgbClr val="000000"/>
            </a:solidFill>
            <a:round/>
          </a:ln>
        </p:spPr>
        <p:style>
          <a:lnRef idx="0"/>
          <a:fillRef idx="0"/>
          <a:effectRef idx="0"/>
          <a:fontRef idx="minor"/>
        </p:style>
        <p:txBody>
          <a:bodyPr numCol="1" spcCol="0" lIns="90000" rIns="90000" tIns="45000" bIns="45000" anchor="t">
            <a:noAutofit/>
          </a:bodyPr>
          <a:p>
            <a:pPr>
              <a:lnSpc>
                <a:spcPct val="95000"/>
              </a:lnSpc>
              <a:tabLst>
                <a:tab algn="l" pos="0"/>
              </a:tabLst>
            </a:pPr>
            <a:endParaRPr b="0" lang="fr-FR" sz="2400" spc="-1" strike="noStrike">
              <a:solidFill>
                <a:srgbClr val="ffffff"/>
              </a:solidFill>
              <a:latin typeface="Times New Roman"/>
              <a:ea typeface="DejaVu Sans"/>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9" name="PlaceHolder 1"/>
          <p:cNvSpPr>
            <a:spLocks noGrp="1"/>
          </p:cNvSpPr>
          <p:nvPr>
            <p:ph type="title"/>
          </p:nvPr>
        </p:nvSpPr>
        <p:spPr>
          <a:xfrm>
            <a:off x="1260360" y="1236600"/>
            <a:ext cx="7558920" cy="2631240"/>
          </a:xfrm>
          <a:prstGeom prst="rect">
            <a:avLst/>
          </a:prstGeom>
          <a:noFill/>
          <a:ln w="0">
            <a:noFill/>
          </a:ln>
        </p:spPr>
        <p:txBody>
          <a:bodyPr numCol="1" spcCol="0" lIns="0" rIns="0" tIns="0" bIns="0" anchor="b">
            <a:noAutofit/>
          </a:bodyPr>
          <a:p>
            <a:pPr indent="0">
              <a:buNone/>
            </a:pPr>
            <a:endParaRPr b="0" lang="fr-FR" sz="4400" spc="-1" strike="noStrike">
              <a:solidFill>
                <a:srgbClr val="000000"/>
              </a:solidFill>
              <a:latin typeface="Arial"/>
              <a:ea typeface="DejaVu Sans"/>
            </a:endParaRPr>
          </a:p>
        </p:txBody>
      </p:sp>
      <p:sp>
        <p:nvSpPr>
          <p:cNvPr id="390" name="PlaceHolder 2"/>
          <p:cNvSpPr>
            <a:spLocks noGrp="1"/>
          </p:cNvSpPr>
          <p:nvPr>
            <p:ph type="subTitle"/>
          </p:nvPr>
        </p:nvSpPr>
        <p:spPr>
          <a:xfrm>
            <a:off x="1260360" y="3970440"/>
            <a:ext cx="7558920" cy="1824840"/>
          </a:xfrm>
          <a:prstGeom prst="rect">
            <a:avLst/>
          </a:prstGeom>
          <a:noFill/>
          <a:ln w="0">
            <a:noFill/>
          </a:ln>
        </p:spPr>
        <p:txBody>
          <a:bodyPr numCol="1" spcCol="0" lIns="0" rIns="0" tIns="0" bIns="0" anchor="t">
            <a:noAutofit/>
          </a:bodyPr>
          <a:p>
            <a:pPr indent="0" algn="ctr">
              <a:buNone/>
            </a:pPr>
            <a:endParaRPr b="0" lang="fr-FR" sz="2800" spc="-1" strike="noStrike">
              <a:solidFill>
                <a:srgbClr val="000000"/>
              </a:solidFill>
              <a:latin typeface="Arial"/>
              <a:ea typeface="DejaVu Sans"/>
            </a:endParaRPr>
          </a:p>
        </p:txBody>
      </p:sp>
      <p:pic>
        <p:nvPicPr>
          <p:cNvPr id="391" name="Image 4" descr="ciel-etoile-a-maupiti-3.jpg"/>
          <p:cNvPicPr/>
          <p:nvPr/>
        </p:nvPicPr>
        <p:blipFill>
          <a:blip r:embed="rId1"/>
          <a:stretch/>
        </p:blipFill>
        <p:spPr>
          <a:xfrm>
            <a:off x="143640" y="216000"/>
            <a:ext cx="10006920" cy="7379640"/>
          </a:xfrm>
          <a:prstGeom prst="rect">
            <a:avLst/>
          </a:prstGeom>
          <a:ln w="228600">
            <a:solidFill>
              <a:srgbClr val="000000"/>
            </a:solidFill>
            <a:miter/>
          </a:ln>
        </p:spPr>
      </p:pic>
      <p:pic>
        <p:nvPicPr>
          <p:cNvPr id="392" name="Image 4" descr=""/>
          <p:cNvPicPr/>
          <p:nvPr/>
        </p:nvPicPr>
        <p:blipFill>
          <a:blip r:embed="rId2"/>
          <a:stretch/>
        </p:blipFill>
        <p:spPr>
          <a:xfrm>
            <a:off x="1286280" y="2177640"/>
            <a:ext cx="7641720" cy="5148360"/>
          </a:xfrm>
          <a:prstGeom prst="rect">
            <a:avLst/>
          </a:prstGeom>
          <a:ln w="0">
            <a:noFill/>
          </a:ln>
        </p:spPr>
      </p:pic>
      <p:cxnSp>
        <p:nvCxnSpPr>
          <p:cNvPr id="393" name="Connecteur droit 6"/>
          <p:cNvCxnSpPr/>
          <p:nvPr/>
        </p:nvCxnSpPr>
        <p:spPr>
          <a:xfrm flipH="1">
            <a:off x="6975720" y="3596760"/>
            <a:ext cx="11880" cy="1121400"/>
          </a:xfrm>
          <a:prstGeom prst="straightConnector1">
            <a:avLst/>
          </a:prstGeom>
          <a:ln w="57150">
            <a:solidFill>
              <a:srgbClr val="00b0f0"/>
            </a:solidFill>
            <a:round/>
          </a:ln>
        </p:spPr>
      </p:cxnSp>
      <p:cxnSp>
        <p:nvCxnSpPr>
          <p:cNvPr id="394" name="Connecteur droit 8"/>
          <p:cNvCxnSpPr/>
          <p:nvPr/>
        </p:nvCxnSpPr>
        <p:spPr>
          <a:xfrm flipH="1">
            <a:off x="3189240" y="3260160"/>
            <a:ext cx="10440" cy="1103760"/>
          </a:xfrm>
          <a:prstGeom prst="straightConnector1">
            <a:avLst/>
          </a:prstGeom>
          <a:ln w="57150">
            <a:solidFill>
              <a:srgbClr val="00b0f0"/>
            </a:solidFill>
            <a:round/>
          </a:ln>
        </p:spPr>
      </p:cxnSp>
      <p:sp>
        <p:nvSpPr>
          <p:cNvPr id="395" name="Rectangle à coins arrondis 9"/>
          <p:cNvSpPr/>
          <p:nvPr/>
        </p:nvSpPr>
        <p:spPr>
          <a:xfrm>
            <a:off x="321120" y="392760"/>
            <a:ext cx="9687960" cy="460800"/>
          </a:xfrm>
          <a:prstGeom prst="roundRect">
            <a:avLst>
              <a:gd name="adj" fmla="val 16667"/>
            </a:avLst>
          </a:prstGeom>
          <a:solidFill>
            <a:schemeClr val="accent3">
              <a:lumMod val="75000"/>
            </a:schemeClr>
          </a:solidFill>
          <a:ln w="1905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396" name="Rectangle 1"/>
          <p:cNvSpPr/>
          <p:nvPr/>
        </p:nvSpPr>
        <p:spPr>
          <a:xfrm>
            <a:off x="391680" y="410760"/>
            <a:ext cx="9687960" cy="4248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200" spc="-1" strike="noStrike">
                <a:solidFill>
                  <a:schemeClr val="accent2">
                    <a:lumMod val="75000"/>
                  </a:schemeClr>
                </a:solidFill>
                <a:latin typeface="Times New Roman"/>
                <a:ea typeface="DejaVu Sans"/>
              </a:rPr>
              <a:t>Comment reconnaitre les croissants de Lune, les quartiers de Lune, la pleine Lune ?</a:t>
            </a:r>
            <a:endParaRPr b="0" lang="fr-FR" sz="2200" spc="-1" strike="noStrike">
              <a:solidFill>
                <a:srgbClr val="000000"/>
              </a:solidFill>
              <a:latin typeface="Arial"/>
            </a:endParaRPr>
          </a:p>
        </p:txBody>
      </p:sp>
      <p:sp>
        <p:nvSpPr>
          <p:cNvPr id="397" name="Rectangle 2"/>
          <p:cNvSpPr/>
          <p:nvPr/>
        </p:nvSpPr>
        <p:spPr>
          <a:xfrm>
            <a:off x="3605040" y="3369960"/>
            <a:ext cx="819000" cy="821160"/>
          </a:xfrm>
          <a:prstGeom prst="rect">
            <a:avLst/>
          </a:prstGeom>
          <a:solidFill>
            <a:schemeClr val="tx1"/>
          </a:solidFill>
          <a:ln w="9525">
            <a:solidFill>
              <a:srgbClr val="000000"/>
            </a:solidFill>
            <a:round/>
          </a:ln>
        </p:spPr>
        <p:style>
          <a:lnRef idx="0"/>
          <a:fillRef idx="0"/>
          <a:effectRef idx="0"/>
          <a:fontRef idx="minor"/>
        </p:style>
        <p:txBody>
          <a:bodyPr numCol="1" spcCol="0" lIns="90000" rIns="90000" tIns="45000" bIns="45000" anchor="t">
            <a:noAutofit/>
          </a:bodyPr>
          <a:p>
            <a:pPr>
              <a:lnSpc>
                <a:spcPct val="95000"/>
              </a:lnSpc>
              <a:tabLst>
                <a:tab algn="l" pos="0"/>
              </a:tabLst>
            </a:pPr>
            <a:endParaRPr b="0" lang="fr-FR" sz="2400" spc="-1" strike="noStrike">
              <a:solidFill>
                <a:srgbClr val="ffffff"/>
              </a:solidFill>
              <a:latin typeface="Times New Roman"/>
              <a:ea typeface="DejaVu Sans"/>
            </a:endParaRPr>
          </a:p>
        </p:txBody>
      </p:sp>
      <p:sp>
        <p:nvSpPr>
          <p:cNvPr id="398" name="Rectangle 3"/>
          <p:cNvSpPr/>
          <p:nvPr/>
        </p:nvSpPr>
        <p:spPr>
          <a:xfrm>
            <a:off x="5776200" y="3412080"/>
            <a:ext cx="716760" cy="783720"/>
          </a:xfrm>
          <a:prstGeom prst="rect">
            <a:avLst/>
          </a:prstGeom>
          <a:solidFill>
            <a:schemeClr val="tx1"/>
          </a:solidFill>
          <a:ln w="9525">
            <a:solidFill>
              <a:srgbClr val="000000"/>
            </a:solidFill>
            <a:round/>
          </a:ln>
        </p:spPr>
        <p:style>
          <a:lnRef idx="0"/>
          <a:fillRef idx="0"/>
          <a:effectRef idx="0"/>
          <a:fontRef idx="minor"/>
        </p:style>
        <p:txBody>
          <a:bodyPr numCol="1" spcCol="0" lIns="90000" rIns="90000" tIns="45000" bIns="45000" anchor="t">
            <a:noAutofit/>
          </a:bodyPr>
          <a:p>
            <a:pPr>
              <a:lnSpc>
                <a:spcPct val="95000"/>
              </a:lnSpc>
              <a:tabLst>
                <a:tab algn="l" pos="0"/>
              </a:tabLst>
            </a:pPr>
            <a:endParaRPr b="0" lang="fr-FR" sz="2400" spc="-1" strike="noStrike">
              <a:solidFill>
                <a:srgbClr val="ffffff"/>
              </a:solidFill>
              <a:latin typeface="Times New Roman"/>
              <a:ea typeface="DejaVu Sans"/>
            </a:endParaRPr>
          </a:p>
        </p:txBody>
      </p:sp>
      <p:cxnSp>
        <p:nvCxnSpPr>
          <p:cNvPr id="399" name="Connecteur droit 10"/>
          <p:cNvCxnSpPr/>
          <p:nvPr/>
        </p:nvCxnSpPr>
        <p:spPr>
          <a:xfrm>
            <a:off x="7951680" y="3864600"/>
            <a:ext cx="720" cy="1186560"/>
          </a:xfrm>
          <a:prstGeom prst="straightConnector1">
            <a:avLst/>
          </a:prstGeom>
          <a:ln w="57150">
            <a:solidFill>
              <a:srgbClr val="00b0f0"/>
            </a:solidFill>
            <a:round/>
          </a:ln>
        </p:spPr>
      </p:cxnSp>
      <p:cxnSp>
        <p:nvCxnSpPr>
          <p:cNvPr id="400" name="Connecteur droit 14"/>
          <p:cNvCxnSpPr/>
          <p:nvPr/>
        </p:nvCxnSpPr>
        <p:spPr>
          <a:xfrm>
            <a:off x="2304000" y="3441960"/>
            <a:ext cx="720" cy="1152720"/>
          </a:xfrm>
          <a:prstGeom prst="straightConnector1">
            <a:avLst/>
          </a:prstGeom>
          <a:ln w="57150">
            <a:solidFill>
              <a:srgbClr val="00b0f0"/>
            </a:solidFill>
            <a:round/>
          </a:ln>
        </p:spPr>
      </p:cxnSp>
      <p:sp>
        <p:nvSpPr>
          <p:cNvPr id="401" name="ZoneTexte 5"/>
          <p:cNvSpPr/>
          <p:nvPr/>
        </p:nvSpPr>
        <p:spPr>
          <a:xfrm>
            <a:off x="7663680" y="3138840"/>
            <a:ext cx="231264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2400" spc="-1" strike="noStrike">
                <a:solidFill>
                  <a:srgbClr val="00b0f0"/>
                </a:solidFill>
                <a:latin typeface="Times New Roman"/>
                <a:ea typeface="DejaVu Sans"/>
              </a:rPr>
              <a:t>p</a:t>
            </a:r>
            <a:r>
              <a:rPr b="0" lang="fr-FR" sz="2400" spc="-1" strike="noStrike">
                <a:solidFill>
                  <a:srgbClr val="f2f2f2"/>
                </a:solidFill>
                <a:latin typeface="Times New Roman"/>
                <a:ea typeface="DejaVu Sans"/>
              </a:rPr>
              <a:t>remier croissant</a:t>
            </a:r>
            <a:endParaRPr b="0" lang="fr-FR" sz="2400" spc="-1" strike="noStrike">
              <a:solidFill>
                <a:srgbClr val="000000"/>
              </a:solidFill>
              <a:latin typeface="Arial"/>
            </a:endParaRPr>
          </a:p>
        </p:txBody>
      </p:sp>
      <p:sp>
        <p:nvSpPr>
          <p:cNvPr id="402" name="Rectangle 7"/>
          <p:cNvSpPr/>
          <p:nvPr/>
        </p:nvSpPr>
        <p:spPr>
          <a:xfrm>
            <a:off x="6218280" y="2267640"/>
            <a:ext cx="217584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fr-FR" sz="2400" spc="-1" strike="noStrike">
                <a:solidFill>
                  <a:srgbClr val="00b0f0"/>
                </a:solidFill>
                <a:latin typeface="Times New Roman"/>
                <a:ea typeface="DejaVu Sans"/>
              </a:rPr>
              <a:t>p</a:t>
            </a:r>
            <a:r>
              <a:rPr b="0" lang="fr-FR" sz="2400" spc="-1" strike="noStrike">
                <a:solidFill>
                  <a:srgbClr val="f2f2f2"/>
                </a:solidFill>
                <a:latin typeface="Times New Roman"/>
                <a:ea typeface="DejaVu Sans"/>
              </a:rPr>
              <a:t>remier quartier</a:t>
            </a:r>
            <a:endParaRPr b="0" lang="fr-FR" sz="2400" spc="-1" strike="noStrike">
              <a:solidFill>
                <a:srgbClr val="000000"/>
              </a:solidFill>
              <a:latin typeface="Arial"/>
            </a:endParaRPr>
          </a:p>
        </p:txBody>
      </p:sp>
      <p:sp>
        <p:nvSpPr>
          <p:cNvPr id="403" name="Rectangle 11"/>
          <p:cNvSpPr/>
          <p:nvPr/>
        </p:nvSpPr>
        <p:spPr>
          <a:xfrm>
            <a:off x="2017080" y="2177640"/>
            <a:ext cx="209016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fr-FR" sz="2400" spc="-1" strike="noStrike">
                <a:solidFill>
                  <a:srgbClr val="00b0f0"/>
                </a:solidFill>
                <a:latin typeface="Times New Roman"/>
                <a:ea typeface="DejaVu Sans"/>
              </a:rPr>
              <a:t>d</a:t>
            </a:r>
            <a:r>
              <a:rPr b="0" lang="fr-FR" sz="2400" spc="-1" strike="noStrike">
                <a:solidFill>
                  <a:srgbClr val="f2f2f2"/>
                </a:solidFill>
                <a:latin typeface="Times New Roman"/>
                <a:ea typeface="DejaVu Sans"/>
              </a:rPr>
              <a:t>ernier quartier</a:t>
            </a:r>
            <a:endParaRPr b="0" lang="fr-FR" sz="2400" spc="-1" strike="noStrike">
              <a:solidFill>
                <a:srgbClr val="000000"/>
              </a:solidFill>
              <a:latin typeface="Arial"/>
            </a:endParaRPr>
          </a:p>
        </p:txBody>
      </p:sp>
      <p:sp>
        <p:nvSpPr>
          <p:cNvPr id="404" name="Rectangle 12"/>
          <p:cNvSpPr/>
          <p:nvPr/>
        </p:nvSpPr>
        <p:spPr>
          <a:xfrm>
            <a:off x="246240" y="2721240"/>
            <a:ext cx="222588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fr-FR" sz="2400" spc="-1" strike="noStrike">
                <a:solidFill>
                  <a:srgbClr val="00b0f0"/>
                </a:solidFill>
                <a:latin typeface="Times New Roman"/>
                <a:ea typeface="DejaVu Sans"/>
              </a:rPr>
              <a:t>d</a:t>
            </a:r>
            <a:r>
              <a:rPr b="0" lang="fr-FR" sz="2400" spc="-1" strike="noStrike">
                <a:solidFill>
                  <a:srgbClr val="f2f2f2"/>
                </a:solidFill>
                <a:latin typeface="Times New Roman"/>
                <a:ea typeface="DejaVu Sans"/>
              </a:rPr>
              <a:t>ernier croissant</a:t>
            </a:r>
            <a:endParaRPr b="0" lang="fr-FR" sz="2400" spc="-1" strike="noStrike">
              <a:solidFill>
                <a:srgbClr val="000000"/>
              </a:solidFill>
              <a:latin typeface="Arial"/>
            </a:endParaRPr>
          </a:p>
        </p:txBody>
      </p:sp>
      <p:cxnSp>
        <p:nvCxnSpPr>
          <p:cNvPr id="405" name="Connecteur droit avec flèche 15"/>
          <p:cNvCxnSpPr/>
          <p:nvPr/>
        </p:nvCxnSpPr>
        <p:spPr>
          <a:xfrm flipH="1">
            <a:off x="8337960" y="3570840"/>
            <a:ext cx="430560" cy="447840"/>
          </a:xfrm>
          <a:prstGeom prst="straightConnector1">
            <a:avLst/>
          </a:prstGeom>
          <a:ln w="19050">
            <a:solidFill>
              <a:srgbClr val="f2f2f2"/>
            </a:solidFill>
            <a:round/>
            <a:tailEnd len="med" type="triangle" w="med"/>
          </a:ln>
        </p:spPr>
      </p:cxnSp>
      <p:cxnSp>
        <p:nvCxnSpPr>
          <p:cNvPr id="406" name="Connecteur droit avec flèche 18"/>
          <p:cNvCxnSpPr/>
          <p:nvPr/>
        </p:nvCxnSpPr>
        <p:spPr>
          <a:xfrm flipH="1">
            <a:off x="7217280" y="2740320"/>
            <a:ext cx="108360" cy="702360"/>
          </a:xfrm>
          <a:prstGeom prst="straightConnector1">
            <a:avLst/>
          </a:prstGeom>
          <a:ln w="19050">
            <a:solidFill>
              <a:srgbClr val="f2f2f2"/>
            </a:solidFill>
            <a:round/>
            <a:tailEnd len="med" type="triangle" w="med"/>
          </a:ln>
        </p:spPr>
      </p:cxnSp>
      <p:cxnSp>
        <p:nvCxnSpPr>
          <p:cNvPr id="407" name="Connecteur droit avec flèche 21"/>
          <p:cNvCxnSpPr/>
          <p:nvPr/>
        </p:nvCxnSpPr>
        <p:spPr>
          <a:xfrm>
            <a:off x="2810520" y="2647440"/>
            <a:ext cx="203400" cy="722880"/>
          </a:xfrm>
          <a:prstGeom prst="straightConnector1">
            <a:avLst/>
          </a:prstGeom>
          <a:ln w="19050">
            <a:solidFill>
              <a:srgbClr val="f2f2f2"/>
            </a:solidFill>
            <a:round/>
            <a:tailEnd len="med" type="triangle" w="med"/>
          </a:ln>
        </p:spPr>
      </p:cxnSp>
      <p:cxnSp>
        <p:nvCxnSpPr>
          <p:cNvPr id="408" name="Connecteur droit avec flèche 25"/>
          <p:cNvCxnSpPr/>
          <p:nvPr/>
        </p:nvCxnSpPr>
        <p:spPr>
          <a:xfrm>
            <a:off x="1542240" y="3184200"/>
            <a:ext cx="366120" cy="597240"/>
          </a:xfrm>
          <a:prstGeom prst="straightConnector1">
            <a:avLst/>
          </a:prstGeom>
          <a:ln w="9525">
            <a:solidFill>
              <a:srgbClr val="f2f2f2"/>
            </a:solidFill>
            <a:round/>
            <a:tailEnd len="med" type="triangle" w="med"/>
          </a:ln>
        </p:spPr>
      </p:cxnSp>
      <p:sp>
        <p:nvSpPr>
          <p:cNvPr id="409" name="ZoneTexte 28"/>
          <p:cNvSpPr/>
          <p:nvPr/>
        </p:nvSpPr>
        <p:spPr>
          <a:xfrm>
            <a:off x="4393800" y="1763640"/>
            <a:ext cx="186984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400" spc="-1" strike="noStrike">
                <a:solidFill>
                  <a:srgbClr val="f2f2f2"/>
                </a:solidFill>
                <a:latin typeface="Times New Roman"/>
                <a:ea typeface="DejaVu Sans"/>
              </a:rPr>
              <a:t>Pleine Lune</a:t>
            </a:r>
            <a:endParaRPr b="0" lang="fr-FR" sz="2400" spc="-1" strike="noStrike">
              <a:solidFill>
                <a:srgbClr val="000000"/>
              </a:solidFill>
              <a:latin typeface="Arial"/>
            </a:endParaRPr>
          </a:p>
        </p:txBody>
      </p:sp>
      <p:cxnSp>
        <p:nvCxnSpPr>
          <p:cNvPr id="410" name="Connecteur droit avec flèche 17"/>
          <p:cNvCxnSpPr/>
          <p:nvPr/>
        </p:nvCxnSpPr>
        <p:spPr>
          <a:xfrm flipH="1">
            <a:off x="5107320" y="2225160"/>
            <a:ext cx="16560" cy="869040"/>
          </a:xfrm>
          <a:prstGeom prst="straightConnector1">
            <a:avLst/>
          </a:prstGeom>
          <a:ln w="9525">
            <a:solidFill>
              <a:srgbClr val="ffffff"/>
            </a:solidFill>
            <a:round/>
            <a:tailEnd len="med" type="triangle" w="med"/>
          </a:ln>
        </p:spPr>
      </p:cxn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1" name="AutoShape 2"/>
          <p:cNvSpPr/>
          <p:nvPr/>
        </p:nvSpPr>
        <p:spPr>
          <a:xfrm>
            <a:off x="-324720" y="0"/>
            <a:ext cx="10476720" cy="7811280"/>
          </a:xfrm>
          <a:prstGeom prst="roundRect">
            <a:avLst>
              <a:gd name="adj" fmla="val 19"/>
            </a:avLst>
          </a:prstGeom>
          <a:solidFill>
            <a:srgbClr val="000000"/>
          </a:solidFill>
          <a:ln w="9525">
            <a:solidFill>
              <a:srgbClr val="000000"/>
            </a:solidFill>
            <a:round/>
          </a:ln>
        </p:spPr>
        <p:style>
          <a:lnRef idx="0"/>
          <a:fillRef idx="0"/>
          <a:effectRef idx="0"/>
          <a:fontRef idx="minor"/>
        </p:style>
        <p:txBody>
          <a:bodyPr wrap="none" lIns="90000" rIns="90000" tIns="45000" bIns="45000" anchor="ctr">
            <a:noAutofit/>
          </a:bodyPr>
          <a:p>
            <a:pPr>
              <a:lnSpc>
                <a:spcPct val="100000"/>
              </a:lnSpc>
            </a:pPr>
            <a:endParaRPr b="0" lang="fr-FR" sz="2400" spc="-1" strike="noStrike">
              <a:solidFill>
                <a:srgbClr val="ffffff"/>
              </a:solidFill>
              <a:latin typeface="Times New Roman"/>
              <a:ea typeface="DejaVu Sans"/>
            </a:endParaRPr>
          </a:p>
        </p:txBody>
      </p:sp>
      <p:pic>
        <p:nvPicPr>
          <p:cNvPr id="412" name="Image 1" descr=""/>
          <p:cNvPicPr/>
          <p:nvPr/>
        </p:nvPicPr>
        <p:blipFill>
          <a:blip r:embed="rId1"/>
          <a:stretch/>
        </p:blipFill>
        <p:spPr>
          <a:xfrm>
            <a:off x="936720" y="1904040"/>
            <a:ext cx="7976520" cy="5547600"/>
          </a:xfrm>
          <a:prstGeom prst="rect">
            <a:avLst/>
          </a:prstGeom>
          <a:ln w="0">
            <a:noFill/>
          </a:ln>
        </p:spPr>
      </p:pic>
      <p:sp>
        <p:nvSpPr>
          <p:cNvPr id="413" name="Rectangle à coins arrondis 5"/>
          <p:cNvSpPr/>
          <p:nvPr/>
        </p:nvSpPr>
        <p:spPr>
          <a:xfrm>
            <a:off x="3795840" y="250920"/>
            <a:ext cx="2158200" cy="44532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414" name="ZoneTexte 1"/>
          <p:cNvSpPr/>
          <p:nvPr/>
        </p:nvSpPr>
        <p:spPr>
          <a:xfrm>
            <a:off x="3887640" y="217440"/>
            <a:ext cx="345528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400" spc="-1" strike="noStrike">
                <a:solidFill>
                  <a:schemeClr val="accent6">
                    <a:lumMod val="75000"/>
                  </a:schemeClr>
                </a:solidFill>
                <a:latin typeface="Times New Roman"/>
                <a:ea typeface="DejaVu Sans"/>
              </a:rPr>
              <a:t>Mars la rouge</a:t>
            </a:r>
            <a:endParaRPr b="0" lang="fr-FR" sz="2400" spc="-1" strike="noStrike">
              <a:solidFill>
                <a:srgbClr val="000000"/>
              </a:solidFill>
              <a:latin typeface="Arial"/>
            </a:endParaRPr>
          </a:p>
        </p:txBody>
      </p:sp>
      <p:sp>
        <p:nvSpPr>
          <p:cNvPr id="415" name="Rectangle à coins arrondis 6"/>
          <p:cNvSpPr/>
          <p:nvPr/>
        </p:nvSpPr>
        <p:spPr>
          <a:xfrm>
            <a:off x="143640" y="806400"/>
            <a:ext cx="9648360" cy="940680"/>
          </a:xfrm>
          <a:prstGeom prst="roundRect">
            <a:avLst>
              <a:gd name="adj" fmla="val 16667"/>
            </a:avLst>
          </a:prstGeom>
          <a:solidFill>
            <a:srgbClr val="eec412"/>
          </a:solidFill>
          <a:ln w="19050">
            <a:solidFill>
              <a:srgbClr val="00b0f0"/>
            </a:solidFill>
            <a:round/>
          </a:ln>
        </p:spPr>
        <p:style>
          <a:lnRef idx="0"/>
          <a:fillRef idx="0"/>
          <a:effectRef idx="0"/>
          <a:fontRef idx="minor"/>
        </p:style>
        <p:txBody>
          <a:bodyPr lIns="90000" rIns="90000" tIns="45000" bIns="45000" anchor="t">
            <a:noAutofit/>
          </a:bodyPr>
          <a:p>
            <a:pPr>
              <a:lnSpc>
                <a:spcPct val="95000"/>
              </a:lnSpc>
            </a:pPr>
            <a:endParaRPr b="0" lang="fr-FR" sz="2400" spc="-1" strike="noStrike">
              <a:solidFill>
                <a:srgbClr val="ffffff"/>
              </a:solidFill>
              <a:latin typeface="Times New Roman"/>
              <a:ea typeface="DejaVu Sans"/>
            </a:endParaRPr>
          </a:p>
        </p:txBody>
      </p:sp>
      <p:sp>
        <p:nvSpPr>
          <p:cNvPr id="416" name="ZoneTexte 2"/>
          <p:cNvSpPr/>
          <p:nvPr/>
        </p:nvSpPr>
        <p:spPr>
          <a:xfrm>
            <a:off x="251640" y="821880"/>
            <a:ext cx="100803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800" spc="-1" strike="noStrike">
                <a:solidFill>
                  <a:schemeClr val="accent2">
                    <a:lumMod val="75000"/>
                  </a:schemeClr>
                </a:solidFill>
                <a:latin typeface="Times New Roman"/>
                <a:ea typeface="Lucida Sans Unicode"/>
              </a:rPr>
              <a:t>Le volcan Olympus Mons est le plus haut relief du système solaire. Hauteur 22 km, diamètre 650 km.</a:t>
            </a:r>
            <a:endParaRPr b="0" lang="fr-FR" sz="1800" spc="-1" strike="noStrike">
              <a:solidFill>
                <a:srgbClr val="000000"/>
              </a:solidFill>
              <a:latin typeface="Arial"/>
            </a:endParaRPr>
          </a:p>
        </p:txBody>
      </p:sp>
      <p:sp>
        <p:nvSpPr>
          <p:cNvPr id="417" name="Rectangle 3"/>
          <p:cNvSpPr/>
          <p:nvPr/>
        </p:nvSpPr>
        <p:spPr>
          <a:xfrm>
            <a:off x="215640" y="1113480"/>
            <a:ext cx="100803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800" spc="-1" strike="noStrike">
                <a:solidFill>
                  <a:schemeClr val="accent2">
                    <a:lumMod val="75000"/>
                  </a:schemeClr>
                </a:solidFill>
                <a:latin typeface="Times New Roman"/>
                <a:ea typeface="Lucida Sans Unicode"/>
              </a:rPr>
              <a:t>Le canyon Valles Marineris mesure 4000 km de long, 700 km de large et jusqu’à 10 km de profondeur. </a:t>
            </a:r>
            <a:endParaRPr b="0" lang="fr-FR" sz="1800" spc="-1" strike="noStrike">
              <a:solidFill>
                <a:srgbClr val="000000"/>
              </a:solidFill>
              <a:latin typeface="Arial"/>
            </a:endParaRPr>
          </a:p>
        </p:txBody>
      </p:sp>
      <p:sp>
        <p:nvSpPr>
          <p:cNvPr id="418" name="Rectangle 4"/>
          <p:cNvSpPr/>
          <p:nvPr/>
        </p:nvSpPr>
        <p:spPr>
          <a:xfrm>
            <a:off x="2448000" y="1380240"/>
            <a:ext cx="58539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800" spc="-1" strike="noStrike">
                <a:solidFill>
                  <a:schemeClr val="accent2">
                    <a:lumMod val="75000"/>
                  </a:schemeClr>
                </a:solidFill>
                <a:latin typeface="Times New Roman"/>
                <a:ea typeface="DejaVu Sans"/>
              </a:rPr>
              <a:t>Mars possède 2 satellites naturels, Phobos et Déimos.</a:t>
            </a:r>
            <a:endParaRPr b="0" lang="fr-FR" sz="18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149" dur="indefinite" restart="never" nodeType="tmRoot">
          <p:childTnLst>
            <p:seq>
              <p:cTn id="150" dur="indefinite" nodeType="mainSeq">
                <p:childTnLst>
                  <p:par>
                    <p:cTn id="151" nodeType="clickEffect" fill="hold">
                      <p:stCondLst>
                        <p:cond delay="0"/>
                      </p:stCondLst>
                      <p:childTnLst>
                        <p:par>
                          <p:cTn id="152" nodeType="withEffect" fill="hold">
                            <p:stCondLst>
                              <p:cond delay="0"/>
                            </p:stCondLst>
                            <p:childTnLst>
                              <p:par>
                                <p:cTn id="153" nodeType="withEffect" fill="hold" presetClass="entr" presetID="1">
                                  <p:stCondLst>
                                    <p:cond delay="0"/>
                                  </p:stCondLst>
                                  <p:childTnLst>
                                    <p:set>
                                      <p:cBhvr>
                                        <p:cTn id="154" dur="1" fill="hold">
                                          <p:stCondLst>
                                            <p:cond delay="0"/>
                                          </p:stCondLst>
                                        </p:cTn>
                                        <p:tgtEl>
                                          <p:spTgt spid="4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100" name="Object 2"/>
          <p:cNvGraphicFramePr/>
          <p:nvPr/>
        </p:nvGraphicFramePr>
        <p:xfrm>
          <a:off x="-34920" y="-33480"/>
          <a:ext cx="10225800" cy="7592400"/>
        </p:xfrm>
        <a:graphic>
          <a:graphicData uri="http://schemas.openxmlformats.org/presentationml/2006/ole">
            <p:oleObj progId="CorelPhotoPaint.Image.7" r:id="rId1" spid="">
              <p:embed/>
              <p:pic>
                <p:nvPicPr>
                  <p:cNvPr id="101" name="Object 2" descr=""/>
                  <p:cNvPicPr/>
                  <p:nvPr/>
                </p:nvPicPr>
                <p:blipFill>
                  <a:blip r:embed="rId2"/>
                  <a:stretch/>
                </p:blipFill>
                <p:spPr>
                  <a:xfrm>
                    <a:off x="-34920" y="-33480"/>
                    <a:ext cx="10225800" cy="7592400"/>
                  </a:xfrm>
                  <a:prstGeom prst="rect">
                    <a:avLst/>
                  </a:prstGeom>
                  <a:ln w="0">
                    <a:noFill/>
                  </a:ln>
                </p:spPr>
              </p:pic>
            </p:oleObj>
          </a:graphicData>
        </a:graphic>
      </p:graphicFrame>
      <p:sp>
        <p:nvSpPr>
          <p:cNvPr id="102" name="Rectangle 4"/>
          <p:cNvSpPr/>
          <p:nvPr/>
        </p:nvSpPr>
        <p:spPr>
          <a:xfrm>
            <a:off x="2151000" y="652320"/>
            <a:ext cx="183600" cy="6343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spcBef>
                <a:spcPts val="1763"/>
              </a:spcBef>
            </a:pPr>
            <a:endParaRPr b="0" lang="fr-FR" sz="3530" spc="-1" strike="noStrike">
              <a:solidFill>
                <a:srgbClr val="ffcc00"/>
              </a:solidFill>
              <a:latin typeface="Monotype Corsiva"/>
              <a:ea typeface="DejaVu Sans"/>
            </a:endParaRPr>
          </a:p>
        </p:txBody>
      </p:sp>
      <p:sp>
        <p:nvSpPr>
          <p:cNvPr id="103" name="Rectangle à coins arrondis 1"/>
          <p:cNvSpPr/>
          <p:nvPr/>
        </p:nvSpPr>
        <p:spPr>
          <a:xfrm>
            <a:off x="2448000" y="376200"/>
            <a:ext cx="5328360" cy="594720"/>
          </a:xfrm>
          <a:prstGeom prst="roundRect">
            <a:avLst>
              <a:gd name="adj" fmla="val 16667"/>
            </a:avLst>
          </a:prstGeom>
          <a:solidFill>
            <a:schemeClr val="accent3">
              <a:lumMod val="85000"/>
            </a:schemeClr>
          </a:solidFill>
          <a:ln w="38100">
            <a:solidFill>
              <a:srgbClr val="a5a5e9"/>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fr-FR" sz="2640" spc="-1" strike="noStrike">
              <a:solidFill>
                <a:schemeClr val="lt1"/>
              </a:solidFill>
              <a:latin typeface="Times New Roman"/>
              <a:ea typeface="DejaVu Sans"/>
            </a:endParaRPr>
          </a:p>
        </p:txBody>
      </p:sp>
      <p:sp>
        <p:nvSpPr>
          <p:cNvPr id="104" name="Rectangle 2"/>
          <p:cNvSpPr/>
          <p:nvPr/>
        </p:nvSpPr>
        <p:spPr>
          <a:xfrm>
            <a:off x="2612880" y="444600"/>
            <a:ext cx="9000360" cy="1729080"/>
          </a:xfrm>
          <a:prstGeom prst="rect">
            <a:avLst/>
          </a:prstGeom>
          <a:noFill/>
          <a:ln w="0">
            <a:noFill/>
          </a:ln>
        </p:spPr>
        <p:style>
          <a:lnRef idx="0"/>
          <a:fillRef idx="0"/>
          <a:effectRef idx="0"/>
          <a:fontRef idx="minor"/>
        </p:style>
        <p:txBody>
          <a:bodyPr lIns="90000" rIns="90000" tIns="45000" bIns="45000" anchor="t">
            <a:spAutoFit/>
          </a:bodyPr>
          <a:p>
            <a:pPr>
              <a:lnSpc>
                <a:spcPct val="100000"/>
              </a:lnSpc>
              <a:spcBef>
                <a:spcPts val="1199"/>
              </a:spcBef>
            </a:pPr>
            <a:r>
              <a:rPr b="0" lang="fr-FR" sz="2400" spc="-1" strike="noStrike">
                <a:solidFill>
                  <a:schemeClr val="accent6">
                    <a:lumMod val="75000"/>
                  </a:schemeClr>
                </a:solidFill>
                <a:latin typeface="Times New Roman"/>
                <a:ea typeface="Lucida Sans Unicode"/>
              </a:rPr>
              <a:t>Découvrons notre Univers en 3 étapes.</a:t>
            </a:r>
            <a:endParaRPr b="0" lang="fr-FR" sz="2400" spc="-1" strike="noStrike">
              <a:solidFill>
                <a:srgbClr val="000000"/>
              </a:solidFill>
              <a:latin typeface="Arial"/>
            </a:endParaRPr>
          </a:p>
          <a:p>
            <a:pPr>
              <a:lnSpc>
                <a:spcPct val="100000"/>
              </a:lnSpc>
              <a:spcBef>
                <a:spcPts val="1199"/>
              </a:spcBef>
            </a:pPr>
            <a:endParaRPr b="0" lang="fr-FR" sz="2400" spc="-1" strike="noStrike">
              <a:solidFill>
                <a:srgbClr val="000000"/>
              </a:solidFill>
              <a:latin typeface="Arial"/>
            </a:endParaRPr>
          </a:p>
          <a:p>
            <a:pPr algn="ctr">
              <a:lnSpc>
                <a:spcPct val="100000"/>
              </a:lnSpc>
              <a:spcBef>
                <a:spcPts val="1749"/>
              </a:spcBef>
            </a:pPr>
            <a:r>
              <a:rPr b="1" lang="fr-FR" sz="3500" spc="-1" strike="noStrike">
                <a:solidFill>
                  <a:srgbClr val="262699"/>
                </a:solidFill>
                <a:latin typeface="Monotype Corsiva"/>
                <a:ea typeface="Lucida Sans Unicode"/>
              </a:rPr>
              <a:t> </a:t>
            </a:r>
            <a:endParaRPr b="0" lang="fr-FR" sz="3500" spc="-1" strike="noStrike">
              <a:solidFill>
                <a:srgbClr val="000000"/>
              </a:solidFill>
              <a:latin typeface="Arial"/>
            </a:endParaRPr>
          </a:p>
        </p:txBody>
      </p:sp>
      <p:pic>
        <p:nvPicPr>
          <p:cNvPr id="105" name="Image 5" descr=""/>
          <p:cNvPicPr/>
          <p:nvPr/>
        </p:nvPicPr>
        <p:blipFill>
          <a:blip r:embed="rId3"/>
          <a:stretch/>
        </p:blipFill>
        <p:spPr>
          <a:xfrm>
            <a:off x="6719760" y="1380960"/>
            <a:ext cx="2112120" cy="1585080"/>
          </a:xfrm>
          <a:prstGeom prst="rect">
            <a:avLst/>
          </a:prstGeom>
          <a:ln w="0">
            <a:noFill/>
          </a:ln>
        </p:spPr>
      </p:pic>
      <p:pic>
        <p:nvPicPr>
          <p:cNvPr id="106" name="Image 6" descr=""/>
          <p:cNvPicPr/>
          <p:nvPr/>
        </p:nvPicPr>
        <p:blipFill>
          <a:blip r:embed="rId4"/>
          <a:stretch/>
        </p:blipFill>
        <p:spPr>
          <a:xfrm>
            <a:off x="6638760" y="3068640"/>
            <a:ext cx="2275920" cy="2272680"/>
          </a:xfrm>
          <a:prstGeom prst="rect">
            <a:avLst/>
          </a:prstGeom>
          <a:ln w="0">
            <a:noFill/>
          </a:ln>
        </p:spPr>
      </p:pic>
      <p:pic>
        <p:nvPicPr>
          <p:cNvPr id="107" name="Image 7" descr=""/>
          <p:cNvPicPr/>
          <p:nvPr/>
        </p:nvPicPr>
        <p:blipFill>
          <a:blip r:embed="rId5"/>
          <a:stretch/>
        </p:blipFill>
        <p:spPr>
          <a:xfrm>
            <a:off x="6737400" y="5443560"/>
            <a:ext cx="2177280" cy="1929600"/>
          </a:xfrm>
          <a:prstGeom prst="rect">
            <a:avLst/>
          </a:prstGeom>
          <a:ln w="0">
            <a:noFill/>
          </a:ln>
        </p:spPr>
      </p:pic>
      <p:sp>
        <p:nvSpPr>
          <p:cNvPr id="108" name="ZoneTexte 8"/>
          <p:cNvSpPr/>
          <p:nvPr/>
        </p:nvSpPr>
        <p:spPr>
          <a:xfrm>
            <a:off x="1211400" y="1784520"/>
            <a:ext cx="4392000" cy="5770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3200" spc="-1" strike="noStrike" u="sng">
                <a:solidFill>
                  <a:schemeClr val="accent2">
                    <a:lumMod val="60000"/>
                    <a:lumOff val="40000"/>
                  </a:schemeClr>
                </a:solidFill>
                <a:uFillTx/>
                <a:latin typeface="Times New Roman"/>
                <a:ea typeface="DejaVu Sans"/>
              </a:rPr>
              <a:t>Le système solaire</a:t>
            </a:r>
            <a:endParaRPr b="0" lang="fr-FR" sz="3200" spc="-1" strike="noStrike">
              <a:solidFill>
                <a:srgbClr val="000000"/>
              </a:solidFill>
              <a:latin typeface="Arial"/>
            </a:endParaRPr>
          </a:p>
        </p:txBody>
      </p:sp>
      <p:sp>
        <p:nvSpPr>
          <p:cNvPr id="109" name="ZoneTexte 9"/>
          <p:cNvSpPr/>
          <p:nvPr/>
        </p:nvSpPr>
        <p:spPr>
          <a:xfrm>
            <a:off x="671400" y="3718080"/>
            <a:ext cx="5473080" cy="5770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3200" spc="-1" strike="noStrike" u="sng">
                <a:solidFill>
                  <a:schemeClr val="accent2">
                    <a:lumMod val="60000"/>
                    <a:lumOff val="40000"/>
                  </a:schemeClr>
                </a:solidFill>
                <a:uFillTx/>
                <a:latin typeface="Times New Roman"/>
                <a:ea typeface="DejaVu Sans"/>
              </a:rPr>
              <a:t>Notre galaxie la Voie Lactée</a:t>
            </a:r>
            <a:endParaRPr b="0" lang="fr-FR" sz="3200" spc="-1" strike="noStrike">
              <a:solidFill>
                <a:srgbClr val="000000"/>
              </a:solidFill>
              <a:latin typeface="Arial"/>
            </a:endParaRPr>
          </a:p>
        </p:txBody>
      </p:sp>
      <p:sp>
        <p:nvSpPr>
          <p:cNvPr id="110" name="ZoneTexte 11"/>
          <p:cNvSpPr/>
          <p:nvPr/>
        </p:nvSpPr>
        <p:spPr>
          <a:xfrm>
            <a:off x="1368360" y="5989680"/>
            <a:ext cx="4823640" cy="5770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3200" spc="-1" strike="noStrike" u="sng">
                <a:solidFill>
                  <a:schemeClr val="accent2">
                    <a:lumMod val="60000"/>
                    <a:lumOff val="40000"/>
                  </a:schemeClr>
                </a:solidFill>
                <a:uFillTx/>
                <a:latin typeface="Times New Roman"/>
                <a:ea typeface="DejaVu Sans"/>
              </a:rPr>
              <a:t>L’univers profond</a:t>
            </a:r>
            <a:endParaRPr b="0" lang="fr-FR"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419" name="Object 2"/>
          <p:cNvGraphicFramePr/>
          <p:nvPr/>
        </p:nvGraphicFramePr>
        <p:xfrm>
          <a:off x="0" y="0"/>
          <a:ext cx="10080000" cy="7558920"/>
        </p:xfrm>
        <a:graphic>
          <a:graphicData uri="http://schemas.openxmlformats.org/presentationml/2006/ole">
            <p:oleObj progId="CorelPhotoPaint.Image.7" r:id="rId1" spid="">
              <p:embed/>
              <p:pic>
                <p:nvPicPr>
                  <p:cNvPr id="420" name="Object 2" descr=""/>
                  <p:cNvPicPr/>
                  <p:nvPr/>
                </p:nvPicPr>
                <p:blipFill>
                  <a:blip r:embed="rId2"/>
                  <a:stretch/>
                </p:blipFill>
                <p:spPr>
                  <a:xfrm>
                    <a:off x="0" y="0"/>
                    <a:ext cx="10080000" cy="7558920"/>
                  </a:xfrm>
                  <a:prstGeom prst="rect">
                    <a:avLst/>
                  </a:prstGeom>
                  <a:ln w="0">
                    <a:noFill/>
                  </a:ln>
                </p:spPr>
              </p:pic>
            </p:oleObj>
          </a:graphicData>
        </a:graphic>
      </p:graphicFrame>
      <p:pic>
        <p:nvPicPr>
          <p:cNvPr id="421" name="Picture 4" descr="http://imgsdown.1mobile.com/group2/M00/E1/69/S36rZFWnWCKAEyANAAWpRxAt5SU56.jpeg"/>
          <p:cNvPicPr/>
          <p:nvPr/>
        </p:nvPicPr>
        <p:blipFill>
          <a:blip r:embed="rId3"/>
          <a:stretch/>
        </p:blipFill>
        <p:spPr>
          <a:xfrm>
            <a:off x="0" y="6480"/>
            <a:ext cx="9935280" cy="7552440"/>
          </a:xfrm>
          <a:prstGeom prst="rect">
            <a:avLst/>
          </a:prstGeom>
          <a:ln w="0">
            <a:noFill/>
          </a:ln>
        </p:spPr>
      </p:pic>
      <p:sp>
        <p:nvSpPr>
          <p:cNvPr id="422" name="Rectangle à coins arrondis 5"/>
          <p:cNvSpPr/>
          <p:nvPr/>
        </p:nvSpPr>
        <p:spPr>
          <a:xfrm>
            <a:off x="3240000" y="181080"/>
            <a:ext cx="3528360" cy="44532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423" name="ZoneTexte 2"/>
          <p:cNvSpPr/>
          <p:nvPr/>
        </p:nvSpPr>
        <p:spPr>
          <a:xfrm>
            <a:off x="3255840" y="158760"/>
            <a:ext cx="518400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400" spc="-1" strike="noStrike">
                <a:solidFill>
                  <a:schemeClr val="accent6">
                    <a:lumMod val="75000"/>
                  </a:schemeClr>
                </a:solidFill>
                <a:latin typeface="Arial"/>
                <a:ea typeface="DejaVu Sans"/>
              </a:rPr>
              <a:t>La ceinture d’astéroïdes</a:t>
            </a:r>
            <a:endParaRPr b="0" lang="fr-FR" sz="2400" spc="-1" strike="noStrike">
              <a:solidFill>
                <a:srgbClr val="000000"/>
              </a:solidFill>
              <a:latin typeface="Arial"/>
            </a:endParaRPr>
          </a:p>
        </p:txBody>
      </p:sp>
      <p:sp>
        <p:nvSpPr>
          <p:cNvPr id="424" name="Rectangle à coins arrondis 7"/>
          <p:cNvSpPr/>
          <p:nvPr/>
        </p:nvSpPr>
        <p:spPr>
          <a:xfrm>
            <a:off x="1152000" y="6804000"/>
            <a:ext cx="8379360" cy="619920"/>
          </a:xfrm>
          <a:prstGeom prst="roundRect">
            <a:avLst>
              <a:gd name="adj" fmla="val 16667"/>
            </a:avLst>
          </a:prstGeom>
          <a:solidFill>
            <a:srgbClr val="eec412"/>
          </a:solidFill>
          <a:ln w="19050">
            <a:solidFill>
              <a:srgbClr val="00b0f0"/>
            </a:solidFill>
            <a:round/>
          </a:ln>
        </p:spPr>
        <p:style>
          <a:lnRef idx="0"/>
          <a:fillRef idx="0"/>
          <a:effectRef idx="0"/>
          <a:fontRef idx="minor"/>
        </p:style>
        <p:txBody>
          <a:bodyPr lIns="90000" rIns="90000" tIns="45000" bIns="45000" anchor="t">
            <a:noAutofit/>
          </a:bodyPr>
          <a:p>
            <a:pPr>
              <a:lnSpc>
                <a:spcPct val="95000"/>
              </a:lnSpc>
            </a:pPr>
            <a:endParaRPr b="0" lang="fr-FR" sz="2400" spc="-1" strike="noStrike">
              <a:solidFill>
                <a:srgbClr val="ffffff"/>
              </a:solidFill>
              <a:latin typeface="Times New Roman"/>
              <a:ea typeface="DejaVu Sans"/>
            </a:endParaRPr>
          </a:p>
        </p:txBody>
      </p:sp>
      <p:sp>
        <p:nvSpPr>
          <p:cNvPr id="425" name="Rectangle 1"/>
          <p:cNvSpPr/>
          <p:nvPr/>
        </p:nvSpPr>
        <p:spPr>
          <a:xfrm>
            <a:off x="517680" y="6805800"/>
            <a:ext cx="9648000" cy="6382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fr-FR" sz="1800" spc="-1" strike="noStrike">
                <a:solidFill>
                  <a:schemeClr val="accent2">
                    <a:lumMod val="75000"/>
                  </a:schemeClr>
                </a:solidFill>
                <a:latin typeface="Times New Roman"/>
                <a:ea typeface="DejaVu Sans"/>
              </a:rPr>
              <a:t>On y trouve 200 astéroïdes de plus de 100 km, 1 million d'astéroïdes de plus d'un km.</a:t>
            </a:r>
            <a:endParaRPr b="0" lang="fr-FR" sz="1800" spc="-1" strike="noStrike">
              <a:solidFill>
                <a:srgbClr val="000000"/>
              </a:solidFill>
              <a:latin typeface="Arial"/>
            </a:endParaRPr>
          </a:p>
          <a:p>
            <a:pPr algn="ctr">
              <a:lnSpc>
                <a:spcPct val="100000"/>
              </a:lnSpc>
            </a:pPr>
            <a:r>
              <a:rPr b="0" lang="fr-FR" sz="1800" spc="-1" strike="noStrike">
                <a:solidFill>
                  <a:schemeClr val="accent2">
                    <a:lumMod val="75000"/>
                  </a:schemeClr>
                </a:solidFill>
                <a:latin typeface="Times New Roman"/>
                <a:ea typeface="DejaVu Sans"/>
              </a:rPr>
              <a:t>Le plus massif est Cérès une planète naine de 930 km de diamètre.</a:t>
            </a:r>
            <a:endParaRPr b="0" lang="fr-FR" sz="18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155" dur="indefinite" restart="never" nodeType="tmRoot">
          <p:childTnLst>
            <p:seq>
              <p:cTn id="156" dur="indefinite" nodeType="mainSeq">
                <p:childTnLst>
                  <p:par>
                    <p:cTn id="157" nodeType="clickEffect" fill="hold">
                      <p:stCondLst>
                        <p:cond delay="0"/>
                      </p:stCondLst>
                      <p:childTnLst>
                        <p:par>
                          <p:cTn id="158" nodeType="withEffect" fill="hold">
                            <p:stCondLst>
                              <p:cond delay="0"/>
                            </p:stCondLst>
                            <p:childTnLst>
                              <p:par>
                                <p:cTn id="159" nodeType="withEffect" fill="hold" presetClass="entr" presetID="1">
                                  <p:stCondLst>
                                    <p:cond delay="0"/>
                                  </p:stCondLst>
                                  <p:childTnLst>
                                    <p:set>
                                      <p:cBhvr>
                                        <p:cTn id="160" dur="1" fill="hold">
                                          <p:stCondLst>
                                            <p:cond delay="0"/>
                                          </p:stCondLst>
                                        </p:cTn>
                                        <p:tgtEl>
                                          <p:spTgt spid="4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6" name="AutoShape 1"/>
          <p:cNvSpPr/>
          <p:nvPr/>
        </p:nvSpPr>
        <p:spPr>
          <a:xfrm>
            <a:off x="-154080" y="-84240"/>
            <a:ext cx="10827720" cy="7746120"/>
          </a:xfrm>
          <a:prstGeom prst="roundRect">
            <a:avLst>
              <a:gd name="adj" fmla="val 19"/>
            </a:avLst>
          </a:prstGeom>
          <a:solidFill>
            <a:srgbClr val="000000"/>
          </a:solidFill>
          <a:ln w="9525">
            <a:solidFill>
              <a:srgbClr val="000000"/>
            </a:solidFill>
            <a:round/>
          </a:ln>
        </p:spPr>
        <p:style>
          <a:lnRef idx="0"/>
          <a:fillRef idx="0"/>
          <a:effectRef idx="0"/>
          <a:fontRef idx="minor"/>
        </p:style>
        <p:txBody>
          <a:bodyPr wrap="none" lIns="90000" rIns="90000" tIns="45000" bIns="45000" anchor="ctr">
            <a:noAutofit/>
          </a:bodyPr>
          <a:p>
            <a:pPr>
              <a:lnSpc>
                <a:spcPct val="100000"/>
              </a:lnSpc>
            </a:pPr>
            <a:endParaRPr b="0" lang="fr-FR" sz="2400" spc="-1" strike="noStrike">
              <a:solidFill>
                <a:srgbClr val="ffffff"/>
              </a:solidFill>
              <a:latin typeface="Times New Roman"/>
              <a:ea typeface="DejaVu Sans"/>
            </a:endParaRPr>
          </a:p>
        </p:txBody>
      </p:sp>
      <p:pic>
        <p:nvPicPr>
          <p:cNvPr id="427" name="Picture 2" descr=""/>
          <p:cNvPicPr/>
          <p:nvPr/>
        </p:nvPicPr>
        <p:blipFill>
          <a:blip r:embed="rId1"/>
          <a:stretch/>
        </p:blipFill>
        <p:spPr>
          <a:xfrm>
            <a:off x="431640" y="2238480"/>
            <a:ext cx="9300600" cy="4209480"/>
          </a:xfrm>
          <a:prstGeom prst="rect">
            <a:avLst/>
          </a:prstGeom>
          <a:ln w="0">
            <a:noFill/>
          </a:ln>
        </p:spPr>
      </p:pic>
      <p:sp>
        <p:nvSpPr>
          <p:cNvPr id="428" name="Text Box 3"/>
          <p:cNvSpPr/>
          <p:nvPr/>
        </p:nvSpPr>
        <p:spPr>
          <a:xfrm>
            <a:off x="2282760" y="490680"/>
            <a:ext cx="9230760" cy="520920"/>
          </a:xfrm>
          <a:prstGeom prst="rect">
            <a:avLst/>
          </a:prstGeom>
          <a:noFill/>
          <a:ln w="0">
            <a:noFill/>
          </a:ln>
        </p:spPr>
        <p:style>
          <a:lnRef idx="0"/>
          <a:fillRef idx="0"/>
          <a:effectRef idx="0"/>
          <a:fontRef idx="minor"/>
        </p:style>
        <p:txBody>
          <a:bodyPr lIns="0" rIns="0" tIns="0" bIns="0" anchor="t">
            <a:spAutoFit/>
          </a:bodyPr>
          <a:p>
            <a:pPr>
              <a:lnSpc>
                <a:spcPct val="95000"/>
              </a:lnSpc>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pPr>
            <a:r>
              <a:rPr b="1" lang="en-GB" sz="3600" spc="-1" strike="noStrike">
                <a:solidFill>
                  <a:srgbClr val="ff9966"/>
                </a:solidFill>
                <a:latin typeface="Times New Roman"/>
                <a:ea typeface="DejaVu Sans"/>
              </a:rPr>
              <a:t>	</a:t>
            </a:r>
            <a:endParaRPr b="0" lang="fr-FR" sz="3600" spc="-1" strike="noStrike">
              <a:solidFill>
                <a:srgbClr val="000000"/>
              </a:solidFill>
              <a:latin typeface="Arial"/>
            </a:endParaRPr>
          </a:p>
        </p:txBody>
      </p:sp>
      <p:sp>
        <p:nvSpPr>
          <p:cNvPr id="429" name="Rectangle à coins arrondis 5"/>
          <p:cNvSpPr/>
          <p:nvPr/>
        </p:nvSpPr>
        <p:spPr>
          <a:xfrm>
            <a:off x="2938320" y="430200"/>
            <a:ext cx="3830040" cy="44532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430" name="ZoneTexte 1"/>
          <p:cNvSpPr/>
          <p:nvPr/>
        </p:nvSpPr>
        <p:spPr>
          <a:xfrm>
            <a:off x="3156120" y="414360"/>
            <a:ext cx="403164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400" spc="-1" strike="noStrike">
                <a:solidFill>
                  <a:schemeClr val="accent6">
                    <a:lumMod val="75000"/>
                  </a:schemeClr>
                </a:solidFill>
                <a:latin typeface="Arial"/>
                <a:ea typeface="DejaVu Sans"/>
              </a:rPr>
              <a:t>Les planètes gazeuses</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1" name="Text Box 1"/>
          <p:cNvSpPr/>
          <p:nvPr/>
        </p:nvSpPr>
        <p:spPr>
          <a:xfrm>
            <a:off x="1382760" y="7800840"/>
            <a:ext cx="89640" cy="343800"/>
          </a:xfrm>
          <a:prstGeom prst="rect">
            <a:avLst/>
          </a:prstGeom>
          <a:noFill/>
          <a:ln w="0">
            <a:noFill/>
          </a:ln>
        </p:spPr>
        <p:style>
          <a:lnRef idx="0"/>
          <a:fillRef idx="0"/>
          <a:effectRef idx="0"/>
          <a:fontRef idx="minor"/>
        </p:style>
        <p:txBody>
          <a:bodyPr wrap="none" lIns="90000" rIns="90000" tIns="45000" bIns="45000" anchor="ctr">
            <a:noAutofit/>
          </a:bodyPr>
          <a:p>
            <a:pPr>
              <a:lnSpc>
                <a:spcPct val="100000"/>
              </a:lnSpc>
            </a:pPr>
            <a:endParaRPr b="0" lang="fr-FR" sz="2400" spc="-1" strike="noStrike">
              <a:solidFill>
                <a:srgbClr val="ffffff"/>
              </a:solidFill>
              <a:latin typeface="Times New Roman"/>
              <a:ea typeface="DejaVu Sans"/>
            </a:endParaRPr>
          </a:p>
        </p:txBody>
      </p:sp>
      <p:sp>
        <p:nvSpPr>
          <p:cNvPr id="432" name="AutoShape 2"/>
          <p:cNvSpPr/>
          <p:nvPr/>
        </p:nvSpPr>
        <p:spPr>
          <a:xfrm>
            <a:off x="-127080" y="-3456000"/>
            <a:ext cx="10505520" cy="11429280"/>
          </a:xfrm>
          <a:prstGeom prst="roundRect">
            <a:avLst>
              <a:gd name="adj" fmla="val 14"/>
            </a:avLst>
          </a:prstGeom>
          <a:solidFill>
            <a:srgbClr val="000000"/>
          </a:solidFill>
          <a:ln w="9525">
            <a:solidFill>
              <a:srgbClr val="000000"/>
            </a:solidFill>
            <a:round/>
          </a:ln>
        </p:spPr>
        <p:style>
          <a:lnRef idx="0"/>
          <a:fillRef idx="0"/>
          <a:effectRef idx="0"/>
          <a:fontRef idx="minor"/>
        </p:style>
        <p:txBody>
          <a:bodyPr wrap="none" lIns="90000" rIns="90000" tIns="45000" bIns="45000" anchor="ctr">
            <a:noAutofit/>
          </a:bodyPr>
          <a:p>
            <a:pPr>
              <a:lnSpc>
                <a:spcPct val="95000"/>
              </a:lnSpc>
            </a:pPr>
            <a:endParaRPr b="1" lang="en-GB" sz="2400" spc="-1" strike="noStrike">
              <a:solidFill>
                <a:srgbClr val="ffcc66"/>
              </a:solidFill>
              <a:latin typeface="Times New Roman"/>
              <a:ea typeface="DejaVu Sans"/>
            </a:endParaRPr>
          </a:p>
        </p:txBody>
      </p:sp>
      <p:sp>
        <p:nvSpPr>
          <p:cNvPr id="433" name="Text Box 5"/>
          <p:cNvSpPr/>
          <p:nvPr/>
        </p:nvSpPr>
        <p:spPr>
          <a:xfrm>
            <a:off x="1085760" y="6954840"/>
            <a:ext cx="7801920" cy="350280"/>
          </a:xfrm>
          <a:prstGeom prst="rect">
            <a:avLst/>
          </a:prstGeom>
          <a:noFill/>
          <a:ln w="0">
            <a:noFill/>
          </a:ln>
        </p:spPr>
        <p:style>
          <a:lnRef idx="0"/>
          <a:fillRef idx="0"/>
          <a:effectRef idx="0"/>
          <a:fontRef idx="minor"/>
        </p:style>
        <p:txBody>
          <a:bodyPr lIns="0" rIns="0" tIns="0" bIns="0" anchor="t">
            <a:spAutoFit/>
          </a:bodyPr>
          <a:p>
            <a:pPr>
              <a:lnSpc>
                <a:spcPct val="95000"/>
              </a:lnSpc>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pPr>
            <a:endParaRPr b="1" lang="en-GB" sz="2400" spc="-1" strike="noStrike">
              <a:solidFill>
                <a:srgbClr val="e8e87e"/>
              </a:solidFill>
              <a:latin typeface="Times New Roman"/>
              <a:ea typeface="DejaVu Sans"/>
            </a:endParaRPr>
          </a:p>
        </p:txBody>
      </p:sp>
      <p:sp>
        <p:nvSpPr>
          <p:cNvPr id="434" name="Rectangle à coins arrondis 6"/>
          <p:cNvSpPr/>
          <p:nvPr/>
        </p:nvSpPr>
        <p:spPr>
          <a:xfrm>
            <a:off x="3456000" y="93240"/>
            <a:ext cx="3023640" cy="44532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435" name="ZoneTexte 1"/>
          <p:cNvSpPr/>
          <p:nvPr/>
        </p:nvSpPr>
        <p:spPr>
          <a:xfrm>
            <a:off x="3745080" y="79200"/>
            <a:ext cx="388692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400" spc="-1" strike="noStrike">
                <a:solidFill>
                  <a:schemeClr val="accent6">
                    <a:lumMod val="75000"/>
                  </a:schemeClr>
                </a:solidFill>
                <a:latin typeface="Arial"/>
                <a:ea typeface="DejaVu Sans"/>
              </a:rPr>
              <a:t>Jupiter la géante</a:t>
            </a:r>
            <a:endParaRPr b="0" lang="fr-FR" sz="2400" spc="-1" strike="noStrike">
              <a:solidFill>
                <a:srgbClr val="000000"/>
              </a:solidFill>
              <a:latin typeface="Arial"/>
            </a:endParaRPr>
          </a:p>
        </p:txBody>
      </p:sp>
      <p:pic>
        <p:nvPicPr>
          <p:cNvPr id="436" name="Image 2" descr=""/>
          <p:cNvPicPr/>
          <p:nvPr/>
        </p:nvPicPr>
        <p:blipFill>
          <a:blip r:embed="rId1"/>
          <a:stretch/>
        </p:blipFill>
        <p:spPr>
          <a:xfrm>
            <a:off x="1275840" y="565200"/>
            <a:ext cx="7508160" cy="6431760"/>
          </a:xfrm>
          <a:prstGeom prst="rect">
            <a:avLst/>
          </a:prstGeom>
          <a:ln w="0">
            <a:noFill/>
          </a:ln>
        </p:spPr>
      </p:pic>
      <p:sp>
        <p:nvSpPr>
          <p:cNvPr id="437" name="Rectangle à coins arrondis 7"/>
          <p:cNvSpPr/>
          <p:nvPr/>
        </p:nvSpPr>
        <p:spPr>
          <a:xfrm>
            <a:off x="1275840" y="6565680"/>
            <a:ext cx="8241840" cy="618480"/>
          </a:xfrm>
          <a:prstGeom prst="roundRect">
            <a:avLst>
              <a:gd name="adj" fmla="val 16667"/>
            </a:avLst>
          </a:prstGeom>
          <a:solidFill>
            <a:srgbClr val="eec412"/>
          </a:solidFill>
          <a:ln w="19050">
            <a:solidFill>
              <a:srgbClr val="00b0f0"/>
            </a:solidFill>
            <a:round/>
          </a:ln>
        </p:spPr>
        <p:style>
          <a:lnRef idx="0"/>
          <a:fillRef idx="0"/>
          <a:effectRef idx="0"/>
          <a:fontRef idx="minor"/>
        </p:style>
        <p:txBody>
          <a:bodyPr lIns="90000" rIns="90000" tIns="45000" bIns="45000" anchor="t">
            <a:noAutofit/>
          </a:bodyPr>
          <a:p>
            <a:pPr>
              <a:lnSpc>
                <a:spcPct val="95000"/>
              </a:lnSpc>
            </a:pPr>
            <a:endParaRPr b="0" lang="fr-FR" sz="2400" spc="-1" strike="noStrike">
              <a:solidFill>
                <a:srgbClr val="ffffff"/>
              </a:solidFill>
              <a:latin typeface="Times New Roman"/>
              <a:ea typeface="DejaVu Sans"/>
            </a:endParaRPr>
          </a:p>
        </p:txBody>
      </p:sp>
      <p:sp>
        <p:nvSpPr>
          <p:cNvPr id="438" name="Rectangle 2"/>
          <p:cNvSpPr/>
          <p:nvPr/>
        </p:nvSpPr>
        <p:spPr>
          <a:xfrm>
            <a:off x="1224000" y="6563160"/>
            <a:ext cx="8206560" cy="610200"/>
          </a:xfrm>
          <a:prstGeom prst="rect">
            <a:avLst/>
          </a:prstGeom>
          <a:noFill/>
          <a:ln w="0">
            <a:noFill/>
          </a:ln>
        </p:spPr>
        <p:style>
          <a:lnRef idx="0"/>
          <a:fillRef idx="0"/>
          <a:effectRef idx="0"/>
          <a:fontRef idx="minor"/>
        </p:style>
        <p:txBody>
          <a:bodyPr lIns="90000" rIns="90000" tIns="45000" bIns="45000" anchor="t">
            <a:spAutoFit/>
          </a:bodyPr>
          <a:p>
            <a:pPr algn="ctr">
              <a:lnSpc>
                <a:spcPct val="95000"/>
              </a:lnSpc>
            </a:pPr>
            <a:r>
              <a:rPr b="0" lang="en-GB" sz="1800" spc="-1" strike="noStrike">
                <a:solidFill>
                  <a:schemeClr val="accent6">
                    <a:lumMod val="75000"/>
                  </a:schemeClr>
                </a:solidFill>
                <a:latin typeface="Times New Roman"/>
                <a:ea typeface="Lucida Sans Unicode"/>
              </a:rPr>
              <a:t>Sa rotation est la plus rapide du système solaire : 9h54mn</a:t>
            </a:r>
            <a:endParaRPr b="0" lang="fr-FR" sz="1800" spc="-1" strike="noStrike">
              <a:solidFill>
                <a:srgbClr val="000000"/>
              </a:solidFill>
              <a:latin typeface="Arial"/>
            </a:endParaRPr>
          </a:p>
          <a:p>
            <a:pPr algn="ctr">
              <a:lnSpc>
                <a:spcPct val="95000"/>
              </a:lnSpc>
            </a:pPr>
            <a:r>
              <a:rPr b="0" lang="en-GB" sz="1800" spc="-1" strike="noStrike">
                <a:solidFill>
                  <a:schemeClr val="accent6">
                    <a:lumMod val="75000"/>
                  </a:schemeClr>
                </a:solidFill>
                <a:latin typeface="Times New Roman"/>
                <a:ea typeface="Lucida Sans Unicode"/>
              </a:rPr>
              <a:t>    </a:t>
            </a:r>
            <a:r>
              <a:rPr b="0" lang="en-GB" sz="1800" spc="-1" strike="noStrike">
                <a:solidFill>
                  <a:schemeClr val="accent6">
                    <a:lumMod val="75000"/>
                  </a:schemeClr>
                </a:solidFill>
                <a:latin typeface="Times New Roman"/>
                <a:ea typeface="Lucida Sans Unicode"/>
              </a:rPr>
              <a:t>Elle représente 70% de la masse totale des planètes et 318 fois la masse de la Terre.</a:t>
            </a:r>
            <a:endParaRPr b="0" lang="fr-FR" sz="18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161" dur="indefinite" restart="never" nodeType="tmRoot">
          <p:childTnLst>
            <p:seq>
              <p:cTn id="162" dur="indefinite" nodeType="mainSeq">
                <p:childTnLst>
                  <p:par>
                    <p:cTn id="163" nodeType="clickEffect" fill="hold">
                      <p:stCondLst>
                        <p:cond delay="0"/>
                      </p:stCondLst>
                      <p:childTnLst>
                        <p:par>
                          <p:cTn id="164" nodeType="withEffect" fill="hold">
                            <p:stCondLst>
                              <p:cond delay="0"/>
                            </p:stCondLst>
                            <p:childTnLst>
                              <p:par>
                                <p:cTn id="165" nodeType="withEffect" fill="hold" presetClass="entr" presetID="1">
                                  <p:stCondLst>
                                    <p:cond delay="0"/>
                                  </p:stCondLst>
                                  <p:childTnLst>
                                    <p:set>
                                      <p:cBhvr>
                                        <p:cTn id="166" dur="1" fill="hold">
                                          <p:stCondLst>
                                            <p:cond delay="0"/>
                                          </p:stCondLst>
                                        </p:cTn>
                                        <p:tgtEl>
                                          <p:spTgt spid="4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9" name="Text Box 1"/>
          <p:cNvSpPr/>
          <p:nvPr/>
        </p:nvSpPr>
        <p:spPr>
          <a:xfrm>
            <a:off x="1382760" y="7800840"/>
            <a:ext cx="89640" cy="343800"/>
          </a:xfrm>
          <a:prstGeom prst="rect">
            <a:avLst/>
          </a:prstGeom>
          <a:noFill/>
          <a:ln w="0">
            <a:noFill/>
          </a:ln>
        </p:spPr>
        <p:style>
          <a:lnRef idx="0"/>
          <a:fillRef idx="0"/>
          <a:effectRef idx="0"/>
          <a:fontRef idx="minor"/>
        </p:style>
        <p:txBody>
          <a:bodyPr wrap="none" lIns="90000" rIns="90000" tIns="45000" bIns="45000" anchor="ctr">
            <a:noAutofit/>
          </a:bodyPr>
          <a:p>
            <a:pPr>
              <a:lnSpc>
                <a:spcPct val="100000"/>
              </a:lnSpc>
            </a:pPr>
            <a:endParaRPr b="0" lang="fr-FR" sz="2400" spc="-1" strike="noStrike">
              <a:solidFill>
                <a:srgbClr val="ffffff"/>
              </a:solidFill>
              <a:latin typeface="Times New Roman"/>
              <a:ea typeface="DejaVu Sans"/>
            </a:endParaRPr>
          </a:p>
        </p:txBody>
      </p:sp>
      <p:sp>
        <p:nvSpPr>
          <p:cNvPr id="440" name="AutoShape 2"/>
          <p:cNvSpPr/>
          <p:nvPr/>
        </p:nvSpPr>
        <p:spPr>
          <a:xfrm>
            <a:off x="-176760" y="-3650040"/>
            <a:ext cx="10505520" cy="11429280"/>
          </a:xfrm>
          <a:prstGeom prst="roundRect">
            <a:avLst>
              <a:gd name="adj" fmla="val 14"/>
            </a:avLst>
          </a:prstGeom>
          <a:solidFill>
            <a:srgbClr val="000000"/>
          </a:solidFill>
          <a:ln w="9525">
            <a:solidFill>
              <a:srgbClr val="000000"/>
            </a:solidFill>
            <a:round/>
          </a:ln>
        </p:spPr>
        <p:style>
          <a:lnRef idx="0"/>
          <a:fillRef idx="0"/>
          <a:effectRef idx="0"/>
          <a:fontRef idx="minor"/>
        </p:style>
        <p:txBody>
          <a:bodyPr wrap="none" lIns="90000" rIns="90000" tIns="45000" bIns="45000" anchor="ctr">
            <a:noAutofit/>
          </a:bodyPr>
          <a:p>
            <a:pPr>
              <a:lnSpc>
                <a:spcPct val="95000"/>
              </a:lnSpc>
            </a:pPr>
            <a:endParaRPr b="1" lang="en-GB" sz="2400" spc="-1" strike="noStrike">
              <a:solidFill>
                <a:srgbClr val="ffcc66"/>
              </a:solidFill>
              <a:latin typeface="Times New Roman"/>
              <a:ea typeface="DejaVu Sans"/>
            </a:endParaRPr>
          </a:p>
        </p:txBody>
      </p:sp>
      <p:sp>
        <p:nvSpPr>
          <p:cNvPr id="441" name="Text Box 5"/>
          <p:cNvSpPr/>
          <p:nvPr/>
        </p:nvSpPr>
        <p:spPr>
          <a:xfrm>
            <a:off x="1085760" y="6954840"/>
            <a:ext cx="7801920" cy="350280"/>
          </a:xfrm>
          <a:prstGeom prst="rect">
            <a:avLst/>
          </a:prstGeom>
          <a:noFill/>
          <a:ln w="0">
            <a:noFill/>
          </a:ln>
        </p:spPr>
        <p:style>
          <a:lnRef idx="0"/>
          <a:fillRef idx="0"/>
          <a:effectRef idx="0"/>
          <a:fontRef idx="minor"/>
        </p:style>
        <p:txBody>
          <a:bodyPr lIns="0" rIns="0" tIns="0" bIns="0" anchor="t">
            <a:spAutoFit/>
          </a:bodyPr>
          <a:p>
            <a:pPr>
              <a:lnSpc>
                <a:spcPct val="95000"/>
              </a:lnSpc>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pPr>
            <a:endParaRPr b="1" lang="en-GB" sz="2400" spc="-1" strike="noStrike">
              <a:solidFill>
                <a:srgbClr val="e8e87e"/>
              </a:solidFill>
              <a:latin typeface="Times New Roman"/>
              <a:ea typeface="DejaVu Sans"/>
            </a:endParaRPr>
          </a:p>
        </p:txBody>
      </p:sp>
      <p:sp>
        <p:nvSpPr>
          <p:cNvPr id="442" name="Rectangle à coins arrondis 6"/>
          <p:cNvSpPr/>
          <p:nvPr/>
        </p:nvSpPr>
        <p:spPr>
          <a:xfrm>
            <a:off x="3456000" y="93240"/>
            <a:ext cx="3023640" cy="44532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443" name="ZoneTexte 1"/>
          <p:cNvSpPr/>
          <p:nvPr/>
        </p:nvSpPr>
        <p:spPr>
          <a:xfrm>
            <a:off x="3745080" y="79200"/>
            <a:ext cx="388692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400" spc="-1" strike="noStrike">
                <a:solidFill>
                  <a:schemeClr val="accent6">
                    <a:lumMod val="75000"/>
                  </a:schemeClr>
                </a:solidFill>
                <a:latin typeface="Arial"/>
                <a:ea typeface="DejaVu Sans"/>
              </a:rPr>
              <a:t>Jupiter la géante</a:t>
            </a:r>
            <a:endParaRPr b="0" lang="fr-FR" sz="2400" spc="-1" strike="noStrike">
              <a:solidFill>
                <a:srgbClr val="000000"/>
              </a:solidFill>
              <a:latin typeface="Arial"/>
            </a:endParaRPr>
          </a:p>
        </p:txBody>
      </p:sp>
      <p:pic>
        <p:nvPicPr>
          <p:cNvPr id="444" name="Image 2" descr=""/>
          <p:cNvPicPr/>
          <p:nvPr/>
        </p:nvPicPr>
        <p:blipFill>
          <a:blip r:embed="rId1"/>
          <a:stretch/>
        </p:blipFill>
        <p:spPr>
          <a:xfrm>
            <a:off x="1224000" y="1691640"/>
            <a:ext cx="7768440" cy="6408000"/>
          </a:xfrm>
          <a:prstGeom prst="rect">
            <a:avLst/>
          </a:prstGeom>
          <a:ln w="0">
            <a:noFill/>
          </a:ln>
        </p:spPr>
      </p:pic>
      <p:sp>
        <p:nvSpPr>
          <p:cNvPr id="445" name="Rectangle à coins arrondis 7"/>
          <p:cNvSpPr/>
          <p:nvPr/>
        </p:nvSpPr>
        <p:spPr>
          <a:xfrm>
            <a:off x="-72360" y="899640"/>
            <a:ext cx="10224360" cy="1191240"/>
          </a:xfrm>
          <a:prstGeom prst="roundRect">
            <a:avLst>
              <a:gd name="adj" fmla="val 16667"/>
            </a:avLst>
          </a:prstGeom>
          <a:solidFill>
            <a:srgbClr val="eec412"/>
          </a:solidFill>
          <a:ln w="19050">
            <a:solidFill>
              <a:srgbClr val="00b0f0"/>
            </a:solidFill>
            <a:round/>
          </a:ln>
        </p:spPr>
        <p:style>
          <a:lnRef idx="0"/>
          <a:fillRef idx="0"/>
          <a:effectRef idx="0"/>
          <a:fontRef idx="minor"/>
        </p:style>
        <p:txBody>
          <a:bodyPr lIns="90000" rIns="90000" tIns="45000" bIns="45000" anchor="t">
            <a:noAutofit/>
          </a:bodyPr>
          <a:p>
            <a:pPr>
              <a:lnSpc>
                <a:spcPct val="95000"/>
              </a:lnSpc>
            </a:pPr>
            <a:endParaRPr b="0" lang="fr-FR" sz="2400" spc="-1" strike="noStrike">
              <a:solidFill>
                <a:srgbClr val="ffffff"/>
              </a:solidFill>
              <a:latin typeface="Times New Roman"/>
              <a:ea typeface="DejaVu Sans"/>
            </a:endParaRPr>
          </a:p>
        </p:txBody>
      </p:sp>
      <p:sp>
        <p:nvSpPr>
          <p:cNvPr id="446" name="Rectangle 2"/>
          <p:cNvSpPr/>
          <p:nvPr/>
        </p:nvSpPr>
        <p:spPr>
          <a:xfrm>
            <a:off x="-617400" y="670320"/>
            <a:ext cx="11386800" cy="1405080"/>
          </a:xfrm>
          <a:prstGeom prst="rect">
            <a:avLst/>
          </a:prstGeom>
          <a:noFill/>
          <a:ln w="0">
            <a:noFill/>
          </a:ln>
        </p:spPr>
        <p:style>
          <a:lnRef idx="0"/>
          <a:fillRef idx="0"/>
          <a:effectRef idx="0"/>
          <a:fontRef idx="minor"/>
        </p:style>
        <p:txBody>
          <a:bodyPr lIns="90000" rIns="90000" tIns="45000" bIns="45000" anchor="t">
            <a:spAutoFit/>
          </a:bodyPr>
          <a:p>
            <a:pPr algn="ctr">
              <a:lnSpc>
                <a:spcPct val="95000"/>
              </a:lnSpc>
            </a:pPr>
            <a:endParaRPr b="0" lang="fr-FR" sz="1800" spc="-1" strike="noStrike">
              <a:solidFill>
                <a:srgbClr val="000000"/>
              </a:solidFill>
              <a:latin typeface="Arial"/>
            </a:endParaRPr>
          </a:p>
          <a:p>
            <a:pPr algn="ctr">
              <a:lnSpc>
                <a:spcPct val="95000"/>
              </a:lnSpc>
            </a:pPr>
            <a:r>
              <a:rPr b="0" lang="en-GB" sz="1800" spc="-1" strike="noStrike">
                <a:solidFill>
                  <a:schemeClr val="accent6">
                    <a:lumMod val="75000"/>
                  </a:schemeClr>
                </a:solidFill>
                <a:latin typeface="Times New Roman"/>
                <a:ea typeface="Lucida Sans Unicode"/>
              </a:rPr>
              <a:t>Son diamètre équatorial est 10 % supérieur à son diamètre polaire.</a:t>
            </a:r>
            <a:endParaRPr b="0" lang="fr-FR" sz="1800" spc="-1" strike="noStrike">
              <a:solidFill>
                <a:srgbClr val="000000"/>
              </a:solidFill>
              <a:latin typeface="Arial"/>
            </a:endParaRPr>
          </a:p>
          <a:p>
            <a:pPr algn="ctr">
              <a:lnSpc>
                <a:spcPct val="95000"/>
              </a:lnSpc>
            </a:pPr>
            <a:r>
              <a:rPr b="0" lang="en-GB" sz="1800" spc="-1" strike="noStrike">
                <a:solidFill>
                  <a:schemeClr val="accent6">
                    <a:lumMod val="75000"/>
                  </a:schemeClr>
                </a:solidFill>
                <a:latin typeface="Times New Roman"/>
                <a:ea typeface="Lucida Sans Unicode"/>
              </a:rPr>
              <a:t>La grande tache rouge, découverte en 1665 par Cassini, est un anticyclone qui a une rotation de 6 jours.</a:t>
            </a:r>
            <a:endParaRPr b="0" lang="fr-FR" sz="1800" spc="-1" strike="noStrike">
              <a:solidFill>
                <a:srgbClr val="000000"/>
              </a:solidFill>
              <a:latin typeface="Arial"/>
            </a:endParaRPr>
          </a:p>
          <a:p>
            <a:pPr algn="ctr">
              <a:lnSpc>
                <a:spcPct val="95000"/>
              </a:lnSpc>
            </a:pPr>
            <a:r>
              <a:rPr b="0" lang="en-GB" sz="1800" spc="-1" strike="noStrike">
                <a:solidFill>
                  <a:schemeClr val="accent6">
                    <a:lumMod val="75000"/>
                  </a:schemeClr>
                </a:solidFill>
                <a:latin typeface="Times New Roman"/>
                <a:ea typeface="Lucida Sans Unicode"/>
              </a:rPr>
              <a:t>Les bandes horizontales claires sont des courants ascendants et les bandes sombres des courants descendants.</a:t>
            </a:r>
            <a:endParaRPr b="0" lang="fr-FR" sz="1800" spc="-1" strike="noStrike">
              <a:solidFill>
                <a:srgbClr val="000000"/>
              </a:solidFill>
              <a:latin typeface="Arial"/>
            </a:endParaRPr>
          </a:p>
          <a:p>
            <a:pPr algn="ctr">
              <a:lnSpc>
                <a:spcPct val="95000"/>
              </a:lnSpc>
            </a:pPr>
            <a:r>
              <a:rPr b="0" lang="en-GB" sz="1800" spc="-1" strike="noStrike">
                <a:solidFill>
                  <a:schemeClr val="accent6">
                    <a:lumMod val="75000"/>
                  </a:schemeClr>
                </a:solidFill>
                <a:latin typeface="Times New Roman"/>
                <a:ea typeface="Lucida Sans Unicode"/>
              </a:rPr>
              <a:t>L’origine et le fonctionnement de ces bandes ne sont pas entièrement élucidés à ce jour.</a:t>
            </a:r>
            <a:endParaRPr b="0" lang="fr-FR" sz="1800" spc="-1" strike="noStrike">
              <a:solidFill>
                <a:srgbClr val="000000"/>
              </a:solidFill>
              <a:latin typeface="Arial"/>
            </a:endParaRPr>
          </a:p>
        </p:txBody>
      </p:sp>
      <p:cxnSp>
        <p:nvCxnSpPr>
          <p:cNvPr id="447" name="Connecteur droit avec flèche 14"/>
          <p:cNvCxnSpPr/>
          <p:nvPr/>
        </p:nvCxnSpPr>
        <p:spPr>
          <a:xfrm>
            <a:off x="5040720" y="6732000"/>
            <a:ext cx="648720" cy="720"/>
          </a:xfrm>
          <a:prstGeom prst="straightConnector1">
            <a:avLst/>
          </a:prstGeom>
          <a:ln w="12700">
            <a:solidFill>
              <a:srgbClr val="8585e0"/>
            </a:solidFill>
            <a:round/>
            <a:tailEnd len="med" type="triangle" w="med"/>
          </a:ln>
        </p:spPr>
      </p:cxnSp>
      <p:cxnSp>
        <p:nvCxnSpPr>
          <p:cNvPr id="448" name="Connecteur droit avec flèche 17"/>
          <p:cNvCxnSpPr/>
          <p:nvPr/>
        </p:nvCxnSpPr>
        <p:spPr>
          <a:xfrm>
            <a:off x="4752000" y="3275640"/>
            <a:ext cx="648720" cy="720"/>
          </a:xfrm>
          <a:prstGeom prst="straightConnector1">
            <a:avLst/>
          </a:prstGeom>
          <a:ln w="28575">
            <a:solidFill>
              <a:srgbClr val="404040"/>
            </a:solidFill>
            <a:round/>
            <a:tailEnd len="med" type="triangle" w="med"/>
          </a:ln>
        </p:spPr>
      </p:cxnSp>
      <p:cxnSp>
        <p:nvCxnSpPr>
          <p:cNvPr id="449" name="Connecteur droit avec flèche 22"/>
          <p:cNvCxnSpPr/>
          <p:nvPr/>
        </p:nvCxnSpPr>
        <p:spPr>
          <a:xfrm>
            <a:off x="4752000" y="3851640"/>
            <a:ext cx="648720" cy="720"/>
          </a:xfrm>
          <a:prstGeom prst="straightConnector1">
            <a:avLst/>
          </a:prstGeom>
          <a:ln w="28575">
            <a:solidFill>
              <a:srgbClr val="404040"/>
            </a:solidFill>
            <a:round/>
            <a:tailEnd len="med" type="triangle" w="med"/>
          </a:ln>
        </p:spPr>
      </p:cxnSp>
      <p:cxnSp>
        <p:nvCxnSpPr>
          <p:cNvPr id="450" name="Connecteur droit avec flèche 23"/>
          <p:cNvCxnSpPr/>
          <p:nvPr/>
        </p:nvCxnSpPr>
        <p:spPr>
          <a:xfrm>
            <a:off x="4752000" y="4859640"/>
            <a:ext cx="648720" cy="720"/>
          </a:xfrm>
          <a:prstGeom prst="straightConnector1">
            <a:avLst/>
          </a:prstGeom>
          <a:ln w="28575">
            <a:solidFill>
              <a:srgbClr val="404040"/>
            </a:solidFill>
            <a:round/>
            <a:tailEnd len="med" type="triangle" w="med"/>
          </a:ln>
        </p:spPr>
      </p:cxnSp>
      <p:cxnSp>
        <p:nvCxnSpPr>
          <p:cNvPr id="451" name="Connecteur droit avec flèche 24"/>
          <p:cNvCxnSpPr/>
          <p:nvPr/>
        </p:nvCxnSpPr>
        <p:spPr>
          <a:xfrm>
            <a:off x="4752000" y="6084000"/>
            <a:ext cx="648720" cy="720"/>
          </a:xfrm>
          <a:prstGeom prst="straightConnector1">
            <a:avLst/>
          </a:prstGeom>
          <a:ln w="28575">
            <a:solidFill>
              <a:srgbClr val="404040"/>
            </a:solidFill>
            <a:round/>
            <a:tailEnd len="med" type="triangle" w="med"/>
          </a:ln>
        </p:spPr>
      </p:cxnSp>
      <p:cxnSp>
        <p:nvCxnSpPr>
          <p:cNvPr id="452" name="Connecteur droit avec flèche 25"/>
          <p:cNvCxnSpPr/>
          <p:nvPr/>
        </p:nvCxnSpPr>
        <p:spPr>
          <a:xfrm>
            <a:off x="4752000" y="6748920"/>
            <a:ext cx="648720" cy="720"/>
          </a:xfrm>
          <a:prstGeom prst="straightConnector1">
            <a:avLst/>
          </a:prstGeom>
          <a:ln w="28575">
            <a:solidFill>
              <a:srgbClr val="404040"/>
            </a:solidFill>
            <a:round/>
            <a:tailEnd len="med" type="triangle" w="med"/>
          </a:ln>
        </p:spPr>
      </p:cxnSp>
      <p:cxnSp>
        <p:nvCxnSpPr>
          <p:cNvPr id="453" name="Connecteur droit avec flèche 26"/>
          <p:cNvCxnSpPr/>
          <p:nvPr/>
        </p:nvCxnSpPr>
        <p:spPr>
          <a:xfrm flipH="1">
            <a:off x="4752000" y="3419640"/>
            <a:ext cx="648720" cy="720"/>
          </a:xfrm>
          <a:prstGeom prst="straightConnector1">
            <a:avLst/>
          </a:prstGeom>
          <a:ln w="28575">
            <a:solidFill>
              <a:srgbClr val="404040"/>
            </a:solidFill>
            <a:round/>
            <a:tailEnd len="med" type="triangle" w="med"/>
          </a:ln>
        </p:spPr>
      </p:cxnSp>
      <p:cxnSp>
        <p:nvCxnSpPr>
          <p:cNvPr id="454" name="Connecteur droit avec flèche 28"/>
          <p:cNvCxnSpPr/>
          <p:nvPr/>
        </p:nvCxnSpPr>
        <p:spPr>
          <a:xfrm flipH="1">
            <a:off x="4754160" y="4283640"/>
            <a:ext cx="648720" cy="720"/>
          </a:xfrm>
          <a:prstGeom prst="straightConnector1">
            <a:avLst/>
          </a:prstGeom>
          <a:ln w="28575">
            <a:solidFill>
              <a:srgbClr val="404040"/>
            </a:solidFill>
            <a:round/>
            <a:tailEnd len="med" type="triangle" w="med"/>
          </a:ln>
        </p:spPr>
      </p:cxnSp>
      <p:cxnSp>
        <p:nvCxnSpPr>
          <p:cNvPr id="455" name="Connecteur droit avec flèche 29"/>
          <p:cNvCxnSpPr/>
          <p:nvPr/>
        </p:nvCxnSpPr>
        <p:spPr>
          <a:xfrm flipH="1">
            <a:off x="4755960" y="5436000"/>
            <a:ext cx="649080" cy="720"/>
          </a:xfrm>
          <a:prstGeom prst="straightConnector1">
            <a:avLst/>
          </a:prstGeom>
          <a:ln w="28575">
            <a:solidFill>
              <a:srgbClr val="404040"/>
            </a:solidFill>
            <a:round/>
            <a:tailEnd len="med" type="triangle" w="med"/>
          </a:ln>
        </p:spPr>
      </p:cxnSp>
      <p:cxnSp>
        <p:nvCxnSpPr>
          <p:cNvPr id="456" name="Connecteur droit avec flèche 30"/>
          <p:cNvCxnSpPr/>
          <p:nvPr/>
        </p:nvCxnSpPr>
        <p:spPr>
          <a:xfrm flipH="1">
            <a:off x="4716360" y="6444000"/>
            <a:ext cx="649080" cy="720"/>
          </a:xfrm>
          <a:prstGeom prst="straightConnector1">
            <a:avLst/>
          </a:prstGeom>
          <a:ln w="28575">
            <a:solidFill>
              <a:srgbClr val="404040"/>
            </a:solidFill>
            <a:round/>
            <a:tailEnd len="med" type="triangle" w="med"/>
          </a:ln>
        </p:spPr>
      </p:cxnSp>
      <p:cxnSp>
        <p:nvCxnSpPr>
          <p:cNvPr id="457" name="Connecteur droit avec flèche 31"/>
          <p:cNvCxnSpPr/>
          <p:nvPr/>
        </p:nvCxnSpPr>
        <p:spPr>
          <a:xfrm flipH="1">
            <a:off x="4752000" y="6985440"/>
            <a:ext cx="648720" cy="720"/>
          </a:xfrm>
          <a:prstGeom prst="straightConnector1">
            <a:avLst/>
          </a:prstGeom>
          <a:ln w="28575">
            <a:solidFill>
              <a:srgbClr val="000000"/>
            </a:solidFill>
            <a:round/>
            <a:tailEnd len="med" type="triangle" w="med"/>
          </a:ln>
        </p:spPr>
      </p:cxnSp>
      <p:sp>
        <p:nvSpPr>
          <p:cNvPr id="458" name="Flèche courbée vers la gauche 9"/>
          <p:cNvSpPr/>
          <p:nvPr/>
        </p:nvSpPr>
        <p:spPr>
          <a:xfrm flipH="1" rot="5568600">
            <a:off x="5900040" y="5104080"/>
            <a:ext cx="438120" cy="1137240"/>
          </a:xfrm>
          <a:prstGeom prst="curvedLeftArrow">
            <a:avLst>
              <a:gd name="adj1" fmla="val 25000"/>
              <a:gd name="adj2" fmla="val 50000"/>
              <a:gd name="adj3" fmla="val 25000"/>
            </a:avLst>
          </a:prstGeom>
          <a:solidFill>
            <a:schemeClr val="bg2">
              <a:lumMod val="40000"/>
              <a:lumOff val="60000"/>
            </a:schemeClr>
          </a:solidFill>
          <a:ln w="9525">
            <a:solidFill>
              <a:srgbClr val="000000"/>
            </a:solidFill>
            <a:round/>
          </a:ln>
        </p:spPr>
        <p:style>
          <a:lnRef idx="0"/>
          <a:fillRef idx="0"/>
          <a:effectRef idx="0"/>
          <a:fontRef idx="minor"/>
        </p:style>
        <p:txBody>
          <a:bodyPr numCol="1" spcCol="0" lIns="90000" rIns="90000" tIns="45000" bIns="45000" anchor="t">
            <a:noAutofit/>
          </a:bodyPr>
          <a:p>
            <a:pPr>
              <a:lnSpc>
                <a:spcPct val="100000"/>
              </a:lnSpc>
              <a:tabLst>
                <a:tab algn="l" pos="0"/>
              </a:tabLst>
            </a:pPr>
            <a:endParaRPr b="0" lang="fr-FR" sz="2400" spc="-1" strike="noStrike">
              <a:solidFill>
                <a:srgbClr val="ffffff"/>
              </a:solidFill>
              <a:latin typeface="Times New Roman"/>
              <a:ea typeface="DejaVu Sans"/>
            </a:endParaRPr>
          </a:p>
        </p:txBody>
      </p:sp>
    </p:spTree>
  </p:cSld>
  <mc:AlternateContent>
    <mc:Choice Requires="p14">
      <p:transition spd="slow" p14:dur="2000"/>
    </mc:Choice>
    <mc:Fallback>
      <p:transition spd="slow"/>
    </mc:Fallback>
  </mc:AlternateContent>
  <p:timing>
    <p:tnLst>
      <p:par>
        <p:cTn id="167" dur="indefinite" restart="never" nodeType="tmRoot">
          <p:childTnLst>
            <p:seq>
              <p:cTn id="168" dur="indefinite" nodeType="mainSeq">
                <p:childTnLst>
                  <p:par>
                    <p:cTn id="169" nodeType="clickEffect" fill="hold">
                      <p:stCondLst>
                        <p:cond delay="0"/>
                      </p:stCondLst>
                      <p:childTnLst>
                        <p:par>
                          <p:cTn id="170" nodeType="withEffect" fill="hold">
                            <p:stCondLst>
                              <p:cond delay="0"/>
                            </p:stCondLst>
                            <p:childTnLst>
                              <p:par>
                                <p:cTn id="171" nodeType="withEffect" fill="hold" presetClass="entr" presetID="1">
                                  <p:stCondLst>
                                    <p:cond delay="0"/>
                                  </p:stCondLst>
                                  <p:childTnLst>
                                    <p:set>
                                      <p:cBhvr>
                                        <p:cTn id="172" dur="1" fill="hold">
                                          <p:stCondLst>
                                            <p:cond delay="0"/>
                                          </p:stCondLst>
                                        </p:cTn>
                                        <p:tgtEl>
                                          <p:spTgt spid="4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59" name="Picture 1" descr=""/>
          <p:cNvPicPr/>
          <p:nvPr/>
        </p:nvPicPr>
        <p:blipFill>
          <a:blip r:embed="rId1"/>
          <a:stretch/>
        </p:blipFill>
        <p:spPr>
          <a:xfrm>
            <a:off x="0" y="-181080"/>
            <a:ext cx="10211760" cy="7814520"/>
          </a:xfrm>
          <a:prstGeom prst="rect">
            <a:avLst/>
          </a:prstGeom>
          <a:ln w="0">
            <a:noFill/>
          </a:ln>
        </p:spPr>
      </p:pic>
      <p:sp>
        <p:nvSpPr>
          <p:cNvPr id="460" name="Text Box 3"/>
          <p:cNvSpPr/>
          <p:nvPr/>
        </p:nvSpPr>
        <p:spPr>
          <a:xfrm>
            <a:off x="363600" y="6821640"/>
            <a:ext cx="3599640" cy="378720"/>
          </a:xfrm>
          <a:prstGeom prst="rect">
            <a:avLst/>
          </a:prstGeom>
          <a:noFill/>
          <a:ln w="0">
            <a:noFill/>
          </a:ln>
        </p:spPr>
        <p:style>
          <a:lnRef idx="0"/>
          <a:fillRef idx="0"/>
          <a:effectRef idx="0"/>
          <a:fontRef idx="minor"/>
        </p:style>
        <p:txBody>
          <a:bodyPr lIns="0" rIns="0" tIns="0" bIns="0" anchor="t">
            <a:spAutoFit/>
          </a:bodyPr>
          <a:p>
            <a:pPr>
              <a:lnSpc>
                <a:spcPct val="95000"/>
              </a:lnSpc>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pPr>
            <a:endParaRPr b="1" lang="en-GB" sz="2600" spc="-1" strike="noStrike">
              <a:solidFill>
                <a:srgbClr val="cccc00"/>
              </a:solidFill>
              <a:latin typeface="Times New Roman"/>
              <a:ea typeface="DejaVu Sans"/>
            </a:endParaRPr>
          </a:p>
        </p:txBody>
      </p:sp>
      <p:sp>
        <p:nvSpPr>
          <p:cNvPr id="461" name="Rectangle à coins arrondis 4"/>
          <p:cNvSpPr/>
          <p:nvPr/>
        </p:nvSpPr>
        <p:spPr>
          <a:xfrm>
            <a:off x="5184720" y="108000"/>
            <a:ext cx="4750560" cy="51696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r>
              <a:rPr b="0" lang="fr-FR" sz="2400" spc="-1" strike="noStrike">
                <a:solidFill>
                  <a:schemeClr val="accent6">
                    <a:lumMod val="75000"/>
                  </a:schemeClr>
                </a:solidFill>
                <a:latin typeface="Arial"/>
                <a:ea typeface="DejaVu Sans"/>
              </a:rPr>
              <a:t>Saturne le seigneur des anneaux</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62" name="Picture 2" descr=""/>
          <p:cNvPicPr/>
          <p:nvPr/>
        </p:nvPicPr>
        <p:blipFill>
          <a:blip r:embed="rId1"/>
          <a:stretch/>
        </p:blipFill>
        <p:spPr>
          <a:xfrm>
            <a:off x="-144360" y="-181080"/>
            <a:ext cx="10317960" cy="7914600"/>
          </a:xfrm>
          <a:prstGeom prst="rect">
            <a:avLst/>
          </a:prstGeom>
          <a:ln w="0">
            <a:noFill/>
          </a:ln>
        </p:spPr>
      </p:pic>
      <p:sp>
        <p:nvSpPr>
          <p:cNvPr id="463" name="Text Box 3"/>
          <p:cNvSpPr/>
          <p:nvPr/>
        </p:nvSpPr>
        <p:spPr>
          <a:xfrm>
            <a:off x="4608360" y="6478560"/>
            <a:ext cx="2475720" cy="343800"/>
          </a:xfrm>
          <a:prstGeom prst="rect">
            <a:avLst/>
          </a:prstGeom>
          <a:noFill/>
          <a:ln w="0">
            <a:noFill/>
          </a:ln>
        </p:spPr>
        <p:style>
          <a:lnRef idx="0"/>
          <a:fillRef idx="0"/>
          <a:effectRef idx="0"/>
          <a:fontRef idx="minor"/>
        </p:style>
        <p:txBody>
          <a:bodyPr lIns="0" rIns="0" tIns="15120" bIns="0" anchor="t">
            <a:noAutofit/>
          </a:bodyPr>
          <a:p>
            <a:pPr>
              <a:lnSpc>
                <a:spcPct val="95000"/>
              </a:lnSpc>
              <a:tabLst>
                <a:tab algn="l" pos="723960"/>
                <a:tab algn="l" pos="1447920"/>
                <a:tab algn="l" pos="2171880"/>
              </a:tabLst>
            </a:pPr>
            <a:r>
              <a:rPr b="1" lang="fr-FR" sz="1800" spc="-1" strike="noStrike">
                <a:solidFill>
                  <a:schemeClr val="accent2">
                    <a:lumMod val="40000"/>
                    <a:lumOff val="60000"/>
                  </a:schemeClr>
                </a:solidFill>
                <a:latin typeface="Times New Roman"/>
                <a:ea typeface="Lucida Sans Unicode"/>
              </a:rPr>
              <a:t>Division de Cassini</a:t>
            </a:r>
            <a:endParaRPr b="0" lang="fr-FR" sz="1800" spc="-1" strike="noStrike">
              <a:solidFill>
                <a:srgbClr val="000000"/>
              </a:solidFill>
              <a:latin typeface="Arial"/>
            </a:endParaRPr>
          </a:p>
        </p:txBody>
      </p:sp>
      <p:sp>
        <p:nvSpPr>
          <p:cNvPr id="464" name="Text Box 4"/>
          <p:cNvSpPr/>
          <p:nvPr/>
        </p:nvSpPr>
        <p:spPr>
          <a:xfrm>
            <a:off x="7302600" y="6005520"/>
            <a:ext cx="2510640" cy="343800"/>
          </a:xfrm>
          <a:prstGeom prst="rect">
            <a:avLst/>
          </a:prstGeom>
          <a:noFill/>
          <a:ln w="0">
            <a:noFill/>
          </a:ln>
        </p:spPr>
        <p:style>
          <a:lnRef idx="0"/>
          <a:fillRef idx="0"/>
          <a:effectRef idx="0"/>
          <a:fontRef idx="minor"/>
        </p:style>
        <p:txBody>
          <a:bodyPr lIns="0" rIns="0" tIns="15120" bIns="0" anchor="t">
            <a:noAutofit/>
          </a:bodyPr>
          <a:p>
            <a:pPr>
              <a:lnSpc>
                <a:spcPct val="95000"/>
              </a:lnSpc>
              <a:tabLst>
                <a:tab algn="l" pos="723960"/>
                <a:tab algn="l" pos="1447920"/>
                <a:tab algn="l" pos="2171880"/>
              </a:tabLst>
            </a:pPr>
            <a:r>
              <a:rPr b="1" lang="fr-FR" sz="1800" spc="-1" strike="noStrike">
                <a:solidFill>
                  <a:schemeClr val="accent2">
                    <a:lumMod val="40000"/>
                    <a:lumOff val="60000"/>
                  </a:schemeClr>
                </a:solidFill>
                <a:latin typeface="Times New Roman"/>
                <a:ea typeface="Lucida Sans Unicode"/>
              </a:rPr>
              <a:t>Division de Hencke</a:t>
            </a:r>
            <a:endParaRPr b="0" lang="fr-FR" sz="1800" spc="-1" strike="noStrike">
              <a:solidFill>
                <a:srgbClr val="000000"/>
              </a:solidFill>
              <a:latin typeface="Arial"/>
            </a:endParaRPr>
          </a:p>
        </p:txBody>
      </p:sp>
      <p:sp>
        <p:nvSpPr>
          <p:cNvPr id="465" name="Line 5"/>
          <p:cNvSpPr/>
          <p:nvPr/>
        </p:nvSpPr>
        <p:spPr>
          <a:xfrm flipH="1" flipV="1">
            <a:off x="4319280" y="4790880"/>
            <a:ext cx="1297080" cy="1652760"/>
          </a:xfrm>
          <a:prstGeom prst="line">
            <a:avLst/>
          </a:prstGeom>
          <a:ln w="19050">
            <a:solidFill>
              <a:srgbClr val="adadeb"/>
            </a:solidFill>
            <a:round/>
            <a:tailEnd len="med" type="triangle" w="med"/>
          </a:ln>
        </p:spPr>
        <p:style>
          <a:lnRef idx="0"/>
          <a:fillRef idx="0"/>
          <a:effectRef idx="0"/>
          <a:fontRef idx="minor"/>
        </p:style>
        <p:txBody>
          <a:bodyPr lIns="90000" rIns="90000" tIns="45000" bIns="45000" anchor="t">
            <a:noAutofit/>
          </a:bodyPr>
          <a:p>
            <a:endParaRPr b="0" lang="fr-FR" sz="2400" spc="-1" strike="noStrike">
              <a:solidFill>
                <a:srgbClr val="ffffff"/>
              </a:solidFill>
              <a:latin typeface="Times New Roman"/>
              <a:ea typeface="Lucida Sans Unicode"/>
            </a:endParaRPr>
          </a:p>
        </p:txBody>
      </p:sp>
      <p:sp>
        <p:nvSpPr>
          <p:cNvPr id="466" name="Line 6"/>
          <p:cNvSpPr/>
          <p:nvPr/>
        </p:nvSpPr>
        <p:spPr>
          <a:xfrm flipV="1">
            <a:off x="8353080" y="4932360"/>
            <a:ext cx="1800" cy="900000"/>
          </a:xfrm>
          <a:prstGeom prst="line">
            <a:avLst/>
          </a:prstGeom>
          <a:ln w="19050">
            <a:solidFill>
              <a:srgbClr val="adadeb"/>
            </a:solidFill>
            <a:round/>
            <a:tailEnd len="med" type="triangle" w="med"/>
          </a:ln>
        </p:spPr>
        <p:style>
          <a:lnRef idx="0"/>
          <a:fillRef idx="0"/>
          <a:effectRef idx="0"/>
          <a:fontRef idx="minor"/>
        </p:style>
        <p:txBody>
          <a:bodyPr lIns="90000" rIns="90000" tIns="45000" bIns="45000" anchor="t">
            <a:noAutofit/>
          </a:bodyPr>
          <a:p>
            <a:endParaRPr b="0" lang="fr-FR" sz="2400" spc="-1" strike="noStrike">
              <a:solidFill>
                <a:srgbClr val="ffffff"/>
              </a:solidFill>
              <a:latin typeface="Times New Roman"/>
              <a:ea typeface="Lucida Sans Unicode"/>
            </a:endParaRPr>
          </a:p>
        </p:txBody>
      </p:sp>
      <p:sp>
        <p:nvSpPr>
          <p:cNvPr id="467" name="Rectangle à coins arrondis 6"/>
          <p:cNvSpPr/>
          <p:nvPr/>
        </p:nvSpPr>
        <p:spPr>
          <a:xfrm>
            <a:off x="751680" y="6948360"/>
            <a:ext cx="8525520" cy="451800"/>
          </a:xfrm>
          <a:prstGeom prst="roundRect">
            <a:avLst>
              <a:gd name="adj" fmla="val 16667"/>
            </a:avLst>
          </a:prstGeom>
          <a:solidFill>
            <a:srgbClr val="eec412"/>
          </a:solidFill>
          <a:ln w="19050">
            <a:solidFill>
              <a:srgbClr val="00b0f0"/>
            </a:solidFill>
            <a:round/>
          </a:ln>
        </p:spPr>
        <p:style>
          <a:lnRef idx="0"/>
          <a:fillRef idx="0"/>
          <a:effectRef idx="0"/>
          <a:fontRef idx="minor"/>
        </p:style>
        <p:txBody>
          <a:bodyPr lIns="90000" rIns="90000" tIns="45000" bIns="45000" anchor="t">
            <a:noAutofit/>
          </a:bodyPr>
          <a:p>
            <a:pPr>
              <a:lnSpc>
                <a:spcPct val="95000"/>
              </a:lnSpc>
            </a:pPr>
            <a:endParaRPr b="0" lang="fr-FR" sz="2400" spc="-1" strike="noStrike">
              <a:solidFill>
                <a:srgbClr val="ffffff"/>
              </a:solidFill>
              <a:latin typeface="Times New Roman"/>
              <a:ea typeface="DejaVu Sans"/>
            </a:endParaRPr>
          </a:p>
        </p:txBody>
      </p:sp>
      <p:sp>
        <p:nvSpPr>
          <p:cNvPr id="468" name="ZoneTexte 1"/>
          <p:cNvSpPr/>
          <p:nvPr/>
        </p:nvSpPr>
        <p:spPr>
          <a:xfrm>
            <a:off x="952200" y="7020360"/>
            <a:ext cx="8351280" cy="3330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600" spc="-1" strike="noStrike">
                <a:solidFill>
                  <a:schemeClr val="accent2">
                    <a:lumMod val="75000"/>
                  </a:schemeClr>
                </a:solidFill>
                <a:latin typeface="Times New Roman"/>
                <a:ea typeface="Lucida Sans Unicode"/>
              </a:rPr>
              <a:t>Les anneaux constitués essentiellement de glace n’ont que quelques dizaines de mètres d’épaisseur.</a:t>
            </a:r>
            <a:endParaRPr b="0" lang="fr-FR" sz="1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9" name="PlaceHolder 1"/>
          <p:cNvSpPr>
            <a:spLocks noGrp="1"/>
          </p:cNvSpPr>
          <p:nvPr>
            <p:ph type="title"/>
          </p:nvPr>
        </p:nvSpPr>
        <p:spPr>
          <a:xfrm>
            <a:off x="1260360" y="1236600"/>
            <a:ext cx="7558920" cy="2631240"/>
          </a:xfrm>
          <a:prstGeom prst="rect">
            <a:avLst/>
          </a:prstGeom>
          <a:noFill/>
          <a:ln w="0">
            <a:noFill/>
          </a:ln>
        </p:spPr>
        <p:txBody>
          <a:bodyPr numCol="1" spcCol="0" lIns="0" rIns="0" tIns="0" bIns="0" anchor="b">
            <a:noAutofit/>
          </a:bodyPr>
          <a:p>
            <a:pPr indent="0">
              <a:lnSpc>
                <a:spcPct val="95000"/>
              </a:lnSpc>
              <a:buNone/>
              <a:tabLst>
                <a:tab algn="l" pos="0"/>
              </a:tabLst>
            </a:pPr>
            <a:r>
              <a:rPr b="0" lang="fr-FR" sz="6000" spc="-1" strike="noStrike">
                <a:solidFill>
                  <a:srgbClr val="000000"/>
                </a:solidFill>
                <a:latin typeface="Times New Roman"/>
                <a:ea typeface="Lucida Sans Unicode"/>
              </a:rPr>
              <a:t>L</a:t>
            </a:r>
            <a:endParaRPr b="0" lang="fr-FR" sz="6000" spc="-1" strike="noStrike">
              <a:solidFill>
                <a:srgbClr val="000000"/>
              </a:solidFill>
              <a:latin typeface="Arial"/>
            </a:endParaRPr>
          </a:p>
        </p:txBody>
      </p:sp>
      <p:sp>
        <p:nvSpPr>
          <p:cNvPr id="470" name="PlaceHolder 2"/>
          <p:cNvSpPr>
            <a:spLocks noGrp="1"/>
          </p:cNvSpPr>
          <p:nvPr>
            <p:ph type="subTitle"/>
          </p:nvPr>
        </p:nvSpPr>
        <p:spPr>
          <a:xfrm>
            <a:off x="1260360" y="3970440"/>
            <a:ext cx="7558920" cy="1824840"/>
          </a:xfrm>
          <a:prstGeom prst="rect">
            <a:avLst/>
          </a:prstGeom>
          <a:noFill/>
          <a:ln w="0">
            <a:noFill/>
          </a:ln>
        </p:spPr>
        <p:txBody>
          <a:bodyPr numCol="1" spcCol="0" lIns="0" rIns="0" tIns="0" bIns="0" anchor="t">
            <a:noAutofit/>
          </a:bodyPr>
          <a:p>
            <a:pPr indent="0" algn="ctr">
              <a:buNone/>
            </a:pPr>
            <a:endParaRPr b="0" lang="fr-FR" sz="2800" spc="-1" strike="noStrike">
              <a:solidFill>
                <a:srgbClr val="000000"/>
              </a:solidFill>
              <a:latin typeface="Arial"/>
              <a:ea typeface="DejaVu Sans"/>
            </a:endParaRPr>
          </a:p>
        </p:txBody>
      </p:sp>
      <p:pic>
        <p:nvPicPr>
          <p:cNvPr id="471" name="Image 4" descr="ciel-etoile-a-maupiti-3.jpg"/>
          <p:cNvPicPr/>
          <p:nvPr/>
        </p:nvPicPr>
        <p:blipFill>
          <a:blip r:embed="rId1"/>
          <a:stretch/>
        </p:blipFill>
        <p:spPr>
          <a:xfrm>
            <a:off x="-1548000" y="-143640"/>
            <a:ext cx="11839320" cy="7805520"/>
          </a:xfrm>
          <a:prstGeom prst="rect">
            <a:avLst/>
          </a:prstGeom>
          <a:ln w="228600">
            <a:solidFill>
              <a:srgbClr val="000000"/>
            </a:solidFill>
            <a:miter/>
          </a:ln>
        </p:spPr>
      </p:pic>
      <p:pic>
        <p:nvPicPr>
          <p:cNvPr id="472" name="Image 5" descr=""/>
          <p:cNvPicPr/>
          <p:nvPr/>
        </p:nvPicPr>
        <p:blipFill>
          <a:blip r:embed="rId2"/>
          <a:stretch/>
        </p:blipFill>
        <p:spPr>
          <a:xfrm>
            <a:off x="4993200" y="3732480"/>
            <a:ext cx="93600" cy="93600"/>
          </a:xfrm>
          <a:prstGeom prst="rect">
            <a:avLst/>
          </a:prstGeom>
          <a:ln w="0">
            <a:noFill/>
          </a:ln>
        </p:spPr>
      </p:pic>
      <p:sp>
        <p:nvSpPr>
          <p:cNvPr id="473" name="ZoneTexte 4"/>
          <p:cNvSpPr/>
          <p:nvPr/>
        </p:nvSpPr>
        <p:spPr>
          <a:xfrm>
            <a:off x="2341800" y="762840"/>
            <a:ext cx="183960" cy="4986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endParaRPr b="0" lang="fr-FR" sz="2640" spc="-1" strike="noStrike">
              <a:solidFill>
                <a:srgbClr val="000000"/>
              </a:solidFill>
              <a:latin typeface="Times New Roman"/>
              <a:ea typeface="DejaVu Sans"/>
            </a:endParaRPr>
          </a:p>
        </p:txBody>
      </p:sp>
      <p:sp>
        <p:nvSpPr>
          <p:cNvPr id="474" name="Rectangle 5"/>
          <p:cNvSpPr/>
          <p:nvPr/>
        </p:nvSpPr>
        <p:spPr>
          <a:xfrm>
            <a:off x="2865240" y="1679760"/>
            <a:ext cx="4444200" cy="387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fr-FR" sz="2640" spc="-1" strike="noStrike">
              <a:solidFill>
                <a:schemeClr val="lt1"/>
              </a:solidFill>
              <a:latin typeface="Times New Roman"/>
              <a:ea typeface="DejaVu Sans"/>
            </a:endParaRPr>
          </a:p>
        </p:txBody>
      </p:sp>
      <p:pic>
        <p:nvPicPr>
          <p:cNvPr id="475" name="Image 1" descr=""/>
          <p:cNvPicPr/>
          <p:nvPr/>
        </p:nvPicPr>
        <p:blipFill>
          <a:blip r:embed="rId3"/>
          <a:stretch/>
        </p:blipFill>
        <p:spPr>
          <a:xfrm>
            <a:off x="-1224360" y="245880"/>
            <a:ext cx="12854160" cy="4998960"/>
          </a:xfrm>
          <a:prstGeom prst="rect">
            <a:avLst/>
          </a:prstGeom>
          <a:ln w="0">
            <a:noFill/>
          </a:ln>
        </p:spPr>
      </p:pic>
      <p:pic>
        <p:nvPicPr>
          <p:cNvPr id="476" name="Image 4" descr=""/>
          <p:cNvPicPr/>
          <p:nvPr/>
        </p:nvPicPr>
        <p:blipFill>
          <a:blip r:embed="rId4"/>
          <a:stretch/>
        </p:blipFill>
        <p:spPr>
          <a:xfrm>
            <a:off x="4371840" y="4328280"/>
            <a:ext cx="5574600" cy="3483360"/>
          </a:xfrm>
          <a:prstGeom prst="rect">
            <a:avLst/>
          </a:prstGeom>
          <a:ln w="0">
            <a:noFill/>
          </a:ln>
        </p:spPr>
      </p:pic>
      <p:cxnSp>
        <p:nvCxnSpPr>
          <p:cNvPr id="477" name="Connecteur droit avec flèche 21"/>
          <p:cNvCxnSpPr/>
          <p:nvPr/>
        </p:nvCxnSpPr>
        <p:spPr>
          <a:xfrm flipH="1" flipV="1">
            <a:off x="6783120" y="3927600"/>
            <a:ext cx="800280" cy="153000"/>
          </a:xfrm>
          <a:prstGeom prst="straightConnector1">
            <a:avLst/>
          </a:prstGeom>
          <a:ln w="28575">
            <a:solidFill>
              <a:srgbClr val="f2f2f2"/>
            </a:solidFill>
            <a:round/>
            <a:tailEnd len="med" type="triangle" w="med"/>
          </a:ln>
        </p:spPr>
      </p:cxnSp>
      <p:sp>
        <p:nvSpPr>
          <p:cNvPr id="478" name="ZoneTexte 1"/>
          <p:cNvSpPr/>
          <p:nvPr/>
        </p:nvSpPr>
        <p:spPr>
          <a:xfrm>
            <a:off x="6515280" y="3753360"/>
            <a:ext cx="503280" cy="2268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900" spc="-1" strike="noStrike">
                <a:solidFill>
                  <a:srgbClr val="ffffff"/>
                </a:solidFill>
                <a:latin typeface="Times New Roman"/>
                <a:ea typeface="DejaVu Sans"/>
              </a:rPr>
              <a:t>  </a:t>
            </a:r>
            <a:r>
              <a:rPr b="0" lang="fr-FR" sz="900" spc="-1" strike="noStrike">
                <a:solidFill>
                  <a:srgbClr val="ffffff"/>
                </a:solidFill>
                <a:latin typeface="Times New Roman"/>
                <a:ea typeface="DejaVu Sans"/>
              </a:rPr>
              <a:t>.</a:t>
            </a:r>
            <a:endParaRPr b="0" lang="fr-FR" sz="900" spc="-1" strike="noStrike">
              <a:solidFill>
                <a:srgbClr val="000000"/>
              </a:solidFill>
              <a:latin typeface="Arial"/>
            </a:endParaRPr>
          </a:p>
        </p:txBody>
      </p:sp>
      <p:sp>
        <p:nvSpPr>
          <p:cNvPr id="479" name="Rectangle à coins arrondis 13"/>
          <p:cNvSpPr/>
          <p:nvPr/>
        </p:nvSpPr>
        <p:spPr>
          <a:xfrm>
            <a:off x="1584000" y="173880"/>
            <a:ext cx="6984000" cy="77292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480" name="Rectangle 2"/>
          <p:cNvSpPr/>
          <p:nvPr/>
        </p:nvSpPr>
        <p:spPr>
          <a:xfrm>
            <a:off x="551160" y="183600"/>
            <a:ext cx="9072360" cy="7599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fr-FR" sz="2200" spc="-1" strike="noStrike">
                <a:solidFill>
                  <a:schemeClr val="accent6">
                    <a:lumMod val="75000"/>
                  </a:schemeClr>
                </a:solidFill>
                <a:latin typeface="Arial"/>
                <a:ea typeface="DejaVu Sans"/>
              </a:rPr>
              <a:t>L’éclipse du Soleil vue par la sonde Cassini-Huygens</a:t>
            </a:r>
            <a:endParaRPr b="0" lang="fr-FR" sz="2200" spc="-1" strike="noStrike">
              <a:solidFill>
                <a:srgbClr val="000000"/>
              </a:solidFill>
              <a:latin typeface="Arial"/>
            </a:endParaRPr>
          </a:p>
          <a:p>
            <a:pPr algn="ctr">
              <a:lnSpc>
                <a:spcPct val="100000"/>
              </a:lnSpc>
            </a:pPr>
            <a:r>
              <a:rPr b="0" lang="fr-FR" sz="2200" spc="-1" strike="noStrike">
                <a:solidFill>
                  <a:schemeClr val="accent6">
                    <a:lumMod val="75000"/>
                  </a:schemeClr>
                </a:solidFill>
                <a:latin typeface="Arial"/>
                <a:ea typeface="DejaVu Sans"/>
              </a:rPr>
              <a:t> </a:t>
            </a:r>
            <a:r>
              <a:rPr b="0" lang="fr-FR" sz="2200" spc="-1" strike="noStrike">
                <a:solidFill>
                  <a:schemeClr val="accent6">
                    <a:lumMod val="75000"/>
                  </a:schemeClr>
                </a:solidFill>
                <a:latin typeface="Arial"/>
                <a:ea typeface="DejaVu Sans"/>
              </a:rPr>
              <a:t>nous révèle la présence de la Terre et de la Lune.</a:t>
            </a:r>
            <a:endParaRPr b="0" lang="fr-FR" sz="2200" spc="-1" strike="noStrike">
              <a:solidFill>
                <a:srgbClr val="000000"/>
              </a:solidFill>
              <a:latin typeface="Arial"/>
            </a:endParaRPr>
          </a:p>
        </p:txBody>
      </p:sp>
      <p:cxnSp>
        <p:nvCxnSpPr>
          <p:cNvPr id="481" name="Connecteur droit avec flèche 7"/>
          <p:cNvCxnSpPr/>
          <p:nvPr/>
        </p:nvCxnSpPr>
        <p:spPr>
          <a:xfrm flipH="1" flipV="1">
            <a:off x="7632360" y="6409440"/>
            <a:ext cx="360720" cy="216720"/>
          </a:xfrm>
          <a:prstGeom prst="straightConnector1">
            <a:avLst/>
          </a:prstGeom>
          <a:ln w="12700">
            <a:solidFill>
              <a:srgbClr val="ff9933"/>
            </a:solidFill>
            <a:round/>
            <a:tailEnd len="med" type="triangle" w="med"/>
          </a:ln>
        </p:spPr>
      </p:cxnSp>
      <p:sp>
        <p:nvSpPr>
          <p:cNvPr id="482" name="ZoneTexte 9"/>
          <p:cNvSpPr/>
          <p:nvPr/>
        </p:nvSpPr>
        <p:spPr>
          <a:xfrm>
            <a:off x="9209520" y="6889680"/>
            <a:ext cx="198360" cy="51624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800" spc="-1" strike="noStrike">
                <a:solidFill>
                  <a:srgbClr val="ffffff"/>
                </a:solidFill>
                <a:latin typeface="Times New Roman"/>
                <a:ea typeface="DejaVu Sans"/>
              </a:rPr>
              <a:t>.</a:t>
            </a:r>
            <a:endParaRPr b="0" lang="fr-FR" sz="2800" spc="-1" strike="noStrike">
              <a:solidFill>
                <a:srgbClr val="000000"/>
              </a:solidFill>
              <a:latin typeface="Arial"/>
            </a:endParaRPr>
          </a:p>
        </p:txBody>
      </p:sp>
      <p:sp>
        <p:nvSpPr>
          <p:cNvPr id="483" name="ZoneTexte 10"/>
          <p:cNvSpPr/>
          <p:nvPr/>
        </p:nvSpPr>
        <p:spPr>
          <a:xfrm>
            <a:off x="9408600" y="7132320"/>
            <a:ext cx="214920" cy="3027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400" spc="-1" strike="noStrike">
                <a:solidFill>
                  <a:srgbClr val="ffffff"/>
                </a:solidFill>
                <a:latin typeface="Times New Roman"/>
                <a:ea typeface="DejaVu Sans"/>
              </a:rPr>
              <a:t>.</a:t>
            </a:r>
            <a:endParaRPr b="0" lang="fr-FR" sz="14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173" dur="indefinite" restart="never" nodeType="tmRoot">
          <p:childTnLst>
            <p:seq>
              <p:cTn id="174" dur="indefinite" nodeType="mainSeq">
                <p:childTnLst>
                  <p:par>
                    <p:cTn id="175" nodeType="clickEffect" fill="hold">
                      <p:stCondLst>
                        <p:cond delay="0"/>
                      </p:stCondLst>
                      <p:childTnLst>
                        <p:par>
                          <p:cTn id="176" nodeType="withEffect" fill="hold">
                            <p:stCondLst>
                              <p:cond delay="0"/>
                            </p:stCondLst>
                            <p:childTnLst>
                              <p:par>
                                <p:cTn id="177" nodeType="withEffect" fill="hold" presetClass="entr" presetID="1">
                                  <p:stCondLst>
                                    <p:cond delay="0"/>
                                  </p:stCondLst>
                                  <p:childTnLst>
                                    <p:set>
                                      <p:cBhvr>
                                        <p:cTn id="178" dur="1" fill="hold">
                                          <p:stCondLst>
                                            <p:cond delay="0"/>
                                          </p:stCondLst>
                                        </p:cTn>
                                        <p:tgtEl>
                                          <p:spTgt spid="4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4" name="AutoShape 1"/>
          <p:cNvSpPr/>
          <p:nvPr/>
        </p:nvSpPr>
        <p:spPr>
          <a:xfrm>
            <a:off x="-14400" y="0"/>
            <a:ext cx="10322640" cy="7732080"/>
          </a:xfrm>
          <a:prstGeom prst="roundRect">
            <a:avLst>
              <a:gd name="adj" fmla="val 19"/>
            </a:avLst>
          </a:prstGeom>
          <a:solidFill>
            <a:srgbClr val="000000"/>
          </a:solidFill>
          <a:ln w="9525">
            <a:solidFill>
              <a:srgbClr val="000000"/>
            </a:solidFill>
            <a:round/>
          </a:ln>
        </p:spPr>
        <p:style>
          <a:lnRef idx="0"/>
          <a:fillRef idx="0"/>
          <a:effectRef idx="0"/>
          <a:fontRef idx="minor"/>
        </p:style>
        <p:txBody>
          <a:bodyPr wrap="none" lIns="90000" rIns="90000" tIns="45000" bIns="45000" anchor="ctr">
            <a:noAutofit/>
          </a:bodyPr>
          <a:p>
            <a:pPr>
              <a:lnSpc>
                <a:spcPct val="100000"/>
              </a:lnSpc>
              <a:spcBef>
                <a:spcPts val="601"/>
              </a:spcBef>
            </a:pPr>
            <a:r>
              <a:rPr b="1" lang="fr-FR" sz="1200" spc="-1" strike="noStrike">
                <a:solidFill>
                  <a:srgbClr val="e8e87e"/>
                </a:solidFill>
                <a:latin typeface="Times New Roman"/>
                <a:ea typeface="DejaVu Sans"/>
              </a:rPr>
              <a:t> </a:t>
            </a:r>
            <a:endParaRPr b="0" lang="fr-FR" sz="1200" spc="-1" strike="noStrike">
              <a:solidFill>
                <a:srgbClr val="ffffff"/>
              </a:solidFill>
              <a:latin typeface="Arial"/>
            </a:endParaRPr>
          </a:p>
        </p:txBody>
      </p:sp>
      <p:pic>
        <p:nvPicPr>
          <p:cNvPr id="485" name="Picture 2" descr=""/>
          <p:cNvPicPr/>
          <p:nvPr/>
        </p:nvPicPr>
        <p:blipFill>
          <a:blip r:embed="rId1"/>
          <a:stretch/>
        </p:blipFill>
        <p:spPr>
          <a:xfrm>
            <a:off x="1224000" y="140400"/>
            <a:ext cx="7549560" cy="6316200"/>
          </a:xfrm>
          <a:prstGeom prst="rect">
            <a:avLst/>
          </a:prstGeom>
          <a:ln w="0">
            <a:noFill/>
          </a:ln>
        </p:spPr>
      </p:pic>
      <p:sp>
        <p:nvSpPr>
          <p:cNvPr id="486" name="Rectangle à coins arrondis 5"/>
          <p:cNvSpPr/>
          <p:nvPr/>
        </p:nvSpPr>
        <p:spPr>
          <a:xfrm>
            <a:off x="4316400" y="466560"/>
            <a:ext cx="1958400" cy="44532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487" name="ZoneTexte 1"/>
          <p:cNvSpPr/>
          <p:nvPr/>
        </p:nvSpPr>
        <p:spPr>
          <a:xfrm>
            <a:off x="4672080" y="452520"/>
            <a:ext cx="160272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400" spc="-1" strike="noStrike">
                <a:solidFill>
                  <a:schemeClr val="accent6">
                    <a:lumMod val="75000"/>
                  </a:schemeClr>
                </a:solidFill>
                <a:latin typeface="Arial"/>
                <a:ea typeface="DejaVu Sans"/>
              </a:rPr>
              <a:t>Uranus</a:t>
            </a:r>
            <a:endParaRPr b="0" lang="fr-FR" sz="2400" spc="-1" strike="noStrike">
              <a:solidFill>
                <a:srgbClr val="000000"/>
              </a:solidFill>
              <a:latin typeface="Arial"/>
            </a:endParaRPr>
          </a:p>
        </p:txBody>
      </p:sp>
      <p:sp>
        <p:nvSpPr>
          <p:cNvPr id="488" name="Rectangle à coins arrondis 6"/>
          <p:cNvSpPr/>
          <p:nvPr/>
        </p:nvSpPr>
        <p:spPr>
          <a:xfrm>
            <a:off x="1578960" y="6783120"/>
            <a:ext cx="7136280" cy="623520"/>
          </a:xfrm>
          <a:prstGeom prst="roundRect">
            <a:avLst>
              <a:gd name="adj" fmla="val 16667"/>
            </a:avLst>
          </a:prstGeom>
          <a:solidFill>
            <a:srgbClr val="eec412"/>
          </a:solidFill>
          <a:ln w="19050">
            <a:solidFill>
              <a:srgbClr val="00b0f0"/>
            </a:solidFill>
            <a:round/>
          </a:ln>
        </p:spPr>
        <p:style>
          <a:lnRef idx="0"/>
          <a:fillRef idx="0"/>
          <a:effectRef idx="0"/>
          <a:fontRef idx="minor"/>
        </p:style>
        <p:txBody>
          <a:bodyPr lIns="90000" rIns="90000" tIns="45000" bIns="45000" anchor="t">
            <a:noAutofit/>
          </a:bodyPr>
          <a:p>
            <a:pPr>
              <a:lnSpc>
                <a:spcPct val="95000"/>
              </a:lnSpc>
            </a:pPr>
            <a:endParaRPr b="0" lang="fr-FR" sz="1800" spc="-1" strike="noStrike">
              <a:solidFill>
                <a:srgbClr val="262699"/>
              </a:solidFill>
              <a:latin typeface="Times New Roman"/>
              <a:ea typeface="DejaVu Sans"/>
            </a:endParaRPr>
          </a:p>
        </p:txBody>
      </p:sp>
      <p:sp>
        <p:nvSpPr>
          <p:cNvPr id="489" name="Rectangle 2"/>
          <p:cNvSpPr/>
          <p:nvPr/>
        </p:nvSpPr>
        <p:spPr>
          <a:xfrm>
            <a:off x="1663560" y="7062120"/>
            <a:ext cx="7848000" cy="349920"/>
          </a:xfrm>
          <a:prstGeom prst="rect">
            <a:avLst/>
          </a:prstGeom>
          <a:noFill/>
          <a:ln w="0">
            <a:noFill/>
          </a:ln>
        </p:spPr>
        <p:style>
          <a:lnRef idx="0"/>
          <a:fillRef idx="0"/>
          <a:effectRef idx="0"/>
          <a:fontRef idx="minor"/>
        </p:style>
        <p:txBody>
          <a:bodyPr lIns="90000" rIns="90000" tIns="45000" bIns="45000" anchor="t">
            <a:spAutoFit/>
          </a:bodyPr>
          <a:p>
            <a:pPr>
              <a:lnSpc>
                <a:spcPct val="95000"/>
              </a:lnSpc>
            </a:pPr>
            <a:r>
              <a:rPr b="0" lang="fr-FR" sz="1800" spc="-1" strike="noStrike">
                <a:solidFill>
                  <a:srgbClr val="262699"/>
                </a:solidFill>
                <a:latin typeface="Times New Roman"/>
                <a:ea typeface="DejaVu Sans"/>
              </a:rPr>
              <a:t>1° planète découverte à l’aide d’une lunette par William Herschel en 1781.</a:t>
            </a:r>
            <a:endParaRPr b="0" lang="fr-FR" sz="1800" spc="-1" strike="noStrike">
              <a:solidFill>
                <a:srgbClr val="000000"/>
              </a:solidFill>
              <a:latin typeface="Arial"/>
            </a:endParaRPr>
          </a:p>
        </p:txBody>
      </p:sp>
      <p:sp>
        <p:nvSpPr>
          <p:cNvPr id="490" name="ZoneTexte 3"/>
          <p:cNvSpPr/>
          <p:nvPr/>
        </p:nvSpPr>
        <p:spPr>
          <a:xfrm>
            <a:off x="3452760" y="6762960"/>
            <a:ext cx="66240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600" spc="-1" strike="noStrike">
                <a:solidFill>
                  <a:schemeClr val="accent2">
                    <a:lumMod val="75000"/>
                  </a:schemeClr>
                </a:solidFill>
                <a:latin typeface="Times New Roman"/>
                <a:ea typeface="Lucida Sans Unicode"/>
              </a:rPr>
              <a:t>       </a:t>
            </a:r>
            <a:r>
              <a:rPr b="0" lang="fr-FR" sz="1800" spc="-1" strike="noStrike">
                <a:solidFill>
                  <a:schemeClr val="accent2">
                    <a:lumMod val="75000"/>
                  </a:schemeClr>
                </a:solidFill>
                <a:latin typeface="Times New Roman"/>
                <a:ea typeface="Lucida Sans Unicode"/>
              </a:rPr>
              <a:t>Elle « roule » sur son orbite.</a:t>
            </a:r>
            <a:endParaRPr b="0" lang="fr-FR" sz="1800" spc="-1" strike="noStrike">
              <a:solidFill>
                <a:srgbClr val="000000"/>
              </a:solidFill>
              <a:latin typeface="Arial"/>
            </a:endParaRPr>
          </a:p>
        </p:txBody>
      </p:sp>
      <p:sp>
        <p:nvSpPr>
          <p:cNvPr id="491" name="ZoneTexte 4"/>
          <p:cNvSpPr/>
          <p:nvPr/>
        </p:nvSpPr>
        <p:spPr>
          <a:xfrm>
            <a:off x="6275520" y="4572000"/>
            <a:ext cx="4247640" cy="6382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fr-FR" sz="1800" spc="-1" strike="noStrike">
                <a:solidFill>
                  <a:srgbClr val="f2f2f2"/>
                </a:solidFill>
                <a:latin typeface="Times New Roman"/>
                <a:ea typeface="DejaVu Sans"/>
              </a:rPr>
              <a:t>Vents à 900 km/h </a:t>
            </a:r>
            <a:endParaRPr b="0" lang="fr-FR" sz="1800" spc="-1" strike="noStrike">
              <a:solidFill>
                <a:srgbClr val="000000"/>
              </a:solidFill>
              <a:latin typeface="Arial"/>
            </a:endParaRPr>
          </a:p>
          <a:p>
            <a:pPr algn="ctr">
              <a:lnSpc>
                <a:spcPct val="100000"/>
              </a:lnSpc>
            </a:pPr>
            <a:r>
              <a:rPr b="0" lang="fr-FR" sz="1800" spc="-1" strike="noStrike">
                <a:solidFill>
                  <a:srgbClr val="f2f2f2"/>
                </a:solidFill>
                <a:latin typeface="Times New Roman"/>
                <a:ea typeface="DejaVu Sans"/>
              </a:rPr>
              <a:t>mesurés sur Uranus.</a:t>
            </a:r>
            <a:endParaRPr b="0" lang="fr-FR" sz="1800" spc="-1" strike="noStrike">
              <a:solidFill>
                <a:srgbClr val="000000"/>
              </a:solidFill>
              <a:latin typeface="Arial"/>
            </a:endParaRPr>
          </a:p>
        </p:txBody>
      </p:sp>
      <p:cxnSp>
        <p:nvCxnSpPr>
          <p:cNvPr id="492" name="Connecteur droit avec flèche 8"/>
          <p:cNvCxnSpPr/>
          <p:nvPr/>
        </p:nvCxnSpPr>
        <p:spPr>
          <a:xfrm flipH="1" flipV="1">
            <a:off x="7704360" y="3551400"/>
            <a:ext cx="360720" cy="991080"/>
          </a:xfrm>
          <a:prstGeom prst="straightConnector1">
            <a:avLst/>
          </a:prstGeom>
          <a:ln w="9525">
            <a:solidFill>
              <a:srgbClr val="f2f2f2"/>
            </a:solidFill>
            <a:round/>
            <a:tailEnd len="med" type="triangle" w="med"/>
          </a:ln>
        </p:spPr>
      </p:cxnSp>
    </p:spTree>
  </p:cSld>
  <mc:AlternateContent>
    <mc:Choice Requires="p14">
      <p:transition spd="slow" p14:dur="2000"/>
    </mc:Choice>
    <mc:Fallback>
      <p:transition spd="slow"/>
    </mc:Fallback>
  </mc:AlternateContent>
  <p:timing>
    <p:tnLst>
      <p:par>
        <p:cTn id="179" dur="indefinite" restart="never" nodeType="tmRoot">
          <p:childTnLst>
            <p:seq>
              <p:cTn id="180" dur="indefinite" nodeType="mainSeq">
                <p:childTnLst>
                  <p:par>
                    <p:cTn id="181" nodeType="clickEffect" fill="hold">
                      <p:stCondLst>
                        <p:cond delay="0"/>
                      </p:stCondLst>
                      <p:childTnLst>
                        <p:par>
                          <p:cTn id="182" nodeType="withEffect" fill="hold">
                            <p:stCondLst>
                              <p:cond delay="0"/>
                            </p:stCondLst>
                            <p:childTnLst>
                              <p:par>
                                <p:cTn id="183" nodeType="withEffect" fill="hold" presetClass="entr" presetID="1">
                                  <p:stCondLst>
                                    <p:cond delay="0"/>
                                  </p:stCondLst>
                                  <p:childTnLst>
                                    <p:set>
                                      <p:cBhvr>
                                        <p:cTn id="184" dur="1" fill="hold">
                                          <p:stCondLst>
                                            <p:cond delay="0"/>
                                          </p:stCondLst>
                                        </p:cTn>
                                        <p:tgtEl>
                                          <p:spTgt spid="4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93" name="Picture 1" descr=""/>
          <p:cNvPicPr/>
          <p:nvPr/>
        </p:nvPicPr>
        <p:blipFill>
          <a:blip r:embed="rId1"/>
          <a:stretch/>
        </p:blipFill>
        <p:spPr>
          <a:xfrm>
            <a:off x="-136440" y="-90360"/>
            <a:ext cx="10227600" cy="7800120"/>
          </a:xfrm>
          <a:prstGeom prst="rect">
            <a:avLst/>
          </a:prstGeom>
          <a:ln w="0">
            <a:noFill/>
          </a:ln>
        </p:spPr>
      </p:pic>
      <p:sp>
        <p:nvSpPr>
          <p:cNvPr id="494" name="Rectangle à coins arrondis 3"/>
          <p:cNvSpPr/>
          <p:nvPr/>
        </p:nvSpPr>
        <p:spPr>
          <a:xfrm>
            <a:off x="4976640" y="826920"/>
            <a:ext cx="3312360" cy="44532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chemeClr val="accent6">
                  <a:lumMod val="75000"/>
                </a:schemeClr>
              </a:solidFill>
              <a:latin typeface="Arial"/>
              <a:ea typeface="DejaVu Sans"/>
            </a:endParaRPr>
          </a:p>
        </p:txBody>
      </p:sp>
      <p:sp>
        <p:nvSpPr>
          <p:cNvPr id="495" name="Rectangle 1"/>
          <p:cNvSpPr/>
          <p:nvPr/>
        </p:nvSpPr>
        <p:spPr>
          <a:xfrm>
            <a:off x="5041800" y="826920"/>
            <a:ext cx="322704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400" spc="-1" strike="noStrike">
                <a:solidFill>
                  <a:schemeClr val="accent6">
                    <a:lumMod val="75000"/>
                  </a:schemeClr>
                </a:solidFill>
                <a:latin typeface="Arial"/>
                <a:ea typeface="DejaVu Sans"/>
              </a:rPr>
              <a:t>Les anneaux d’Uranus</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6" name="AutoShape 1"/>
          <p:cNvSpPr/>
          <p:nvPr/>
        </p:nvSpPr>
        <p:spPr>
          <a:xfrm>
            <a:off x="-187200" y="0"/>
            <a:ext cx="10267200" cy="8306640"/>
          </a:xfrm>
          <a:prstGeom prst="roundRect">
            <a:avLst>
              <a:gd name="adj" fmla="val 19"/>
            </a:avLst>
          </a:prstGeom>
          <a:solidFill>
            <a:srgbClr val="000000"/>
          </a:solidFill>
          <a:ln w="9525">
            <a:solidFill>
              <a:srgbClr val="000000"/>
            </a:solidFill>
            <a:round/>
          </a:ln>
        </p:spPr>
        <p:style>
          <a:lnRef idx="0"/>
          <a:fillRef idx="0"/>
          <a:effectRef idx="0"/>
          <a:fontRef idx="minor"/>
        </p:style>
        <p:txBody>
          <a:bodyPr wrap="none" lIns="90000" rIns="90000" tIns="45000" bIns="45000" anchor="ctr">
            <a:noAutofit/>
          </a:bodyPr>
          <a:p>
            <a:pPr>
              <a:lnSpc>
                <a:spcPct val="95000"/>
              </a:lnSpc>
            </a:pPr>
            <a:endParaRPr b="1" lang="en-GB" sz="2400" spc="-1" strike="noStrike">
              <a:solidFill>
                <a:srgbClr val="e8e87e"/>
              </a:solidFill>
              <a:latin typeface="Times New Roman"/>
              <a:ea typeface="DejaVu Sans"/>
            </a:endParaRPr>
          </a:p>
        </p:txBody>
      </p:sp>
      <p:sp>
        <p:nvSpPr>
          <p:cNvPr id="497" name="Rectangle à coins arrondis 6"/>
          <p:cNvSpPr/>
          <p:nvPr/>
        </p:nvSpPr>
        <p:spPr>
          <a:xfrm>
            <a:off x="3024360" y="304920"/>
            <a:ext cx="3528360" cy="44532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498" name="ZoneTexte 1"/>
          <p:cNvSpPr/>
          <p:nvPr/>
        </p:nvSpPr>
        <p:spPr>
          <a:xfrm>
            <a:off x="3168720" y="318960"/>
            <a:ext cx="403164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400" spc="-1" strike="noStrike">
                <a:solidFill>
                  <a:schemeClr val="accent6">
                    <a:lumMod val="75000"/>
                  </a:schemeClr>
                </a:solidFill>
                <a:latin typeface="Arial"/>
                <a:ea typeface="DejaVu Sans"/>
              </a:rPr>
              <a:t>Neptune la belle bleue</a:t>
            </a:r>
            <a:endParaRPr b="0" lang="fr-FR" sz="2400" spc="-1" strike="noStrike">
              <a:solidFill>
                <a:srgbClr val="000000"/>
              </a:solidFill>
              <a:latin typeface="Arial"/>
            </a:endParaRPr>
          </a:p>
        </p:txBody>
      </p:sp>
      <p:sp>
        <p:nvSpPr>
          <p:cNvPr id="499" name="Rectangle à coins arrondis 7"/>
          <p:cNvSpPr/>
          <p:nvPr/>
        </p:nvSpPr>
        <p:spPr>
          <a:xfrm>
            <a:off x="792000" y="6372000"/>
            <a:ext cx="8247960" cy="1112760"/>
          </a:xfrm>
          <a:prstGeom prst="roundRect">
            <a:avLst>
              <a:gd name="adj" fmla="val 16667"/>
            </a:avLst>
          </a:prstGeom>
          <a:solidFill>
            <a:srgbClr val="eec412"/>
          </a:solidFill>
          <a:ln w="19050">
            <a:solidFill>
              <a:srgbClr val="00b0f0"/>
            </a:solidFill>
            <a:round/>
          </a:ln>
        </p:spPr>
        <p:style>
          <a:lnRef idx="0"/>
          <a:fillRef idx="0"/>
          <a:effectRef idx="0"/>
          <a:fontRef idx="minor"/>
        </p:style>
        <p:txBody>
          <a:bodyPr lIns="90000" rIns="90000" tIns="45000" bIns="45000" anchor="t">
            <a:noAutofit/>
          </a:bodyPr>
          <a:p>
            <a:pPr>
              <a:lnSpc>
                <a:spcPct val="95000"/>
              </a:lnSpc>
            </a:pPr>
            <a:endParaRPr b="0" lang="fr-FR" sz="2400" spc="-1" strike="noStrike">
              <a:solidFill>
                <a:srgbClr val="ffffff"/>
              </a:solidFill>
              <a:latin typeface="Times New Roman"/>
              <a:ea typeface="DejaVu Sans"/>
            </a:endParaRPr>
          </a:p>
        </p:txBody>
      </p:sp>
      <p:sp>
        <p:nvSpPr>
          <p:cNvPr id="500" name="Text Box 4"/>
          <p:cNvSpPr/>
          <p:nvPr/>
        </p:nvSpPr>
        <p:spPr>
          <a:xfrm>
            <a:off x="-747000" y="6893280"/>
            <a:ext cx="11325960" cy="520560"/>
          </a:xfrm>
          <a:prstGeom prst="rect">
            <a:avLst/>
          </a:prstGeom>
          <a:noFill/>
          <a:ln w="0">
            <a:noFill/>
          </a:ln>
        </p:spPr>
        <p:style>
          <a:lnRef idx="0"/>
          <a:fillRef idx="0"/>
          <a:effectRef idx="0"/>
          <a:fontRef idx="minor"/>
        </p:style>
        <p:txBody>
          <a:bodyPr lIns="0" rIns="0" tIns="0" bIns="0" anchor="t">
            <a:spAutoFit/>
          </a:bodyPr>
          <a:p>
            <a:pPr algn="ctr">
              <a:lnSpc>
                <a:spcPct val="95000"/>
              </a:lnSpc>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pPr>
            <a:r>
              <a:rPr b="0" lang="en-GB" sz="1800" spc="-1" strike="noStrike">
                <a:solidFill>
                  <a:schemeClr val="accent2">
                    <a:lumMod val="75000"/>
                  </a:schemeClr>
                </a:solidFill>
                <a:latin typeface="Times New Roman"/>
                <a:ea typeface="Lucida Sans Unicode"/>
              </a:rPr>
              <a:t>Le 5ème anneau, Adams, composé de 5 arcs a été découvert par André Brahic en 1984</a:t>
            </a:r>
            <a:endParaRPr b="0" lang="fr-FR" sz="1800" spc="-1" strike="noStrike">
              <a:solidFill>
                <a:srgbClr val="000000"/>
              </a:solidFill>
              <a:latin typeface="Arial"/>
            </a:endParaRPr>
          </a:p>
          <a:p>
            <a:pPr algn="ctr">
              <a:lnSpc>
                <a:spcPct val="95000"/>
              </a:lnSpc>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pPr>
            <a:r>
              <a:rPr b="0" lang="fr-FR" sz="1800" spc="-1" strike="noStrike">
                <a:solidFill>
                  <a:schemeClr val="accent2">
                    <a:lumMod val="75000"/>
                  </a:schemeClr>
                </a:solidFill>
                <a:latin typeface="Times New Roman"/>
                <a:ea typeface="Lucida Sans Unicode"/>
              </a:rPr>
              <a:t> </a:t>
            </a:r>
            <a:r>
              <a:rPr b="0" lang="fr-FR" sz="1800" spc="-1" strike="noStrike">
                <a:solidFill>
                  <a:schemeClr val="accent2">
                    <a:lumMod val="75000"/>
                  </a:schemeClr>
                </a:solidFill>
                <a:latin typeface="Times New Roman"/>
                <a:ea typeface="Lucida Sans Unicode"/>
              </a:rPr>
              <a:t>« Liberté », « Égalité 1 », « Égalité 2 », « Fraternité » et « Courage ».</a:t>
            </a:r>
            <a:endParaRPr b="0" lang="fr-FR" sz="1800" spc="-1" strike="noStrike">
              <a:solidFill>
                <a:srgbClr val="000000"/>
              </a:solidFill>
              <a:latin typeface="Arial"/>
            </a:endParaRPr>
          </a:p>
        </p:txBody>
      </p:sp>
      <p:sp>
        <p:nvSpPr>
          <p:cNvPr id="501" name="Text Box 6"/>
          <p:cNvSpPr/>
          <p:nvPr/>
        </p:nvSpPr>
        <p:spPr>
          <a:xfrm>
            <a:off x="1296360" y="6323760"/>
            <a:ext cx="10080000" cy="1141560"/>
          </a:xfrm>
          <a:prstGeom prst="rect">
            <a:avLst/>
          </a:prstGeom>
          <a:noFill/>
          <a:ln w="0">
            <a:noFill/>
          </a:ln>
        </p:spPr>
        <p:style>
          <a:lnRef idx="0"/>
          <a:fillRef idx="0"/>
          <a:effectRef idx="0"/>
          <a:fontRef idx="minor"/>
        </p:style>
        <p:txBody>
          <a:bodyPr lIns="90000" rIns="90000" tIns="45000" bIns="45000" anchor="t">
            <a:spAutoFit/>
          </a:bodyPr>
          <a:p>
            <a:pPr>
              <a:lnSpc>
                <a:spcPct val="100000"/>
              </a:lnSpc>
              <a:spcBef>
                <a:spcPts val="901"/>
              </a:spcBef>
            </a:pPr>
            <a:r>
              <a:rPr b="0" lang="fr-FR" sz="1800" spc="-1" strike="noStrike">
                <a:solidFill>
                  <a:srgbClr val="262699"/>
                </a:solidFill>
                <a:latin typeface="Times New Roman"/>
                <a:ea typeface="DejaVu Sans"/>
              </a:rPr>
              <a:t>1° planète découverte par les calculs mathématiques par Le Verrier en 1846.</a:t>
            </a:r>
            <a:endParaRPr b="0" lang="fr-FR" sz="1800" spc="-1" strike="noStrike">
              <a:solidFill>
                <a:srgbClr val="000000"/>
              </a:solidFill>
              <a:latin typeface="Arial"/>
            </a:endParaRPr>
          </a:p>
          <a:p>
            <a:pPr>
              <a:lnSpc>
                <a:spcPct val="100000"/>
              </a:lnSpc>
              <a:spcBef>
                <a:spcPts val="901"/>
              </a:spcBef>
            </a:pPr>
            <a:endParaRPr b="0" lang="fr-FR" sz="1800" spc="-1" strike="noStrike">
              <a:solidFill>
                <a:srgbClr val="000000"/>
              </a:solidFill>
              <a:latin typeface="Arial"/>
            </a:endParaRPr>
          </a:p>
          <a:p>
            <a:pPr>
              <a:lnSpc>
                <a:spcPct val="100000"/>
              </a:lnSpc>
              <a:spcBef>
                <a:spcPts val="901"/>
              </a:spcBef>
            </a:pPr>
            <a:endParaRPr b="0" lang="fr-FR" sz="1800" spc="-1" strike="noStrike">
              <a:solidFill>
                <a:srgbClr val="000000"/>
              </a:solidFill>
              <a:latin typeface="Arial"/>
            </a:endParaRPr>
          </a:p>
        </p:txBody>
      </p:sp>
      <p:pic>
        <p:nvPicPr>
          <p:cNvPr id="502" name="Image 2" descr=""/>
          <p:cNvPicPr/>
          <p:nvPr/>
        </p:nvPicPr>
        <p:blipFill>
          <a:blip r:embed="rId1"/>
          <a:stretch/>
        </p:blipFill>
        <p:spPr>
          <a:xfrm>
            <a:off x="5184720" y="1251360"/>
            <a:ext cx="7316640" cy="4879800"/>
          </a:xfrm>
          <a:prstGeom prst="rect">
            <a:avLst/>
          </a:prstGeom>
          <a:ln w="0">
            <a:noFill/>
          </a:ln>
        </p:spPr>
      </p:pic>
      <p:pic>
        <p:nvPicPr>
          <p:cNvPr id="503" name="Picture 2" descr=""/>
          <p:cNvPicPr/>
          <p:nvPr/>
        </p:nvPicPr>
        <p:blipFill>
          <a:blip r:embed="rId2"/>
          <a:stretch/>
        </p:blipFill>
        <p:spPr>
          <a:xfrm>
            <a:off x="1117800" y="804600"/>
            <a:ext cx="5719680" cy="5428800"/>
          </a:xfrm>
          <a:prstGeom prst="rect">
            <a:avLst/>
          </a:prstGeom>
          <a:ln w="0">
            <a:noFill/>
          </a:ln>
        </p:spPr>
      </p:pic>
      <p:sp>
        <p:nvSpPr>
          <p:cNvPr id="504" name="ZoneTexte 3"/>
          <p:cNvSpPr/>
          <p:nvPr/>
        </p:nvSpPr>
        <p:spPr>
          <a:xfrm>
            <a:off x="6912360" y="1835640"/>
            <a:ext cx="2807640" cy="6382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fr-FR" sz="1800" spc="-1" strike="noStrike">
                <a:solidFill>
                  <a:srgbClr val="f2f2f2"/>
                </a:solidFill>
                <a:latin typeface="Times New Roman"/>
                <a:ea typeface="DejaVu Sans"/>
              </a:rPr>
              <a:t>Photographie des anneaux.</a:t>
            </a:r>
            <a:endParaRPr b="0" lang="fr-FR" sz="1800" spc="-1" strike="noStrike">
              <a:solidFill>
                <a:srgbClr val="000000"/>
              </a:solidFill>
              <a:latin typeface="Arial"/>
            </a:endParaRPr>
          </a:p>
          <a:p>
            <a:pPr algn="ctr">
              <a:lnSpc>
                <a:spcPct val="100000"/>
              </a:lnSpc>
            </a:pPr>
            <a:r>
              <a:rPr b="0" lang="fr-FR" sz="1800" spc="-1" strike="noStrike">
                <a:solidFill>
                  <a:srgbClr val="f2f2f2"/>
                </a:solidFill>
                <a:latin typeface="Times New Roman"/>
                <a:ea typeface="DejaVu Sans"/>
              </a:rPr>
              <a:t>(James Webb 2022)</a:t>
            </a:r>
            <a:endParaRPr b="0" lang="fr-FR" sz="1800" spc="-1" strike="noStrike">
              <a:solidFill>
                <a:srgbClr val="000000"/>
              </a:solidFill>
              <a:latin typeface="Arial"/>
            </a:endParaRPr>
          </a:p>
        </p:txBody>
      </p:sp>
      <p:sp>
        <p:nvSpPr>
          <p:cNvPr id="505" name="ZoneTexte 5"/>
          <p:cNvSpPr/>
          <p:nvPr/>
        </p:nvSpPr>
        <p:spPr>
          <a:xfrm>
            <a:off x="3285360" y="6579000"/>
            <a:ext cx="84243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800" spc="-1" strike="noStrike">
                <a:solidFill>
                  <a:schemeClr val="accent2">
                    <a:lumMod val="75000"/>
                  </a:schemeClr>
                </a:solidFill>
                <a:latin typeface="Times New Roman"/>
                <a:ea typeface="DejaVu Sans"/>
              </a:rPr>
              <a:t>5 anneaux encerclent la planète.</a:t>
            </a:r>
            <a:endParaRPr b="0" lang="fr-FR" sz="18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185" dur="indefinite" restart="never" nodeType="tmRoot">
          <p:childTnLst>
            <p:seq>
              <p:cTn id="186" dur="indefinite" nodeType="mainSeq">
                <p:childTnLst>
                  <p:par>
                    <p:cTn id="187" nodeType="clickEffect" fill="hold">
                      <p:stCondLst>
                        <p:cond delay="0"/>
                      </p:stCondLst>
                      <p:childTnLst>
                        <p:par>
                          <p:cTn id="188" nodeType="withEffect" fill="hold">
                            <p:stCondLst>
                              <p:cond delay="0"/>
                            </p:stCondLst>
                            <p:childTnLst>
                              <p:par>
                                <p:cTn id="189" nodeType="withEffect" fill="hold" presetClass="entr" presetID="1">
                                  <p:stCondLst>
                                    <p:cond delay="0"/>
                                  </p:stCondLst>
                                  <p:childTnLst>
                                    <p:set>
                                      <p:cBhvr>
                                        <p:cTn id="190" dur="1" fill="hold">
                                          <p:stCondLst>
                                            <p:cond delay="0"/>
                                          </p:stCondLst>
                                        </p:cTn>
                                        <p:tgtEl>
                                          <p:spTgt spid="4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111" name="Object 2"/>
          <p:cNvGraphicFramePr/>
          <p:nvPr/>
        </p:nvGraphicFramePr>
        <p:xfrm>
          <a:off x="0" y="0"/>
          <a:ext cx="10080000" cy="7558920"/>
        </p:xfrm>
        <a:graphic>
          <a:graphicData uri="http://schemas.openxmlformats.org/presentationml/2006/ole">
            <p:oleObj progId="CorelPhotoPaint.Image.7" r:id="rId1" spid="">
              <p:embed/>
              <p:pic>
                <p:nvPicPr>
                  <p:cNvPr id="112" name="Object 2" descr=""/>
                  <p:cNvPicPr/>
                  <p:nvPr/>
                </p:nvPicPr>
                <p:blipFill>
                  <a:blip r:embed="rId2"/>
                  <a:stretch/>
                </p:blipFill>
                <p:spPr>
                  <a:xfrm>
                    <a:off x="0" y="0"/>
                    <a:ext cx="10080000" cy="7558920"/>
                  </a:xfrm>
                  <a:prstGeom prst="rect">
                    <a:avLst/>
                  </a:prstGeom>
                  <a:ln w="0">
                    <a:noFill/>
                  </a:ln>
                </p:spPr>
              </p:pic>
            </p:oleObj>
          </a:graphicData>
        </a:graphic>
      </p:graphicFrame>
      <p:pic>
        <p:nvPicPr>
          <p:cNvPr id="113" name="Image 1" descr=""/>
          <p:cNvPicPr/>
          <p:nvPr/>
        </p:nvPicPr>
        <p:blipFill>
          <a:blip r:embed="rId3"/>
          <a:stretch/>
        </p:blipFill>
        <p:spPr>
          <a:xfrm>
            <a:off x="215640" y="1403640"/>
            <a:ext cx="9514800" cy="5352480"/>
          </a:xfrm>
          <a:prstGeom prst="rect">
            <a:avLst/>
          </a:prstGeom>
          <a:ln w="0">
            <a:noFill/>
          </a:ln>
        </p:spPr>
      </p:pic>
      <p:sp>
        <p:nvSpPr>
          <p:cNvPr id="114" name="Rectangle à coins arrondis 2"/>
          <p:cNvSpPr/>
          <p:nvPr/>
        </p:nvSpPr>
        <p:spPr>
          <a:xfrm>
            <a:off x="2595600" y="297000"/>
            <a:ext cx="4553640" cy="686520"/>
          </a:xfrm>
          <a:prstGeom prst="roundRect">
            <a:avLst>
              <a:gd name="adj" fmla="val 16667"/>
            </a:avLst>
          </a:prstGeom>
          <a:solidFill>
            <a:srgbClr val="ffcc99"/>
          </a:solidFill>
          <a:ln w="38100">
            <a:solidFill>
              <a:srgbClr val="adadeb"/>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115" name="Rectangle 4"/>
          <p:cNvSpPr/>
          <p:nvPr/>
        </p:nvSpPr>
        <p:spPr>
          <a:xfrm>
            <a:off x="2593800" y="347760"/>
            <a:ext cx="4556520" cy="577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3200" spc="-1" strike="noStrike">
                <a:solidFill>
                  <a:schemeClr val="accent2">
                    <a:lumMod val="75000"/>
                  </a:schemeClr>
                </a:solidFill>
                <a:latin typeface="comic"/>
                <a:ea typeface="Lucida Sans Unicode"/>
              </a:rPr>
              <a:t>LE SYSTEME SOLAIRE</a:t>
            </a:r>
            <a:endParaRPr b="0" lang="fr-FR"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06" name="Picture 4098" descr=""/>
          <p:cNvPicPr/>
          <p:nvPr/>
        </p:nvPicPr>
        <p:blipFill>
          <a:blip r:embed="rId1"/>
          <a:stretch/>
        </p:blipFill>
        <p:spPr>
          <a:xfrm>
            <a:off x="-70200" y="0"/>
            <a:ext cx="10154880" cy="7749360"/>
          </a:xfrm>
          <a:prstGeom prst="rect">
            <a:avLst/>
          </a:prstGeom>
          <a:ln w="0">
            <a:noFill/>
          </a:ln>
        </p:spPr>
      </p:pic>
      <p:sp>
        <p:nvSpPr>
          <p:cNvPr id="507" name="Text Box 4100"/>
          <p:cNvSpPr/>
          <p:nvPr/>
        </p:nvSpPr>
        <p:spPr>
          <a:xfrm>
            <a:off x="6480000" y="7020000"/>
            <a:ext cx="3418920" cy="345240"/>
          </a:xfrm>
          <a:prstGeom prst="rect">
            <a:avLst/>
          </a:prstGeom>
          <a:noFill/>
          <a:ln w="0">
            <a:noFill/>
          </a:ln>
        </p:spPr>
        <p:style>
          <a:lnRef idx="0"/>
          <a:fillRef idx="0"/>
          <a:effectRef idx="0"/>
          <a:fontRef idx="minor"/>
        </p:style>
        <p:txBody>
          <a:bodyPr lIns="90000" rIns="90000" tIns="60840" bIns="45000" anchor="t">
            <a:noAutofit/>
          </a:bodyPr>
          <a:p>
            <a:pPr>
              <a:lnSpc>
                <a:spcPct val="93000"/>
              </a:lnSpc>
              <a:tabLst>
                <a:tab algn="l" pos="723960"/>
                <a:tab algn="l" pos="1447920"/>
                <a:tab algn="l" pos="2171880"/>
                <a:tab algn="l" pos="2895480"/>
              </a:tabLst>
            </a:pPr>
            <a:endParaRPr b="0" lang="fr-FR" sz="1800" spc="-1" strike="noStrike">
              <a:solidFill>
                <a:srgbClr val="ffffcc"/>
              </a:solidFill>
              <a:latin typeface="Arial"/>
              <a:ea typeface="SimSun"/>
            </a:endParaRPr>
          </a:p>
        </p:txBody>
      </p:sp>
      <p:sp>
        <p:nvSpPr>
          <p:cNvPr id="508" name="Rectangle à coins arrondis 8"/>
          <p:cNvSpPr/>
          <p:nvPr/>
        </p:nvSpPr>
        <p:spPr>
          <a:xfrm>
            <a:off x="3384720" y="293760"/>
            <a:ext cx="3599640" cy="461160"/>
          </a:xfrm>
          <a:prstGeom prst="roundRect">
            <a:avLst>
              <a:gd name="adj" fmla="val 16667"/>
            </a:avLst>
          </a:prstGeom>
          <a:solidFill>
            <a:srgbClr val="ffcc99"/>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509" name="Rectangle 2"/>
          <p:cNvSpPr/>
          <p:nvPr/>
        </p:nvSpPr>
        <p:spPr>
          <a:xfrm>
            <a:off x="3717720" y="293760"/>
            <a:ext cx="288720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400" spc="-1" strike="noStrike">
                <a:solidFill>
                  <a:schemeClr val="accent6">
                    <a:lumMod val="75000"/>
                  </a:schemeClr>
                </a:solidFill>
                <a:latin typeface="Arial"/>
                <a:ea typeface="Lucida Sans Unicode"/>
              </a:rPr>
              <a:t>Notre étoile le Soleil</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10" name="Picture 1026" descr=""/>
          <p:cNvPicPr/>
          <p:nvPr/>
        </p:nvPicPr>
        <p:blipFill>
          <a:blip r:embed="rId1"/>
          <a:stretch/>
        </p:blipFill>
        <p:spPr>
          <a:xfrm>
            <a:off x="3144960" y="777960"/>
            <a:ext cx="7190640" cy="6793920"/>
          </a:xfrm>
          <a:prstGeom prst="rect">
            <a:avLst/>
          </a:prstGeom>
          <a:ln w="0">
            <a:noFill/>
          </a:ln>
        </p:spPr>
      </p:pic>
      <p:sp>
        <p:nvSpPr>
          <p:cNvPr id="511" name="Rectangle 1027"/>
          <p:cNvSpPr/>
          <p:nvPr/>
        </p:nvSpPr>
        <p:spPr>
          <a:xfrm>
            <a:off x="-76320" y="0"/>
            <a:ext cx="3220200" cy="7558920"/>
          </a:xfrm>
          <a:prstGeom prst="rect">
            <a:avLst/>
          </a:prstGeom>
          <a:solidFill>
            <a:schemeClr val="tx1"/>
          </a:solidFill>
          <a:ln w="9525">
            <a:solidFill>
              <a:srgbClr val="000000"/>
            </a:solidFill>
            <a:miter/>
          </a:ln>
        </p:spPr>
        <p:style>
          <a:lnRef idx="0"/>
          <a:fillRef idx="0"/>
          <a:effectRef idx="0"/>
          <a:fontRef idx="minor"/>
        </p:style>
        <p:txBody>
          <a:bodyPr wrap="none" lIns="90000" rIns="90000" tIns="45000" bIns="45000" anchor="ctr">
            <a:noAutofit/>
          </a:bodyPr>
          <a:p>
            <a:pPr>
              <a:lnSpc>
                <a:spcPct val="100000"/>
              </a:lnSpc>
            </a:pPr>
            <a:endParaRPr b="0" lang="fr-FR" sz="2400" spc="-1" strike="noStrike">
              <a:solidFill>
                <a:srgbClr val="ffffff"/>
              </a:solidFill>
              <a:latin typeface="Times New Roman"/>
              <a:ea typeface="DejaVu Sans"/>
            </a:endParaRPr>
          </a:p>
        </p:txBody>
      </p:sp>
      <p:sp>
        <p:nvSpPr>
          <p:cNvPr id="512" name="Rectangle 1028"/>
          <p:cNvSpPr/>
          <p:nvPr/>
        </p:nvSpPr>
        <p:spPr>
          <a:xfrm>
            <a:off x="1371600" y="0"/>
            <a:ext cx="8076600" cy="456480"/>
          </a:xfrm>
          <a:prstGeom prst="rect">
            <a:avLst/>
          </a:prstGeom>
          <a:solidFill>
            <a:schemeClr val="tx1"/>
          </a:solidFill>
          <a:ln w="9525">
            <a:solidFill>
              <a:srgbClr val="000000"/>
            </a:solidFill>
            <a:miter/>
          </a:ln>
        </p:spPr>
        <p:style>
          <a:lnRef idx="0"/>
          <a:fillRef idx="0"/>
          <a:effectRef idx="0"/>
          <a:fontRef idx="minor"/>
        </p:style>
        <p:txBody>
          <a:bodyPr wrap="none" lIns="90000" rIns="90000" tIns="45000" bIns="45000" anchor="ctr">
            <a:noAutofit/>
          </a:bodyPr>
          <a:p>
            <a:pPr>
              <a:lnSpc>
                <a:spcPct val="100000"/>
              </a:lnSpc>
            </a:pPr>
            <a:endParaRPr b="0" lang="fr-FR" sz="2400" spc="-1" strike="noStrike">
              <a:solidFill>
                <a:srgbClr val="ffffff"/>
              </a:solidFill>
              <a:latin typeface="Times New Roman"/>
              <a:ea typeface="DejaVu Sans"/>
            </a:endParaRPr>
          </a:p>
        </p:txBody>
      </p:sp>
      <p:sp>
        <p:nvSpPr>
          <p:cNvPr id="513" name="Oval 1029"/>
          <p:cNvSpPr/>
          <p:nvPr/>
        </p:nvSpPr>
        <p:spPr>
          <a:xfrm>
            <a:off x="7043760" y="4268880"/>
            <a:ext cx="75600" cy="75600"/>
          </a:xfrm>
          <a:prstGeom prst="ellipse">
            <a:avLst/>
          </a:prstGeom>
          <a:solidFill>
            <a:srgbClr val="00b8ff"/>
          </a:solidFill>
          <a:ln w="9525">
            <a:solidFill>
              <a:srgbClr val="000000"/>
            </a:solidFill>
            <a:round/>
          </a:ln>
        </p:spPr>
        <p:style>
          <a:lnRef idx="0"/>
          <a:fillRef idx="0"/>
          <a:effectRef idx="0"/>
          <a:fontRef idx="minor"/>
        </p:style>
        <p:txBody>
          <a:bodyPr wrap="none" lIns="90000" rIns="90000" tIns="8640" bIns="8640" anchor="ctr">
            <a:noAutofit/>
          </a:bodyPr>
          <a:p>
            <a:pPr>
              <a:lnSpc>
                <a:spcPct val="100000"/>
              </a:lnSpc>
            </a:pPr>
            <a:endParaRPr b="0" lang="fr-FR" sz="2400" spc="-1" strike="noStrike">
              <a:solidFill>
                <a:srgbClr val="ffffff"/>
              </a:solidFill>
              <a:latin typeface="Times New Roman"/>
              <a:ea typeface="DejaVu Sans"/>
            </a:endParaRPr>
          </a:p>
        </p:txBody>
      </p:sp>
      <p:sp>
        <p:nvSpPr>
          <p:cNvPr id="514" name="Rectangle 1030"/>
          <p:cNvSpPr/>
          <p:nvPr/>
        </p:nvSpPr>
        <p:spPr>
          <a:xfrm>
            <a:off x="2438280" y="0"/>
            <a:ext cx="7641360" cy="913680"/>
          </a:xfrm>
          <a:prstGeom prst="rect">
            <a:avLst/>
          </a:prstGeom>
          <a:solidFill>
            <a:schemeClr val="tx1"/>
          </a:solidFill>
          <a:ln w="9525">
            <a:solidFill>
              <a:srgbClr val="000000"/>
            </a:solidFill>
            <a:miter/>
          </a:ln>
        </p:spPr>
        <p:style>
          <a:lnRef idx="0"/>
          <a:fillRef idx="0"/>
          <a:effectRef idx="0"/>
          <a:fontRef idx="minor"/>
        </p:style>
        <p:txBody>
          <a:bodyPr wrap="none" lIns="90000" rIns="90000" tIns="45000" bIns="45000" anchor="ctr">
            <a:noAutofit/>
          </a:bodyPr>
          <a:p>
            <a:pPr>
              <a:lnSpc>
                <a:spcPct val="100000"/>
              </a:lnSpc>
            </a:pPr>
            <a:endParaRPr b="0" lang="fr-FR" sz="2400" spc="-1" strike="noStrike">
              <a:solidFill>
                <a:srgbClr val="ffffff"/>
              </a:solidFill>
              <a:latin typeface="Times New Roman"/>
              <a:ea typeface="DejaVu Sans"/>
            </a:endParaRPr>
          </a:p>
        </p:txBody>
      </p:sp>
      <p:sp>
        <p:nvSpPr>
          <p:cNvPr id="515" name="Rectangle 1032"/>
          <p:cNvSpPr/>
          <p:nvPr/>
        </p:nvSpPr>
        <p:spPr>
          <a:xfrm>
            <a:off x="4038480" y="7086600"/>
            <a:ext cx="6552360" cy="472320"/>
          </a:xfrm>
          <a:prstGeom prst="rect">
            <a:avLst/>
          </a:prstGeom>
          <a:solidFill>
            <a:schemeClr val="tx1"/>
          </a:solidFill>
          <a:ln w="9525">
            <a:solidFill>
              <a:srgbClr val="000000"/>
            </a:solidFill>
            <a:miter/>
          </a:ln>
        </p:spPr>
        <p:style>
          <a:lnRef idx="0"/>
          <a:fillRef idx="0"/>
          <a:effectRef idx="0"/>
          <a:fontRef idx="minor"/>
        </p:style>
        <p:txBody>
          <a:bodyPr wrap="none" lIns="90000" rIns="90000" tIns="45000" bIns="45000" anchor="ctr">
            <a:noAutofit/>
          </a:bodyPr>
          <a:p>
            <a:pPr>
              <a:lnSpc>
                <a:spcPct val="100000"/>
              </a:lnSpc>
            </a:pPr>
            <a:endParaRPr b="0" lang="fr-FR" sz="2400" spc="-1" strike="noStrike">
              <a:solidFill>
                <a:srgbClr val="ffffff"/>
              </a:solidFill>
              <a:latin typeface="Times New Roman"/>
              <a:ea typeface="DejaVu Sans"/>
            </a:endParaRPr>
          </a:p>
        </p:txBody>
      </p:sp>
      <p:sp>
        <p:nvSpPr>
          <p:cNvPr id="516" name="Rectangle à coins arrondis 11"/>
          <p:cNvSpPr/>
          <p:nvPr/>
        </p:nvSpPr>
        <p:spPr>
          <a:xfrm>
            <a:off x="2438280" y="250920"/>
            <a:ext cx="5301360" cy="45972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517" name="Text Box 1031"/>
          <p:cNvSpPr/>
          <p:nvPr/>
        </p:nvSpPr>
        <p:spPr>
          <a:xfrm>
            <a:off x="2793960" y="250920"/>
            <a:ext cx="7466760" cy="429480"/>
          </a:xfrm>
          <a:prstGeom prst="rect">
            <a:avLst/>
          </a:prstGeom>
          <a:noFill/>
          <a:ln w="0">
            <a:noFill/>
          </a:ln>
        </p:spPr>
        <p:style>
          <a:lnRef idx="0"/>
          <a:fillRef idx="0"/>
          <a:effectRef idx="0"/>
          <a:fontRef idx="minor"/>
        </p:style>
        <p:txBody>
          <a:bodyPr lIns="90000" rIns="90000" tIns="45000" bIns="45000" anchor="t">
            <a:spAutoFit/>
          </a:bodyPr>
          <a:p>
            <a:pPr>
              <a:lnSpc>
                <a:spcPct val="93000"/>
              </a:lnSpc>
              <a:spcBef>
                <a:spcPts val="1199"/>
              </a:spcBef>
            </a:pPr>
            <a:r>
              <a:rPr b="0" lang="fr-FR" sz="2400" spc="-1" strike="noStrike">
                <a:solidFill>
                  <a:schemeClr val="accent6">
                    <a:lumMod val="75000"/>
                  </a:schemeClr>
                </a:solidFill>
                <a:latin typeface="Arial"/>
                <a:ea typeface="DejaVu Sans"/>
              </a:rPr>
              <a:t>Notre soleil en quelques chiffres</a:t>
            </a:r>
            <a:endParaRPr b="0" lang="fr-FR" sz="2400" spc="-1" strike="noStrike">
              <a:solidFill>
                <a:srgbClr val="000000"/>
              </a:solidFill>
              <a:latin typeface="Arial"/>
            </a:endParaRPr>
          </a:p>
        </p:txBody>
      </p:sp>
      <p:sp>
        <p:nvSpPr>
          <p:cNvPr id="518" name="Rectangle à coins arrondis 13"/>
          <p:cNvSpPr/>
          <p:nvPr/>
        </p:nvSpPr>
        <p:spPr>
          <a:xfrm>
            <a:off x="0" y="1281240"/>
            <a:ext cx="3782160" cy="6047640"/>
          </a:xfrm>
          <a:prstGeom prst="roundRect">
            <a:avLst>
              <a:gd name="adj" fmla="val 16667"/>
            </a:avLst>
          </a:prstGeom>
          <a:solidFill>
            <a:srgbClr val="ffcc00"/>
          </a:solidFill>
          <a:ln w="19050">
            <a:solidFill>
              <a:srgbClr val="00b0f0"/>
            </a:solidFill>
            <a:round/>
          </a:ln>
        </p:spPr>
        <p:style>
          <a:lnRef idx="0"/>
          <a:fillRef idx="0"/>
          <a:effectRef idx="0"/>
          <a:fontRef idx="minor"/>
        </p:style>
        <p:txBody>
          <a:bodyPr lIns="90000" rIns="90000" tIns="45000" bIns="45000" anchor="t">
            <a:noAutofit/>
          </a:bodyPr>
          <a:p>
            <a:pPr>
              <a:lnSpc>
                <a:spcPct val="95000"/>
              </a:lnSpc>
            </a:pPr>
            <a:endParaRPr b="0" lang="fr-FR" sz="2400" spc="-1" strike="noStrike">
              <a:solidFill>
                <a:srgbClr val="ffffff"/>
              </a:solidFill>
              <a:latin typeface="Times New Roman"/>
              <a:ea typeface="DejaVu Sans"/>
            </a:endParaRPr>
          </a:p>
        </p:txBody>
      </p:sp>
      <p:sp>
        <p:nvSpPr>
          <p:cNvPr id="519" name="Rectangle 1"/>
          <p:cNvSpPr/>
          <p:nvPr/>
        </p:nvSpPr>
        <p:spPr>
          <a:xfrm>
            <a:off x="215640" y="1414440"/>
            <a:ext cx="5037840" cy="4532400"/>
          </a:xfrm>
          <a:prstGeom prst="rect">
            <a:avLst/>
          </a:prstGeom>
          <a:noFill/>
          <a:ln w="0">
            <a:noFill/>
          </a:ln>
        </p:spPr>
        <p:style>
          <a:lnRef idx="0"/>
          <a:fillRef idx="0"/>
          <a:effectRef idx="0"/>
          <a:fontRef idx="minor"/>
        </p:style>
        <p:txBody>
          <a:bodyPr lIns="90000" rIns="90000" tIns="45000" bIns="45000" anchor="t">
            <a:spAutoFit/>
          </a:bodyPr>
          <a:p>
            <a:pPr>
              <a:lnSpc>
                <a:spcPct val="102000"/>
              </a:lnSpc>
              <a:spcBef>
                <a:spcPts val="799"/>
              </a:spcBef>
            </a:pPr>
            <a:r>
              <a:rPr b="1" lang="en-GB" sz="1600" spc="-1" strike="noStrike" u="sng">
                <a:solidFill>
                  <a:srgbClr val="262699"/>
                </a:solidFill>
                <a:uFillTx/>
                <a:latin typeface="Arial"/>
                <a:ea typeface="DejaVu Sans"/>
              </a:rPr>
              <a:t>Naissance</a:t>
            </a:r>
            <a:r>
              <a:rPr b="0" lang="en-GB" sz="1600" spc="-1" strike="noStrike">
                <a:solidFill>
                  <a:srgbClr val="262699"/>
                </a:solidFill>
                <a:latin typeface="Arial"/>
                <a:ea typeface="DejaVu Sans"/>
              </a:rPr>
              <a:t> : 4,5 milliards d’années</a:t>
            </a:r>
            <a:endParaRPr b="0" lang="fr-FR" sz="1600" spc="-1" strike="noStrike">
              <a:solidFill>
                <a:srgbClr val="000000"/>
              </a:solidFill>
              <a:latin typeface="Arial"/>
            </a:endParaRPr>
          </a:p>
          <a:p>
            <a:pPr>
              <a:lnSpc>
                <a:spcPct val="102000"/>
              </a:lnSpc>
              <a:spcBef>
                <a:spcPts val="799"/>
              </a:spcBef>
            </a:pPr>
            <a:endParaRPr b="0" lang="fr-FR" sz="1600" spc="-1" strike="noStrike">
              <a:solidFill>
                <a:srgbClr val="000000"/>
              </a:solidFill>
              <a:latin typeface="Arial"/>
            </a:endParaRPr>
          </a:p>
          <a:p>
            <a:pPr>
              <a:lnSpc>
                <a:spcPct val="102000"/>
              </a:lnSpc>
              <a:spcBef>
                <a:spcPts val="799"/>
              </a:spcBef>
            </a:pPr>
            <a:r>
              <a:rPr b="1" lang="en-GB" sz="1600" spc="-1" strike="noStrike" u="sng">
                <a:solidFill>
                  <a:srgbClr val="262699"/>
                </a:solidFill>
                <a:uFillTx/>
                <a:latin typeface="Arial"/>
                <a:ea typeface="DejaVu Sans"/>
              </a:rPr>
              <a:t>Durée de vie</a:t>
            </a:r>
            <a:r>
              <a:rPr b="0" lang="en-GB" sz="1600" spc="-1" strike="noStrike">
                <a:solidFill>
                  <a:srgbClr val="262699"/>
                </a:solidFill>
                <a:latin typeface="Arial"/>
                <a:ea typeface="DejaVu Sans"/>
              </a:rPr>
              <a:t> : 10 millards d’années</a:t>
            </a:r>
            <a:endParaRPr b="0" lang="fr-FR" sz="1600" spc="-1" strike="noStrike">
              <a:solidFill>
                <a:srgbClr val="000000"/>
              </a:solidFill>
              <a:latin typeface="Arial"/>
            </a:endParaRPr>
          </a:p>
          <a:p>
            <a:pPr>
              <a:lnSpc>
                <a:spcPct val="102000"/>
              </a:lnSpc>
              <a:spcBef>
                <a:spcPts val="799"/>
              </a:spcBef>
            </a:pPr>
            <a:endParaRPr b="0" lang="fr-FR" sz="1600" spc="-1" strike="noStrike">
              <a:solidFill>
                <a:srgbClr val="000000"/>
              </a:solidFill>
              <a:latin typeface="Arial"/>
            </a:endParaRPr>
          </a:p>
          <a:p>
            <a:pPr>
              <a:lnSpc>
                <a:spcPct val="102000"/>
              </a:lnSpc>
              <a:spcBef>
                <a:spcPts val="799"/>
              </a:spcBef>
            </a:pPr>
            <a:r>
              <a:rPr b="1" lang="en-GB" sz="1600" spc="-1" strike="noStrike" u="sng">
                <a:solidFill>
                  <a:srgbClr val="262699"/>
                </a:solidFill>
                <a:uFillTx/>
                <a:latin typeface="Arial"/>
                <a:ea typeface="DejaVu Sans"/>
              </a:rPr>
              <a:t>Diamètre:</a:t>
            </a:r>
            <a:r>
              <a:rPr b="1" lang="en-GB" sz="1600" spc="-1" strike="noStrike">
                <a:solidFill>
                  <a:srgbClr val="262699"/>
                </a:solidFill>
                <a:latin typeface="Arial"/>
                <a:ea typeface="DejaVu Sans"/>
              </a:rPr>
              <a:t> </a:t>
            </a:r>
            <a:r>
              <a:rPr b="0" lang="en-GB" sz="1600" spc="-1" strike="noStrike">
                <a:solidFill>
                  <a:srgbClr val="262699"/>
                </a:solidFill>
                <a:latin typeface="Arial"/>
                <a:ea typeface="DejaVu Sans"/>
              </a:rPr>
              <a:t>109 Terres</a:t>
            </a:r>
            <a:endParaRPr b="0" lang="fr-FR" sz="1600" spc="-1" strike="noStrike">
              <a:solidFill>
                <a:srgbClr val="000000"/>
              </a:solidFill>
              <a:latin typeface="Arial"/>
            </a:endParaRPr>
          </a:p>
          <a:p>
            <a:pPr>
              <a:lnSpc>
                <a:spcPct val="102000"/>
              </a:lnSpc>
              <a:spcBef>
                <a:spcPts val="799"/>
              </a:spcBef>
            </a:pPr>
            <a:endParaRPr b="0" lang="fr-FR" sz="1600" spc="-1" strike="noStrike">
              <a:solidFill>
                <a:srgbClr val="000000"/>
              </a:solidFill>
              <a:latin typeface="Arial"/>
            </a:endParaRPr>
          </a:p>
          <a:p>
            <a:pPr>
              <a:lnSpc>
                <a:spcPct val="102000"/>
              </a:lnSpc>
              <a:spcBef>
                <a:spcPts val="799"/>
              </a:spcBef>
            </a:pPr>
            <a:r>
              <a:rPr b="1" lang="en-GB" sz="1600" spc="-1" strike="noStrike" u="sng">
                <a:solidFill>
                  <a:srgbClr val="262699"/>
                </a:solidFill>
                <a:uFillTx/>
                <a:latin typeface="Arial"/>
                <a:ea typeface="DejaVu Sans"/>
              </a:rPr>
              <a:t>Masse</a:t>
            </a:r>
            <a:r>
              <a:rPr b="1" lang="en-GB" sz="1600" spc="-1" strike="noStrike">
                <a:solidFill>
                  <a:srgbClr val="262699"/>
                </a:solidFill>
                <a:latin typeface="Arial"/>
                <a:ea typeface="DejaVu Sans"/>
              </a:rPr>
              <a:t> : </a:t>
            </a:r>
            <a:r>
              <a:rPr b="0" lang="en-GB" sz="1600" spc="-1" strike="noStrike">
                <a:solidFill>
                  <a:srgbClr val="262699"/>
                </a:solidFill>
                <a:latin typeface="Arial"/>
                <a:ea typeface="DejaVu Sans"/>
              </a:rPr>
              <a:t>330 000  Terres soit 99,9% </a:t>
            </a:r>
            <a:endParaRPr b="0" lang="fr-FR" sz="1600" spc="-1" strike="noStrike">
              <a:solidFill>
                <a:srgbClr val="000000"/>
              </a:solidFill>
              <a:latin typeface="Arial"/>
            </a:endParaRPr>
          </a:p>
          <a:p>
            <a:pPr>
              <a:lnSpc>
                <a:spcPct val="102000"/>
              </a:lnSpc>
              <a:spcBef>
                <a:spcPts val="799"/>
              </a:spcBef>
            </a:pPr>
            <a:r>
              <a:rPr b="0" lang="en-GB" sz="1600" spc="-1" strike="noStrike">
                <a:solidFill>
                  <a:srgbClr val="262699"/>
                </a:solidFill>
                <a:latin typeface="Arial"/>
                <a:ea typeface="DejaVu Sans"/>
              </a:rPr>
              <a:t>de la masse totale du système solaire</a:t>
            </a:r>
            <a:endParaRPr b="0" lang="fr-FR" sz="1600" spc="-1" strike="noStrike">
              <a:solidFill>
                <a:srgbClr val="000000"/>
              </a:solidFill>
              <a:latin typeface="Arial"/>
            </a:endParaRPr>
          </a:p>
          <a:p>
            <a:pPr>
              <a:lnSpc>
                <a:spcPct val="102000"/>
              </a:lnSpc>
              <a:spcBef>
                <a:spcPts val="799"/>
              </a:spcBef>
            </a:pPr>
            <a:endParaRPr b="0" lang="fr-FR" sz="1600" spc="-1" strike="noStrike">
              <a:solidFill>
                <a:srgbClr val="000000"/>
              </a:solidFill>
              <a:latin typeface="Arial"/>
            </a:endParaRPr>
          </a:p>
          <a:p>
            <a:pPr>
              <a:lnSpc>
                <a:spcPct val="102000"/>
              </a:lnSpc>
              <a:spcBef>
                <a:spcPts val="799"/>
              </a:spcBef>
            </a:pPr>
            <a:r>
              <a:rPr b="1" lang="en-GB" sz="1600" spc="-1" strike="noStrike" u="sng">
                <a:solidFill>
                  <a:srgbClr val="262699"/>
                </a:solidFill>
                <a:uFillTx/>
                <a:latin typeface="Arial"/>
                <a:ea typeface="DejaVu Sans"/>
              </a:rPr>
              <a:t>Volume </a:t>
            </a:r>
            <a:r>
              <a:rPr b="1" lang="en-GB" sz="1600" spc="-1" strike="noStrike">
                <a:solidFill>
                  <a:srgbClr val="262699"/>
                </a:solidFill>
                <a:latin typeface="Arial"/>
                <a:ea typeface="DejaVu Sans"/>
              </a:rPr>
              <a:t>:</a:t>
            </a:r>
            <a:r>
              <a:rPr b="0" lang="en-GB" sz="1600" spc="-1" strike="noStrike">
                <a:solidFill>
                  <a:srgbClr val="262699"/>
                </a:solidFill>
                <a:latin typeface="Arial"/>
                <a:ea typeface="DejaVu Sans"/>
              </a:rPr>
              <a:t>1 300 000 Terres</a:t>
            </a:r>
            <a:endParaRPr b="0" lang="fr-FR" sz="1600" spc="-1" strike="noStrike">
              <a:solidFill>
                <a:srgbClr val="000000"/>
              </a:solidFill>
              <a:latin typeface="Arial"/>
            </a:endParaRPr>
          </a:p>
          <a:p>
            <a:pPr>
              <a:lnSpc>
                <a:spcPct val="102000"/>
              </a:lnSpc>
              <a:spcBef>
                <a:spcPts val="799"/>
              </a:spcBef>
            </a:pPr>
            <a:endParaRPr b="0" lang="fr-FR" sz="1600" spc="-1" strike="noStrike">
              <a:solidFill>
                <a:srgbClr val="000000"/>
              </a:solidFill>
              <a:latin typeface="Arial"/>
            </a:endParaRPr>
          </a:p>
          <a:p>
            <a:pPr>
              <a:lnSpc>
                <a:spcPct val="102000"/>
              </a:lnSpc>
              <a:spcBef>
                <a:spcPts val="799"/>
              </a:spcBef>
            </a:pPr>
            <a:r>
              <a:rPr b="1" lang="en-GB" sz="1600" spc="-1" strike="noStrike" u="sng">
                <a:solidFill>
                  <a:srgbClr val="262699"/>
                </a:solidFill>
                <a:uFillTx/>
                <a:latin typeface="Arial"/>
                <a:ea typeface="DejaVu Sans"/>
              </a:rPr>
              <a:t>Composition</a:t>
            </a:r>
            <a:r>
              <a:rPr b="1" lang="en-GB" sz="1600" spc="-1" strike="noStrike">
                <a:solidFill>
                  <a:srgbClr val="262699"/>
                </a:solidFill>
                <a:latin typeface="Arial"/>
                <a:ea typeface="DejaVu Sans"/>
              </a:rPr>
              <a:t> : </a:t>
            </a:r>
            <a:r>
              <a:rPr b="0" lang="en-GB" sz="1600" spc="-1" strike="noStrike">
                <a:solidFill>
                  <a:srgbClr val="262699"/>
                </a:solidFill>
                <a:latin typeface="Arial"/>
                <a:ea typeface="DejaVu Sans"/>
              </a:rPr>
              <a:t>75% d’hydrogène</a:t>
            </a:r>
            <a:endParaRPr b="0" lang="fr-FR" sz="1600" spc="-1" strike="noStrike">
              <a:solidFill>
                <a:srgbClr val="000000"/>
              </a:solidFill>
              <a:latin typeface="Arial"/>
            </a:endParaRPr>
          </a:p>
          <a:p>
            <a:pPr>
              <a:lnSpc>
                <a:spcPct val="102000"/>
              </a:lnSpc>
              <a:spcBef>
                <a:spcPts val="799"/>
              </a:spcBef>
            </a:pPr>
            <a:r>
              <a:rPr b="0" lang="en-GB" sz="1600" spc="-1" strike="noStrike">
                <a:solidFill>
                  <a:srgbClr val="262699"/>
                </a:solidFill>
                <a:latin typeface="Arial"/>
                <a:ea typeface="DejaVu Sans"/>
              </a:rPr>
              <a:t> </a:t>
            </a:r>
            <a:r>
              <a:rPr b="0" lang="en-GB" sz="1600" spc="-1" strike="noStrike">
                <a:solidFill>
                  <a:srgbClr val="262699"/>
                </a:solidFill>
                <a:latin typeface="Arial"/>
                <a:ea typeface="DejaVu Sans"/>
              </a:rPr>
              <a:t>23% d’hélium, 2% autres atomes</a:t>
            </a:r>
            <a:endParaRPr b="0" lang="fr-FR" sz="1600" spc="-1" strike="noStrike">
              <a:solidFill>
                <a:srgbClr val="000000"/>
              </a:solidFill>
              <a:latin typeface="Arial"/>
            </a:endParaRPr>
          </a:p>
        </p:txBody>
      </p:sp>
      <p:sp>
        <p:nvSpPr>
          <p:cNvPr id="520" name="Rectangle 3"/>
          <p:cNvSpPr/>
          <p:nvPr/>
        </p:nvSpPr>
        <p:spPr>
          <a:xfrm>
            <a:off x="576360" y="6200640"/>
            <a:ext cx="5037840" cy="1036800"/>
          </a:xfrm>
          <a:prstGeom prst="rect">
            <a:avLst/>
          </a:prstGeom>
          <a:noFill/>
          <a:ln w="0">
            <a:noFill/>
          </a:ln>
        </p:spPr>
        <p:style>
          <a:lnRef idx="0"/>
          <a:fillRef idx="0"/>
          <a:effectRef idx="0"/>
          <a:fontRef idx="minor"/>
        </p:style>
        <p:txBody>
          <a:bodyPr lIns="90000" rIns="90000" tIns="45000" bIns="45000" anchor="t">
            <a:spAutoFit/>
          </a:bodyPr>
          <a:p>
            <a:pPr>
              <a:lnSpc>
                <a:spcPct val="102000"/>
              </a:lnSpc>
              <a:spcBef>
                <a:spcPts val="799"/>
              </a:spcBef>
            </a:pPr>
            <a:r>
              <a:rPr b="1" lang="en-GB" sz="1600" spc="-1" strike="noStrike">
                <a:solidFill>
                  <a:srgbClr val="262699"/>
                </a:solidFill>
                <a:latin typeface="Arial"/>
                <a:ea typeface="DejaVu Sans"/>
              </a:rPr>
              <a:t>        </a:t>
            </a:r>
            <a:r>
              <a:rPr b="1" lang="en-GB" sz="1600" spc="-1" strike="noStrike" u="sng">
                <a:solidFill>
                  <a:srgbClr val="262699"/>
                </a:solidFill>
                <a:uFillTx/>
                <a:latin typeface="Arial"/>
                <a:ea typeface="DejaVu Sans"/>
              </a:rPr>
              <a:t>Températures:</a:t>
            </a:r>
            <a:endParaRPr b="0" lang="fr-FR" sz="1600" spc="-1" strike="noStrike">
              <a:solidFill>
                <a:srgbClr val="000000"/>
              </a:solidFill>
              <a:latin typeface="Arial"/>
            </a:endParaRPr>
          </a:p>
          <a:p>
            <a:pPr>
              <a:lnSpc>
                <a:spcPct val="102000"/>
              </a:lnSpc>
              <a:spcBef>
                <a:spcPts val="799"/>
              </a:spcBef>
            </a:pPr>
            <a:r>
              <a:rPr b="0" lang="en-GB" sz="1600" spc="-1" strike="noStrike">
                <a:solidFill>
                  <a:srgbClr val="262699"/>
                </a:solidFill>
                <a:latin typeface="Arial"/>
                <a:ea typeface="DejaVu Sans"/>
              </a:rPr>
              <a:t>Coeur 15 millions de degrés </a:t>
            </a:r>
            <a:endParaRPr b="0" lang="fr-FR" sz="1600" spc="-1" strike="noStrike">
              <a:solidFill>
                <a:srgbClr val="000000"/>
              </a:solidFill>
              <a:latin typeface="Arial"/>
            </a:endParaRPr>
          </a:p>
          <a:p>
            <a:pPr>
              <a:lnSpc>
                <a:spcPct val="102000"/>
              </a:lnSpc>
              <a:spcBef>
                <a:spcPts val="799"/>
              </a:spcBef>
            </a:pPr>
            <a:r>
              <a:rPr b="0" lang="en-GB" sz="1600" spc="-1" strike="noStrike">
                <a:solidFill>
                  <a:srgbClr val="262699"/>
                </a:solidFill>
                <a:latin typeface="Arial"/>
                <a:ea typeface="DejaVu Sans"/>
              </a:rPr>
              <a:t>Photosphère 5700 degrés</a:t>
            </a:r>
            <a:endParaRPr b="0" lang="fr-FR" sz="1600" spc="-1" strike="noStrike">
              <a:solidFill>
                <a:srgbClr val="000000"/>
              </a:solidFill>
              <a:latin typeface="Arial"/>
            </a:endParaRPr>
          </a:p>
        </p:txBody>
      </p:sp>
      <p:sp>
        <p:nvSpPr>
          <p:cNvPr id="521" name="Ellipse 3"/>
          <p:cNvSpPr/>
          <p:nvPr/>
        </p:nvSpPr>
        <p:spPr>
          <a:xfrm>
            <a:off x="5451120" y="2771640"/>
            <a:ext cx="3188880" cy="3095640"/>
          </a:xfrm>
          <a:prstGeom prst="ellipse">
            <a:avLst/>
          </a:prstGeom>
          <a:noFill/>
          <a:ln w="19050">
            <a:solidFill>
              <a:srgbClr val="993366"/>
            </a:solidFill>
            <a:round/>
          </a:ln>
        </p:spPr>
        <p:style>
          <a:lnRef idx="0"/>
          <a:fillRef idx="0"/>
          <a:effectRef idx="0"/>
          <a:fontRef idx="minor"/>
        </p:style>
        <p:txBody>
          <a:bodyPr numCol="1" spcCol="0" lIns="90000" rIns="90000" tIns="45000" bIns="45000" anchor="t">
            <a:noAutofit/>
          </a:bodyPr>
          <a:p>
            <a:pPr>
              <a:lnSpc>
                <a:spcPct val="100000"/>
              </a:lnSpc>
              <a:tabLst>
                <a:tab algn="l" pos="0"/>
              </a:tabLst>
            </a:pPr>
            <a:endParaRPr b="0" lang="fr-FR" sz="2400" spc="-1" strike="noStrike">
              <a:solidFill>
                <a:srgbClr val="ffffff"/>
              </a:solidFill>
              <a:latin typeface="Times New Roman"/>
              <a:ea typeface="DejaVu Sans"/>
            </a:endParaRPr>
          </a:p>
        </p:txBody>
      </p:sp>
      <p:sp>
        <p:nvSpPr>
          <p:cNvPr id="522" name="ZoneTexte 6"/>
          <p:cNvSpPr/>
          <p:nvPr/>
        </p:nvSpPr>
        <p:spPr>
          <a:xfrm>
            <a:off x="5255640" y="2266920"/>
            <a:ext cx="3727800" cy="3330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600" spc="-1" strike="noStrike">
                <a:solidFill>
                  <a:schemeClr val="accent2">
                    <a:lumMod val="50000"/>
                  </a:schemeClr>
                </a:solidFill>
                <a:latin typeface="Times New Roman"/>
                <a:ea typeface="DejaVu Sans"/>
              </a:rPr>
              <a:t>La Terre et l’orbite de la Lune à l’échelle.</a:t>
            </a:r>
            <a:endParaRPr b="0" lang="fr-FR" sz="16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191" dur="indefinite" restart="never" nodeType="tmRoot">
          <p:childTnLst>
            <p:seq>
              <p:cTn id="192" dur="indefinite" nodeType="mainSeq">
                <p:childTnLst>
                  <p:par>
                    <p:cTn id="193" fill="hold">
                      <p:stCondLst>
                        <p:cond delay="indefinite"/>
                      </p:stCondLst>
                      <p:childTnLst>
                        <p:par>
                          <p:cTn id="194" fill="hold">
                            <p:stCondLst>
                              <p:cond delay="0"/>
                            </p:stCondLst>
                            <p:childTnLst>
                              <p:par>
                                <p:cTn id="195" nodeType="clickEffect" fill="hold" presetClass="entr" presetID="1">
                                  <p:stCondLst>
                                    <p:cond delay="0"/>
                                  </p:stCondLst>
                                  <p:childTnLst>
                                    <p:set>
                                      <p:cBhvr>
                                        <p:cTn id="196" dur="1" fill="hold">
                                          <p:stCondLst>
                                            <p:cond delay="0"/>
                                          </p:stCondLst>
                                        </p:cTn>
                                        <p:tgtEl>
                                          <p:spTgt spid="522"/>
                                        </p:tgtEl>
                                        <p:attrNameLst>
                                          <p:attrName>style.visibility</p:attrName>
                                        </p:attrNameLst>
                                      </p:cBhvr>
                                      <p:to>
                                        <p:strVal val="visible"/>
                                      </p:to>
                                    </p:set>
                                  </p:childTnLst>
                                </p:cTn>
                              </p:par>
                              <p:par>
                                <p:cTn id="197" nodeType="withEffect" fill="hold" presetClass="entr" presetID="1">
                                  <p:stCondLst>
                                    <p:cond delay="0"/>
                                  </p:stCondLst>
                                  <p:childTnLst>
                                    <p:set>
                                      <p:cBhvr>
                                        <p:cTn id="198" dur="1" fill="hold">
                                          <p:stCondLst>
                                            <p:cond delay="0"/>
                                          </p:stCondLst>
                                        </p:cTn>
                                        <p:tgtEl>
                                          <p:spTgt spid="513"/>
                                        </p:tgtEl>
                                        <p:attrNameLst>
                                          <p:attrName>style.visibility</p:attrName>
                                        </p:attrNameLst>
                                      </p:cBhvr>
                                      <p:to>
                                        <p:strVal val="visible"/>
                                      </p:to>
                                    </p:set>
                                  </p:childTnLst>
                                </p:cTn>
                              </p:par>
                              <p:par>
                                <p:cTn id="199" nodeType="withEffect" fill="hold" presetClass="entr" presetID="1">
                                  <p:stCondLst>
                                    <p:cond delay="0"/>
                                  </p:stCondLst>
                                  <p:childTnLst>
                                    <p:set>
                                      <p:cBhvr>
                                        <p:cTn id="200" dur="1" fill="hold">
                                          <p:stCondLst>
                                            <p:cond delay="0"/>
                                          </p:stCondLst>
                                        </p:cTn>
                                        <p:tgtEl>
                                          <p:spTgt spid="5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3" name="Rectangle 2050"/>
          <p:cNvSpPr/>
          <p:nvPr/>
        </p:nvSpPr>
        <p:spPr>
          <a:xfrm>
            <a:off x="-1440" y="-108000"/>
            <a:ext cx="10080000" cy="7678080"/>
          </a:xfrm>
          <a:prstGeom prst="rect">
            <a:avLst/>
          </a:prstGeom>
          <a:solidFill>
            <a:schemeClr val="tx1"/>
          </a:solidFill>
          <a:ln w="9525">
            <a:solidFill>
              <a:srgbClr val="000000"/>
            </a:solidFill>
            <a:miter/>
          </a:ln>
        </p:spPr>
        <p:style>
          <a:lnRef idx="0"/>
          <a:fillRef idx="0"/>
          <a:effectRef idx="0"/>
          <a:fontRef idx="minor"/>
        </p:style>
        <p:txBody>
          <a:bodyPr wrap="none" lIns="90000" rIns="90000" tIns="45000" bIns="45000" anchor="ctr">
            <a:noAutofit/>
          </a:bodyPr>
          <a:p>
            <a:pPr algn="ctr">
              <a:lnSpc>
                <a:spcPct val="93000"/>
              </a:lnSpc>
            </a:pPr>
            <a:endParaRPr b="1" lang="fr-FR" sz="2400" spc="-1" strike="noStrike">
              <a:solidFill>
                <a:srgbClr val="ffcc00"/>
              </a:solidFill>
              <a:latin typeface="Arial"/>
              <a:ea typeface="DejaVu Sans"/>
            </a:endParaRPr>
          </a:p>
        </p:txBody>
      </p:sp>
      <p:sp>
        <p:nvSpPr>
          <p:cNvPr id="524" name="Text Box 2053"/>
          <p:cNvSpPr/>
          <p:nvPr/>
        </p:nvSpPr>
        <p:spPr>
          <a:xfrm>
            <a:off x="287280" y="5940360"/>
            <a:ext cx="3428280" cy="347040"/>
          </a:xfrm>
          <a:prstGeom prst="rect">
            <a:avLst/>
          </a:prstGeom>
          <a:noFill/>
          <a:ln w="0">
            <a:noFill/>
          </a:ln>
        </p:spPr>
        <p:style>
          <a:lnRef idx="0"/>
          <a:fillRef idx="0"/>
          <a:effectRef idx="0"/>
          <a:fontRef idx="minor"/>
        </p:style>
        <p:txBody>
          <a:bodyPr lIns="90000" rIns="90000" tIns="45000" bIns="45000" anchor="t">
            <a:spAutoFit/>
          </a:bodyPr>
          <a:p>
            <a:pPr>
              <a:lnSpc>
                <a:spcPct val="93000"/>
              </a:lnSpc>
              <a:spcBef>
                <a:spcPts val="901"/>
              </a:spcBef>
            </a:pPr>
            <a:endParaRPr b="0" lang="fr-FR" sz="1800" spc="-1" strike="noStrike">
              <a:solidFill>
                <a:srgbClr val="b3b3b3"/>
              </a:solidFill>
              <a:latin typeface="Arial"/>
              <a:ea typeface="Lucida Sans Unicode"/>
            </a:endParaRPr>
          </a:p>
        </p:txBody>
      </p:sp>
      <p:sp>
        <p:nvSpPr>
          <p:cNvPr id="525" name="Rectangle à coins arrondis 5"/>
          <p:cNvSpPr/>
          <p:nvPr/>
        </p:nvSpPr>
        <p:spPr>
          <a:xfrm>
            <a:off x="574560" y="577800"/>
            <a:ext cx="8927280" cy="44532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526" name="Rectangle 1"/>
          <p:cNvSpPr/>
          <p:nvPr/>
        </p:nvSpPr>
        <p:spPr>
          <a:xfrm>
            <a:off x="647640" y="600120"/>
            <a:ext cx="9216360" cy="437040"/>
          </a:xfrm>
          <a:prstGeom prst="rect">
            <a:avLst/>
          </a:prstGeom>
          <a:noFill/>
          <a:ln w="0">
            <a:noFill/>
          </a:ln>
        </p:spPr>
        <p:style>
          <a:lnRef idx="0"/>
          <a:fillRef idx="0"/>
          <a:effectRef idx="0"/>
          <a:fontRef idx="minor"/>
        </p:style>
        <p:txBody>
          <a:bodyPr lIns="90000" rIns="90000" tIns="45000" bIns="45000" anchor="t">
            <a:spAutoFit/>
          </a:bodyPr>
          <a:p>
            <a:pPr>
              <a:lnSpc>
                <a:spcPct val="95000"/>
              </a:lnSpc>
              <a:spcBef>
                <a:spcPts val="1199"/>
              </a:spcBef>
            </a:pPr>
            <a:r>
              <a:rPr b="0" lang="fr-FR" sz="2400" spc="-1" strike="noStrike">
                <a:solidFill>
                  <a:schemeClr val="accent6">
                    <a:lumMod val="75000"/>
                  </a:schemeClr>
                </a:solidFill>
                <a:latin typeface="Arial"/>
                <a:ea typeface="DejaVu Sans"/>
              </a:rPr>
              <a:t>Notre étoile tourne en 35 jours aux pôles et 25 jours à l’équateur</a:t>
            </a:r>
            <a:endParaRPr b="0" lang="fr-FR" sz="2400" spc="-1" strike="noStrike">
              <a:solidFill>
                <a:srgbClr val="000000"/>
              </a:solidFill>
              <a:latin typeface="Arial"/>
            </a:endParaRPr>
          </a:p>
        </p:txBody>
      </p:sp>
      <p:pic>
        <p:nvPicPr>
          <p:cNvPr id="527" name="" descr="">
            <a:hlinkClick r:id="" action="ppaction://media"/>
          </p:cNvPr>
          <p:cNvPicPr/>
          <p:nvPr>
            <a:videoFile r:link="rId1"/>
            <p:extLst>
              <p:ext uri="{DAA4B4D4-6D71-4841-9C94-3DE7FCFB9230}">
                <p14:media r:embed="rId2"/>
              </p:ext>
            </p:extLst>
          </p:nvPr>
        </p:nvPicPr>
        <p:blipFill>
          <a:blip r:embed="rId3"/>
          <a:stretch>
            <a:fillRect/>
          </a:stretch>
        </p:blipFill>
        <p:spPr>
          <a:xfrm>
            <a:off x="2352240" y="1331640"/>
            <a:ext cx="5400000" cy="5400000"/>
          </a:xfrm>
          <a:prstGeom prst="rect">
            <a:avLst/>
          </a:prstGeom>
          <a:ln w="0">
            <a:noFill/>
          </a:ln>
        </p:spPr>
      </p:pic>
      <p:sp>
        <p:nvSpPr>
          <p:cNvPr id="528" name="ZoneTexte 2"/>
          <p:cNvSpPr/>
          <p:nvPr/>
        </p:nvSpPr>
        <p:spPr>
          <a:xfrm>
            <a:off x="4464360" y="6288120"/>
            <a:ext cx="2447640" cy="2721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200" spc="-1" strike="noStrike">
                <a:solidFill>
                  <a:srgbClr val="ffffff"/>
                </a:solidFill>
                <a:latin typeface="Times New Roman"/>
                <a:ea typeface="DejaVu Sans"/>
              </a:rPr>
              <a:t>Cliquer sur l’image</a:t>
            </a:r>
            <a:endParaRPr b="0" lang="fr-FR" sz="12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201" dur="indefinite" restart="never" nodeType="tmRoot">
          <p:childTnLst>
            <p:seq>
              <p:cTn id="202" restart="whenNotActive" nodeType="interactiveSeq" fill="hold">
                <p:stCondLst>
                  <p:cond delay="0" evt="onClick">
                    <p:tgtEl>
                      <p:spTgt spid="527"/>
                    </p:tgtEl>
                  </p:cond>
                </p:stCondLst>
                <p:childTnLst>
                  <p:par>
                    <p:cTn id="203" fill="hold">
                      <p:stCondLst>
                        <p:cond delay="0" evt="onClick">
                          <p:tgtEl>
                            <p:spTgt spid="527"/>
                          </p:tgtEl>
                        </p:cond>
                      </p:stCondLst>
                      <p:childTnLst>
                        <p:par>
                          <p:cTn id="204" fill="hold">
                            <p:stCondLst>
                              <p:cond delay="0"/>
                            </p:stCondLst>
                            <p:childTnLst>
                              <p:par>
                                <p:cTn id="205" nodeType="clickEffect" fill="hold" presetClass="mediacall">
                                  <p:stCondLst>
                                    <p:cond delay="0"/>
                                  </p:stCondLst>
                                  <p:childTnLst>
                                    <p:cmd type="call" cmd="togglePause">
                                      <p:cBhvr>
                                        <p:cTn id="206" dur="1" fill="hold"/>
                                        <p:tgtEl>
                                          <p:spTgt spid="527"/>
                                        </p:tgtEl>
                                      </p:cBhvr>
                                    </p:cmd>
                                  </p:childTnLst>
                                </p:cTn>
                              </p:par>
                            </p:childTnLst>
                          </p:cTn>
                        </p:par>
                      </p:childTnLst>
                    </p:cTn>
                  </p:par>
                </p:childTnLst>
              </p:cTn>
              <p:prevCondLst>
                <p:cond evt="onPrev">
                  <p:tgtEl>
                    <p:sldTgt/>
                  </p:tgtEl>
                </p:cond>
              </p:prevCondLst>
              <p:nextCondLst>
                <p:cond evt="onNext">
                  <p:tgtEl>
                    <p:sldTgt/>
                  </p:tgtEl>
                </p:cond>
              </p:nextCondLst>
            </p:seq>
            <p:video>
              <p:cMediaNode>
                <p:cTn>
                  <p:stCondLst>
                    <p:cond delay="indefinite"/>
                  </p:stCondLst>
                </p:cTn>
                <p:tgtEl>
                  <p:spTgt spid="527"/>
                </p:tgtEl>
              </p:cMediaNode>
            </p:video>
          </p:childTnLst>
        </p:cTn>
      </p:par>
    </p:tnLst>
  </p:timing>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29" name="Picture 4" descr="C:\Documents and Settings\user\Mes documents\big bear 2 juillet 2010.jpg"/>
          <p:cNvPicPr/>
          <p:nvPr/>
        </p:nvPicPr>
        <p:blipFill>
          <a:blip r:embed="rId1"/>
          <a:stretch/>
        </p:blipFill>
        <p:spPr>
          <a:xfrm>
            <a:off x="-14400" y="-468360"/>
            <a:ext cx="10094040" cy="10091160"/>
          </a:xfrm>
          <a:prstGeom prst="rect">
            <a:avLst/>
          </a:prstGeom>
          <a:ln w="0">
            <a:noFill/>
          </a:ln>
        </p:spPr>
      </p:pic>
      <p:sp>
        <p:nvSpPr>
          <p:cNvPr id="530" name="Rectangle à coins arrondis 4"/>
          <p:cNvSpPr/>
          <p:nvPr/>
        </p:nvSpPr>
        <p:spPr>
          <a:xfrm>
            <a:off x="2160360" y="539640"/>
            <a:ext cx="5831640" cy="44532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531" name="ZoneTexte 1"/>
          <p:cNvSpPr/>
          <p:nvPr/>
        </p:nvSpPr>
        <p:spPr>
          <a:xfrm>
            <a:off x="2160360" y="551520"/>
            <a:ext cx="8136720" cy="455400"/>
          </a:xfrm>
          <a:prstGeom prst="rect">
            <a:avLst/>
          </a:prstGeom>
          <a:noFill/>
          <a:ln w="12700">
            <a:noFill/>
          </a:ln>
        </p:spPr>
        <p:style>
          <a:lnRef idx="0"/>
          <a:fillRef idx="0"/>
          <a:effectRef idx="0"/>
          <a:fontRef idx="minor"/>
        </p:style>
        <p:txBody>
          <a:bodyPr lIns="90000" rIns="90000" tIns="45000" bIns="45000" anchor="t">
            <a:spAutoFit/>
          </a:bodyPr>
          <a:p>
            <a:pPr>
              <a:lnSpc>
                <a:spcPct val="100000"/>
              </a:lnSpc>
            </a:pPr>
            <a:r>
              <a:rPr b="0" lang="fr-FR" sz="2400" spc="-1" strike="noStrike">
                <a:solidFill>
                  <a:schemeClr val="accent6">
                    <a:lumMod val="75000"/>
                  </a:schemeClr>
                </a:solidFill>
                <a:latin typeface="Arial"/>
                <a:ea typeface="DejaVu Sans"/>
              </a:rPr>
              <a:t>Taches solaires et granules (grains de riz)</a:t>
            </a:r>
            <a:endParaRPr b="0" lang="fr-FR" sz="2400" spc="-1" strike="noStrike">
              <a:solidFill>
                <a:srgbClr val="000000"/>
              </a:solidFill>
              <a:latin typeface="Arial"/>
            </a:endParaRPr>
          </a:p>
        </p:txBody>
      </p:sp>
      <p:pic>
        <p:nvPicPr>
          <p:cNvPr id="532" name="Image 5" descr=""/>
          <p:cNvPicPr/>
          <p:nvPr/>
        </p:nvPicPr>
        <p:blipFill>
          <a:blip r:embed="rId2"/>
          <a:stretch/>
        </p:blipFill>
        <p:spPr>
          <a:xfrm>
            <a:off x="1294920" y="6228000"/>
            <a:ext cx="478800" cy="492840"/>
          </a:xfrm>
          <a:prstGeom prst="rect">
            <a:avLst/>
          </a:prstGeom>
          <a:ln w="0">
            <a:noFill/>
          </a:ln>
        </p:spPr>
      </p:pic>
      <p:sp>
        <p:nvSpPr>
          <p:cNvPr id="533" name="ZoneTexte 2"/>
          <p:cNvSpPr/>
          <p:nvPr/>
        </p:nvSpPr>
        <p:spPr>
          <a:xfrm>
            <a:off x="209160" y="6804000"/>
            <a:ext cx="2879640" cy="6994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fr-FR" sz="2000" spc="-1" strike="noStrike">
                <a:solidFill>
                  <a:srgbClr val="000000"/>
                </a:solidFill>
                <a:latin typeface="Times New Roman"/>
                <a:ea typeface="DejaVu Sans"/>
              </a:rPr>
              <a:t>Les granules ont environ la surface de la France</a:t>
            </a:r>
            <a:endParaRPr b="0" lang="fr-FR" sz="2000" spc="-1" strike="noStrike">
              <a:solidFill>
                <a:srgbClr val="000000"/>
              </a:solidFill>
              <a:latin typeface="Arial"/>
            </a:endParaRPr>
          </a:p>
        </p:txBody>
      </p:sp>
      <p:cxnSp>
        <p:nvCxnSpPr>
          <p:cNvPr id="534" name="Connecteur droit avec flèche 6"/>
          <p:cNvCxnSpPr/>
          <p:nvPr/>
        </p:nvCxnSpPr>
        <p:spPr>
          <a:xfrm>
            <a:off x="1744560" y="2267640"/>
            <a:ext cx="607320" cy="504720"/>
          </a:xfrm>
          <a:prstGeom prst="straightConnector1">
            <a:avLst/>
          </a:prstGeom>
          <a:ln w="28575">
            <a:solidFill>
              <a:srgbClr val="000000"/>
            </a:solidFill>
            <a:round/>
            <a:tailEnd len="med" type="triangle" w="med"/>
          </a:ln>
        </p:spPr>
      </p:cxnSp>
      <p:sp>
        <p:nvSpPr>
          <p:cNvPr id="535" name="ZoneTexte 7"/>
          <p:cNvSpPr/>
          <p:nvPr/>
        </p:nvSpPr>
        <p:spPr>
          <a:xfrm>
            <a:off x="1152000" y="1923480"/>
            <a:ext cx="2016000" cy="3945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2000" spc="-1" strike="noStrike">
                <a:solidFill>
                  <a:srgbClr val="000000"/>
                </a:solidFill>
                <a:latin typeface="Times New Roman"/>
                <a:ea typeface="DejaVu Sans"/>
              </a:rPr>
              <a:t>Granule</a:t>
            </a:r>
            <a:endParaRPr b="0" lang="fr-FR" sz="2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36" name="Picture 1026" descr="C:\Documents and Settings\user\Mes documents\Astronomie\Documents soleil\big bear 2 juillet 2010.jpg"/>
          <p:cNvPicPr/>
          <p:nvPr/>
        </p:nvPicPr>
        <p:blipFill>
          <a:blip r:embed="rId1"/>
          <a:stretch/>
        </p:blipFill>
        <p:spPr>
          <a:xfrm>
            <a:off x="-762120" y="0"/>
            <a:ext cx="11277000" cy="9143280"/>
          </a:xfrm>
          <a:prstGeom prst="rect">
            <a:avLst/>
          </a:prstGeom>
          <a:ln w="0">
            <a:noFill/>
          </a:ln>
        </p:spPr>
      </p:pic>
      <p:pic>
        <p:nvPicPr>
          <p:cNvPr id="537" name="" descr="">
            <a:hlinkClick r:id="" action="ppaction://media"/>
          </p:cNvPr>
          <p:cNvPicPr/>
          <p:nvPr>
            <a:videoFile r:link="rId2"/>
            <p:extLst>
              <p:ext uri="{DAA4B4D4-6D71-4841-9C94-3DE7FCFB9230}">
                <p14:media r:embed="rId3"/>
              </p:ext>
            </p:extLst>
          </p:nvPr>
        </p:nvPicPr>
        <p:blipFill>
          <a:blip r:embed="rId4"/>
          <a:stretch>
            <a:fillRect/>
          </a:stretch>
        </p:blipFill>
        <p:spPr>
          <a:xfrm>
            <a:off x="1864800" y="1115640"/>
            <a:ext cx="6415200" cy="5857200"/>
          </a:xfrm>
          <a:prstGeom prst="rect">
            <a:avLst/>
          </a:prstGeom>
          <a:ln w="0">
            <a:noFill/>
          </a:ln>
        </p:spPr>
      </p:pic>
      <p:sp>
        <p:nvSpPr>
          <p:cNvPr id="538" name="Rectangle 2"/>
          <p:cNvSpPr/>
          <p:nvPr/>
        </p:nvSpPr>
        <p:spPr>
          <a:xfrm>
            <a:off x="3827880" y="7124040"/>
            <a:ext cx="271260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fr-FR" sz="2400" spc="-1" strike="noStrike">
                <a:solidFill>
                  <a:srgbClr val="000000"/>
                </a:solidFill>
                <a:latin typeface="Times New Roman"/>
                <a:ea typeface="DejaVu Sans"/>
              </a:rPr>
              <a:t>Cliquer sur l’image</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207" dur="indefinite" restart="never" nodeType="tmRoot">
          <p:childTnLst>
            <p:seq>
              <p:cTn id="208" restart="whenNotActive" nodeType="interactiveSeq" fill="hold">
                <p:stCondLst>
                  <p:cond delay="0" evt="onClick">
                    <p:tgtEl>
                      <p:spTgt spid="537"/>
                    </p:tgtEl>
                  </p:cond>
                </p:stCondLst>
                <p:childTnLst>
                  <p:par>
                    <p:cTn id="209" fill="hold">
                      <p:stCondLst>
                        <p:cond delay="0" evt="onClick">
                          <p:tgtEl>
                            <p:spTgt spid="537"/>
                          </p:tgtEl>
                        </p:cond>
                      </p:stCondLst>
                      <p:childTnLst>
                        <p:par>
                          <p:cTn id="210" fill="hold">
                            <p:stCondLst>
                              <p:cond delay="0"/>
                            </p:stCondLst>
                            <p:childTnLst>
                              <p:par>
                                <p:cTn id="211" nodeType="clickEffect" fill="hold" presetClass="mediacall">
                                  <p:stCondLst>
                                    <p:cond delay="0"/>
                                  </p:stCondLst>
                                  <p:childTnLst>
                                    <p:cmd type="call" cmd="togglePause">
                                      <p:cBhvr>
                                        <p:cTn id="212" dur="1" fill="hold"/>
                                        <p:tgtEl>
                                          <p:spTgt spid="537"/>
                                        </p:tgtEl>
                                      </p:cBhvr>
                                    </p:cmd>
                                  </p:childTnLst>
                                </p:cTn>
                              </p:par>
                            </p:childTnLst>
                          </p:cTn>
                        </p:par>
                      </p:childTnLst>
                    </p:cTn>
                  </p:par>
                </p:childTnLst>
              </p:cTn>
              <p:prevCondLst>
                <p:cond evt="onPrev">
                  <p:tgtEl>
                    <p:sldTgt/>
                  </p:tgtEl>
                </p:cond>
              </p:prevCondLst>
              <p:nextCondLst>
                <p:cond evt="onNext">
                  <p:tgtEl>
                    <p:sldTgt/>
                  </p:tgtEl>
                </p:cond>
              </p:nextCondLst>
            </p:seq>
            <p:video>
              <p:cMediaNode>
                <p:cTn>
                  <p:stCondLst>
                    <p:cond delay="indefinite"/>
                  </p:stCondLst>
                </p:cTn>
                <p:tgtEl>
                  <p:spTgt spid="537"/>
                </p:tgtEl>
              </p:cMediaNode>
            </p:video>
          </p:childTnLst>
        </p:cTn>
      </p:par>
    </p:tnLst>
  </p:timing>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9" name="Rectangle 1026"/>
          <p:cNvSpPr/>
          <p:nvPr/>
        </p:nvSpPr>
        <p:spPr>
          <a:xfrm>
            <a:off x="0" y="0"/>
            <a:ext cx="10080000" cy="7558920"/>
          </a:xfrm>
          <a:prstGeom prst="rect">
            <a:avLst/>
          </a:prstGeom>
          <a:solidFill>
            <a:schemeClr val="tx1"/>
          </a:solidFill>
          <a:ln w="9525">
            <a:solidFill>
              <a:srgbClr val="000000"/>
            </a:solidFill>
            <a:miter/>
          </a:ln>
        </p:spPr>
        <p:style>
          <a:lnRef idx="0"/>
          <a:fillRef idx="0"/>
          <a:effectRef idx="0"/>
          <a:fontRef idx="minor"/>
        </p:style>
        <p:txBody>
          <a:bodyPr wrap="none" lIns="90000" rIns="90000" tIns="45000" bIns="45000" anchor="ctr">
            <a:noAutofit/>
          </a:bodyPr>
          <a:p>
            <a:pPr>
              <a:lnSpc>
                <a:spcPct val="100000"/>
              </a:lnSpc>
              <a:spcBef>
                <a:spcPts val="1199"/>
              </a:spcBef>
            </a:pPr>
            <a:endParaRPr b="0" lang="fr-FR" sz="2400" spc="-1" strike="noStrike">
              <a:solidFill>
                <a:srgbClr val="ffffff"/>
              </a:solidFill>
              <a:latin typeface="Times New Roman"/>
              <a:ea typeface="DejaVu Sans"/>
            </a:endParaRPr>
          </a:p>
        </p:txBody>
      </p:sp>
      <p:sp>
        <p:nvSpPr>
          <p:cNvPr id="540" name="Rectangle à coins arrondis 5"/>
          <p:cNvSpPr/>
          <p:nvPr/>
        </p:nvSpPr>
        <p:spPr>
          <a:xfrm>
            <a:off x="1727280" y="393840"/>
            <a:ext cx="6481080" cy="78840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541" name="Rectangle 1"/>
          <p:cNvSpPr/>
          <p:nvPr/>
        </p:nvSpPr>
        <p:spPr>
          <a:xfrm>
            <a:off x="2521080" y="3363840"/>
            <a:ext cx="5037840" cy="461160"/>
          </a:xfrm>
          <a:prstGeom prst="rect">
            <a:avLst/>
          </a:prstGeom>
          <a:noFill/>
          <a:ln w="0">
            <a:noFill/>
          </a:ln>
        </p:spPr>
        <p:style>
          <a:lnRef idx="0"/>
          <a:fillRef idx="0"/>
          <a:effectRef idx="0"/>
          <a:fontRef idx="minor"/>
        </p:style>
        <p:txBody>
          <a:bodyPr lIns="90000" rIns="90000" tIns="45000" bIns="45000" anchor="t">
            <a:spAutoFit/>
          </a:bodyPr>
          <a:p>
            <a:pPr>
              <a:lnSpc>
                <a:spcPct val="100000"/>
              </a:lnSpc>
              <a:spcBef>
                <a:spcPts val="1199"/>
              </a:spcBef>
            </a:pPr>
            <a:endParaRPr b="1" lang="fr-FR" sz="2400" spc="-1" strike="noStrike">
              <a:solidFill>
                <a:srgbClr val="ffcc66"/>
              </a:solidFill>
              <a:latin typeface="Times New Roman"/>
              <a:ea typeface="DejaVu Sans"/>
            </a:endParaRPr>
          </a:p>
        </p:txBody>
      </p:sp>
      <p:sp>
        <p:nvSpPr>
          <p:cNvPr id="542" name="ZoneTexte 2"/>
          <p:cNvSpPr/>
          <p:nvPr/>
        </p:nvSpPr>
        <p:spPr>
          <a:xfrm>
            <a:off x="1584360" y="393840"/>
            <a:ext cx="6766920" cy="8211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fr-FR" sz="2400" spc="-1" strike="noStrike">
                <a:solidFill>
                  <a:schemeClr val="accent6">
                    <a:lumMod val="75000"/>
                  </a:schemeClr>
                </a:solidFill>
                <a:latin typeface="Times New Roman"/>
                <a:ea typeface="DejaVu Sans"/>
              </a:rPr>
              <a:t>Le magnétisme du Soleil : il provoque des taches </a:t>
            </a:r>
            <a:endParaRPr b="0" lang="fr-FR" sz="2400" spc="-1" strike="noStrike">
              <a:solidFill>
                <a:srgbClr val="000000"/>
              </a:solidFill>
              <a:latin typeface="Arial"/>
            </a:endParaRPr>
          </a:p>
          <a:p>
            <a:pPr algn="ctr">
              <a:lnSpc>
                <a:spcPct val="100000"/>
              </a:lnSpc>
            </a:pPr>
            <a:r>
              <a:rPr b="0" lang="fr-FR" sz="2400" spc="-1" strike="noStrike">
                <a:solidFill>
                  <a:schemeClr val="accent6">
                    <a:lumMod val="75000"/>
                  </a:schemeClr>
                </a:solidFill>
                <a:latin typeface="Times New Roman"/>
                <a:ea typeface="DejaVu Sans"/>
              </a:rPr>
              <a:t>et des protubérances en surface.</a:t>
            </a:r>
            <a:endParaRPr b="0" lang="fr-FR" sz="2400" spc="-1" strike="noStrike">
              <a:solidFill>
                <a:srgbClr val="000000"/>
              </a:solidFill>
              <a:latin typeface="Arial"/>
            </a:endParaRPr>
          </a:p>
        </p:txBody>
      </p:sp>
      <p:pic>
        <p:nvPicPr>
          <p:cNvPr id="543" name="" descr="">
            <a:hlinkClick r:id="" action="ppaction://media"/>
          </p:cNvPr>
          <p:cNvPicPr/>
          <p:nvPr>
            <a:videoFile r:link="rId1"/>
            <p:extLst>
              <p:ext uri="{DAA4B4D4-6D71-4841-9C94-3DE7FCFB9230}">
                <p14:media r:embed="rId2"/>
              </p:ext>
            </p:extLst>
          </p:nvPr>
        </p:nvPicPr>
        <p:blipFill>
          <a:blip r:embed="rId3"/>
          <a:stretch>
            <a:fillRect/>
          </a:stretch>
        </p:blipFill>
        <p:spPr>
          <a:xfrm>
            <a:off x="1462680" y="1547640"/>
            <a:ext cx="7010280" cy="5257800"/>
          </a:xfrm>
          <a:prstGeom prst="rect">
            <a:avLst/>
          </a:prstGeom>
          <a:ln w="0">
            <a:noFill/>
          </a:ln>
        </p:spPr>
      </p:pic>
      <p:sp>
        <p:nvSpPr>
          <p:cNvPr id="544" name="Rectangle 3"/>
          <p:cNvSpPr/>
          <p:nvPr/>
        </p:nvSpPr>
        <p:spPr>
          <a:xfrm>
            <a:off x="4613040" y="6973920"/>
            <a:ext cx="1663560" cy="3027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fr-FR" sz="1400" spc="-1" strike="noStrike">
                <a:solidFill>
                  <a:srgbClr val="ffffff"/>
                </a:solidFill>
                <a:latin typeface="Times New Roman"/>
                <a:ea typeface="DejaVu Sans"/>
              </a:rPr>
              <a:t>Cliquer sur l’image</a:t>
            </a:r>
            <a:endParaRPr b="0" lang="fr-FR" sz="14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213" dur="indefinite" restart="never" nodeType="tmRoot">
          <p:childTnLst>
            <p:seq>
              <p:cTn id="214" restart="whenNotActive" nodeType="interactiveSeq" fill="hold">
                <p:stCondLst>
                  <p:cond delay="0" evt="onClick">
                    <p:tgtEl>
                      <p:spTgt spid="543"/>
                    </p:tgtEl>
                  </p:cond>
                </p:stCondLst>
                <p:childTnLst>
                  <p:par>
                    <p:cTn id="215" fill="hold">
                      <p:stCondLst>
                        <p:cond delay="0" evt="onClick">
                          <p:tgtEl>
                            <p:spTgt spid="543"/>
                          </p:tgtEl>
                        </p:cond>
                      </p:stCondLst>
                      <p:childTnLst>
                        <p:par>
                          <p:cTn id="216" fill="hold">
                            <p:stCondLst>
                              <p:cond delay="0"/>
                            </p:stCondLst>
                            <p:childTnLst>
                              <p:par>
                                <p:cTn id="217" nodeType="clickEffect" fill="hold" presetClass="mediacall">
                                  <p:stCondLst>
                                    <p:cond delay="0"/>
                                  </p:stCondLst>
                                  <p:childTnLst>
                                    <p:cmd type="call" cmd="togglePause">
                                      <p:cBhvr>
                                        <p:cTn id="218" dur="1" fill="hold"/>
                                        <p:tgtEl>
                                          <p:spTgt spid="543"/>
                                        </p:tgtEl>
                                      </p:cBhvr>
                                    </p:cmd>
                                  </p:childTnLst>
                                </p:cTn>
                              </p:par>
                            </p:childTnLst>
                          </p:cTn>
                        </p:par>
                      </p:childTnLst>
                    </p:cTn>
                  </p:par>
                </p:childTnLst>
              </p:cTn>
              <p:prevCondLst>
                <p:cond evt="onPrev">
                  <p:tgtEl>
                    <p:sldTgt/>
                  </p:tgtEl>
                </p:cond>
              </p:prevCondLst>
              <p:nextCondLst>
                <p:cond evt="onNext">
                  <p:tgtEl>
                    <p:sldTgt/>
                  </p:tgtEl>
                </p:cond>
              </p:nextCondLst>
            </p:seq>
            <p:video>
              <p:cMediaNode>
                <p:cTn>
                  <p:stCondLst>
                    <p:cond delay="indefinite"/>
                  </p:stCondLst>
                </p:cTn>
                <p:tgtEl>
                  <p:spTgt spid="543"/>
                </p:tgtEl>
              </p:cMediaNode>
            </p:video>
          </p:childTnLst>
        </p:cTn>
      </p:par>
    </p:tnLst>
  </p:timing>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545" name="Object 2"/>
          <p:cNvGraphicFramePr/>
          <p:nvPr/>
        </p:nvGraphicFramePr>
        <p:xfrm>
          <a:off x="0" y="-23760"/>
          <a:ext cx="10080000" cy="7680240"/>
        </p:xfrm>
        <a:graphic>
          <a:graphicData uri="http://schemas.openxmlformats.org/presentationml/2006/ole">
            <p:oleObj progId="CorelPhotoPaint.Image.7" r:id="rId1" spid="">
              <p:embed/>
              <p:pic>
                <p:nvPicPr>
                  <p:cNvPr id="546" name="Object 2" descr=""/>
                  <p:cNvPicPr/>
                  <p:nvPr/>
                </p:nvPicPr>
                <p:blipFill>
                  <a:blip r:embed="rId2"/>
                  <a:stretch/>
                </p:blipFill>
                <p:spPr>
                  <a:xfrm>
                    <a:off x="0" y="-23760"/>
                    <a:ext cx="10080000" cy="7680240"/>
                  </a:xfrm>
                  <a:prstGeom prst="rect">
                    <a:avLst/>
                  </a:prstGeom>
                  <a:ln w="0">
                    <a:noFill/>
                  </a:ln>
                </p:spPr>
              </p:pic>
            </p:oleObj>
          </a:graphicData>
        </a:graphic>
      </p:graphicFrame>
      <p:sp>
        <p:nvSpPr>
          <p:cNvPr id="547" name="Text Box 3"/>
          <p:cNvSpPr/>
          <p:nvPr/>
        </p:nvSpPr>
        <p:spPr>
          <a:xfrm>
            <a:off x="2819520" y="380880"/>
            <a:ext cx="7543080" cy="545400"/>
          </a:xfrm>
          <a:prstGeom prst="rect">
            <a:avLst/>
          </a:prstGeom>
          <a:noFill/>
          <a:ln w="0">
            <a:noFill/>
          </a:ln>
        </p:spPr>
        <p:style>
          <a:lnRef idx="0"/>
          <a:fillRef idx="0"/>
          <a:effectRef idx="0"/>
          <a:fontRef idx="minor"/>
        </p:style>
        <p:txBody>
          <a:bodyPr lIns="90000" rIns="90000" tIns="45000" bIns="45000" anchor="t">
            <a:spAutoFit/>
          </a:bodyPr>
          <a:p>
            <a:pPr>
              <a:lnSpc>
                <a:spcPct val="93000"/>
              </a:lnSpc>
              <a:spcBef>
                <a:spcPts val="1599"/>
              </a:spcBef>
            </a:pPr>
            <a:endParaRPr b="1" lang="fr-FR" sz="3200" spc="-1" strike="noStrike">
              <a:solidFill>
                <a:srgbClr val="ffcc66"/>
              </a:solidFill>
              <a:latin typeface="Arial"/>
              <a:ea typeface="DejaVu Sans"/>
            </a:endParaRPr>
          </a:p>
        </p:txBody>
      </p:sp>
      <p:pic>
        <p:nvPicPr>
          <p:cNvPr id="548" name="Picture 8" descr="https://ufoetscience.files.wordpress.com/2011/10/la_terre_vue_de_l_espace_1428.jpg"/>
          <p:cNvPicPr/>
          <p:nvPr/>
        </p:nvPicPr>
        <p:blipFill>
          <a:blip r:embed="rId3"/>
          <a:stretch/>
        </p:blipFill>
        <p:spPr>
          <a:xfrm>
            <a:off x="1440000" y="4330800"/>
            <a:ext cx="254880" cy="191520"/>
          </a:xfrm>
          <a:prstGeom prst="rect">
            <a:avLst/>
          </a:prstGeom>
          <a:ln w="0">
            <a:noFill/>
          </a:ln>
        </p:spPr>
      </p:pic>
      <p:sp>
        <p:nvSpPr>
          <p:cNvPr id="549" name="Rectangle à coins arrondis 6"/>
          <p:cNvSpPr/>
          <p:nvPr/>
        </p:nvSpPr>
        <p:spPr>
          <a:xfrm>
            <a:off x="2664000" y="555480"/>
            <a:ext cx="4320360" cy="44532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550" name="Rectangle 2"/>
          <p:cNvSpPr/>
          <p:nvPr/>
        </p:nvSpPr>
        <p:spPr>
          <a:xfrm>
            <a:off x="2904120" y="542880"/>
            <a:ext cx="3838320" cy="429480"/>
          </a:xfrm>
          <a:prstGeom prst="rect">
            <a:avLst/>
          </a:prstGeom>
          <a:noFill/>
          <a:ln w="0">
            <a:noFill/>
          </a:ln>
        </p:spPr>
        <p:style>
          <a:lnRef idx="0"/>
          <a:fillRef idx="0"/>
          <a:effectRef idx="0"/>
          <a:fontRef idx="minor"/>
        </p:style>
        <p:txBody>
          <a:bodyPr wrap="none" lIns="90000" rIns="90000" tIns="45000" bIns="45000" anchor="t">
            <a:spAutoFit/>
          </a:bodyPr>
          <a:p>
            <a:pPr>
              <a:lnSpc>
                <a:spcPct val="93000"/>
              </a:lnSpc>
              <a:spcBef>
                <a:spcPts val="1199"/>
              </a:spcBef>
            </a:pPr>
            <a:r>
              <a:rPr b="0" lang="fr-FR" sz="2400" spc="-1" strike="noStrike">
                <a:solidFill>
                  <a:schemeClr val="accent6">
                    <a:lumMod val="75000"/>
                  </a:schemeClr>
                </a:solidFill>
                <a:latin typeface="Arial"/>
                <a:ea typeface="DejaVu Sans"/>
              </a:rPr>
              <a:t>Les protubérances solaires</a:t>
            </a:r>
            <a:endParaRPr b="0" lang="fr-FR" sz="2400" spc="-1" strike="noStrike">
              <a:solidFill>
                <a:srgbClr val="000000"/>
              </a:solidFill>
              <a:latin typeface="Arial"/>
            </a:endParaRPr>
          </a:p>
        </p:txBody>
      </p:sp>
      <p:pic>
        <p:nvPicPr>
          <p:cNvPr id="551" name="" descr="">
            <a:hlinkClick r:id="" action="ppaction://media"/>
          </p:cNvPr>
          <p:cNvPicPr/>
          <p:nvPr>
            <a:videoFile r:link="rId4"/>
            <p:extLst>
              <p:ext uri="{DAA4B4D4-6D71-4841-9C94-3DE7FCFB9230}">
                <p14:media r:embed="rId5"/>
              </p:ext>
            </p:extLst>
          </p:nvPr>
        </p:nvPicPr>
        <p:blipFill>
          <a:blip r:embed="rId6"/>
          <a:stretch>
            <a:fillRect/>
          </a:stretch>
        </p:blipFill>
        <p:spPr>
          <a:xfrm>
            <a:off x="3474360" y="1184400"/>
            <a:ext cx="6233040" cy="6233040"/>
          </a:xfrm>
          <a:prstGeom prst="rect">
            <a:avLst/>
          </a:prstGeom>
          <a:ln w="0">
            <a:noFill/>
          </a:ln>
        </p:spPr>
      </p:pic>
      <p:sp>
        <p:nvSpPr>
          <p:cNvPr id="552" name="Rectangle 1"/>
          <p:cNvSpPr/>
          <p:nvPr/>
        </p:nvSpPr>
        <p:spPr>
          <a:xfrm>
            <a:off x="1440000" y="7034760"/>
            <a:ext cx="1663560" cy="3027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fr-FR" sz="1400" spc="-1" strike="noStrike">
                <a:solidFill>
                  <a:srgbClr val="ffffff"/>
                </a:solidFill>
                <a:latin typeface="Times New Roman"/>
                <a:ea typeface="DejaVu Sans"/>
              </a:rPr>
              <a:t>Cliquer sur l’image</a:t>
            </a:r>
            <a:endParaRPr b="0" lang="fr-FR" sz="1400" spc="-1" strike="noStrike">
              <a:solidFill>
                <a:srgbClr val="000000"/>
              </a:solidFill>
              <a:latin typeface="Arial"/>
            </a:endParaRPr>
          </a:p>
        </p:txBody>
      </p:sp>
      <p:sp>
        <p:nvSpPr>
          <p:cNvPr id="553" name="ZoneTexte 4"/>
          <p:cNvSpPr/>
          <p:nvPr/>
        </p:nvSpPr>
        <p:spPr>
          <a:xfrm>
            <a:off x="503640" y="3580560"/>
            <a:ext cx="2681640" cy="3330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600" spc="-1" strike="noStrike">
                <a:solidFill>
                  <a:srgbClr val="ffffff"/>
                </a:solidFill>
                <a:latin typeface="Times New Roman"/>
                <a:ea typeface="DejaVu Sans"/>
              </a:rPr>
              <a:t>La Terre à l’échelle du Soleil</a:t>
            </a:r>
            <a:endParaRPr b="0" lang="fr-FR" sz="1600" spc="-1" strike="noStrike">
              <a:solidFill>
                <a:srgbClr val="000000"/>
              </a:solidFill>
              <a:latin typeface="Arial"/>
            </a:endParaRPr>
          </a:p>
        </p:txBody>
      </p:sp>
      <p:cxnSp>
        <p:nvCxnSpPr>
          <p:cNvPr id="554" name="Connecteur droit avec flèche 7"/>
          <p:cNvCxnSpPr/>
          <p:nvPr/>
        </p:nvCxnSpPr>
        <p:spPr>
          <a:xfrm>
            <a:off x="1295640" y="3918960"/>
            <a:ext cx="144720" cy="306360"/>
          </a:xfrm>
          <a:prstGeom prst="straightConnector1">
            <a:avLst/>
          </a:prstGeom>
          <a:ln w="9525">
            <a:solidFill>
              <a:srgbClr val="ffffff"/>
            </a:solidFill>
            <a:round/>
            <a:tailEnd len="med" type="triangle" w="med"/>
          </a:ln>
        </p:spPr>
      </p:cxnSp>
    </p:spTree>
  </p:cSld>
  <mc:AlternateContent>
    <mc:Choice Requires="p14">
      <p:transition spd="slow" p14:dur="2000"/>
    </mc:Choice>
    <mc:Fallback>
      <p:transition spd="slow"/>
    </mc:Fallback>
  </mc:AlternateContent>
  <p:timing>
    <p:tnLst>
      <p:par>
        <p:cTn id="219" dur="indefinite" restart="never" nodeType="tmRoot">
          <p:childTnLst>
            <p:seq>
              <p:cTn id="220" restart="whenNotActive" nodeType="interactiveSeq" fill="hold">
                <p:stCondLst>
                  <p:cond delay="0" evt="onClick">
                    <p:tgtEl>
                      <p:spTgt spid="551"/>
                    </p:tgtEl>
                  </p:cond>
                </p:stCondLst>
                <p:childTnLst>
                  <p:par>
                    <p:cTn id="221" fill="hold">
                      <p:stCondLst>
                        <p:cond delay="0" evt="onClick">
                          <p:tgtEl>
                            <p:spTgt spid="551"/>
                          </p:tgtEl>
                        </p:cond>
                      </p:stCondLst>
                      <p:childTnLst>
                        <p:par>
                          <p:cTn id="222" fill="hold">
                            <p:stCondLst>
                              <p:cond delay="0"/>
                            </p:stCondLst>
                            <p:childTnLst>
                              <p:par>
                                <p:cTn id="223" nodeType="clickEffect" fill="hold" presetClass="mediacall">
                                  <p:stCondLst>
                                    <p:cond delay="0"/>
                                  </p:stCondLst>
                                  <p:childTnLst>
                                    <p:cmd type="call" cmd="togglePause">
                                      <p:cBhvr>
                                        <p:cTn id="224" dur="1" fill="hold"/>
                                        <p:tgtEl>
                                          <p:spTgt spid="551"/>
                                        </p:tgtEl>
                                      </p:cBhvr>
                                    </p:cmd>
                                  </p:childTnLst>
                                </p:cTn>
                              </p:par>
                            </p:childTnLst>
                          </p:cTn>
                        </p:par>
                      </p:childTnLst>
                    </p:cTn>
                  </p:par>
                </p:childTnLst>
              </p:cTn>
              <p:prevCondLst>
                <p:cond evt="onPrev">
                  <p:tgtEl>
                    <p:sldTgt/>
                  </p:tgtEl>
                </p:cond>
              </p:prevCondLst>
              <p:nextCondLst>
                <p:cond evt="onNext">
                  <p:tgtEl>
                    <p:sldTgt/>
                  </p:tgtEl>
                </p:cond>
              </p:nextCondLst>
            </p:seq>
            <p:video>
              <p:cMediaNode>
                <p:cTn>
                  <p:stCondLst>
                    <p:cond delay="indefinite"/>
                  </p:stCondLst>
                </p:cTn>
                <p:tgtEl>
                  <p:spTgt spid="551"/>
                </p:tgtEl>
              </p:cMediaNode>
            </p:video>
          </p:childTnLst>
        </p:cTn>
      </p:par>
    </p:tnLst>
  </p:timing>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5" name="PlaceHolder 1"/>
          <p:cNvSpPr>
            <a:spLocks noGrp="1"/>
          </p:cNvSpPr>
          <p:nvPr>
            <p:ph type="title"/>
          </p:nvPr>
        </p:nvSpPr>
        <p:spPr>
          <a:xfrm>
            <a:off x="1260360" y="1236600"/>
            <a:ext cx="7558920" cy="2631240"/>
          </a:xfrm>
          <a:prstGeom prst="rect">
            <a:avLst/>
          </a:prstGeom>
          <a:noFill/>
          <a:ln w="0">
            <a:noFill/>
          </a:ln>
        </p:spPr>
        <p:txBody>
          <a:bodyPr numCol="1" spcCol="0" lIns="0" rIns="0" tIns="0" bIns="0" anchor="b">
            <a:noAutofit/>
          </a:bodyPr>
          <a:p>
            <a:pPr indent="0">
              <a:buNone/>
            </a:pPr>
            <a:endParaRPr b="0" lang="fr-FR" sz="4400" spc="-1" strike="noStrike">
              <a:solidFill>
                <a:srgbClr val="000000"/>
              </a:solidFill>
              <a:latin typeface="Arial"/>
              <a:ea typeface="DejaVu Sans"/>
            </a:endParaRPr>
          </a:p>
        </p:txBody>
      </p:sp>
      <p:sp>
        <p:nvSpPr>
          <p:cNvPr id="556" name="PlaceHolder 2"/>
          <p:cNvSpPr>
            <a:spLocks noGrp="1"/>
          </p:cNvSpPr>
          <p:nvPr>
            <p:ph type="subTitle"/>
          </p:nvPr>
        </p:nvSpPr>
        <p:spPr>
          <a:xfrm>
            <a:off x="1260360" y="3970440"/>
            <a:ext cx="7558920" cy="1824840"/>
          </a:xfrm>
          <a:prstGeom prst="rect">
            <a:avLst/>
          </a:prstGeom>
          <a:noFill/>
          <a:ln w="0">
            <a:noFill/>
          </a:ln>
        </p:spPr>
        <p:txBody>
          <a:bodyPr numCol="1" spcCol="0" lIns="0" rIns="0" tIns="0" bIns="0" anchor="t">
            <a:noAutofit/>
          </a:bodyPr>
          <a:p>
            <a:pPr indent="0" algn="ctr">
              <a:buNone/>
            </a:pPr>
            <a:endParaRPr b="0" lang="fr-FR" sz="2800" spc="-1" strike="noStrike">
              <a:solidFill>
                <a:srgbClr val="000000"/>
              </a:solidFill>
              <a:latin typeface="Arial"/>
              <a:ea typeface="DejaVu Sans"/>
            </a:endParaRPr>
          </a:p>
        </p:txBody>
      </p:sp>
      <p:pic>
        <p:nvPicPr>
          <p:cNvPr id="557" name="Image 4" descr="ciel-etoile-a-maupiti-3.jpg"/>
          <p:cNvPicPr/>
          <p:nvPr/>
        </p:nvPicPr>
        <p:blipFill>
          <a:blip r:embed="rId1"/>
          <a:stretch/>
        </p:blipFill>
        <p:spPr>
          <a:xfrm>
            <a:off x="-146160" y="0"/>
            <a:ext cx="10078200" cy="7558920"/>
          </a:xfrm>
          <a:prstGeom prst="rect">
            <a:avLst/>
          </a:prstGeom>
          <a:ln w="228600">
            <a:solidFill>
              <a:srgbClr val="000000"/>
            </a:solidFill>
            <a:miter/>
          </a:ln>
        </p:spPr>
      </p:pic>
      <p:pic>
        <p:nvPicPr>
          <p:cNvPr id="558" name="Image 4" descr="Ceinture-kuiper_nuage-oort.jpg"/>
          <p:cNvPicPr/>
          <p:nvPr/>
        </p:nvPicPr>
        <p:blipFill>
          <a:blip r:embed="rId2"/>
          <a:stretch/>
        </p:blipFill>
        <p:spPr>
          <a:xfrm>
            <a:off x="2160000" y="1116000"/>
            <a:ext cx="5722200" cy="6081120"/>
          </a:xfrm>
          <a:prstGeom prst="rect">
            <a:avLst/>
          </a:prstGeom>
          <a:ln w="0">
            <a:noFill/>
          </a:ln>
        </p:spPr>
      </p:pic>
      <p:sp>
        <p:nvSpPr>
          <p:cNvPr id="559" name="ZoneTexte 6"/>
          <p:cNvSpPr/>
          <p:nvPr/>
        </p:nvSpPr>
        <p:spPr>
          <a:xfrm>
            <a:off x="277920" y="1763640"/>
            <a:ext cx="4920480" cy="402120"/>
          </a:xfrm>
          <a:prstGeom prst="rect">
            <a:avLst/>
          </a:prstGeom>
          <a:noFill/>
          <a:ln w="0">
            <a:noFill/>
          </a:ln>
        </p:spPr>
        <p:style>
          <a:lnRef idx="0"/>
          <a:fillRef idx="0"/>
          <a:effectRef idx="0"/>
          <a:fontRef idx="minor"/>
        </p:style>
        <p:txBody>
          <a:bodyPr lIns="100800" rIns="100800" tIns="50400" bIns="50400" anchor="t">
            <a:spAutoFit/>
          </a:bodyPr>
          <a:p>
            <a:pPr>
              <a:lnSpc>
                <a:spcPct val="100000"/>
              </a:lnSpc>
            </a:pPr>
            <a:r>
              <a:rPr b="0" lang="fr-FR" sz="1979" spc="-1" strike="noStrike">
                <a:solidFill>
                  <a:srgbClr val="fcd5b5"/>
                </a:solidFill>
                <a:latin typeface="Calibri"/>
                <a:ea typeface="Lucida Sans Unicode"/>
              </a:rPr>
              <a:t>    </a:t>
            </a:r>
            <a:r>
              <a:rPr b="0" lang="fr-FR" sz="1979" spc="-1" strike="noStrike">
                <a:solidFill>
                  <a:srgbClr val="fcd5b5"/>
                </a:solidFill>
                <a:latin typeface="Calibri"/>
                <a:ea typeface="Lucida Sans Unicode"/>
              </a:rPr>
              <a:t>La ceinture de Kuiper</a:t>
            </a:r>
            <a:endParaRPr b="0" lang="fr-FR" sz="1979" spc="-1" strike="noStrike">
              <a:solidFill>
                <a:srgbClr val="000000"/>
              </a:solidFill>
              <a:latin typeface="Arial"/>
            </a:endParaRPr>
          </a:p>
        </p:txBody>
      </p:sp>
      <p:cxnSp>
        <p:nvCxnSpPr>
          <p:cNvPr id="560" name="Connecteur droit avec flèche 8"/>
          <p:cNvCxnSpPr/>
          <p:nvPr/>
        </p:nvCxnSpPr>
        <p:spPr>
          <a:xfrm>
            <a:off x="1944360" y="2195280"/>
            <a:ext cx="1826640" cy="2064600"/>
          </a:xfrm>
          <a:prstGeom prst="straightConnector1">
            <a:avLst/>
          </a:prstGeom>
          <a:ln w="25402">
            <a:solidFill>
              <a:srgbClr val="4f81bd"/>
            </a:solidFill>
            <a:miter/>
            <a:tailEnd len="med" type="arrow" w="med"/>
          </a:ln>
        </p:spPr>
      </p:cxnSp>
      <p:sp>
        <p:nvSpPr>
          <p:cNvPr id="561" name="ZoneTexte 11"/>
          <p:cNvSpPr/>
          <p:nvPr/>
        </p:nvSpPr>
        <p:spPr>
          <a:xfrm>
            <a:off x="7500960" y="1763640"/>
            <a:ext cx="3174120" cy="402120"/>
          </a:xfrm>
          <a:prstGeom prst="rect">
            <a:avLst/>
          </a:prstGeom>
          <a:noFill/>
          <a:ln w="0">
            <a:noFill/>
          </a:ln>
        </p:spPr>
        <p:style>
          <a:lnRef idx="0"/>
          <a:fillRef idx="0"/>
          <a:effectRef idx="0"/>
          <a:fontRef idx="minor"/>
        </p:style>
        <p:txBody>
          <a:bodyPr lIns="100800" rIns="100800" tIns="50400" bIns="50400" anchor="t">
            <a:spAutoFit/>
          </a:bodyPr>
          <a:p>
            <a:pPr>
              <a:lnSpc>
                <a:spcPct val="100000"/>
              </a:lnSpc>
            </a:pPr>
            <a:r>
              <a:rPr b="0" lang="fr-FR" sz="1979" spc="-1" strike="noStrike">
                <a:solidFill>
                  <a:srgbClr val="fcd5b5"/>
                </a:solidFill>
                <a:latin typeface="Calibri"/>
                <a:ea typeface="Lucida Sans Unicode"/>
              </a:rPr>
              <a:t>Le nuage de Oort</a:t>
            </a:r>
            <a:endParaRPr b="0" lang="fr-FR" sz="1979" spc="-1" strike="noStrike">
              <a:solidFill>
                <a:srgbClr val="000000"/>
              </a:solidFill>
              <a:latin typeface="Arial"/>
            </a:endParaRPr>
          </a:p>
        </p:txBody>
      </p:sp>
      <p:cxnSp>
        <p:nvCxnSpPr>
          <p:cNvPr id="562" name="Connecteur droit avec flèche 13"/>
          <p:cNvCxnSpPr/>
          <p:nvPr/>
        </p:nvCxnSpPr>
        <p:spPr>
          <a:xfrm flipH="1">
            <a:off x="7024680" y="2195280"/>
            <a:ext cx="1270440" cy="1112040"/>
          </a:xfrm>
          <a:prstGeom prst="straightConnector1">
            <a:avLst/>
          </a:prstGeom>
          <a:ln w="25402">
            <a:solidFill>
              <a:srgbClr val="4f81bd"/>
            </a:solidFill>
            <a:miter/>
            <a:tailEnd len="med" type="arrow" w="med"/>
          </a:ln>
        </p:spPr>
      </p:cxnSp>
      <p:sp>
        <p:nvSpPr>
          <p:cNvPr id="563" name="Rectangle à coins arrondis 13"/>
          <p:cNvSpPr/>
          <p:nvPr/>
        </p:nvSpPr>
        <p:spPr>
          <a:xfrm>
            <a:off x="2357280" y="214200"/>
            <a:ext cx="5301360" cy="75492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564" name="Rectangle 2"/>
          <p:cNvSpPr/>
          <p:nvPr/>
        </p:nvSpPr>
        <p:spPr>
          <a:xfrm>
            <a:off x="4680000" y="820800"/>
            <a:ext cx="185040" cy="3690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endParaRPr b="0" lang="fr-FR" sz="1800" spc="-1" strike="noStrike">
              <a:solidFill>
                <a:schemeClr val="accent6">
                  <a:lumMod val="75000"/>
                </a:schemeClr>
              </a:solidFill>
              <a:latin typeface="Arial"/>
              <a:ea typeface="Lucida Sans Unicode"/>
            </a:endParaRPr>
          </a:p>
        </p:txBody>
      </p:sp>
      <p:sp>
        <p:nvSpPr>
          <p:cNvPr id="565" name="ZoneTexte 3"/>
          <p:cNvSpPr/>
          <p:nvPr/>
        </p:nvSpPr>
        <p:spPr>
          <a:xfrm>
            <a:off x="2670480" y="184320"/>
            <a:ext cx="539352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400" spc="-1" strike="noStrike">
                <a:solidFill>
                  <a:schemeClr val="accent6">
                    <a:lumMod val="75000"/>
                  </a:schemeClr>
                </a:solidFill>
                <a:latin typeface="Times New Roman"/>
                <a:ea typeface="DejaVu Sans"/>
              </a:rPr>
              <a:t>Aux limites de notre système solaire</a:t>
            </a:r>
            <a:endParaRPr b="0" lang="fr-FR" sz="2400" spc="-1" strike="noStrike">
              <a:solidFill>
                <a:srgbClr val="000000"/>
              </a:solidFill>
              <a:latin typeface="Arial"/>
            </a:endParaRPr>
          </a:p>
        </p:txBody>
      </p:sp>
      <p:sp>
        <p:nvSpPr>
          <p:cNvPr id="566" name="Rectangle à coins arrondis 16"/>
          <p:cNvSpPr/>
          <p:nvPr/>
        </p:nvSpPr>
        <p:spPr>
          <a:xfrm>
            <a:off x="2054880" y="6850440"/>
            <a:ext cx="6383520" cy="380160"/>
          </a:xfrm>
          <a:prstGeom prst="roundRect">
            <a:avLst>
              <a:gd name="adj" fmla="val 16667"/>
            </a:avLst>
          </a:prstGeom>
          <a:solidFill>
            <a:srgbClr val="eec412"/>
          </a:solidFill>
          <a:ln w="19050">
            <a:solidFill>
              <a:srgbClr val="00b0f0"/>
            </a:solidFill>
            <a:round/>
          </a:ln>
        </p:spPr>
        <p:style>
          <a:lnRef idx="0"/>
          <a:fillRef idx="0"/>
          <a:effectRef idx="0"/>
          <a:fontRef idx="minor"/>
        </p:style>
        <p:txBody>
          <a:bodyPr lIns="90000" rIns="90000" tIns="45000" bIns="45000" anchor="t">
            <a:noAutofit/>
          </a:bodyPr>
          <a:p>
            <a:pPr>
              <a:lnSpc>
                <a:spcPct val="95000"/>
              </a:lnSpc>
            </a:pPr>
            <a:endParaRPr b="0" lang="fr-FR" sz="2400" spc="-1" strike="noStrike">
              <a:solidFill>
                <a:srgbClr val="ffffff"/>
              </a:solidFill>
              <a:latin typeface="Times New Roman"/>
              <a:ea typeface="DejaVu Sans"/>
            </a:endParaRPr>
          </a:p>
        </p:txBody>
      </p:sp>
      <p:sp>
        <p:nvSpPr>
          <p:cNvPr id="567" name="Rectangle 4"/>
          <p:cNvSpPr/>
          <p:nvPr/>
        </p:nvSpPr>
        <p:spPr>
          <a:xfrm>
            <a:off x="2232000" y="6856560"/>
            <a:ext cx="73494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800" spc="-1" strike="noStrike">
                <a:solidFill>
                  <a:schemeClr val="accent2">
                    <a:lumMod val="75000"/>
                  </a:schemeClr>
                </a:solidFill>
                <a:latin typeface="Times New Roman"/>
                <a:ea typeface="Lucida Sans Unicode"/>
              </a:rPr>
              <a:t>Le nuage de Oort est une sphère d’environ 50 000 UA de rayon.</a:t>
            </a:r>
            <a:endParaRPr b="0" lang="fr-FR" sz="1800" spc="-1" strike="noStrike">
              <a:solidFill>
                <a:srgbClr val="000000"/>
              </a:solidFill>
              <a:latin typeface="Arial"/>
            </a:endParaRPr>
          </a:p>
        </p:txBody>
      </p:sp>
      <p:sp>
        <p:nvSpPr>
          <p:cNvPr id="568" name="Rectangle 1"/>
          <p:cNvSpPr/>
          <p:nvPr/>
        </p:nvSpPr>
        <p:spPr>
          <a:xfrm>
            <a:off x="2674080" y="563400"/>
            <a:ext cx="474516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000" spc="-1" strike="noStrike">
                <a:solidFill>
                  <a:schemeClr val="accent2">
                    <a:lumMod val="75000"/>
                  </a:schemeClr>
                </a:solidFill>
                <a:latin typeface="Times New Roman"/>
                <a:ea typeface="Lucida Sans Unicode"/>
              </a:rPr>
              <a:t>Que trouvons-nous au-delà de nos planètes ?</a:t>
            </a:r>
            <a:endParaRPr b="0" lang="fr-FR" sz="2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569" name="Object 2"/>
          <p:cNvGraphicFramePr/>
          <p:nvPr/>
        </p:nvGraphicFramePr>
        <p:xfrm>
          <a:off x="360" y="360"/>
          <a:ext cx="10078920" cy="7558200"/>
        </p:xfrm>
        <a:graphic>
          <a:graphicData uri="http://schemas.openxmlformats.org/presentationml/2006/ole">
            <p:oleObj progId="CorelPhotoPaint.Image.7" r:id="rId1" spid="">
              <p:embed/>
              <p:pic>
                <p:nvPicPr>
                  <p:cNvPr id="570" name="Object 2" descr=""/>
                  <p:cNvPicPr/>
                  <p:nvPr/>
                </p:nvPicPr>
                <p:blipFill>
                  <a:blip r:embed="rId2"/>
                  <a:stretch/>
                </p:blipFill>
                <p:spPr>
                  <a:xfrm>
                    <a:off x="360" y="360"/>
                    <a:ext cx="10078920" cy="7558200"/>
                  </a:xfrm>
                  <a:prstGeom prst="rect">
                    <a:avLst/>
                  </a:prstGeom>
                  <a:ln w="0">
                    <a:noFill/>
                  </a:ln>
                </p:spPr>
              </p:pic>
            </p:oleObj>
          </a:graphicData>
        </a:graphic>
      </p:graphicFrame>
      <p:pic>
        <p:nvPicPr>
          <p:cNvPr id="571" name="Picture 102" descr="http://www.lisa.univ-paris12.fr/GPCOS/Hc/daumier.jpg"/>
          <p:cNvPicPr/>
          <p:nvPr/>
        </p:nvPicPr>
        <p:blipFill>
          <a:blip r:embed="rId3"/>
          <a:stretch/>
        </p:blipFill>
        <p:spPr>
          <a:xfrm>
            <a:off x="800640" y="977040"/>
            <a:ext cx="8478360" cy="6293880"/>
          </a:xfrm>
          <a:prstGeom prst="rect">
            <a:avLst/>
          </a:prstGeom>
          <a:ln w="0">
            <a:noFill/>
          </a:ln>
        </p:spPr>
      </p:pic>
      <p:sp>
        <p:nvSpPr>
          <p:cNvPr id="572" name="Rectangle à coins arrondis 5"/>
          <p:cNvSpPr/>
          <p:nvPr/>
        </p:nvSpPr>
        <p:spPr>
          <a:xfrm>
            <a:off x="2535480" y="276840"/>
            <a:ext cx="5008680" cy="44532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573" name="Rectangle 1"/>
          <p:cNvSpPr/>
          <p:nvPr/>
        </p:nvSpPr>
        <p:spPr>
          <a:xfrm>
            <a:off x="2543760" y="261360"/>
            <a:ext cx="738504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400" spc="-1" strike="noStrike">
                <a:solidFill>
                  <a:schemeClr val="accent6">
                    <a:lumMod val="75000"/>
                  </a:schemeClr>
                </a:solidFill>
                <a:latin typeface="Times New Roman"/>
                <a:ea typeface="DejaVu Sans"/>
              </a:rPr>
              <a:t>Etoiles filantes, météores et météorites.</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574" name="Object 2"/>
          <p:cNvGraphicFramePr/>
          <p:nvPr/>
        </p:nvGraphicFramePr>
        <p:xfrm>
          <a:off x="1080" y="0"/>
          <a:ext cx="10078920" cy="7558200"/>
        </p:xfrm>
        <a:graphic>
          <a:graphicData uri="http://schemas.openxmlformats.org/presentationml/2006/ole">
            <p:oleObj progId="CorelPhotoPaint.Image.7" r:id="rId1" spid="">
              <p:embed/>
              <p:pic>
                <p:nvPicPr>
                  <p:cNvPr id="575" name="Object 2" descr=""/>
                  <p:cNvPicPr/>
                  <p:nvPr/>
                </p:nvPicPr>
                <p:blipFill>
                  <a:blip r:embed="rId2"/>
                  <a:stretch/>
                </p:blipFill>
                <p:spPr>
                  <a:xfrm>
                    <a:off x="1080" y="0"/>
                    <a:ext cx="10078920" cy="7558200"/>
                  </a:xfrm>
                  <a:prstGeom prst="rect">
                    <a:avLst/>
                  </a:prstGeom>
                  <a:ln w="0">
                    <a:noFill/>
                  </a:ln>
                </p:spPr>
              </p:pic>
            </p:oleObj>
          </a:graphicData>
        </a:graphic>
      </p:graphicFrame>
      <p:pic>
        <p:nvPicPr>
          <p:cNvPr id="576" name="Picture 16" descr="http://diffusion-des-savoirs.ens-lyon.fr/media/cometes/images/swifttuttle.png?lang=fr"/>
          <p:cNvPicPr/>
          <p:nvPr/>
        </p:nvPicPr>
        <p:blipFill>
          <a:blip r:embed="rId3"/>
          <a:stretch/>
        </p:blipFill>
        <p:spPr>
          <a:xfrm>
            <a:off x="1644840" y="2062080"/>
            <a:ext cx="6943320" cy="5307480"/>
          </a:xfrm>
          <a:prstGeom prst="rect">
            <a:avLst/>
          </a:prstGeom>
          <a:ln w="0">
            <a:noFill/>
          </a:ln>
        </p:spPr>
      </p:pic>
      <p:sp>
        <p:nvSpPr>
          <p:cNvPr id="577" name="Rectangle à coins arrondis 6"/>
          <p:cNvSpPr/>
          <p:nvPr/>
        </p:nvSpPr>
        <p:spPr>
          <a:xfrm>
            <a:off x="3195720" y="63000"/>
            <a:ext cx="3887640" cy="44532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578" name="Rectangle 3"/>
          <p:cNvSpPr/>
          <p:nvPr/>
        </p:nvSpPr>
        <p:spPr>
          <a:xfrm>
            <a:off x="3312000" y="63720"/>
            <a:ext cx="388764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400" spc="-1" strike="noStrike">
                <a:solidFill>
                  <a:schemeClr val="accent6">
                    <a:lumMod val="75000"/>
                  </a:schemeClr>
                </a:solidFill>
                <a:latin typeface="Arial"/>
                <a:ea typeface="DejaVu Sans"/>
              </a:rPr>
              <a:t>Origine des étoiles filantes.</a:t>
            </a:r>
            <a:endParaRPr b="0" lang="fr-FR" sz="2400" spc="-1" strike="noStrike">
              <a:solidFill>
                <a:srgbClr val="000000"/>
              </a:solidFill>
              <a:latin typeface="Arial"/>
            </a:endParaRPr>
          </a:p>
        </p:txBody>
      </p:sp>
      <p:sp>
        <p:nvSpPr>
          <p:cNvPr id="579" name="Rectangle à coins arrondis 8"/>
          <p:cNvSpPr/>
          <p:nvPr/>
        </p:nvSpPr>
        <p:spPr>
          <a:xfrm>
            <a:off x="163440" y="639720"/>
            <a:ext cx="9864000" cy="1148040"/>
          </a:xfrm>
          <a:prstGeom prst="roundRect">
            <a:avLst>
              <a:gd name="adj" fmla="val 16667"/>
            </a:avLst>
          </a:prstGeom>
          <a:solidFill>
            <a:srgbClr val="eec412"/>
          </a:solidFill>
          <a:ln w="19050">
            <a:solidFill>
              <a:srgbClr val="00b0f0"/>
            </a:solidFill>
            <a:round/>
          </a:ln>
        </p:spPr>
        <p:style>
          <a:lnRef idx="0"/>
          <a:fillRef idx="0"/>
          <a:effectRef idx="0"/>
          <a:fontRef idx="minor"/>
        </p:style>
        <p:txBody>
          <a:bodyPr lIns="90000" rIns="90000" tIns="45000" bIns="45000" anchor="t">
            <a:noAutofit/>
          </a:bodyPr>
          <a:p>
            <a:pPr algn="ctr">
              <a:lnSpc>
                <a:spcPct val="100000"/>
              </a:lnSpc>
            </a:pPr>
            <a:endParaRPr b="0" lang="fr-FR" sz="1800" spc="-1" strike="noStrike">
              <a:solidFill>
                <a:srgbClr val="262699"/>
              </a:solidFill>
              <a:latin typeface="Times New Roman"/>
              <a:ea typeface="DejaVu Sans"/>
            </a:endParaRPr>
          </a:p>
        </p:txBody>
      </p:sp>
      <p:sp>
        <p:nvSpPr>
          <p:cNvPr id="580" name="Rectangle 1"/>
          <p:cNvSpPr/>
          <p:nvPr/>
        </p:nvSpPr>
        <p:spPr>
          <a:xfrm>
            <a:off x="73800" y="617400"/>
            <a:ext cx="10008360" cy="11869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fr-FR" sz="1800" spc="-1" strike="noStrike">
                <a:solidFill>
                  <a:schemeClr val="accent2">
                    <a:lumMod val="50000"/>
                  </a:schemeClr>
                </a:solidFill>
                <a:latin typeface="Times New Roman"/>
                <a:ea typeface="DejaVu Sans"/>
              </a:rPr>
              <a:t>Lorsqu’une comète traverse l’orbite de la Terre, elle laisse derrière elle une grande quantité de poussières.</a:t>
            </a:r>
            <a:endParaRPr b="0" lang="fr-FR" sz="1800" spc="-1" strike="noStrike">
              <a:solidFill>
                <a:srgbClr val="000000"/>
              </a:solidFill>
              <a:latin typeface="Arial"/>
            </a:endParaRPr>
          </a:p>
          <a:p>
            <a:pPr algn="ctr">
              <a:lnSpc>
                <a:spcPct val="100000"/>
              </a:lnSpc>
            </a:pPr>
            <a:r>
              <a:rPr b="0" lang="fr-FR" sz="1800" spc="-1" strike="noStrike">
                <a:solidFill>
                  <a:schemeClr val="accent2">
                    <a:lumMod val="50000"/>
                  </a:schemeClr>
                </a:solidFill>
                <a:latin typeface="Times New Roman"/>
                <a:ea typeface="DejaVu Sans"/>
              </a:rPr>
              <a:t>Une fois par an, à une vitesse de 30Km/s, la Terre vient percuter </a:t>
            </a:r>
            <a:endParaRPr b="0" lang="fr-FR" sz="1800" spc="-1" strike="noStrike">
              <a:solidFill>
                <a:srgbClr val="000000"/>
              </a:solidFill>
              <a:latin typeface="Arial"/>
            </a:endParaRPr>
          </a:p>
          <a:p>
            <a:pPr algn="ctr">
              <a:lnSpc>
                <a:spcPct val="100000"/>
              </a:lnSpc>
            </a:pPr>
            <a:r>
              <a:rPr b="0" lang="fr-FR" sz="1800" spc="-1" strike="noStrike">
                <a:solidFill>
                  <a:schemeClr val="accent2">
                    <a:lumMod val="50000"/>
                  </a:schemeClr>
                </a:solidFill>
                <a:latin typeface="Times New Roman"/>
                <a:ea typeface="DejaVu Sans"/>
              </a:rPr>
              <a:t>ces poussières, provoquant un essaim d’étoiles filantes.</a:t>
            </a:r>
            <a:endParaRPr b="0" lang="fr-FR" sz="1800" spc="-1" strike="noStrike">
              <a:solidFill>
                <a:srgbClr val="000000"/>
              </a:solidFill>
              <a:latin typeface="Arial"/>
            </a:endParaRPr>
          </a:p>
          <a:p>
            <a:pPr algn="ctr">
              <a:lnSpc>
                <a:spcPct val="100000"/>
              </a:lnSpc>
            </a:pPr>
            <a:r>
              <a:rPr b="0" lang="fr-FR" sz="1800" spc="-1" strike="noStrike">
                <a:solidFill>
                  <a:schemeClr val="accent2">
                    <a:lumMod val="50000"/>
                  </a:schemeClr>
                </a:solidFill>
                <a:latin typeface="Times New Roman"/>
                <a:ea typeface="DejaVu Sans"/>
              </a:rPr>
              <a:t>Dans l’exemple ci-dessous ce sont les Perséides.</a:t>
            </a:r>
            <a:endParaRPr b="0" lang="fr-FR" sz="18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225" dur="indefinite" restart="never" nodeType="tmRoot">
          <p:childTnLst>
            <p:seq>
              <p:cTn id="226" dur="indefinite" nodeType="mainSeq">
                <p:childTnLst>
                  <p:par>
                    <p:cTn id="227" fill="hold">
                      <p:stCondLst>
                        <p:cond delay="0"/>
                      </p:stCondLst>
                      <p:childTnLst>
                        <p:par>
                          <p:cTn id="228" fill="hold">
                            <p:stCondLst>
                              <p:cond delay="0"/>
                            </p:stCondLst>
                            <p:childTnLst>
                              <p:par>
                                <p:cTn id="229" nodeType="withEffect" fill="hold" presetClass="entr" presetID="1">
                                  <p:stCondLst>
                                    <p:cond delay="0"/>
                                  </p:stCondLst>
                                  <p:childTnLst>
                                    <p:set>
                                      <p:cBhvr>
                                        <p:cTn id="230" dur="1" fill="hold">
                                          <p:stCondLst>
                                            <p:cond delay="0"/>
                                          </p:stCondLst>
                                        </p:cTn>
                                        <p:tgtEl>
                                          <p:spTgt spid="5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6" name="Rectangle 1026"/>
          <p:cNvSpPr/>
          <p:nvPr/>
        </p:nvSpPr>
        <p:spPr>
          <a:xfrm>
            <a:off x="-79200" y="-76320"/>
            <a:ext cx="10303920" cy="7815960"/>
          </a:xfrm>
          <a:prstGeom prst="rect">
            <a:avLst/>
          </a:prstGeom>
          <a:solidFill>
            <a:schemeClr val="tx1"/>
          </a:solidFill>
          <a:ln w="9525">
            <a:solidFill>
              <a:srgbClr val="000000"/>
            </a:solidFill>
            <a:miter/>
          </a:ln>
        </p:spPr>
        <p:style>
          <a:lnRef idx="0"/>
          <a:fillRef idx="0"/>
          <a:effectRef idx="0"/>
          <a:fontRef idx="minor"/>
        </p:style>
        <p:txBody>
          <a:bodyPr wrap="none" lIns="90000" rIns="90000" tIns="45000" bIns="45000" anchor="ctr">
            <a:noAutofit/>
          </a:bodyPr>
          <a:p>
            <a:pPr algn="ctr">
              <a:lnSpc>
                <a:spcPct val="93000"/>
              </a:lnSpc>
            </a:pPr>
            <a:endParaRPr b="1" lang="fr-FR" sz="2400" spc="-1" strike="noStrike">
              <a:solidFill>
                <a:srgbClr val="ffcc00"/>
              </a:solidFill>
              <a:latin typeface="Arial"/>
              <a:ea typeface="DejaVu Sans"/>
            </a:endParaRPr>
          </a:p>
        </p:txBody>
      </p:sp>
      <p:pic>
        <p:nvPicPr>
          <p:cNvPr id="117" name="Image 3" descr="Systeme_New_Taille_G.jpg"/>
          <p:cNvPicPr/>
          <p:nvPr/>
        </p:nvPicPr>
        <p:blipFill>
          <a:blip r:embed="rId1"/>
          <a:stretch/>
        </p:blipFill>
        <p:spPr>
          <a:xfrm>
            <a:off x="1224000" y="1042920"/>
            <a:ext cx="7943040" cy="4467960"/>
          </a:xfrm>
          <a:prstGeom prst="rect">
            <a:avLst/>
          </a:prstGeom>
          <a:ln w="0">
            <a:noFill/>
          </a:ln>
        </p:spPr>
      </p:pic>
      <p:sp>
        <p:nvSpPr>
          <p:cNvPr id="118" name="ZoneTexte 5"/>
          <p:cNvSpPr/>
          <p:nvPr/>
        </p:nvSpPr>
        <p:spPr>
          <a:xfrm>
            <a:off x="717480" y="277920"/>
            <a:ext cx="1008000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2400" spc="-1" strike="noStrike">
                <a:solidFill>
                  <a:srgbClr val="eec412"/>
                </a:solidFill>
                <a:latin typeface="Times New Roman"/>
                <a:ea typeface="DejaVu Sans"/>
              </a:rPr>
              <a:t>     </a:t>
            </a:r>
            <a:r>
              <a:rPr b="0" lang="fr-FR" sz="2400" spc="-1" strike="noStrike">
                <a:solidFill>
                  <a:srgbClr val="eec412"/>
                </a:solidFill>
                <a:latin typeface="Times New Roman"/>
                <a:ea typeface="DejaVu Sans"/>
              </a:rPr>
              <a:t> </a:t>
            </a:r>
            <a:endParaRPr b="0" lang="fr-FR" sz="2400" spc="-1" strike="noStrike">
              <a:solidFill>
                <a:srgbClr val="000000"/>
              </a:solidFill>
              <a:latin typeface="Arial"/>
            </a:endParaRPr>
          </a:p>
        </p:txBody>
      </p:sp>
      <p:sp>
        <p:nvSpPr>
          <p:cNvPr id="119" name="Rectangle 8"/>
          <p:cNvSpPr/>
          <p:nvPr/>
        </p:nvSpPr>
        <p:spPr>
          <a:xfrm>
            <a:off x="3384720" y="3924360"/>
            <a:ext cx="4534920" cy="430920"/>
          </a:xfrm>
          <a:prstGeom prst="rect">
            <a:avLst/>
          </a:prstGeom>
          <a:solidFill>
            <a:schemeClr val="tx1"/>
          </a:soli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120" name="ZoneTexte 9"/>
          <p:cNvSpPr/>
          <p:nvPr/>
        </p:nvSpPr>
        <p:spPr>
          <a:xfrm>
            <a:off x="1079640" y="5724360"/>
            <a:ext cx="885600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2400" spc="-1" strike="noStrike">
                <a:solidFill>
                  <a:srgbClr val="ffff00"/>
                </a:solidFill>
                <a:latin typeface="Times New Roman"/>
                <a:ea typeface="DejaVu Sans"/>
              </a:rPr>
              <a:t>M</a:t>
            </a:r>
            <a:r>
              <a:rPr b="0" lang="fr-FR" sz="2400" spc="-1" strike="noStrike">
                <a:solidFill>
                  <a:srgbClr val="00b0f0"/>
                </a:solidFill>
                <a:latin typeface="Times New Roman"/>
                <a:ea typeface="DejaVu Sans"/>
              </a:rPr>
              <a:t>e     </a:t>
            </a:r>
            <a:r>
              <a:rPr b="1" lang="fr-FR" sz="2400" spc="-1" strike="noStrike">
                <a:solidFill>
                  <a:srgbClr val="ffff00"/>
                </a:solidFill>
                <a:latin typeface="Times New Roman"/>
                <a:ea typeface="DejaVu Sans"/>
              </a:rPr>
              <a:t>V</a:t>
            </a:r>
            <a:r>
              <a:rPr b="0" lang="fr-FR" sz="2400" spc="-1" strike="noStrike">
                <a:solidFill>
                  <a:srgbClr val="00b0f0"/>
                </a:solidFill>
                <a:latin typeface="Times New Roman"/>
                <a:ea typeface="DejaVu Sans"/>
              </a:rPr>
              <a:t>oici     </a:t>
            </a:r>
            <a:r>
              <a:rPr b="1" lang="fr-FR" sz="2400" spc="-1" strike="noStrike">
                <a:solidFill>
                  <a:srgbClr val="ffff00"/>
                </a:solidFill>
                <a:latin typeface="Times New Roman"/>
                <a:ea typeface="DejaVu Sans"/>
              </a:rPr>
              <a:t>T</a:t>
            </a:r>
            <a:r>
              <a:rPr b="0" lang="fr-FR" sz="2400" spc="-1" strike="noStrike">
                <a:solidFill>
                  <a:srgbClr val="00b0f0"/>
                </a:solidFill>
                <a:latin typeface="Times New Roman"/>
                <a:ea typeface="DejaVu Sans"/>
              </a:rPr>
              <a:t>out</a:t>
            </a:r>
            <a:r>
              <a:rPr b="0" lang="fr-FR" sz="2400" spc="-1" strike="noStrike">
                <a:solidFill>
                  <a:srgbClr val="ffff00"/>
                </a:solidFill>
                <a:latin typeface="Times New Roman"/>
                <a:ea typeface="DejaVu Sans"/>
              </a:rPr>
              <a:t>  </a:t>
            </a:r>
            <a:r>
              <a:rPr b="0" lang="fr-FR" sz="2400" spc="-1" strike="noStrike">
                <a:solidFill>
                  <a:srgbClr val="00b0f0"/>
                </a:solidFill>
                <a:latin typeface="Times New Roman"/>
                <a:ea typeface="DejaVu Sans"/>
              </a:rPr>
              <a:t>   </a:t>
            </a:r>
            <a:r>
              <a:rPr b="1" lang="fr-FR" sz="2400" spc="-1" strike="noStrike">
                <a:solidFill>
                  <a:srgbClr val="ffff00"/>
                </a:solidFill>
                <a:latin typeface="Times New Roman"/>
                <a:ea typeface="DejaVu Sans"/>
              </a:rPr>
              <a:t>M</a:t>
            </a:r>
            <a:r>
              <a:rPr b="0" lang="fr-FR" sz="2400" spc="-1" strike="noStrike">
                <a:solidFill>
                  <a:srgbClr val="00b0f0"/>
                </a:solidFill>
                <a:latin typeface="Times New Roman"/>
                <a:ea typeface="DejaVu Sans"/>
              </a:rPr>
              <a:t>ouillé,     </a:t>
            </a:r>
            <a:r>
              <a:rPr b="1" lang="fr-FR" sz="2400" spc="-1" strike="noStrike">
                <a:solidFill>
                  <a:srgbClr val="ffff00"/>
                </a:solidFill>
                <a:latin typeface="Times New Roman"/>
                <a:ea typeface="DejaVu Sans"/>
              </a:rPr>
              <a:t>J</a:t>
            </a:r>
            <a:r>
              <a:rPr b="0" lang="fr-FR" sz="2400" spc="-1" strike="noStrike">
                <a:solidFill>
                  <a:srgbClr val="00b0f0"/>
                </a:solidFill>
                <a:latin typeface="Times New Roman"/>
                <a:ea typeface="DejaVu Sans"/>
              </a:rPr>
              <a:t>’ai     </a:t>
            </a:r>
            <a:r>
              <a:rPr b="1" lang="fr-FR" sz="2400" spc="-1" strike="noStrike">
                <a:solidFill>
                  <a:srgbClr val="ffff00"/>
                </a:solidFill>
                <a:latin typeface="Times New Roman"/>
                <a:ea typeface="DejaVu Sans"/>
              </a:rPr>
              <a:t>S</a:t>
            </a:r>
            <a:r>
              <a:rPr b="0" lang="fr-FR" sz="2400" spc="-1" strike="noStrike">
                <a:solidFill>
                  <a:srgbClr val="00b0f0"/>
                </a:solidFill>
                <a:latin typeface="Times New Roman"/>
                <a:ea typeface="DejaVu Sans"/>
              </a:rPr>
              <a:t>uivi     </a:t>
            </a:r>
            <a:r>
              <a:rPr b="1" lang="fr-FR" sz="2400" spc="-1" strike="noStrike">
                <a:solidFill>
                  <a:srgbClr val="ffff00"/>
                </a:solidFill>
                <a:latin typeface="Times New Roman"/>
                <a:ea typeface="DejaVu Sans"/>
              </a:rPr>
              <a:t>U</a:t>
            </a:r>
            <a:r>
              <a:rPr b="0" lang="fr-FR" sz="2400" spc="-1" strike="noStrike">
                <a:solidFill>
                  <a:srgbClr val="00b0f0"/>
                </a:solidFill>
                <a:latin typeface="Times New Roman"/>
                <a:ea typeface="DejaVu Sans"/>
              </a:rPr>
              <a:t>n     </a:t>
            </a:r>
            <a:r>
              <a:rPr b="1" lang="fr-FR" sz="2400" spc="-1" strike="noStrike">
                <a:solidFill>
                  <a:srgbClr val="ffff00"/>
                </a:solidFill>
                <a:latin typeface="Times New Roman"/>
                <a:ea typeface="DejaVu Sans"/>
              </a:rPr>
              <a:t>N</a:t>
            </a:r>
            <a:r>
              <a:rPr b="0" lang="fr-FR" sz="2400" spc="-1" strike="noStrike">
                <a:solidFill>
                  <a:srgbClr val="00b0f0"/>
                </a:solidFill>
                <a:latin typeface="Times New Roman"/>
                <a:ea typeface="DejaVu Sans"/>
              </a:rPr>
              <a:t>uage</a:t>
            </a:r>
            <a:endParaRPr b="0" lang="fr-FR" sz="2400" spc="-1" strike="noStrike">
              <a:solidFill>
                <a:srgbClr val="000000"/>
              </a:solidFill>
              <a:latin typeface="Arial"/>
            </a:endParaRPr>
          </a:p>
        </p:txBody>
      </p:sp>
      <p:sp>
        <p:nvSpPr>
          <p:cNvPr id="121" name="ZoneTexte 11"/>
          <p:cNvSpPr/>
          <p:nvPr/>
        </p:nvSpPr>
        <p:spPr>
          <a:xfrm>
            <a:off x="719280" y="6588000"/>
            <a:ext cx="8784360" cy="3027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400" spc="-1" strike="noStrike">
                <a:solidFill>
                  <a:schemeClr val="accent3">
                    <a:lumMod val="85000"/>
                  </a:schemeClr>
                </a:solidFill>
                <a:latin typeface="Times New Roman"/>
                <a:ea typeface="DejaVu Sans"/>
              </a:rPr>
              <a:t>     </a:t>
            </a:r>
            <a:r>
              <a:rPr b="0" lang="fr-FR" sz="1400" spc="-1" strike="noStrike">
                <a:solidFill>
                  <a:schemeClr val="accent3">
                    <a:lumMod val="85000"/>
                  </a:schemeClr>
                </a:solidFill>
                <a:latin typeface="Times New Roman"/>
                <a:ea typeface="DejaVu Sans"/>
              </a:rPr>
              <a:t>Mercure      Vénus             Terre              Mars                       Jupiter        Saturne           Uranus      Neptune</a:t>
            </a:r>
            <a:endParaRPr b="0" lang="fr-FR" sz="1400" spc="-1" strike="noStrike">
              <a:solidFill>
                <a:srgbClr val="000000"/>
              </a:solidFill>
              <a:latin typeface="Arial"/>
            </a:endParaRPr>
          </a:p>
        </p:txBody>
      </p:sp>
      <p:cxnSp>
        <p:nvCxnSpPr>
          <p:cNvPr id="122" name="Connecteur droit avec flèche 13"/>
          <p:cNvCxnSpPr/>
          <p:nvPr/>
        </p:nvCxnSpPr>
        <p:spPr>
          <a:xfrm>
            <a:off x="1267560" y="6083280"/>
            <a:ext cx="720" cy="505440"/>
          </a:xfrm>
          <a:prstGeom prst="straightConnector1">
            <a:avLst/>
          </a:prstGeom>
          <a:ln w="9525">
            <a:solidFill>
              <a:srgbClr val="ffffff"/>
            </a:solidFill>
            <a:round/>
            <a:tailEnd len="med" type="arrow" w="med"/>
          </a:ln>
        </p:spPr>
      </p:cxnSp>
      <p:cxnSp>
        <p:nvCxnSpPr>
          <p:cNvPr id="123" name="Connecteur droit avec flèche 15"/>
          <p:cNvCxnSpPr/>
          <p:nvPr/>
        </p:nvCxnSpPr>
        <p:spPr>
          <a:xfrm>
            <a:off x="2087280" y="6083280"/>
            <a:ext cx="720" cy="505440"/>
          </a:xfrm>
          <a:prstGeom prst="straightConnector1">
            <a:avLst/>
          </a:prstGeom>
          <a:ln w="9525">
            <a:solidFill>
              <a:srgbClr val="ffffff"/>
            </a:solidFill>
            <a:round/>
            <a:tailEnd len="med" type="arrow" w="med"/>
          </a:ln>
        </p:spPr>
      </p:cxnSp>
      <p:cxnSp>
        <p:nvCxnSpPr>
          <p:cNvPr id="124" name="Connecteur droit avec flèche 17"/>
          <p:cNvCxnSpPr/>
          <p:nvPr/>
        </p:nvCxnSpPr>
        <p:spPr>
          <a:xfrm>
            <a:off x="3095280" y="6083280"/>
            <a:ext cx="720" cy="505440"/>
          </a:xfrm>
          <a:prstGeom prst="straightConnector1">
            <a:avLst/>
          </a:prstGeom>
          <a:ln w="9525">
            <a:solidFill>
              <a:srgbClr val="ffffff"/>
            </a:solidFill>
            <a:round/>
            <a:tailEnd len="med" type="arrow" w="med"/>
          </a:ln>
        </p:spPr>
      </p:cxnSp>
      <p:cxnSp>
        <p:nvCxnSpPr>
          <p:cNvPr id="125" name="Connecteur droit avec flèche 19"/>
          <p:cNvCxnSpPr/>
          <p:nvPr/>
        </p:nvCxnSpPr>
        <p:spPr>
          <a:xfrm>
            <a:off x="4103640" y="6083280"/>
            <a:ext cx="720" cy="505440"/>
          </a:xfrm>
          <a:prstGeom prst="straightConnector1">
            <a:avLst/>
          </a:prstGeom>
          <a:ln w="9525">
            <a:solidFill>
              <a:srgbClr val="ffffff"/>
            </a:solidFill>
            <a:round/>
            <a:tailEnd len="med" type="arrow" w="med"/>
          </a:ln>
        </p:spPr>
      </p:cxnSp>
      <p:cxnSp>
        <p:nvCxnSpPr>
          <p:cNvPr id="126" name="Connecteur droit avec flèche 23"/>
          <p:cNvCxnSpPr/>
          <p:nvPr/>
        </p:nvCxnSpPr>
        <p:spPr>
          <a:xfrm>
            <a:off x="5545080" y="6083280"/>
            <a:ext cx="720" cy="505440"/>
          </a:xfrm>
          <a:prstGeom prst="straightConnector1">
            <a:avLst/>
          </a:prstGeom>
          <a:ln w="9525">
            <a:solidFill>
              <a:srgbClr val="ffffff"/>
            </a:solidFill>
            <a:round/>
            <a:tailEnd len="med" type="arrow" w="med"/>
          </a:ln>
        </p:spPr>
      </p:cxnSp>
      <p:cxnSp>
        <p:nvCxnSpPr>
          <p:cNvPr id="127" name="Connecteur droit avec flèche 25"/>
          <p:cNvCxnSpPr/>
          <p:nvPr/>
        </p:nvCxnSpPr>
        <p:spPr>
          <a:xfrm>
            <a:off x="6335640" y="6083280"/>
            <a:ext cx="720" cy="505440"/>
          </a:xfrm>
          <a:prstGeom prst="straightConnector1">
            <a:avLst/>
          </a:prstGeom>
          <a:ln w="9525">
            <a:solidFill>
              <a:srgbClr val="ffffff"/>
            </a:solidFill>
            <a:round/>
            <a:tailEnd len="med" type="arrow" w="med"/>
          </a:ln>
        </p:spPr>
      </p:cxnSp>
      <p:cxnSp>
        <p:nvCxnSpPr>
          <p:cNvPr id="128" name="Connecteur droit avec flèche 27"/>
          <p:cNvCxnSpPr/>
          <p:nvPr/>
        </p:nvCxnSpPr>
        <p:spPr>
          <a:xfrm>
            <a:off x="7416720" y="6083280"/>
            <a:ext cx="720" cy="505440"/>
          </a:xfrm>
          <a:prstGeom prst="straightConnector1">
            <a:avLst/>
          </a:prstGeom>
          <a:ln w="9525">
            <a:solidFill>
              <a:srgbClr val="ffffff"/>
            </a:solidFill>
            <a:round/>
            <a:tailEnd len="med" type="arrow" w="med"/>
          </a:ln>
        </p:spPr>
      </p:cxnSp>
      <p:cxnSp>
        <p:nvCxnSpPr>
          <p:cNvPr id="129" name="Connecteur droit avec flèche 29"/>
          <p:cNvCxnSpPr/>
          <p:nvPr/>
        </p:nvCxnSpPr>
        <p:spPr>
          <a:xfrm>
            <a:off x="8208720" y="6083280"/>
            <a:ext cx="720" cy="505440"/>
          </a:xfrm>
          <a:prstGeom prst="straightConnector1">
            <a:avLst/>
          </a:prstGeom>
          <a:ln w="9525">
            <a:solidFill>
              <a:srgbClr val="ffffff"/>
            </a:solidFill>
            <a:round/>
            <a:tailEnd len="med" type="arrow" w="med"/>
          </a:ln>
        </p:spPr>
      </p:cxnSp>
      <p:pic>
        <p:nvPicPr>
          <p:cNvPr id="130" name="Image 16" descr="gifs7.gif"/>
          <p:cNvPicPr/>
          <p:nvPr/>
        </p:nvPicPr>
        <p:blipFill>
          <a:blip r:embed="rId2"/>
          <a:stretch/>
        </p:blipFill>
        <p:spPr>
          <a:xfrm>
            <a:off x="4032360" y="3274920"/>
            <a:ext cx="2015280" cy="2177280"/>
          </a:xfrm>
          <a:prstGeom prst="rect">
            <a:avLst/>
          </a:prstGeom>
          <a:ln w="0">
            <a:noFill/>
          </a:ln>
        </p:spPr>
      </p:pic>
      <p:sp>
        <p:nvSpPr>
          <p:cNvPr id="131" name="Rectangle 17"/>
          <p:cNvSpPr/>
          <p:nvPr/>
        </p:nvSpPr>
        <p:spPr>
          <a:xfrm>
            <a:off x="7704000" y="2700360"/>
            <a:ext cx="1080360" cy="1439280"/>
          </a:xfrm>
          <a:prstGeom prst="rect">
            <a:avLst/>
          </a:prstGeom>
          <a:solidFill>
            <a:schemeClr val="tx1"/>
          </a:soli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132" name="Rectangle à coins arrondis 17"/>
          <p:cNvSpPr/>
          <p:nvPr/>
        </p:nvSpPr>
        <p:spPr>
          <a:xfrm>
            <a:off x="1306440" y="279360"/>
            <a:ext cx="7308000" cy="447120"/>
          </a:xfrm>
          <a:prstGeom prst="roundRect">
            <a:avLst>
              <a:gd name="adj" fmla="val 16667"/>
            </a:avLst>
          </a:prstGeom>
          <a:solidFill>
            <a:schemeClr val="accent3">
              <a:lumMod val="75000"/>
            </a:schemeClr>
          </a:solidFill>
          <a:ln w="1905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133" name="Rectangle 2"/>
          <p:cNvSpPr/>
          <p:nvPr/>
        </p:nvSpPr>
        <p:spPr>
          <a:xfrm>
            <a:off x="1368360" y="250920"/>
            <a:ext cx="813528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400" spc="-1" strike="noStrike">
                <a:solidFill>
                  <a:schemeClr val="accent2">
                    <a:lumMod val="75000"/>
                  </a:schemeClr>
                </a:solidFill>
                <a:latin typeface="Times New Roman"/>
                <a:ea typeface="DejaVu Sans"/>
              </a:rPr>
              <a:t>Comment se souvenir du nom et de l’ordre des planètes ?</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nodeType="clickEffect" fill="hold">
                      <p:stCondLst>
                        <p:cond delay="indefinite"/>
                      </p:stCondLst>
                      <p:childTnLst>
                        <p:par>
                          <p:cTn id="4" nodeType="withEffect" fill="hold">
                            <p:stCondLst>
                              <p:cond delay="0"/>
                            </p:stCondLst>
                            <p:childTnLst>
                              <p:par>
                                <p:cTn id="5" nodeType="clickEffect" fill="hold" presetClass="entr" presetID="55">
                                  <p:stCondLst>
                                    <p:cond delay="0"/>
                                  </p:stCondLst>
                                  <p:childTnLst>
                                    <p:set>
                                      <p:cBhvr>
                                        <p:cTn id="6" dur="1" fill="hold">
                                          <p:stCondLst>
                                            <p:cond delay="0"/>
                                          </p:stCondLst>
                                        </p:cTn>
                                        <p:tgtEl>
                                          <p:spTgt spid="120"/>
                                        </p:tgtEl>
                                        <p:attrNameLst>
                                          <p:attrName>style.visibility</p:attrName>
                                        </p:attrNameLst>
                                      </p:cBhvr>
                                      <p:to>
                                        <p:strVal val="visible"/>
                                      </p:to>
                                    </p:set>
                                    <p:anim calcmode="lin" valueType="num">
                                      <p:cBhvr additive="repl">
                                        <p:cTn id="7" dur="1000" fill="hold"/>
                                        <p:tgtEl>
                                          <p:spTgt spid="120"/>
                                        </p:tgtEl>
                                        <p:attrNameLst>
                                          <p:attrName>ppt_w</p:attrName>
                                        </p:attrNameLst>
                                      </p:cBhvr>
                                      <p:tavLst>
                                        <p:tav tm="0">
                                          <p:val>
                                            <p:strVal val="#ppt_w*0.70"/>
                                          </p:val>
                                        </p:tav>
                                        <p:tav tm="100000">
                                          <p:val>
                                            <p:strVal val="#ppt_w"/>
                                          </p:val>
                                        </p:tav>
                                      </p:tavLst>
                                    </p:anim>
                                    <p:anim calcmode="lin" valueType="num">
                                      <p:cBhvr additive="repl">
                                        <p:cTn id="8" dur="1000" fill="hold"/>
                                        <p:tgtEl>
                                          <p:spTgt spid="120"/>
                                        </p:tgtEl>
                                        <p:attrNameLst>
                                          <p:attrName>ppt_h</p:attrName>
                                        </p:attrNameLst>
                                      </p:cBhvr>
                                      <p:tavLst>
                                        <p:tav tm="0">
                                          <p:val>
                                            <p:strVal val="#ppt_h"/>
                                          </p:val>
                                        </p:tav>
                                        <p:tav tm="100000">
                                          <p:val>
                                            <p:strVal val="#ppt_h"/>
                                          </p:val>
                                        </p:tav>
                                      </p:tavLst>
                                    </p:anim>
                                    <p:animEffect filter="fade" transition="in">
                                      <p:cBhvr additive="repl">
                                        <p:cTn id="9" dur="1000"/>
                                        <p:tgtEl>
                                          <p:spTgt spid="120"/>
                                        </p:tgtEl>
                                      </p:cBhvr>
                                    </p:animEffect>
                                  </p:childTnLst>
                                </p:cTn>
                              </p:par>
                              <p:par>
                                <p:cTn id="10" nodeType="withEffect" fill="hold" presetClass="entr" presetID="55">
                                  <p:stCondLst>
                                    <p:cond delay="0"/>
                                  </p:stCondLst>
                                  <p:childTnLst>
                                    <p:set>
                                      <p:cBhvr>
                                        <p:cTn id="11" dur="1" fill="hold">
                                          <p:stCondLst>
                                            <p:cond delay="0"/>
                                          </p:stCondLst>
                                        </p:cTn>
                                        <p:tgtEl>
                                          <p:spTgt spid="130"/>
                                        </p:tgtEl>
                                        <p:attrNameLst>
                                          <p:attrName>style.visibility</p:attrName>
                                        </p:attrNameLst>
                                      </p:cBhvr>
                                      <p:to>
                                        <p:strVal val="visible"/>
                                      </p:to>
                                    </p:set>
                                    <p:anim calcmode="lin" valueType="num">
                                      <p:cBhvr additive="repl">
                                        <p:cTn id="12" dur="1000" fill="hold"/>
                                        <p:tgtEl>
                                          <p:spTgt spid="130"/>
                                        </p:tgtEl>
                                        <p:attrNameLst>
                                          <p:attrName>ppt_w</p:attrName>
                                        </p:attrNameLst>
                                      </p:cBhvr>
                                      <p:tavLst>
                                        <p:tav tm="0">
                                          <p:val>
                                            <p:strVal val="#ppt_w*0.70"/>
                                          </p:val>
                                        </p:tav>
                                        <p:tav tm="100000">
                                          <p:val>
                                            <p:strVal val="#ppt_w"/>
                                          </p:val>
                                        </p:tav>
                                      </p:tavLst>
                                    </p:anim>
                                    <p:anim calcmode="lin" valueType="num">
                                      <p:cBhvr additive="repl">
                                        <p:cTn id="13" dur="1000" fill="hold"/>
                                        <p:tgtEl>
                                          <p:spTgt spid="130"/>
                                        </p:tgtEl>
                                        <p:attrNameLst>
                                          <p:attrName>ppt_h</p:attrName>
                                        </p:attrNameLst>
                                      </p:cBhvr>
                                      <p:tavLst>
                                        <p:tav tm="0">
                                          <p:val>
                                            <p:strVal val="#ppt_h"/>
                                          </p:val>
                                        </p:tav>
                                        <p:tav tm="100000">
                                          <p:val>
                                            <p:strVal val="#ppt_h"/>
                                          </p:val>
                                        </p:tav>
                                      </p:tavLst>
                                    </p:anim>
                                    <p:animEffect filter="fade" transition="in">
                                      <p:cBhvr additive="repl">
                                        <p:cTn id="14" dur="1000"/>
                                        <p:tgtEl>
                                          <p:spTgt spid="130"/>
                                        </p:tgtEl>
                                      </p:cBhvr>
                                    </p:animEffect>
                                  </p:childTnLst>
                                </p:cTn>
                              </p:par>
                              <p:par>
                                <p:cTn id="15" nodeType="withEffect" fill="hold" presetClass="entr" presetID="55">
                                  <p:stCondLst>
                                    <p:cond delay="0"/>
                                  </p:stCondLst>
                                  <p:childTnLst>
                                    <p:set>
                                      <p:cBhvr>
                                        <p:cTn id="16" dur="1" fill="hold">
                                          <p:stCondLst>
                                            <p:cond delay="0"/>
                                          </p:stCondLst>
                                        </p:cTn>
                                        <p:tgtEl>
                                          <p:spTgt spid="123"/>
                                        </p:tgtEl>
                                        <p:attrNameLst>
                                          <p:attrName>style.visibility</p:attrName>
                                        </p:attrNameLst>
                                      </p:cBhvr>
                                      <p:to>
                                        <p:strVal val="visible"/>
                                      </p:to>
                                    </p:set>
                                    <p:anim calcmode="lin" valueType="num">
                                      <p:cBhvr additive="repl">
                                        <p:cTn id="17" dur="1000" fill="hold"/>
                                        <p:tgtEl>
                                          <p:spTgt spid="123"/>
                                        </p:tgtEl>
                                        <p:attrNameLst>
                                          <p:attrName>ppt_w</p:attrName>
                                        </p:attrNameLst>
                                      </p:cBhvr>
                                      <p:tavLst>
                                        <p:tav tm="0">
                                          <p:val>
                                            <p:strVal val="#ppt_w*0.70"/>
                                          </p:val>
                                        </p:tav>
                                        <p:tav tm="100000">
                                          <p:val>
                                            <p:strVal val="#ppt_w"/>
                                          </p:val>
                                        </p:tav>
                                      </p:tavLst>
                                    </p:anim>
                                    <p:anim calcmode="lin" valueType="num">
                                      <p:cBhvr additive="repl">
                                        <p:cTn id="18" dur="1000" fill="hold"/>
                                        <p:tgtEl>
                                          <p:spTgt spid="123"/>
                                        </p:tgtEl>
                                        <p:attrNameLst>
                                          <p:attrName>ppt_h</p:attrName>
                                        </p:attrNameLst>
                                      </p:cBhvr>
                                      <p:tavLst>
                                        <p:tav tm="0">
                                          <p:val>
                                            <p:strVal val="#ppt_h"/>
                                          </p:val>
                                        </p:tav>
                                        <p:tav tm="100000">
                                          <p:val>
                                            <p:strVal val="#ppt_h"/>
                                          </p:val>
                                        </p:tav>
                                      </p:tavLst>
                                    </p:anim>
                                    <p:animEffect filter="fade" transition="in">
                                      <p:cBhvr additive="repl">
                                        <p:cTn id="19" dur="1000"/>
                                        <p:tgtEl>
                                          <p:spTgt spid="123"/>
                                        </p:tgtEl>
                                      </p:cBhvr>
                                    </p:animEffect>
                                  </p:childTnLst>
                                </p:cTn>
                              </p:par>
                              <p:par>
                                <p:cTn id="20" nodeType="withEffect" fill="hold" presetClass="entr" presetID="55">
                                  <p:stCondLst>
                                    <p:cond delay="0"/>
                                  </p:stCondLst>
                                  <p:childTnLst>
                                    <p:set>
                                      <p:cBhvr>
                                        <p:cTn id="21" dur="1" fill="hold">
                                          <p:stCondLst>
                                            <p:cond delay="0"/>
                                          </p:stCondLst>
                                        </p:cTn>
                                        <p:tgtEl>
                                          <p:spTgt spid="124"/>
                                        </p:tgtEl>
                                        <p:attrNameLst>
                                          <p:attrName>style.visibility</p:attrName>
                                        </p:attrNameLst>
                                      </p:cBhvr>
                                      <p:to>
                                        <p:strVal val="visible"/>
                                      </p:to>
                                    </p:set>
                                    <p:anim calcmode="lin" valueType="num">
                                      <p:cBhvr additive="repl">
                                        <p:cTn id="22" dur="1000" fill="hold"/>
                                        <p:tgtEl>
                                          <p:spTgt spid="124"/>
                                        </p:tgtEl>
                                        <p:attrNameLst>
                                          <p:attrName>ppt_w</p:attrName>
                                        </p:attrNameLst>
                                      </p:cBhvr>
                                      <p:tavLst>
                                        <p:tav tm="0">
                                          <p:val>
                                            <p:strVal val="#ppt_w*0.70"/>
                                          </p:val>
                                        </p:tav>
                                        <p:tav tm="100000">
                                          <p:val>
                                            <p:strVal val="#ppt_w"/>
                                          </p:val>
                                        </p:tav>
                                      </p:tavLst>
                                    </p:anim>
                                    <p:anim calcmode="lin" valueType="num">
                                      <p:cBhvr additive="repl">
                                        <p:cTn id="23" dur="1000" fill="hold"/>
                                        <p:tgtEl>
                                          <p:spTgt spid="124"/>
                                        </p:tgtEl>
                                        <p:attrNameLst>
                                          <p:attrName>ppt_h</p:attrName>
                                        </p:attrNameLst>
                                      </p:cBhvr>
                                      <p:tavLst>
                                        <p:tav tm="0">
                                          <p:val>
                                            <p:strVal val="#ppt_h"/>
                                          </p:val>
                                        </p:tav>
                                        <p:tav tm="100000">
                                          <p:val>
                                            <p:strVal val="#ppt_h"/>
                                          </p:val>
                                        </p:tav>
                                      </p:tavLst>
                                    </p:anim>
                                    <p:animEffect filter="fade" transition="in">
                                      <p:cBhvr additive="repl">
                                        <p:cTn id="24" dur="1000"/>
                                        <p:tgtEl>
                                          <p:spTgt spid="124"/>
                                        </p:tgtEl>
                                      </p:cBhvr>
                                    </p:animEffect>
                                  </p:childTnLst>
                                </p:cTn>
                              </p:par>
                              <p:par>
                                <p:cTn id="25" nodeType="withEffect" fill="hold" presetClass="entr" presetID="55">
                                  <p:stCondLst>
                                    <p:cond delay="0"/>
                                  </p:stCondLst>
                                  <p:childTnLst>
                                    <p:set>
                                      <p:cBhvr>
                                        <p:cTn id="26" dur="1" fill="hold">
                                          <p:stCondLst>
                                            <p:cond delay="0"/>
                                          </p:stCondLst>
                                        </p:cTn>
                                        <p:tgtEl>
                                          <p:spTgt spid="125"/>
                                        </p:tgtEl>
                                        <p:attrNameLst>
                                          <p:attrName>style.visibility</p:attrName>
                                        </p:attrNameLst>
                                      </p:cBhvr>
                                      <p:to>
                                        <p:strVal val="visible"/>
                                      </p:to>
                                    </p:set>
                                    <p:anim calcmode="lin" valueType="num">
                                      <p:cBhvr additive="repl">
                                        <p:cTn id="27" dur="1000" fill="hold"/>
                                        <p:tgtEl>
                                          <p:spTgt spid="125"/>
                                        </p:tgtEl>
                                        <p:attrNameLst>
                                          <p:attrName>ppt_w</p:attrName>
                                        </p:attrNameLst>
                                      </p:cBhvr>
                                      <p:tavLst>
                                        <p:tav tm="0">
                                          <p:val>
                                            <p:strVal val="#ppt_w*0.70"/>
                                          </p:val>
                                        </p:tav>
                                        <p:tav tm="100000">
                                          <p:val>
                                            <p:strVal val="#ppt_w"/>
                                          </p:val>
                                        </p:tav>
                                      </p:tavLst>
                                    </p:anim>
                                    <p:anim calcmode="lin" valueType="num">
                                      <p:cBhvr additive="repl">
                                        <p:cTn id="28" dur="1000" fill="hold"/>
                                        <p:tgtEl>
                                          <p:spTgt spid="125"/>
                                        </p:tgtEl>
                                        <p:attrNameLst>
                                          <p:attrName>ppt_h</p:attrName>
                                        </p:attrNameLst>
                                      </p:cBhvr>
                                      <p:tavLst>
                                        <p:tav tm="0">
                                          <p:val>
                                            <p:strVal val="#ppt_h"/>
                                          </p:val>
                                        </p:tav>
                                        <p:tav tm="100000">
                                          <p:val>
                                            <p:strVal val="#ppt_h"/>
                                          </p:val>
                                        </p:tav>
                                      </p:tavLst>
                                    </p:anim>
                                    <p:animEffect filter="fade" transition="in">
                                      <p:cBhvr additive="repl">
                                        <p:cTn id="29" dur="1000"/>
                                        <p:tgtEl>
                                          <p:spTgt spid="125"/>
                                        </p:tgtEl>
                                      </p:cBhvr>
                                    </p:animEffect>
                                  </p:childTnLst>
                                </p:cTn>
                              </p:par>
                              <p:par>
                                <p:cTn id="30" nodeType="withEffect" fill="hold" presetClass="entr" presetID="55">
                                  <p:stCondLst>
                                    <p:cond delay="0"/>
                                  </p:stCondLst>
                                  <p:childTnLst>
                                    <p:set>
                                      <p:cBhvr>
                                        <p:cTn id="31" dur="1" fill="hold">
                                          <p:stCondLst>
                                            <p:cond delay="0"/>
                                          </p:stCondLst>
                                        </p:cTn>
                                        <p:tgtEl>
                                          <p:spTgt spid="126"/>
                                        </p:tgtEl>
                                        <p:attrNameLst>
                                          <p:attrName>style.visibility</p:attrName>
                                        </p:attrNameLst>
                                      </p:cBhvr>
                                      <p:to>
                                        <p:strVal val="visible"/>
                                      </p:to>
                                    </p:set>
                                    <p:anim calcmode="lin" valueType="num">
                                      <p:cBhvr additive="repl">
                                        <p:cTn id="32" dur="1000" fill="hold"/>
                                        <p:tgtEl>
                                          <p:spTgt spid="126"/>
                                        </p:tgtEl>
                                        <p:attrNameLst>
                                          <p:attrName>ppt_w</p:attrName>
                                        </p:attrNameLst>
                                      </p:cBhvr>
                                      <p:tavLst>
                                        <p:tav tm="0">
                                          <p:val>
                                            <p:strVal val="#ppt_w*0.70"/>
                                          </p:val>
                                        </p:tav>
                                        <p:tav tm="100000">
                                          <p:val>
                                            <p:strVal val="#ppt_w"/>
                                          </p:val>
                                        </p:tav>
                                      </p:tavLst>
                                    </p:anim>
                                    <p:anim calcmode="lin" valueType="num">
                                      <p:cBhvr additive="repl">
                                        <p:cTn id="33" dur="1000" fill="hold"/>
                                        <p:tgtEl>
                                          <p:spTgt spid="126"/>
                                        </p:tgtEl>
                                        <p:attrNameLst>
                                          <p:attrName>ppt_h</p:attrName>
                                        </p:attrNameLst>
                                      </p:cBhvr>
                                      <p:tavLst>
                                        <p:tav tm="0">
                                          <p:val>
                                            <p:strVal val="#ppt_h"/>
                                          </p:val>
                                        </p:tav>
                                        <p:tav tm="100000">
                                          <p:val>
                                            <p:strVal val="#ppt_h"/>
                                          </p:val>
                                        </p:tav>
                                      </p:tavLst>
                                    </p:anim>
                                    <p:animEffect filter="fade" transition="in">
                                      <p:cBhvr additive="repl">
                                        <p:cTn id="34" dur="1000"/>
                                        <p:tgtEl>
                                          <p:spTgt spid="126"/>
                                        </p:tgtEl>
                                      </p:cBhvr>
                                    </p:animEffect>
                                  </p:childTnLst>
                                </p:cTn>
                              </p:par>
                              <p:par>
                                <p:cTn id="35" nodeType="withEffect" fill="hold" presetClass="entr" presetID="55">
                                  <p:stCondLst>
                                    <p:cond delay="0"/>
                                  </p:stCondLst>
                                  <p:childTnLst>
                                    <p:set>
                                      <p:cBhvr>
                                        <p:cTn id="36" dur="1" fill="hold">
                                          <p:stCondLst>
                                            <p:cond delay="0"/>
                                          </p:stCondLst>
                                        </p:cTn>
                                        <p:tgtEl>
                                          <p:spTgt spid="127"/>
                                        </p:tgtEl>
                                        <p:attrNameLst>
                                          <p:attrName>style.visibility</p:attrName>
                                        </p:attrNameLst>
                                      </p:cBhvr>
                                      <p:to>
                                        <p:strVal val="visible"/>
                                      </p:to>
                                    </p:set>
                                    <p:anim calcmode="lin" valueType="num">
                                      <p:cBhvr additive="repl">
                                        <p:cTn id="37" dur="1000" fill="hold"/>
                                        <p:tgtEl>
                                          <p:spTgt spid="127"/>
                                        </p:tgtEl>
                                        <p:attrNameLst>
                                          <p:attrName>ppt_w</p:attrName>
                                        </p:attrNameLst>
                                      </p:cBhvr>
                                      <p:tavLst>
                                        <p:tav tm="0">
                                          <p:val>
                                            <p:strVal val="#ppt_w*0.70"/>
                                          </p:val>
                                        </p:tav>
                                        <p:tav tm="100000">
                                          <p:val>
                                            <p:strVal val="#ppt_w"/>
                                          </p:val>
                                        </p:tav>
                                      </p:tavLst>
                                    </p:anim>
                                    <p:anim calcmode="lin" valueType="num">
                                      <p:cBhvr additive="repl">
                                        <p:cTn id="38" dur="1000" fill="hold"/>
                                        <p:tgtEl>
                                          <p:spTgt spid="127"/>
                                        </p:tgtEl>
                                        <p:attrNameLst>
                                          <p:attrName>ppt_h</p:attrName>
                                        </p:attrNameLst>
                                      </p:cBhvr>
                                      <p:tavLst>
                                        <p:tav tm="0">
                                          <p:val>
                                            <p:strVal val="#ppt_h"/>
                                          </p:val>
                                        </p:tav>
                                        <p:tav tm="100000">
                                          <p:val>
                                            <p:strVal val="#ppt_h"/>
                                          </p:val>
                                        </p:tav>
                                      </p:tavLst>
                                    </p:anim>
                                    <p:animEffect filter="fade" transition="in">
                                      <p:cBhvr additive="repl">
                                        <p:cTn id="39" dur="1000"/>
                                        <p:tgtEl>
                                          <p:spTgt spid="127"/>
                                        </p:tgtEl>
                                      </p:cBhvr>
                                    </p:animEffect>
                                  </p:childTnLst>
                                </p:cTn>
                              </p:par>
                              <p:par>
                                <p:cTn id="40" nodeType="withEffect" fill="hold" presetClass="entr" presetID="55">
                                  <p:stCondLst>
                                    <p:cond delay="0"/>
                                  </p:stCondLst>
                                  <p:childTnLst>
                                    <p:set>
                                      <p:cBhvr>
                                        <p:cTn id="41" dur="1" fill="hold">
                                          <p:stCondLst>
                                            <p:cond delay="0"/>
                                          </p:stCondLst>
                                        </p:cTn>
                                        <p:tgtEl>
                                          <p:spTgt spid="128"/>
                                        </p:tgtEl>
                                        <p:attrNameLst>
                                          <p:attrName>style.visibility</p:attrName>
                                        </p:attrNameLst>
                                      </p:cBhvr>
                                      <p:to>
                                        <p:strVal val="visible"/>
                                      </p:to>
                                    </p:set>
                                    <p:anim calcmode="lin" valueType="num">
                                      <p:cBhvr additive="repl">
                                        <p:cTn id="42" dur="1000" fill="hold"/>
                                        <p:tgtEl>
                                          <p:spTgt spid="128"/>
                                        </p:tgtEl>
                                        <p:attrNameLst>
                                          <p:attrName>ppt_w</p:attrName>
                                        </p:attrNameLst>
                                      </p:cBhvr>
                                      <p:tavLst>
                                        <p:tav tm="0">
                                          <p:val>
                                            <p:strVal val="#ppt_w*0.70"/>
                                          </p:val>
                                        </p:tav>
                                        <p:tav tm="100000">
                                          <p:val>
                                            <p:strVal val="#ppt_w"/>
                                          </p:val>
                                        </p:tav>
                                      </p:tavLst>
                                    </p:anim>
                                    <p:anim calcmode="lin" valueType="num">
                                      <p:cBhvr additive="repl">
                                        <p:cTn id="43" dur="1000" fill="hold"/>
                                        <p:tgtEl>
                                          <p:spTgt spid="128"/>
                                        </p:tgtEl>
                                        <p:attrNameLst>
                                          <p:attrName>ppt_h</p:attrName>
                                        </p:attrNameLst>
                                      </p:cBhvr>
                                      <p:tavLst>
                                        <p:tav tm="0">
                                          <p:val>
                                            <p:strVal val="#ppt_h"/>
                                          </p:val>
                                        </p:tav>
                                        <p:tav tm="100000">
                                          <p:val>
                                            <p:strVal val="#ppt_h"/>
                                          </p:val>
                                        </p:tav>
                                      </p:tavLst>
                                    </p:anim>
                                    <p:animEffect filter="fade" transition="in">
                                      <p:cBhvr additive="repl">
                                        <p:cTn id="44" dur="1000"/>
                                        <p:tgtEl>
                                          <p:spTgt spid="128"/>
                                        </p:tgtEl>
                                      </p:cBhvr>
                                    </p:animEffect>
                                  </p:childTnLst>
                                </p:cTn>
                              </p:par>
                              <p:par>
                                <p:cTn id="45" nodeType="withEffect" fill="hold" presetClass="entr" presetID="55">
                                  <p:stCondLst>
                                    <p:cond delay="0"/>
                                  </p:stCondLst>
                                  <p:childTnLst>
                                    <p:set>
                                      <p:cBhvr>
                                        <p:cTn id="46" dur="1" fill="hold">
                                          <p:stCondLst>
                                            <p:cond delay="0"/>
                                          </p:stCondLst>
                                        </p:cTn>
                                        <p:tgtEl>
                                          <p:spTgt spid="129"/>
                                        </p:tgtEl>
                                        <p:attrNameLst>
                                          <p:attrName>style.visibility</p:attrName>
                                        </p:attrNameLst>
                                      </p:cBhvr>
                                      <p:to>
                                        <p:strVal val="visible"/>
                                      </p:to>
                                    </p:set>
                                    <p:anim calcmode="lin" valueType="num">
                                      <p:cBhvr additive="repl">
                                        <p:cTn id="47" dur="1000" fill="hold"/>
                                        <p:tgtEl>
                                          <p:spTgt spid="129"/>
                                        </p:tgtEl>
                                        <p:attrNameLst>
                                          <p:attrName>ppt_w</p:attrName>
                                        </p:attrNameLst>
                                      </p:cBhvr>
                                      <p:tavLst>
                                        <p:tav tm="0">
                                          <p:val>
                                            <p:strVal val="#ppt_w*0.70"/>
                                          </p:val>
                                        </p:tav>
                                        <p:tav tm="100000">
                                          <p:val>
                                            <p:strVal val="#ppt_w"/>
                                          </p:val>
                                        </p:tav>
                                      </p:tavLst>
                                    </p:anim>
                                    <p:anim calcmode="lin" valueType="num">
                                      <p:cBhvr additive="repl">
                                        <p:cTn id="48" dur="1000" fill="hold"/>
                                        <p:tgtEl>
                                          <p:spTgt spid="129"/>
                                        </p:tgtEl>
                                        <p:attrNameLst>
                                          <p:attrName>ppt_h</p:attrName>
                                        </p:attrNameLst>
                                      </p:cBhvr>
                                      <p:tavLst>
                                        <p:tav tm="0">
                                          <p:val>
                                            <p:strVal val="#ppt_h"/>
                                          </p:val>
                                        </p:tav>
                                        <p:tav tm="100000">
                                          <p:val>
                                            <p:strVal val="#ppt_h"/>
                                          </p:val>
                                        </p:tav>
                                      </p:tavLst>
                                    </p:anim>
                                    <p:animEffect filter="fade" transition="in">
                                      <p:cBhvr additive="repl">
                                        <p:cTn id="49" dur="1000"/>
                                        <p:tgtEl>
                                          <p:spTgt spid="129"/>
                                        </p:tgtEl>
                                      </p:cBhvr>
                                    </p:animEffect>
                                  </p:childTnLst>
                                </p:cTn>
                              </p:par>
                              <p:par>
                                <p:cTn id="50" nodeType="withEffect" fill="hold" presetClass="entr" presetID="55">
                                  <p:stCondLst>
                                    <p:cond delay="0"/>
                                  </p:stCondLst>
                                  <p:childTnLst>
                                    <p:set>
                                      <p:cBhvr>
                                        <p:cTn id="51" dur="1" fill="hold">
                                          <p:stCondLst>
                                            <p:cond delay="0"/>
                                          </p:stCondLst>
                                        </p:cTn>
                                        <p:tgtEl>
                                          <p:spTgt spid="121"/>
                                        </p:tgtEl>
                                        <p:attrNameLst>
                                          <p:attrName>style.visibility</p:attrName>
                                        </p:attrNameLst>
                                      </p:cBhvr>
                                      <p:to>
                                        <p:strVal val="visible"/>
                                      </p:to>
                                    </p:set>
                                    <p:anim calcmode="lin" valueType="num">
                                      <p:cBhvr additive="repl">
                                        <p:cTn id="52" dur="1000" fill="hold"/>
                                        <p:tgtEl>
                                          <p:spTgt spid="121"/>
                                        </p:tgtEl>
                                        <p:attrNameLst>
                                          <p:attrName>ppt_w</p:attrName>
                                        </p:attrNameLst>
                                      </p:cBhvr>
                                      <p:tavLst>
                                        <p:tav tm="0">
                                          <p:val>
                                            <p:strVal val="#ppt_w*0.70"/>
                                          </p:val>
                                        </p:tav>
                                        <p:tav tm="100000">
                                          <p:val>
                                            <p:strVal val="#ppt_w"/>
                                          </p:val>
                                        </p:tav>
                                      </p:tavLst>
                                    </p:anim>
                                    <p:anim calcmode="lin" valueType="num">
                                      <p:cBhvr additive="repl">
                                        <p:cTn id="53" dur="1000" fill="hold"/>
                                        <p:tgtEl>
                                          <p:spTgt spid="121"/>
                                        </p:tgtEl>
                                        <p:attrNameLst>
                                          <p:attrName>ppt_h</p:attrName>
                                        </p:attrNameLst>
                                      </p:cBhvr>
                                      <p:tavLst>
                                        <p:tav tm="0">
                                          <p:val>
                                            <p:strVal val="#ppt_h"/>
                                          </p:val>
                                        </p:tav>
                                        <p:tav tm="100000">
                                          <p:val>
                                            <p:strVal val="#ppt_h"/>
                                          </p:val>
                                        </p:tav>
                                      </p:tavLst>
                                    </p:anim>
                                    <p:animEffect filter="fade" transition="in">
                                      <p:cBhvr additive="repl">
                                        <p:cTn id="54" dur="1000"/>
                                        <p:tgtEl>
                                          <p:spTgt spid="121"/>
                                        </p:tgtEl>
                                      </p:cBhvr>
                                    </p:animEffect>
                                  </p:childTnLst>
                                </p:cTn>
                              </p:par>
                              <p:par>
                                <p:cTn id="55" nodeType="withEffect" fill="hold" presetClass="entr" presetID="1">
                                  <p:stCondLst>
                                    <p:cond delay="0"/>
                                  </p:stCondLst>
                                  <p:childTnLst>
                                    <p:set>
                                      <p:cBhvr>
                                        <p:cTn id="56"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581" name="Object 2"/>
          <p:cNvGraphicFramePr/>
          <p:nvPr/>
        </p:nvGraphicFramePr>
        <p:xfrm>
          <a:off x="360" y="720"/>
          <a:ext cx="10078920" cy="7558200"/>
        </p:xfrm>
        <a:graphic>
          <a:graphicData uri="http://schemas.openxmlformats.org/presentationml/2006/ole">
            <p:oleObj progId="CorelPhotoPaint.Image.7" r:id="rId1" spid="">
              <p:embed/>
              <p:pic>
                <p:nvPicPr>
                  <p:cNvPr id="582" name="Object 2" descr=""/>
                  <p:cNvPicPr/>
                  <p:nvPr/>
                </p:nvPicPr>
                <p:blipFill>
                  <a:blip r:embed="rId2"/>
                  <a:stretch/>
                </p:blipFill>
                <p:spPr>
                  <a:xfrm>
                    <a:off x="360" y="720"/>
                    <a:ext cx="10078920" cy="7558200"/>
                  </a:xfrm>
                  <a:prstGeom prst="rect">
                    <a:avLst/>
                  </a:prstGeom>
                  <a:ln w="0">
                    <a:noFill/>
                  </a:ln>
                </p:spPr>
              </p:pic>
            </p:oleObj>
          </a:graphicData>
        </a:graphic>
      </p:graphicFrame>
      <p:pic>
        <p:nvPicPr>
          <p:cNvPr id="583" name="Picture 2" descr="Afficher l'image d'origine"/>
          <p:cNvPicPr/>
          <p:nvPr/>
        </p:nvPicPr>
        <p:blipFill>
          <a:blip r:embed="rId3"/>
          <a:stretch/>
        </p:blipFill>
        <p:spPr>
          <a:xfrm>
            <a:off x="646560" y="1549080"/>
            <a:ext cx="8883720" cy="5578200"/>
          </a:xfrm>
          <a:prstGeom prst="rect">
            <a:avLst/>
          </a:prstGeom>
          <a:ln w="0">
            <a:noFill/>
          </a:ln>
        </p:spPr>
      </p:pic>
      <p:cxnSp>
        <p:nvCxnSpPr>
          <p:cNvPr id="584" name="Connecteur droit 3"/>
          <p:cNvCxnSpPr/>
          <p:nvPr/>
        </p:nvCxnSpPr>
        <p:spPr>
          <a:xfrm>
            <a:off x="4914000" y="4231080"/>
            <a:ext cx="305280" cy="284400"/>
          </a:xfrm>
          <a:prstGeom prst="straightConnector1">
            <a:avLst/>
          </a:prstGeom>
          <a:ln w="28575">
            <a:solidFill>
              <a:srgbClr val="ffc000"/>
            </a:solidFill>
            <a:round/>
          </a:ln>
        </p:spPr>
      </p:cxnSp>
      <p:cxnSp>
        <p:nvCxnSpPr>
          <p:cNvPr id="585" name="Connecteur droit 6"/>
          <p:cNvCxnSpPr/>
          <p:nvPr/>
        </p:nvCxnSpPr>
        <p:spPr>
          <a:xfrm flipH="1">
            <a:off x="4945680" y="4231080"/>
            <a:ext cx="231840" cy="294840"/>
          </a:xfrm>
          <a:prstGeom prst="straightConnector1">
            <a:avLst/>
          </a:prstGeom>
          <a:ln w="28575">
            <a:solidFill>
              <a:srgbClr val="ffc000"/>
            </a:solidFill>
            <a:round/>
          </a:ln>
        </p:spPr>
      </p:cxnSp>
      <p:sp>
        <p:nvSpPr>
          <p:cNvPr id="586" name="Rectangle à coins arrondis 8"/>
          <p:cNvSpPr/>
          <p:nvPr/>
        </p:nvSpPr>
        <p:spPr>
          <a:xfrm>
            <a:off x="524520" y="205920"/>
            <a:ext cx="9123480" cy="1148040"/>
          </a:xfrm>
          <a:prstGeom prst="roundRect">
            <a:avLst>
              <a:gd name="adj" fmla="val 16667"/>
            </a:avLst>
          </a:prstGeom>
          <a:solidFill>
            <a:srgbClr val="eec412"/>
          </a:solidFill>
          <a:ln w="19050">
            <a:solidFill>
              <a:srgbClr val="00b0f0"/>
            </a:solidFill>
            <a:round/>
          </a:ln>
        </p:spPr>
        <p:style>
          <a:lnRef idx="0"/>
          <a:fillRef idx="0"/>
          <a:effectRef idx="0"/>
          <a:fontRef idx="minor"/>
        </p:style>
        <p:txBody>
          <a:bodyPr lIns="90000" rIns="90000" tIns="45000" bIns="45000" anchor="t">
            <a:noAutofit/>
          </a:bodyPr>
          <a:p>
            <a:pPr algn="ctr">
              <a:lnSpc>
                <a:spcPct val="100000"/>
              </a:lnSpc>
            </a:pPr>
            <a:endParaRPr b="0" lang="fr-FR" sz="1800" spc="-1" strike="noStrike">
              <a:solidFill>
                <a:srgbClr val="262699"/>
              </a:solidFill>
              <a:latin typeface="Times New Roman"/>
              <a:ea typeface="DejaVu Sans"/>
            </a:endParaRPr>
          </a:p>
        </p:txBody>
      </p:sp>
      <p:sp>
        <p:nvSpPr>
          <p:cNvPr id="587" name="Rectangle 1"/>
          <p:cNvSpPr/>
          <p:nvPr/>
        </p:nvSpPr>
        <p:spPr>
          <a:xfrm>
            <a:off x="524520" y="180360"/>
            <a:ext cx="9000360" cy="11869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fr-FR" sz="1800" spc="-1" strike="noStrike">
                <a:solidFill>
                  <a:schemeClr val="accent2">
                    <a:lumMod val="50000"/>
                  </a:schemeClr>
                </a:solidFill>
                <a:latin typeface="Calibri"/>
                <a:ea typeface="DejaVu Sans"/>
              </a:rPr>
              <a:t>Chacun de ces essaims semble provenir d’une région du ciel que l’on appelle le radiant</a:t>
            </a:r>
            <a:r>
              <a:rPr b="1" lang="fr-FR" sz="1800" spc="-1" strike="noStrike">
                <a:solidFill>
                  <a:schemeClr val="accent2">
                    <a:lumMod val="50000"/>
                  </a:schemeClr>
                </a:solidFill>
                <a:latin typeface="Calibri"/>
                <a:ea typeface="DejaVu Sans"/>
              </a:rPr>
              <a:t>.</a:t>
            </a:r>
            <a:endParaRPr b="0" lang="fr-FR" sz="1800" spc="-1" strike="noStrike">
              <a:solidFill>
                <a:srgbClr val="000000"/>
              </a:solidFill>
              <a:latin typeface="Arial"/>
            </a:endParaRPr>
          </a:p>
          <a:p>
            <a:pPr algn="ctr">
              <a:lnSpc>
                <a:spcPct val="100000"/>
              </a:lnSpc>
            </a:pPr>
            <a:r>
              <a:rPr b="0" lang="fr-FR" sz="1800" spc="-1" strike="noStrike">
                <a:solidFill>
                  <a:schemeClr val="accent2">
                    <a:lumMod val="50000"/>
                  </a:schemeClr>
                </a:solidFill>
                <a:latin typeface="Calibri"/>
                <a:ea typeface="DejaVu Sans"/>
              </a:rPr>
              <a:t>C’est la direction du déplacement de la Terre sur son orbite.</a:t>
            </a:r>
            <a:endParaRPr b="0" lang="fr-FR" sz="1800" spc="-1" strike="noStrike">
              <a:solidFill>
                <a:srgbClr val="000000"/>
              </a:solidFill>
              <a:latin typeface="Arial"/>
            </a:endParaRPr>
          </a:p>
          <a:p>
            <a:pPr algn="ctr">
              <a:lnSpc>
                <a:spcPct val="100000"/>
              </a:lnSpc>
            </a:pPr>
            <a:r>
              <a:rPr b="0" lang="fr-FR" sz="1800" spc="-1" strike="noStrike">
                <a:solidFill>
                  <a:schemeClr val="accent2">
                    <a:lumMod val="50000"/>
                  </a:schemeClr>
                </a:solidFill>
                <a:latin typeface="Calibri"/>
                <a:ea typeface="DejaVu Sans"/>
              </a:rPr>
              <a:t>Ce radiant se trouve dans une constellation qui donnera son nom à l’essaim d’étoiles filantes.</a:t>
            </a:r>
            <a:endParaRPr b="0" lang="fr-FR" sz="1800" spc="-1" strike="noStrike">
              <a:solidFill>
                <a:srgbClr val="000000"/>
              </a:solidFill>
              <a:latin typeface="Arial"/>
            </a:endParaRPr>
          </a:p>
          <a:p>
            <a:pPr algn="ctr">
              <a:lnSpc>
                <a:spcPct val="100000"/>
              </a:lnSpc>
            </a:pPr>
            <a:r>
              <a:rPr b="0" lang="fr-FR" sz="1800" spc="-1" strike="noStrike">
                <a:solidFill>
                  <a:schemeClr val="accent2">
                    <a:lumMod val="50000"/>
                  </a:schemeClr>
                </a:solidFill>
                <a:latin typeface="Calibri"/>
                <a:ea typeface="DejaVu Sans"/>
              </a:rPr>
              <a:t>Exemple : si le radiant se trouve dans La constellation du </a:t>
            </a:r>
            <a:r>
              <a:rPr b="1" lang="fr-FR" sz="1800" spc="-1" strike="noStrike">
                <a:solidFill>
                  <a:schemeClr val="accent2">
                    <a:lumMod val="50000"/>
                  </a:schemeClr>
                </a:solidFill>
                <a:latin typeface="Calibri"/>
                <a:ea typeface="DejaVu Sans"/>
              </a:rPr>
              <a:t>Lion</a:t>
            </a:r>
            <a:r>
              <a:rPr b="0" lang="fr-FR" sz="1800" spc="-1" strike="noStrike">
                <a:solidFill>
                  <a:schemeClr val="accent2">
                    <a:lumMod val="50000"/>
                  </a:schemeClr>
                </a:solidFill>
                <a:latin typeface="Calibri"/>
                <a:ea typeface="DejaVu Sans"/>
              </a:rPr>
              <a:t> ce seront </a:t>
            </a:r>
            <a:r>
              <a:rPr b="1" lang="fr-FR" sz="1800" spc="-1" strike="noStrike">
                <a:solidFill>
                  <a:schemeClr val="accent2">
                    <a:lumMod val="50000"/>
                  </a:schemeClr>
                </a:solidFill>
                <a:latin typeface="Calibri"/>
                <a:ea typeface="DejaVu Sans"/>
              </a:rPr>
              <a:t>les Léonides.</a:t>
            </a:r>
            <a:endParaRPr b="0" lang="fr-FR" sz="1800" spc="-1" strike="noStrike">
              <a:solidFill>
                <a:srgbClr val="000000"/>
              </a:solidFill>
              <a:latin typeface="Arial"/>
            </a:endParaRPr>
          </a:p>
        </p:txBody>
      </p:sp>
      <p:sp>
        <p:nvSpPr>
          <p:cNvPr id="588" name="ZoneTexte 4"/>
          <p:cNvSpPr/>
          <p:nvPr/>
        </p:nvSpPr>
        <p:spPr>
          <a:xfrm>
            <a:off x="2235960" y="7127640"/>
            <a:ext cx="8640360" cy="3945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000" spc="-1" strike="noStrike">
                <a:solidFill>
                  <a:srgbClr val="ffffff"/>
                </a:solidFill>
                <a:latin typeface="Times New Roman"/>
                <a:ea typeface="DejaVu Sans"/>
              </a:rPr>
              <a:t>Autres essaims connus : Orionides, Géminides…</a:t>
            </a:r>
            <a:endParaRPr b="0" lang="fr-FR" sz="20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231" dur="indefinite" restart="never" nodeType="tmRoot">
          <p:childTnLst>
            <p:seq>
              <p:cTn id="232" dur="indefinite" nodeType="mainSeq">
                <p:childTnLst>
                  <p:par>
                    <p:cTn id="233" fill="hold">
                      <p:stCondLst>
                        <p:cond delay="0"/>
                      </p:stCondLst>
                      <p:childTnLst>
                        <p:par>
                          <p:cTn id="234" fill="hold">
                            <p:stCondLst>
                              <p:cond delay="0"/>
                            </p:stCondLst>
                            <p:childTnLst>
                              <p:par>
                                <p:cTn id="235" nodeType="withEffect" fill="hold" presetClass="entr" presetID="1">
                                  <p:stCondLst>
                                    <p:cond delay="0"/>
                                  </p:stCondLst>
                                  <p:childTnLst>
                                    <p:set>
                                      <p:cBhvr>
                                        <p:cTn id="236" dur="1" fill="hold">
                                          <p:stCondLst>
                                            <p:cond delay="0"/>
                                          </p:stCondLst>
                                        </p:cTn>
                                        <p:tgtEl>
                                          <p:spTgt spid="5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589" name="Object 2"/>
          <p:cNvGraphicFramePr/>
          <p:nvPr/>
        </p:nvGraphicFramePr>
        <p:xfrm>
          <a:off x="0" y="-46080"/>
          <a:ext cx="10080000" cy="7605000"/>
        </p:xfrm>
        <a:graphic>
          <a:graphicData uri="http://schemas.openxmlformats.org/presentationml/2006/ole">
            <p:oleObj progId="CorelPhotoPaint.Image.7" r:id="rId1" spid="">
              <p:embed/>
              <p:pic>
                <p:nvPicPr>
                  <p:cNvPr id="590" name="Object 2" descr=""/>
                  <p:cNvPicPr/>
                  <p:nvPr/>
                </p:nvPicPr>
                <p:blipFill>
                  <a:blip r:embed="rId2"/>
                  <a:stretch/>
                </p:blipFill>
                <p:spPr>
                  <a:xfrm>
                    <a:off x="0" y="-46080"/>
                    <a:ext cx="10080000" cy="7605000"/>
                  </a:xfrm>
                  <a:prstGeom prst="rect">
                    <a:avLst/>
                  </a:prstGeom>
                  <a:ln w="0">
                    <a:noFill/>
                  </a:ln>
                </p:spPr>
              </p:pic>
            </p:oleObj>
          </a:graphicData>
        </a:graphic>
      </p:graphicFrame>
      <p:sp>
        <p:nvSpPr>
          <p:cNvPr id="591" name="Rectangle 7"/>
          <p:cNvSpPr/>
          <p:nvPr/>
        </p:nvSpPr>
        <p:spPr>
          <a:xfrm>
            <a:off x="0" y="3276720"/>
            <a:ext cx="1828080" cy="380160"/>
          </a:xfrm>
          <a:prstGeom prst="rect">
            <a:avLst/>
          </a:prstGeom>
          <a:solidFill>
            <a:schemeClr val="tx1"/>
          </a:solidFill>
          <a:ln w="9525">
            <a:solidFill>
              <a:srgbClr val="000000"/>
            </a:solidFill>
            <a:miter/>
          </a:ln>
        </p:spPr>
        <p:style>
          <a:lnRef idx="0"/>
          <a:fillRef idx="0"/>
          <a:effectRef idx="0"/>
          <a:fontRef idx="minor"/>
        </p:style>
        <p:txBody>
          <a:bodyPr wrap="none" lIns="90000" rIns="90000" tIns="45000" bIns="45000" anchor="ctr">
            <a:noAutofit/>
          </a:bodyPr>
          <a:p>
            <a:pPr>
              <a:lnSpc>
                <a:spcPct val="100000"/>
              </a:lnSpc>
            </a:pPr>
            <a:endParaRPr b="0" lang="fr-FR" sz="1800" spc="-1" strike="noStrike">
              <a:solidFill>
                <a:srgbClr val="ffffff"/>
              </a:solidFill>
              <a:latin typeface="Times New Roman"/>
              <a:ea typeface="DejaVu Sans"/>
            </a:endParaRPr>
          </a:p>
        </p:txBody>
      </p:sp>
      <p:sp>
        <p:nvSpPr>
          <p:cNvPr id="592" name="Rectangle 8"/>
          <p:cNvSpPr/>
          <p:nvPr/>
        </p:nvSpPr>
        <p:spPr>
          <a:xfrm>
            <a:off x="914400" y="3733920"/>
            <a:ext cx="1218600" cy="304200"/>
          </a:xfrm>
          <a:prstGeom prst="rect">
            <a:avLst/>
          </a:prstGeom>
          <a:solidFill>
            <a:schemeClr val="tx1"/>
          </a:solidFill>
          <a:ln w="9525">
            <a:solidFill>
              <a:srgbClr val="000000"/>
            </a:solidFill>
            <a:miter/>
          </a:ln>
        </p:spPr>
        <p:style>
          <a:lnRef idx="0"/>
          <a:fillRef idx="0"/>
          <a:effectRef idx="0"/>
          <a:fontRef idx="minor"/>
        </p:style>
        <p:txBody>
          <a:bodyPr wrap="none" lIns="90000" rIns="90000" tIns="45000" bIns="45000" anchor="ctr">
            <a:noAutofit/>
          </a:bodyPr>
          <a:p>
            <a:pPr>
              <a:lnSpc>
                <a:spcPct val="100000"/>
              </a:lnSpc>
            </a:pPr>
            <a:endParaRPr b="0" lang="fr-FR" sz="1800" spc="-1" strike="noStrike">
              <a:solidFill>
                <a:srgbClr val="ffffff"/>
              </a:solidFill>
              <a:latin typeface="Times New Roman"/>
              <a:ea typeface="DejaVu Sans"/>
            </a:endParaRPr>
          </a:p>
        </p:txBody>
      </p:sp>
      <p:pic>
        <p:nvPicPr>
          <p:cNvPr id="593" name="Image 2" descr=""/>
          <p:cNvPicPr/>
          <p:nvPr/>
        </p:nvPicPr>
        <p:blipFill>
          <a:blip r:embed="rId3"/>
          <a:stretch/>
        </p:blipFill>
        <p:spPr>
          <a:xfrm>
            <a:off x="503640" y="1899360"/>
            <a:ext cx="9031680" cy="5559480"/>
          </a:xfrm>
          <a:prstGeom prst="rect">
            <a:avLst/>
          </a:prstGeom>
          <a:ln w="0">
            <a:noFill/>
          </a:ln>
        </p:spPr>
      </p:pic>
      <p:sp>
        <p:nvSpPr>
          <p:cNvPr id="594" name="ZoneTexte 4"/>
          <p:cNvSpPr/>
          <p:nvPr/>
        </p:nvSpPr>
        <p:spPr>
          <a:xfrm>
            <a:off x="976320" y="237960"/>
            <a:ext cx="8166960" cy="8974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fr-FR" sz="1770" spc="-1" strike="noStrike">
                <a:solidFill>
                  <a:schemeClr val="accent2">
                    <a:lumMod val="50000"/>
                  </a:schemeClr>
                </a:solidFill>
                <a:latin typeface="Times New Roman"/>
                <a:ea typeface="DejaVu Sans"/>
              </a:rPr>
              <a:t>Ces poussières s’échauffent sous l’effet de la pression de l’atmosphère et </a:t>
            </a:r>
            <a:endParaRPr b="0" lang="fr-FR" sz="1770" spc="-1" strike="noStrike">
              <a:solidFill>
                <a:srgbClr val="000000"/>
              </a:solidFill>
              <a:latin typeface="Arial"/>
            </a:endParaRPr>
          </a:p>
          <a:p>
            <a:pPr algn="ctr">
              <a:lnSpc>
                <a:spcPct val="100000"/>
              </a:lnSpc>
            </a:pPr>
            <a:r>
              <a:rPr b="0" lang="fr-FR" sz="1770" spc="-1" strike="noStrike">
                <a:solidFill>
                  <a:schemeClr val="accent2">
                    <a:lumMod val="50000"/>
                  </a:schemeClr>
                </a:solidFill>
                <a:latin typeface="Times New Roman"/>
                <a:ea typeface="DejaVu Sans"/>
              </a:rPr>
              <a:t>se consument entre 120 et 90 Km d’altitude. Leur vitesse varie de 20 à 60km/s.</a:t>
            </a:r>
            <a:endParaRPr b="0" lang="fr-FR" sz="1770" spc="-1" strike="noStrike">
              <a:solidFill>
                <a:srgbClr val="000000"/>
              </a:solidFill>
              <a:latin typeface="Arial"/>
            </a:endParaRPr>
          </a:p>
          <a:p>
            <a:pPr algn="ctr">
              <a:lnSpc>
                <a:spcPct val="100000"/>
              </a:lnSpc>
            </a:pPr>
            <a:r>
              <a:rPr b="0" lang="fr-FR" sz="1770" spc="-1" strike="noStrike">
                <a:solidFill>
                  <a:schemeClr val="accent2">
                    <a:lumMod val="50000"/>
                  </a:schemeClr>
                </a:solidFill>
                <a:latin typeface="Times New Roman"/>
                <a:ea typeface="DejaVu Sans"/>
              </a:rPr>
              <a:t>Les plus grosses d’entre elles peuvent atteindre le sol, on les appelle des météores.</a:t>
            </a:r>
            <a:endParaRPr b="0" lang="fr-FR" sz="1770" spc="-1" strike="noStrike">
              <a:solidFill>
                <a:srgbClr val="000000"/>
              </a:solidFill>
              <a:latin typeface="Arial"/>
            </a:endParaRPr>
          </a:p>
        </p:txBody>
      </p:sp>
      <p:sp>
        <p:nvSpPr>
          <p:cNvPr id="595" name="Rectangle à coins arrondis 8"/>
          <p:cNvSpPr/>
          <p:nvPr/>
        </p:nvSpPr>
        <p:spPr>
          <a:xfrm>
            <a:off x="1368000" y="195840"/>
            <a:ext cx="7619400" cy="1495080"/>
          </a:xfrm>
          <a:prstGeom prst="roundRect">
            <a:avLst>
              <a:gd name="adj" fmla="val 16667"/>
            </a:avLst>
          </a:prstGeom>
          <a:solidFill>
            <a:srgbClr val="ffcc00"/>
          </a:solidFill>
          <a:ln w="28575">
            <a:solidFill>
              <a:srgbClr val="adadeb"/>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fr-FR" sz="2640" spc="-1" strike="noStrike">
              <a:solidFill>
                <a:schemeClr val="accent1">
                  <a:lumMod val="75000"/>
                </a:schemeClr>
              </a:solidFill>
              <a:latin typeface="Times New Roman"/>
              <a:ea typeface="DejaVu Sans"/>
            </a:endParaRPr>
          </a:p>
        </p:txBody>
      </p:sp>
      <p:sp>
        <p:nvSpPr>
          <p:cNvPr id="596" name="Rectangle 1"/>
          <p:cNvSpPr/>
          <p:nvPr/>
        </p:nvSpPr>
        <p:spPr>
          <a:xfrm>
            <a:off x="1402560" y="179280"/>
            <a:ext cx="7490880" cy="19789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fr-FR" sz="1800" spc="-1" strike="noStrike">
                <a:solidFill>
                  <a:schemeClr val="accent2">
                    <a:lumMod val="75000"/>
                  </a:schemeClr>
                </a:solidFill>
                <a:latin typeface="Times New Roman"/>
                <a:ea typeface="DejaVu Sans"/>
              </a:rPr>
              <a:t>Ces poussières s’échauffent sous l’effet de la pression de l’atmosphère et </a:t>
            </a:r>
            <a:endParaRPr b="0" lang="fr-FR" sz="1800" spc="-1" strike="noStrike">
              <a:solidFill>
                <a:srgbClr val="000000"/>
              </a:solidFill>
              <a:latin typeface="Arial"/>
            </a:endParaRPr>
          </a:p>
          <a:p>
            <a:pPr algn="ctr">
              <a:lnSpc>
                <a:spcPct val="100000"/>
              </a:lnSpc>
            </a:pPr>
            <a:r>
              <a:rPr b="0" lang="fr-FR" sz="1800" spc="-1" strike="noStrike">
                <a:solidFill>
                  <a:schemeClr val="accent2">
                    <a:lumMod val="75000"/>
                  </a:schemeClr>
                </a:solidFill>
                <a:latin typeface="Times New Roman"/>
                <a:ea typeface="DejaVu Sans"/>
              </a:rPr>
              <a:t>se consument entre 120 et 90 Km d’altitude. Leur vitesse varie de 10 à 70 km/s.</a:t>
            </a:r>
            <a:endParaRPr b="0" lang="fr-FR" sz="1800" spc="-1" strike="noStrike">
              <a:solidFill>
                <a:srgbClr val="000000"/>
              </a:solidFill>
              <a:latin typeface="Arial"/>
            </a:endParaRPr>
          </a:p>
          <a:p>
            <a:pPr algn="ctr">
              <a:lnSpc>
                <a:spcPct val="100000"/>
              </a:lnSpc>
            </a:pPr>
            <a:r>
              <a:rPr b="0" lang="fr-FR" sz="1800" spc="-1" strike="noStrike">
                <a:solidFill>
                  <a:schemeClr val="accent2">
                    <a:lumMod val="75000"/>
                  </a:schemeClr>
                </a:solidFill>
                <a:latin typeface="Times New Roman"/>
                <a:ea typeface="DejaVu Sans"/>
              </a:rPr>
              <a:t>Les météores les plus massifs qui ne se consument pas entièrement</a:t>
            </a:r>
            <a:endParaRPr b="0" lang="fr-FR" sz="1800" spc="-1" strike="noStrike">
              <a:solidFill>
                <a:srgbClr val="000000"/>
              </a:solidFill>
              <a:latin typeface="Arial"/>
            </a:endParaRPr>
          </a:p>
          <a:p>
            <a:pPr algn="ctr">
              <a:lnSpc>
                <a:spcPct val="100000"/>
              </a:lnSpc>
            </a:pPr>
            <a:r>
              <a:rPr b="0" lang="fr-FR" sz="1800" spc="-1" strike="noStrike">
                <a:solidFill>
                  <a:schemeClr val="accent2">
                    <a:lumMod val="75000"/>
                  </a:schemeClr>
                </a:solidFill>
                <a:latin typeface="Times New Roman"/>
                <a:ea typeface="DejaVu Sans"/>
              </a:rPr>
              <a:t> </a:t>
            </a:r>
            <a:r>
              <a:rPr b="0" lang="fr-FR" sz="1800" spc="-1" strike="noStrike">
                <a:solidFill>
                  <a:schemeClr val="accent2">
                    <a:lumMod val="75000"/>
                  </a:schemeClr>
                </a:solidFill>
                <a:latin typeface="Times New Roman"/>
                <a:ea typeface="DejaVu Sans"/>
              </a:rPr>
              <a:t>tombent sur Terre : se sont les météorites.</a:t>
            </a:r>
            <a:endParaRPr b="0" lang="fr-FR" sz="1800" spc="-1" strike="noStrike">
              <a:solidFill>
                <a:srgbClr val="000000"/>
              </a:solidFill>
              <a:latin typeface="Arial"/>
            </a:endParaRPr>
          </a:p>
          <a:p>
            <a:pPr algn="ctr">
              <a:lnSpc>
                <a:spcPct val="100000"/>
              </a:lnSpc>
            </a:pPr>
            <a:r>
              <a:rPr b="0" lang="fr-FR" sz="1800" spc="-1" strike="noStrike">
                <a:solidFill>
                  <a:schemeClr val="accent2">
                    <a:lumMod val="75000"/>
                  </a:schemeClr>
                </a:solidFill>
                <a:latin typeface="Times New Roman"/>
                <a:ea typeface="DejaVu Sans"/>
              </a:rPr>
              <a:t>D’autre part certains météores proviennent de la ceinture d’astéroïdes.</a:t>
            </a:r>
            <a:endParaRPr b="0" lang="fr-FR" sz="1800" spc="-1" strike="noStrike">
              <a:solidFill>
                <a:srgbClr val="000000"/>
              </a:solidFill>
              <a:latin typeface="Arial"/>
            </a:endParaRPr>
          </a:p>
          <a:p>
            <a:pPr algn="ctr">
              <a:lnSpc>
                <a:spcPct val="100000"/>
              </a:lnSpc>
            </a:pPr>
            <a:endParaRPr b="0" lang="fr-FR" sz="1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597" name="Object 2"/>
          <p:cNvGraphicFramePr/>
          <p:nvPr/>
        </p:nvGraphicFramePr>
        <p:xfrm>
          <a:off x="0" y="0"/>
          <a:ext cx="10080000" cy="7558920"/>
        </p:xfrm>
        <a:graphic>
          <a:graphicData uri="http://schemas.openxmlformats.org/presentationml/2006/ole">
            <p:oleObj progId="CorelPhotoPaint.Image.7" r:id="rId1" spid="">
              <p:embed/>
              <p:pic>
                <p:nvPicPr>
                  <p:cNvPr id="598" name="Object 2" descr=""/>
                  <p:cNvPicPr/>
                  <p:nvPr/>
                </p:nvPicPr>
                <p:blipFill>
                  <a:blip r:embed="rId2"/>
                  <a:stretch/>
                </p:blipFill>
                <p:spPr>
                  <a:xfrm>
                    <a:off x="0" y="0"/>
                    <a:ext cx="10080000" cy="7558920"/>
                  </a:xfrm>
                  <a:prstGeom prst="rect">
                    <a:avLst/>
                  </a:prstGeom>
                  <a:ln w="0">
                    <a:noFill/>
                  </a:ln>
                </p:spPr>
              </p:pic>
            </p:oleObj>
          </a:graphicData>
        </a:graphic>
      </p:graphicFrame>
      <p:pic>
        <p:nvPicPr>
          <p:cNvPr id="599" name="Image 1" descr=""/>
          <p:cNvPicPr/>
          <p:nvPr/>
        </p:nvPicPr>
        <p:blipFill>
          <a:blip r:embed="rId3"/>
          <a:stretch/>
        </p:blipFill>
        <p:spPr>
          <a:xfrm>
            <a:off x="316080" y="1150920"/>
            <a:ext cx="9568800" cy="6408000"/>
          </a:xfrm>
          <a:prstGeom prst="rect">
            <a:avLst/>
          </a:prstGeom>
          <a:ln w="0">
            <a:noFill/>
          </a:ln>
        </p:spPr>
      </p:pic>
      <p:sp>
        <p:nvSpPr>
          <p:cNvPr id="600" name="Rectangle à coins arrondis 2"/>
          <p:cNvSpPr/>
          <p:nvPr/>
        </p:nvSpPr>
        <p:spPr>
          <a:xfrm>
            <a:off x="1667880" y="287640"/>
            <a:ext cx="7284600" cy="862920"/>
          </a:xfrm>
          <a:prstGeom prst="roundRect">
            <a:avLst>
              <a:gd name="adj" fmla="val 16667"/>
            </a:avLst>
          </a:prstGeom>
          <a:solidFill>
            <a:srgbClr val="ffcc99"/>
          </a:solidFill>
          <a:ln w="28575">
            <a:solidFill>
              <a:srgbClr val="adadeb"/>
            </a:solidFill>
            <a:round/>
          </a:ln>
        </p:spPr>
        <p:style>
          <a:lnRef idx="0"/>
          <a:fillRef idx="0"/>
          <a:effectRef idx="0"/>
          <a:fontRef idx="minor"/>
        </p:style>
        <p:txBody>
          <a:bodyPr lIns="90000" rIns="90000" tIns="45000" bIns="45000" anchor="t">
            <a:noAutofit/>
          </a:bodyPr>
          <a:p>
            <a:pPr algn="ctr">
              <a:lnSpc>
                <a:spcPct val="100000"/>
              </a:lnSpc>
            </a:pPr>
            <a:endParaRPr b="0" lang="fr-FR" sz="2400" spc="-1" strike="noStrike">
              <a:solidFill>
                <a:srgbClr val="000000"/>
              </a:solidFill>
              <a:latin typeface="Arial"/>
              <a:ea typeface="DejaVu Sans"/>
            </a:endParaRPr>
          </a:p>
        </p:txBody>
      </p:sp>
      <p:sp>
        <p:nvSpPr>
          <p:cNvPr id="601" name="ZoneTexte 2"/>
          <p:cNvSpPr/>
          <p:nvPr/>
        </p:nvSpPr>
        <p:spPr>
          <a:xfrm>
            <a:off x="1667880" y="327960"/>
            <a:ext cx="7314840" cy="8211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fr-FR" sz="2400" spc="-1" strike="noStrike">
                <a:solidFill>
                  <a:schemeClr val="accent6">
                    <a:lumMod val="75000"/>
                  </a:schemeClr>
                </a:solidFill>
                <a:latin typeface="Arial"/>
                <a:ea typeface="DejaVu Sans"/>
              </a:rPr>
              <a:t>QUITTONS LE SYSTEME SOLAIRE ET VISITONS     NOTRE GALAXIE LA VOIE LACTEE.</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2" name="AutoShape 1"/>
          <p:cNvSpPr/>
          <p:nvPr/>
        </p:nvSpPr>
        <p:spPr>
          <a:xfrm>
            <a:off x="0" y="-30240"/>
            <a:ext cx="10438560" cy="7687440"/>
          </a:xfrm>
          <a:prstGeom prst="roundRect">
            <a:avLst>
              <a:gd name="adj" fmla="val 19"/>
            </a:avLst>
          </a:prstGeom>
          <a:solidFill>
            <a:srgbClr val="000000"/>
          </a:solidFill>
          <a:ln w="9525">
            <a:solidFill>
              <a:srgbClr val="000000"/>
            </a:solidFill>
            <a:round/>
          </a:ln>
        </p:spPr>
        <p:style>
          <a:lnRef idx="0"/>
          <a:fillRef idx="0"/>
          <a:effectRef idx="0"/>
          <a:fontRef idx="minor"/>
        </p:style>
        <p:txBody>
          <a:bodyPr wrap="none" lIns="90000" rIns="90000" tIns="45000" bIns="45000" anchor="ctr">
            <a:noAutofit/>
          </a:bodyPr>
          <a:p>
            <a:pPr algn="ctr">
              <a:lnSpc>
                <a:spcPct val="100000"/>
              </a:lnSpc>
            </a:pPr>
            <a:endParaRPr b="0" lang="fr-FR" sz="2400" spc="-1" strike="noStrike">
              <a:solidFill>
                <a:schemeClr val="accent2">
                  <a:lumMod val="75000"/>
                </a:schemeClr>
              </a:solidFill>
              <a:latin typeface="Times New Roman"/>
              <a:ea typeface="Lucida Sans Unicode"/>
            </a:endParaRPr>
          </a:p>
        </p:txBody>
      </p:sp>
      <p:pic>
        <p:nvPicPr>
          <p:cNvPr id="603" name="Picture 2" descr=""/>
          <p:cNvPicPr/>
          <p:nvPr/>
        </p:nvPicPr>
        <p:blipFill>
          <a:blip r:embed="rId1"/>
          <a:stretch/>
        </p:blipFill>
        <p:spPr>
          <a:xfrm>
            <a:off x="1839600" y="1392480"/>
            <a:ext cx="6537600" cy="6908400"/>
          </a:xfrm>
          <a:prstGeom prst="rect">
            <a:avLst/>
          </a:prstGeom>
          <a:ln w="0">
            <a:noFill/>
          </a:ln>
        </p:spPr>
      </p:pic>
      <p:sp>
        <p:nvSpPr>
          <p:cNvPr id="604" name="Text Box 5"/>
          <p:cNvSpPr/>
          <p:nvPr/>
        </p:nvSpPr>
        <p:spPr>
          <a:xfrm>
            <a:off x="1224000" y="6649920"/>
            <a:ext cx="9708480" cy="631080"/>
          </a:xfrm>
          <a:prstGeom prst="rect">
            <a:avLst/>
          </a:prstGeom>
          <a:noFill/>
          <a:ln w="0">
            <a:noFill/>
          </a:ln>
        </p:spPr>
        <p:style>
          <a:lnRef idx="0"/>
          <a:fillRef idx="0"/>
          <a:effectRef idx="0"/>
          <a:fontRef idx="minor"/>
        </p:style>
        <p:txBody>
          <a:bodyPr lIns="0" rIns="0" tIns="14040" bIns="0" anchor="t">
            <a:noAutofit/>
          </a:bodyPr>
          <a:p>
            <a:pPr>
              <a:lnSpc>
                <a:spcPct val="95000"/>
              </a:lnSpc>
              <a:tabLst>
                <a:tab algn="l" pos="723960"/>
                <a:tab algn="l" pos="1447920"/>
                <a:tab algn="l" pos="2171880"/>
                <a:tab algn="l" pos="2895480"/>
                <a:tab algn="l" pos="3619440"/>
                <a:tab algn="l" pos="4343400"/>
                <a:tab algn="l" pos="5067360"/>
                <a:tab algn="l" pos="5791320"/>
                <a:tab algn="l" pos="6515280"/>
                <a:tab algn="l" pos="7238880"/>
                <a:tab algn="l" pos="7962840"/>
                <a:tab algn="l" pos="8686800"/>
                <a:tab algn="l" pos="9410760"/>
              </a:tabLst>
            </a:pPr>
            <a:endParaRPr b="0" lang="fr-FR" sz="2000" spc="-1" strike="noStrike">
              <a:solidFill>
                <a:srgbClr val="cccccc"/>
              </a:solidFill>
              <a:latin typeface="Times New Roman"/>
              <a:ea typeface="DejaVu Sans"/>
            </a:endParaRPr>
          </a:p>
        </p:txBody>
      </p:sp>
      <p:sp>
        <p:nvSpPr>
          <p:cNvPr id="605" name="Rectangle à coins arrondis 10"/>
          <p:cNvSpPr/>
          <p:nvPr/>
        </p:nvSpPr>
        <p:spPr>
          <a:xfrm>
            <a:off x="1877760" y="93240"/>
            <a:ext cx="6330240" cy="44532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r>
              <a:rPr b="0" lang="fr-FR" sz="2400" spc="-1" strike="noStrike">
                <a:solidFill>
                  <a:schemeClr val="accent6">
                    <a:lumMod val="75000"/>
                  </a:schemeClr>
                </a:solidFill>
                <a:latin typeface="Arial"/>
                <a:ea typeface="DejaVu Sans"/>
              </a:rPr>
              <a:t>La voie lactée est une galaxie spirale barrée</a:t>
            </a:r>
            <a:endParaRPr b="0" lang="fr-FR" sz="2400" spc="-1" strike="noStrike">
              <a:solidFill>
                <a:srgbClr val="000000"/>
              </a:solidFill>
              <a:latin typeface="Arial"/>
            </a:endParaRPr>
          </a:p>
        </p:txBody>
      </p:sp>
      <p:sp>
        <p:nvSpPr>
          <p:cNvPr id="606" name="Rectangle à coins arrondis 11"/>
          <p:cNvSpPr/>
          <p:nvPr/>
        </p:nvSpPr>
        <p:spPr>
          <a:xfrm>
            <a:off x="503640" y="640440"/>
            <a:ext cx="9407880" cy="1407240"/>
          </a:xfrm>
          <a:prstGeom prst="roundRect">
            <a:avLst>
              <a:gd name="adj" fmla="val 16667"/>
            </a:avLst>
          </a:prstGeom>
          <a:solidFill>
            <a:srgbClr val="eec412"/>
          </a:solidFill>
          <a:ln w="19050">
            <a:solidFill>
              <a:srgbClr val="00b0f0"/>
            </a:solidFill>
            <a:round/>
          </a:ln>
        </p:spPr>
        <p:style>
          <a:lnRef idx="0"/>
          <a:fillRef idx="0"/>
          <a:effectRef idx="0"/>
          <a:fontRef idx="minor"/>
        </p:style>
        <p:txBody>
          <a:bodyPr lIns="90000" rIns="90000" tIns="45000" bIns="45000" anchor="t">
            <a:noAutofit/>
          </a:bodyPr>
          <a:p>
            <a:pPr algn="ctr">
              <a:lnSpc>
                <a:spcPct val="100000"/>
              </a:lnSpc>
            </a:pPr>
            <a:endParaRPr b="0" lang="fr-FR" sz="1800" spc="-1" strike="noStrike">
              <a:solidFill>
                <a:srgbClr val="262699"/>
              </a:solidFill>
              <a:latin typeface="Times New Roman"/>
              <a:ea typeface="DejaVu Sans"/>
            </a:endParaRPr>
          </a:p>
        </p:txBody>
      </p:sp>
      <p:sp>
        <p:nvSpPr>
          <p:cNvPr id="607" name="Rectangle 2"/>
          <p:cNvSpPr/>
          <p:nvPr/>
        </p:nvSpPr>
        <p:spPr>
          <a:xfrm>
            <a:off x="-1008360" y="646920"/>
            <a:ext cx="10800360" cy="363960"/>
          </a:xfrm>
          <a:prstGeom prst="rect">
            <a:avLst/>
          </a:prstGeom>
          <a:noFill/>
          <a:ln w="0">
            <a:noFill/>
          </a:ln>
        </p:spPr>
        <p:style>
          <a:lnRef idx="0"/>
          <a:fillRef idx="0"/>
          <a:effectRef idx="0"/>
          <a:fontRef idx="minor"/>
        </p:style>
        <p:txBody>
          <a:bodyPr lIns="90000" rIns="90000" tIns="45000" bIns="45000" anchor="t">
            <a:spAutoFit/>
          </a:bodyPr>
          <a:p>
            <a:pPr algn="r">
              <a:lnSpc>
                <a:spcPct val="100000"/>
              </a:lnSpc>
            </a:pPr>
            <a:r>
              <a:rPr b="0" lang="fr-FR" sz="1800" spc="-1" strike="noStrike">
                <a:solidFill>
                  <a:schemeClr val="accent2">
                    <a:lumMod val="75000"/>
                  </a:schemeClr>
                </a:solidFill>
                <a:latin typeface="Times New Roman"/>
                <a:ea typeface="Lucida Sans Unicode"/>
              </a:rPr>
              <a:t>En dehors du système solaire nous utilisons une autre unité de distance : </a:t>
            </a:r>
            <a:r>
              <a:rPr b="1" lang="fr-FR" sz="1800" spc="-1" strike="noStrike">
                <a:solidFill>
                  <a:schemeClr val="accent2">
                    <a:lumMod val="75000"/>
                  </a:schemeClr>
                </a:solidFill>
                <a:latin typeface="Times New Roman"/>
                <a:ea typeface="Lucida Sans Unicode"/>
              </a:rPr>
              <a:t>l’Année Lumière (AL) </a:t>
            </a:r>
            <a:endParaRPr b="0" lang="fr-FR" sz="1800" spc="-1" strike="noStrike">
              <a:solidFill>
                <a:srgbClr val="000000"/>
              </a:solidFill>
              <a:latin typeface="Arial"/>
            </a:endParaRPr>
          </a:p>
        </p:txBody>
      </p:sp>
      <p:sp>
        <p:nvSpPr>
          <p:cNvPr id="608" name="Rectangle 3"/>
          <p:cNvSpPr/>
          <p:nvPr/>
        </p:nvSpPr>
        <p:spPr>
          <a:xfrm>
            <a:off x="141480" y="905400"/>
            <a:ext cx="10216440" cy="6382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fr-FR" sz="1800" spc="-1" strike="noStrike">
                <a:solidFill>
                  <a:schemeClr val="accent2">
                    <a:lumMod val="75000"/>
                  </a:schemeClr>
                </a:solidFill>
                <a:latin typeface="Times New Roman"/>
                <a:ea typeface="Lucida Sans Unicode"/>
              </a:rPr>
              <a:t>C’est la distance parcourue par la lumière en un an à une </a:t>
            </a:r>
            <a:endParaRPr b="0" lang="fr-FR" sz="1800" spc="-1" strike="noStrike">
              <a:solidFill>
                <a:srgbClr val="000000"/>
              </a:solidFill>
              <a:latin typeface="Arial"/>
            </a:endParaRPr>
          </a:p>
          <a:p>
            <a:pPr algn="ctr">
              <a:lnSpc>
                <a:spcPct val="100000"/>
              </a:lnSpc>
            </a:pPr>
            <a:r>
              <a:rPr b="0" lang="fr-FR" sz="1800" spc="-1" strike="noStrike">
                <a:solidFill>
                  <a:schemeClr val="accent2">
                    <a:lumMod val="75000"/>
                  </a:schemeClr>
                </a:solidFill>
                <a:latin typeface="Times New Roman"/>
                <a:ea typeface="Lucida Sans Unicode"/>
              </a:rPr>
              <a:t>vitesse de 300 000 km/s soit environ 10 000 milliards de km.</a:t>
            </a:r>
            <a:endParaRPr b="0" lang="fr-FR" sz="1800" spc="-1" strike="noStrike">
              <a:solidFill>
                <a:srgbClr val="000000"/>
              </a:solidFill>
              <a:latin typeface="Arial"/>
            </a:endParaRPr>
          </a:p>
        </p:txBody>
      </p:sp>
      <p:sp>
        <p:nvSpPr>
          <p:cNvPr id="609" name="ZoneTexte 6"/>
          <p:cNvSpPr/>
          <p:nvPr/>
        </p:nvSpPr>
        <p:spPr>
          <a:xfrm>
            <a:off x="1224000" y="1441080"/>
            <a:ext cx="91447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800" spc="-1" strike="noStrike">
                <a:solidFill>
                  <a:schemeClr val="accent2">
                    <a:lumMod val="75000"/>
                  </a:schemeClr>
                </a:solidFill>
                <a:latin typeface="Times New Roman"/>
                <a:ea typeface="Lucida Sans Unicode"/>
              </a:rPr>
              <a:t>Notre galaxie a un diamètre de 100 000 AL et une épaisseur de 2500 AL en son centre. </a:t>
            </a:r>
            <a:endParaRPr b="0" lang="fr-FR" sz="1800" spc="-1" strike="noStrike">
              <a:solidFill>
                <a:srgbClr val="000000"/>
              </a:solidFill>
              <a:latin typeface="Arial"/>
            </a:endParaRPr>
          </a:p>
        </p:txBody>
      </p:sp>
      <p:sp>
        <p:nvSpPr>
          <p:cNvPr id="610" name="Rectangle 1"/>
          <p:cNvSpPr/>
          <p:nvPr/>
        </p:nvSpPr>
        <p:spPr>
          <a:xfrm>
            <a:off x="3077280" y="1720800"/>
            <a:ext cx="50378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800" spc="-1" strike="noStrike">
                <a:solidFill>
                  <a:schemeClr val="accent2">
                    <a:lumMod val="75000"/>
                  </a:schemeClr>
                </a:solidFill>
                <a:latin typeface="Times New Roman"/>
                <a:ea typeface="Lucida Sans Unicode"/>
              </a:rPr>
              <a:t> </a:t>
            </a:r>
            <a:r>
              <a:rPr b="0" lang="fr-FR" sz="1800" spc="-1" strike="noStrike">
                <a:solidFill>
                  <a:schemeClr val="accent2">
                    <a:lumMod val="75000"/>
                  </a:schemeClr>
                </a:solidFill>
                <a:latin typeface="Times New Roman"/>
                <a:ea typeface="Lucida Sans Unicode"/>
              </a:rPr>
              <a:t>Elle contient entre 200 et 400 milliards d’étoiles. </a:t>
            </a:r>
            <a:endParaRPr b="0" lang="fr-FR" sz="18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237" dur="indefinite" restart="never" nodeType="tmRoot">
          <p:childTnLst>
            <p:seq>
              <p:cTn id="238" dur="indefinite" nodeType="mainSeq">
                <p:childTnLst>
                  <p:par>
                    <p:cTn id="239" nodeType="clickEffect" fill="hold">
                      <p:stCondLst>
                        <p:cond delay="0"/>
                      </p:stCondLst>
                      <p:childTnLst>
                        <p:par>
                          <p:cTn id="240" nodeType="withEffect" fill="hold">
                            <p:stCondLst>
                              <p:cond delay="0"/>
                            </p:stCondLst>
                            <p:childTnLst>
                              <p:par>
                                <p:cTn id="241" nodeType="withEffect" fill="hold" presetClass="entr" presetID="1">
                                  <p:stCondLst>
                                    <p:cond delay="0"/>
                                  </p:stCondLst>
                                  <p:childTnLst>
                                    <p:set>
                                      <p:cBhvr>
                                        <p:cTn id="242" dur="1" fill="hold">
                                          <p:stCondLst>
                                            <p:cond delay="0"/>
                                          </p:stCondLst>
                                        </p:cTn>
                                        <p:tgtEl>
                                          <p:spTgt spid="606"/>
                                        </p:tgtEl>
                                        <p:attrNameLst>
                                          <p:attrName>style.visibility</p:attrName>
                                        </p:attrNameLst>
                                      </p:cBhvr>
                                      <p:to>
                                        <p:strVal val="visible"/>
                                      </p:to>
                                    </p:set>
                                  </p:childTnLst>
                                </p:cTn>
                              </p:par>
                              <p:par>
                                <p:cTn id="243" nodeType="withEffect" fill="hold" presetClass="entr" presetID="1">
                                  <p:stCondLst>
                                    <p:cond delay="0"/>
                                  </p:stCondLst>
                                  <p:childTnLst>
                                    <p:set>
                                      <p:cBhvr>
                                        <p:cTn id="244" dur="1" fill="hold">
                                          <p:stCondLst>
                                            <p:cond delay="0"/>
                                          </p:stCondLst>
                                        </p:cTn>
                                        <p:tgtEl>
                                          <p:spTgt spid="607"/>
                                        </p:tgtEl>
                                        <p:attrNameLst>
                                          <p:attrName>style.visibility</p:attrName>
                                        </p:attrNameLst>
                                      </p:cBhvr>
                                      <p:to>
                                        <p:strVal val="visible"/>
                                      </p:to>
                                    </p:set>
                                  </p:childTnLst>
                                </p:cTn>
                              </p:par>
                              <p:par>
                                <p:cTn id="245" nodeType="withEffect" fill="hold" presetClass="entr" presetID="1">
                                  <p:stCondLst>
                                    <p:cond delay="0"/>
                                  </p:stCondLst>
                                  <p:childTnLst>
                                    <p:set>
                                      <p:cBhvr>
                                        <p:cTn id="246" dur="1" fill="hold">
                                          <p:stCondLst>
                                            <p:cond delay="0"/>
                                          </p:stCondLst>
                                        </p:cTn>
                                        <p:tgtEl>
                                          <p:spTgt spid="608"/>
                                        </p:tgtEl>
                                        <p:attrNameLst>
                                          <p:attrName>style.visibility</p:attrName>
                                        </p:attrNameLst>
                                      </p:cBhvr>
                                      <p:to>
                                        <p:strVal val="visible"/>
                                      </p:to>
                                    </p:set>
                                  </p:childTnLst>
                                </p:cTn>
                              </p:par>
                              <p:par>
                                <p:cTn id="247" nodeType="withEffect" fill="hold" presetClass="entr" presetID="1">
                                  <p:stCondLst>
                                    <p:cond delay="0"/>
                                  </p:stCondLst>
                                  <p:childTnLst>
                                    <p:set>
                                      <p:cBhvr>
                                        <p:cTn id="248" dur="1" fill="hold">
                                          <p:stCondLst>
                                            <p:cond delay="0"/>
                                          </p:stCondLst>
                                        </p:cTn>
                                        <p:tgtEl>
                                          <p:spTgt spid="6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1" name="AutoShape 1"/>
          <p:cNvSpPr/>
          <p:nvPr/>
        </p:nvSpPr>
        <p:spPr>
          <a:xfrm>
            <a:off x="0" y="-30240"/>
            <a:ext cx="10438560" cy="7687440"/>
          </a:xfrm>
          <a:prstGeom prst="roundRect">
            <a:avLst>
              <a:gd name="adj" fmla="val 19"/>
            </a:avLst>
          </a:prstGeom>
          <a:solidFill>
            <a:srgbClr val="000000"/>
          </a:solidFill>
          <a:ln w="9525">
            <a:solidFill>
              <a:srgbClr val="000000"/>
            </a:solidFill>
            <a:round/>
          </a:ln>
        </p:spPr>
        <p:style>
          <a:lnRef idx="0"/>
          <a:fillRef idx="0"/>
          <a:effectRef idx="0"/>
          <a:fontRef idx="minor"/>
        </p:style>
        <p:txBody>
          <a:bodyPr wrap="none" lIns="90000" rIns="90000" tIns="45000" bIns="45000" anchor="ctr">
            <a:noAutofit/>
          </a:bodyPr>
          <a:p>
            <a:pPr algn="r">
              <a:lnSpc>
                <a:spcPct val="100000"/>
              </a:lnSpc>
            </a:pPr>
            <a:endParaRPr b="1" lang="fr-FR" sz="2400" spc="-1" strike="noStrike">
              <a:solidFill>
                <a:schemeClr val="accent2">
                  <a:lumMod val="75000"/>
                </a:schemeClr>
              </a:solidFill>
              <a:latin typeface="Times New Roman"/>
              <a:ea typeface="Lucida Sans Unicode"/>
            </a:endParaRPr>
          </a:p>
        </p:txBody>
      </p:sp>
      <p:pic>
        <p:nvPicPr>
          <p:cNvPr id="612" name="Picture 2" descr=""/>
          <p:cNvPicPr/>
          <p:nvPr/>
        </p:nvPicPr>
        <p:blipFill>
          <a:blip r:embed="rId1"/>
          <a:stretch/>
        </p:blipFill>
        <p:spPr>
          <a:xfrm>
            <a:off x="1710360" y="841320"/>
            <a:ext cx="7116120" cy="7519680"/>
          </a:xfrm>
          <a:prstGeom prst="rect">
            <a:avLst/>
          </a:prstGeom>
          <a:ln w="0">
            <a:noFill/>
          </a:ln>
        </p:spPr>
      </p:pic>
      <p:sp>
        <p:nvSpPr>
          <p:cNvPr id="613" name="Text Box 5"/>
          <p:cNvSpPr/>
          <p:nvPr/>
        </p:nvSpPr>
        <p:spPr>
          <a:xfrm>
            <a:off x="1224000" y="6649920"/>
            <a:ext cx="9708480" cy="631080"/>
          </a:xfrm>
          <a:prstGeom prst="rect">
            <a:avLst/>
          </a:prstGeom>
          <a:noFill/>
          <a:ln w="0">
            <a:noFill/>
          </a:ln>
        </p:spPr>
        <p:style>
          <a:lnRef idx="0"/>
          <a:fillRef idx="0"/>
          <a:effectRef idx="0"/>
          <a:fontRef idx="minor"/>
        </p:style>
        <p:txBody>
          <a:bodyPr lIns="0" rIns="0" tIns="14040" bIns="0" anchor="t">
            <a:noAutofit/>
          </a:bodyPr>
          <a:p>
            <a:pPr>
              <a:lnSpc>
                <a:spcPct val="95000"/>
              </a:lnSpc>
              <a:tabLst>
                <a:tab algn="l" pos="723960"/>
                <a:tab algn="l" pos="1447920"/>
                <a:tab algn="l" pos="2171880"/>
                <a:tab algn="l" pos="2895480"/>
                <a:tab algn="l" pos="3619440"/>
                <a:tab algn="l" pos="4343400"/>
                <a:tab algn="l" pos="5067360"/>
                <a:tab algn="l" pos="5791320"/>
                <a:tab algn="l" pos="6515280"/>
                <a:tab algn="l" pos="7238880"/>
                <a:tab algn="l" pos="7962840"/>
                <a:tab algn="l" pos="8686800"/>
                <a:tab algn="l" pos="9410760"/>
              </a:tabLst>
            </a:pPr>
            <a:endParaRPr b="0" lang="fr-FR" sz="2000" spc="-1" strike="noStrike">
              <a:solidFill>
                <a:srgbClr val="cccccc"/>
              </a:solidFill>
              <a:latin typeface="Times New Roman"/>
              <a:ea typeface="DejaVu Sans"/>
            </a:endParaRPr>
          </a:p>
        </p:txBody>
      </p:sp>
      <p:cxnSp>
        <p:nvCxnSpPr>
          <p:cNvPr id="614" name="Connecteur droit avec flèche 7"/>
          <p:cNvCxnSpPr/>
          <p:nvPr/>
        </p:nvCxnSpPr>
        <p:spPr>
          <a:xfrm flipV="1">
            <a:off x="3849840" y="5940000"/>
            <a:ext cx="470880" cy="799560"/>
          </a:xfrm>
          <a:prstGeom prst="straightConnector1">
            <a:avLst/>
          </a:prstGeom>
          <a:ln w="19050">
            <a:solidFill>
              <a:srgbClr val="e6e6e6"/>
            </a:solidFill>
            <a:round/>
            <a:tailEnd len="med" type="triangle" w="med"/>
          </a:ln>
        </p:spPr>
      </p:cxnSp>
      <p:sp>
        <p:nvSpPr>
          <p:cNvPr id="615" name="ZoneTexte 8"/>
          <p:cNvSpPr/>
          <p:nvPr/>
        </p:nvSpPr>
        <p:spPr>
          <a:xfrm>
            <a:off x="576000" y="6796800"/>
            <a:ext cx="4826880" cy="3330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600" spc="-1" strike="noStrike">
                <a:solidFill>
                  <a:srgbClr val="e6e6e6"/>
                </a:solidFill>
                <a:latin typeface="Times New Roman"/>
                <a:ea typeface="DejaVu Sans"/>
              </a:rPr>
              <a:t>Notre système solaire se trouve sur le bras d’Orion. </a:t>
            </a:r>
            <a:endParaRPr b="0" lang="fr-FR" sz="1600" spc="-1" strike="noStrike">
              <a:solidFill>
                <a:srgbClr val="000000"/>
              </a:solidFill>
              <a:latin typeface="Arial"/>
            </a:endParaRPr>
          </a:p>
        </p:txBody>
      </p:sp>
      <p:sp>
        <p:nvSpPr>
          <p:cNvPr id="616" name="Rectangle à coins arrondis 10"/>
          <p:cNvSpPr/>
          <p:nvPr/>
        </p:nvSpPr>
        <p:spPr>
          <a:xfrm>
            <a:off x="1720800" y="93240"/>
            <a:ext cx="6330240" cy="44532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r>
              <a:rPr b="0" lang="fr-FR" sz="2400" spc="-1" strike="noStrike">
                <a:solidFill>
                  <a:schemeClr val="accent6">
                    <a:lumMod val="75000"/>
                  </a:schemeClr>
                </a:solidFill>
                <a:latin typeface="Arial"/>
                <a:ea typeface="DejaVu Sans"/>
              </a:rPr>
              <a:t>La voie lactée est une galaxie spirale barrée</a:t>
            </a:r>
            <a:endParaRPr b="0" lang="fr-FR" sz="2400" spc="-1" strike="noStrike">
              <a:solidFill>
                <a:srgbClr val="000000"/>
              </a:solidFill>
              <a:latin typeface="Arial"/>
            </a:endParaRPr>
          </a:p>
        </p:txBody>
      </p:sp>
      <p:sp>
        <p:nvSpPr>
          <p:cNvPr id="617" name="Rectangle à coins arrondis 11"/>
          <p:cNvSpPr/>
          <p:nvPr/>
        </p:nvSpPr>
        <p:spPr>
          <a:xfrm>
            <a:off x="182880" y="779760"/>
            <a:ext cx="9864000" cy="1041840"/>
          </a:xfrm>
          <a:prstGeom prst="roundRect">
            <a:avLst>
              <a:gd name="adj" fmla="val 16667"/>
            </a:avLst>
          </a:prstGeom>
          <a:solidFill>
            <a:srgbClr val="eec412"/>
          </a:solidFill>
          <a:ln w="19050">
            <a:solidFill>
              <a:srgbClr val="00b0f0"/>
            </a:solidFill>
            <a:round/>
          </a:ln>
        </p:spPr>
        <p:style>
          <a:lnRef idx="0"/>
          <a:fillRef idx="0"/>
          <a:effectRef idx="0"/>
          <a:fontRef idx="minor"/>
        </p:style>
        <p:txBody>
          <a:bodyPr lIns="90000" rIns="90000" tIns="45000" bIns="45000" anchor="t">
            <a:noAutofit/>
          </a:bodyPr>
          <a:p>
            <a:pPr algn="ctr">
              <a:lnSpc>
                <a:spcPct val="100000"/>
              </a:lnSpc>
            </a:pPr>
            <a:endParaRPr b="0" lang="fr-FR" sz="1800" spc="-1" strike="noStrike">
              <a:solidFill>
                <a:srgbClr val="262699"/>
              </a:solidFill>
              <a:latin typeface="Times New Roman"/>
              <a:ea typeface="DejaVu Sans"/>
            </a:endParaRPr>
          </a:p>
        </p:txBody>
      </p:sp>
      <p:sp>
        <p:nvSpPr>
          <p:cNvPr id="618" name="Rectangle 1"/>
          <p:cNvSpPr/>
          <p:nvPr/>
        </p:nvSpPr>
        <p:spPr>
          <a:xfrm>
            <a:off x="39600" y="793080"/>
            <a:ext cx="10150920" cy="10044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fr-FR" sz="2000" spc="-1" strike="noStrike">
                <a:solidFill>
                  <a:schemeClr val="accent2">
                    <a:lumMod val="75000"/>
                  </a:schemeClr>
                </a:solidFill>
                <a:latin typeface="Times New Roman"/>
                <a:ea typeface="Lucida Sans Unicode"/>
              </a:rPr>
              <a:t>A une vitesse de 230 km/s le Soleil met 250 000 ans pour faire </a:t>
            </a:r>
            <a:endParaRPr b="0" lang="fr-FR" sz="2000" spc="-1" strike="noStrike">
              <a:solidFill>
                <a:srgbClr val="000000"/>
              </a:solidFill>
              <a:latin typeface="Arial"/>
            </a:endParaRPr>
          </a:p>
          <a:p>
            <a:pPr algn="ctr">
              <a:lnSpc>
                <a:spcPct val="100000"/>
              </a:lnSpc>
            </a:pPr>
            <a:r>
              <a:rPr b="0" lang="fr-FR" sz="2000" spc="-1" strike="noStrike">
                <a:solidFill>
                  <a:schemeClr val="accent2">
                    <a:lumMod val="75000"/>
                  </a:schemeClr>
                </a:solidFill>
                <a:latin typeface="Times New Roman"/>
                <a:ea typeface="Lucida Sans Unicode"/>
              </a:rPr>
              <a:t>le tour de la galaxie, soit 20 tours depuis sa naissance.</a:t>
            </a:r>
            <a:endParaRPr b="0" lang="fr-FR" sz="2000" spc="-1" strike="noStrike">
              <a:solidFill>
                <a:srgbClr val="000000"/>
              </a:solidFill>
              <a:latin typeface="Arial"/>
            </a:endParaRPr>
          </a:p>
          <a:p>
            <a:pPr algn="ctr">
              <a:lnSpc>
                <a:spcPct val="100000"/>
              </a:lnSpc>
            </a:pPr>
            <a:r>
              <a:rPr b="0" lang="fr-FR" sz="2000" spc="-1" strike="noStrike">
                <a:solidFill>
                  <a:schemeClr val="accent2">
                    <a:lumMod val="75000"/>
                  </a:schemeClr>
                </a:solidFill>
                <a:latin typeface="Times New Roman"/>
                <a:ea typeface="Lucida Sans Unicode"/>
              </a:rPr>
              <a:t>Au centre du bulbe se trouve un trou noir d’une masse de 4 millions de fois la masse du Soleil. </a:t>
            </a:r>
            <a:endParaRPr b="0" lang="fr-FR" sz="20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249" dur="indefinite" restart="never" nodeType="tmRoot">
          <p:childTnLst>
            <p:seq>
              <p:cTn id="250" dur="indefinite" nodeType="mainSeq">
                <p:childTnLst>
                  <p:par>
                    <p:cTn id="251" nodeType="clickEffect" fill="hold">
                      <p:stCondLst>
                        <p:cond delay="0"/>
                      </p:stCondLst>
                      <p:childTnLst>
                        <p:par>
                          <p:cTn id="252" nodeType="withEffect" fill="hold">
                            <p:stCondLst>
                              <p:cond delay="0"/>
                            </p:stCondLst>
                            <p:childTnLst>
                              <p:par>
                                <p:cTn id="253" nodeType="withEffect" fill="hold" presetClass="entr" presetID="1">
                                  <p:stCondLst>
                                    <p:cond delay="0"/>
                                  </p:stCondLst>
                                  <p:childTnLst>
                                    <p:set>
                                      <p:cBhvr>
                                        <p:cTn id="254" dur="1" fill="hold">
                                          <p:stCondLst>
                                            <p:cond delay="0"/>
                                          </p:stCondLst>
                                        </p:cTn>
                                        <p:tgtEl>
                                          <p:spTgt spid="6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19" name="Picture 9" descr="ngc884_double amas_persée"/>
          <p:cNvPicPr/>
          <p:nvPr/>
        </p:nvPicPr>
        <p:blipFill>
          <a:blip r:embed="rId1">
            <a:lum contrast="18000"/>
          </a:blip>
          <a:stretch/>
        </p:blipFill>
        <p:spPr>
          <a:xfrm>
            <a:off x="0" y="-73080"/>
            <a:ext cx="10080000" cy="7636680"/>
          </a:xfrm>
          <a:prstGeom prst="rect">
            <a:avLst/>
          </a:prstGeom>
          <a:ln w="0">
            <a:noFill/>
          </a:ln>
        </p:spPr>
      </p:pic>
      <p:sp>
        <p:nvSpPr>
          <p:cNvPr id="620" name="Text Box 4"/>
          <p:cNvSpPr/>
          <p:nvPr/>
        </p:nvSpPr>
        <p:spPr>
          <a:xfrm>
            <a:off x="1438200" y="355680"/>
            <a:ext cx="8179560" cy="343800"/>
          </a:xfrm>
          <a:prstGeom prst="rect">
            <a:avLst/>
          </a:prstGeom>
          <a:noFill/>
          <a:ln w="0">
            <a:noFill/>
          </a:ln>
        </p:spPr>
        <p:style>
          <a:lnRef idx="0"/>
          <a:fillRef idx="0"/>
          <a:effectRef idx="0"/>
          <a:fontRef idx="minor"/>
        </p:style>
        <p:txBody>
          <a:bodyPr wrap="none" lIns="100800" rIns="100800" tIns="50400" bIns="50400" anchor="ctr">
            <a:noAutofit/>
          </a:bodyPr>
          <a:p>
            <a:pPr>
              <a:lnSpc>
                <a:spcPct val="100000"/>
              </a:lnSpc>
            </a:pPr>
            <a:endParaRPr b="0" lang="fr-FR" sz="1800" spc="-1" strike="noStrike">
              <a:solidFill>
                <a:srgbClr val="000000"/>
              </a:solidFill>
              <a:latin typeface="Arial"/>
              <a:ea typeface="DejaVu Sans"/>
            </a:endParaRPr>
          </a:p>
        </p:txBody>
      </p:sp>
      <p:sp>
        <p:nvSpPr>
          <p:cNvPr id="621" name="Text Box 8"/>
          <p:cNvSpPr/>
          <p:nvPr/>
        </p:nvSpPr>
        <p:spPr>
          <a:xfrm>
            <a:off x="3532320" y="4097160"/>
            <a:ext cx="259560" cy="399240"/>
          </a:xfrm>
          <a:prstGeom prst="rect">
            <a:avLst/>
          </a:prstGeom>
          <a:noFill/>
          <a:ln w="0">
            <a:noFill/>
          </a:ln>
        </p:spPr>
        <p:style>
          <a:lnRef idx="0"/>
          <a:fillRef idx="0"/>
          <a:effectRef idx="0"/>
          <a:fontRef idx="minor"/>
        </p:style>
        <p:txBody>
          <a:bodyPr lIns="0" rIns="0" tIns="0" bIns="0" anchor="t">
            <a:spAutoFit/>
          </a:bodyPr>
          <a:p>
            <a:pPr>
              <a:lnSpc>
                <a:spcPct val="100000"/>
              </a:lnSpc>
            </a:pPr>
            <a:endParaRPr b="1" lang="fr-FR" sz="2800" spc="-1" strike="noStrike">
              <a:solidFill>
                <a:srgbClr val="e6ff00"/>
              </a:solidFill>
              <a:latin typeface="Times New Roman"/>
              <a:ea typeface="DejaVu Sans"/>
            </a:endParaRPr>
          </a:p>
        </p:txBody>
      </p:sp>
      <p:pic>
        <p:nvPicPr>
          <p:cNvPr id="622" name="Picture 24" descr="ngc884_double amas_persée"/>
          <p:cNvPicPr/>
          <p:nvPr/>
        </p:nvPicPr>
        <p:blipFill>
          <a:blip r:embed="rId2">
            <a:lum contrast="18000"/>
          </a:blip>
          <a:srcRect l="12355" t="33171" r="77283" b="42677"/>
          <a:stretch/>
        </p:blipFill>
        <p:spPr>
          <a:xfrm rot="19104600">
            <a:off x="1821960" y="5544720"/>
            <a:ext cx="734400" cy="1826640"/>
          </a:xfrm>
          <a:prstGeom prst="rect">
            <a:avLst/>
          </a:prstGeom>
          <a:ln w="0">
            <a:noFill/>
          </a:ln>
        </p:spPr>
      </p:pic>
      <p:pic>
        <p:nvPicPr>
          <p:cNvPr id="623" name="Picture 28" descr="ngc884_double amas_persée"/>
          <p:cNvPicPr/>
          <p:nvPr/>
        </p:nvPicPr>
        <p:blipFill>
          <a:blip r:embed="rId3">
            <a:lum contrast="18000"/>
          </a:blip>
          <a:srcRect l="12351" t="33171" r="77280" b="42677"/>
          <a:stretch/>
        </p:blipFill>
        <p:spPr>
          <a:xfrm rot="2527800">
            <a:off x="7854840" y="5631840"/>
            <a:ext cx="715320" cy="1826640"/>
          </a:xfrm>
          <a:prstGeom prst="rect">
            <a:avLst/>
          </a:prstGeom>
          <a:ln w="0">
            <a:noFill/>
          </a:ln>
        </p:spPr>
      </p:pic>
      <p:sp>
        <p:nvSpPr>
          <p:cNvPr id="624" name="Ellipse 26"/>
          <p:cNvSpPr/>
          <p:nvPr/>
        </p:nvSpPr>
        <p:spPr>
          <a:xfrm>
            <a:off x="3214800" y="4494240"/>
            <a:ext cx="78480" cy="78480"/>
          </a:xfrm>
          <a:prstGeom prst="ellipse">
            <a:avLst/>
          </a:prstGeom>
          <a:noFill/>
          <a:ln w="25400">
            <a:solidFill>
              <a:srgbClr val="00b0f0"/>
            </a:solidFill>
            <a:round/>
          </a:ln>
        </p:spPr>
        <p:style>
          <a:lnRef idx="0"/>
          <a:fillRef idx="0"/>
          <a:effectRef idx="0"/>
          <a:fontRef idx="minor"/>
        </p:style>
        <p:txBody>
          <a:bodyPr lIns="100800" rIns="100800" tIns="27720" bIns="27720" anchor="ctr">
            <a:noAutofit/>
          </a:bodyPr>
          <a:p>
            <a:pPr algn="ctr">
              <a:lnSpc>
                <a:spcPct val="100000"/>
              </a:lnSpc>
            </a:pPr>
            <a:endParaRPr b="0" lang="fr-FR" sz="1800" spc="-1" strike="noStrike">
              <a:solidFill>
                <a:srgbClr val="ffffff"/>
              </a:solidFill>
              <a:latin typeface="Arial"/>
              <a:ea typeface="DejaVu Sans"/>
            </a:endParaRPr>
          </a:p>
        </p:txBody>
      </p:sp>
      <p:pic>
        <p:nvPicPr>
          <p:cNvPr id="625" name="Picture 2" descr="http://t2.gstatic.com/images?q=tbn:ANd9GcQXY7PFe89ljppAgKoARnnFhVCDiyswFyzUmlOTQl9L1Hd7-bg2JQ"/>
          <p:cNvPicPr/>
          <p:nvPr/>
        </p:nvPicPr>
        <p:blipFill>
          <a:blip r:embed="rId4"/>
          <a:stretch/>
        </p:blipFill>
        <p:spPr>
          <a:xfrm>
            <a:off x="673200" y="3290760"/>
            <a:ext cx="3334680" cy="3642480"/>
          </a:xfrm>
          <a:prstGeom prst="rect">
            <a:avLst/>
          </a:prstGeom>
          <a:ln w="0">
            <a:noFill/>
          </a:ln>
        </p:spPr>
      </p:pic>
      <p:sp>
        <p:nvSpPr>
          <p:cNvPr id="626" name="Rectangle 1043"/>
          <p:cNvSpPr/>
          <p:nvPr/>
        </p:nvSpPr>
        <p:spPr>
          <a:xfrm>
            <a:off x="498600" y="665640"/>
            <a:ext cx="9119520" cy="1169280"/>
          </a:xfrm>
          <a:prstGeom prst="rect">
            <a:avLst/>
          </a:prstGeom>
          <a:solidFill>
            <a:schemeClr val="bg1">
              <a:lumMod val="75000"/>
            </a:schemeClr>
          </a:solidFill>
          <a:ln w="28575">
            <a:solidFill>
              <a:srgbClr val="ffff00"/>
            </a:solidFill>
            <a:miter/>
          </a:ln>
        </p:spPr>
        <p:style>
          <a:lnRef idx="0"/>
          <a:fillRef idx="0"/>
          <a:effectRef idx="0"/>
          <a:fontRef idx="minor"/>
        </p:style>
        <p:txBody>
          <a:bodyPr wrap="none" lIns="90000" rIns="90000" tIns="154800" bIns="45000" anchor="ctr">
            <a:noAutofit/>
          </a:bodyPr>
          <a:p>
            <a:pPr>
              <a:lnSpc>
                <a:spcPct val="100000"/>
              </a:lnSpc>
              <a:spcBef>
                <a:spcPts val="1199"/>
              </a:spcBef>
            </a:pPr>
            <a:r>
              <a:rPr b="1" lang="fr-FR" sz="2400" spc="-1" strike="noStrike">
                <a:solidFill>
                  <a:schemeClr val="accent2">
                    <a:lumMod val="75000"/>
                  </a:schemeClr>
                </a:solidFill>
                <a:latin typeface="Times New Roman"/>
                <a:ea typeface="DejaVu Sans"/>
              </a:rPr>
              <a:t>Si notre galaxie était réduite à la surface de la France, l’ensemble du </a:t>
            </a:r>
            <a:endParaRPr b="0" lang="fr-FR" sz="2400" spc="-1" strike="noStrike">
              <a:solidFill>
                <a:srgbClr val="000000"/>
              </a:solidFill>
              <a:latin typeface="Arial"/>
            </a:endParaRPr>
          </a:p>
          <a:p>
            <a:pPr>
              <a:lnSpc>
                <a:spcPct val="100000"/>
              </a:lnSpc>
              <a:spcBef>
                <a:spcPts val="1199"/>
              </a:spcBef>
            </a:pPr>
            <a:r>
              <a:rPr b="1" lang="fr-FR" sz="2400" spc="-1" strike="noStrike">
                <a:solidFill>
                  <a:schemeClr val="accent2">
                    <a:lumMod val="75000"/>
                  </a:schemeClr>
                </a:solidFill>
                <a:latin typeface="Times New Roman"/>
                <a:ea typeface="DejaVu Sans"/>
              </a:rPr>
              <a:t>    </a:t>
            </a:r>
            <a:r>
              <a:rPr b="1" lang="fr-FR" sz="2400" spc="-1" strike="noStrike">
                <a:solidFill>
                  <a:schemeClr val="accent2">
                    <a:lumMod val="75000"/>
                  </a:schemeClr>
                </a:solidFill>
                <a:latin typeface="Times New Roman"/>
                <a:ea typeface="DejaVu Sans"/>
              </a:rPr>
              <a:t>système solaire serait réduit à la taille… </a:t>
            </a:r>
            <a:endParaRPr b="0" lang="fr-FR" sz="2400" spc="-1" strike="noStrike">
              <a:solidFill>
                <a:srgbClr val="000000"/>
              </a:solidFill>
              <a:latin typeface="Arial"/>
            </a:endParaRPr>
          </a:p>
        </p:txBody>
      </p:sp>
      <p:sp>
        <p:nvSpPr>
          <p:cNvPr id="627" name="ZoneTexte 1"/>
          <p:cNvSpPr/>
          <p:nvPr/>
        </p:nvSpPr>
        <p:spPr>
          <a:xfrm>
            <a:off x="5872320" y="1337040"/>
            <a:ext cx="371340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2400" spc="-1" strike="noStrike">
                <a:solidFill>
                  <a:schemeClr val="accent2">
                    <a:lumMod val="75000"/>
                  </a:schemeClr>
                </a:solidFill>
                <a:latin typeface="Times New Roman"/>
                <a:ea typeface="Lucida Sans Unicode"/>
              </a:rPr>
              <a:t>  </a:t>
            </a:r>
            <a:r>
              <a:rPr b="1" lang="fr-FR" sz="2400" spc="-1" strike="noStrike">
                <a:solidFill>
                  <a:schemeClr val="accent2">
                    <a:lumMod val="75000"/>
                  </a:schemeClr>
                </a:solidFill>
                <a:latin typeface="Times New Roman"/>
                <a:ea typeface="Lucida Sans Unicode"/>
              </a:rPr>
              <a:t>d’une pièce d’un euro !</a:t>
            </a:r>
            <a:endParaRPr b="0" lang="fr-FR" sz="2400" spc="-1" strike="noStrike">
              <a:solidFill>
                <a:srgbClr val="000000"/>
              </a:solidFill>
              <a:latin typeface="Arial"/>
            </a:endParaRPr>
          </a:p>
        </p:txBody>
      </p:sp>
      <p:pic>
        <p:nvPicPr>
          <p:cNvPr id="628" name="Picture 2" descr=""/>
          <p:cNvPicPr/>
          <p:nvPr/>
        </p:nvPicPr>
        <p:blipFill>
          <a:blip r:embed="rId5"/>
          <a:stretch/>
        </p:blipFill>
        <p:spPr>
          <a:xfrm>
            <a:off x="4939200" y="2844360"/>
            <a:ext cx="4209840" cy="4448520"/>
          </a:xfrm>
          <a:prstGeom prst="rect">
            <a:avLst/>
          </a:prstGeom>
          <a:ln w="0">
            <a:noFill/>
          </a:ln>
        </p:spPr>
      </p:pic>
    </p:spTree>
  </p:cSld>
  <mc:AlternateContent>
    <mc:Choice Requires="p14">
      <p:transition spd="slow" p14:dur="2000"/>
    </mc:Choice>
    <mc:Fallback>
      <p:transition spd="slow"/>
    </mc:Fallback>
  </mc:AlternateContent>
  <p:timing>
    <p:tnLst>
      <p:par>
        <p:cTn id="255" dur="indefinite" restart="never" nodeType="tmRoot">
          <p:childTnLst>
            <p:seq>
              <p:cTn id="256" dur="indefinite" nodeType="mainSeq">
                <p:childTnLst>
                  <p:par>
                    <p:cTn id="257" nodeType="clickEffect" fill="hold">
                      <p:stCondLst>
                        <p:cond delay="indefinite"/>
                      </p:stCondLst>
                      <p:childTnLst>
                        <p:par>
                          <p:cTn id="258" nodeType="withEffect" fill="hold">
                            <p:stCondLst>
                              <p:cond delay="0"/>
                            </p:stCondLst>
                            <p:childTnLst>
                              <p:par>
                                <p:cTn id="259" nodeType="clickEffect" fill="hold" presetClass="entr" presetID="10">
                                  <p:stCondLst>
                                    <p:cond delay="0"/>
                                  </p:stCondLst>
                                  <p:childTnLst>
                                    <p:set>
                                      <p:cBhvr>
                                        <p:cTn id="260" dur="1" fill="hold">
                                          <p:stCondLst>
                                            <p:cond delay="0"/>
                                          </p:stCondLst>
                                        </p:cTn>
                                        <p:tgtEl>
                                          <p:spTgt spid="627">
                                            <p:txEl>
                                              <p:pRg st="0" end="0"/>
                                            </p:txEl>
                                          </p:spTgt>
                                        </p:tgtEl>
                                        <p:attrNameLst>
                                          <p:attrName>style.visibility</p:attrName>
                                        </p:attrNameLst>
                                      </p:cBhvr>
                                      <p:to>
                                        <p:strVal val="visible"/>
                                      </p:to>
                                    </p:set>
                                    <p:animEffect filter="fade" transition="in">
                                      <p:cBhvr additive="repl">
                                        <p:cTn id="261" dur="10"/>
                                        <p:tgtEl>
                                          <p:spTgt spid="627">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9" name="AutoShape 1"/>
          <p:cNvSpPr/>
          <p:nvPr/>
        </p:nvSpPr>
        <p:spPr>
          <a:xfrm>
            <a:off x="0" y="-128520"/>
            <a:ext cx="10438560" cy="7687440"/>
          </a:xfrm>
          <a:prstGeom prst="roundRect">
            <a:avLst>
              <a:gd name="adj" fmla="val 19"/>
            </a:avLst>
          </a:prstGeom>
          <a:solidFill>
            <a:srgbClr val="000000"/>
          </a:solidFill>
          <a:ln w="9525">
            <a:solidFill>
              <a:srgbClr val="000000"/>
            </a:solidFill>
            <a:round/>
          </a:ln>
        </p:spPr>
        <p:style>
          <a:lnRef idx="0"/>
          <a:fillRef idx="0"/>
          <a:effectRef idx="0"/>
          <a:fontRef idx="minor"/>
        </p:style>
        <p:txBody>
          <a:bodyPr wrap="none" lIns="90000" rIns="90000" tIns="45000" bIns="45000" anchor="ctr">
            <a:noAutofit/>
          </a:bodyPr>
          <a:p>
            <a:pPr algn="ctr">
              <a:lnSpc>
                <a:spcPct val="102000"/>
              </a:lnSpc>
            </a:pPr>
            <a:r>
              <a:rPr b="0" lang="fr-FR" sz="1800" spc="-1" strike="noStrike">
                <a:solidFill>
                  <a:schemeClr val="accent6">
                    <a:lumMod val="75000"/>
                  </a:schemeClr>
                </a:solidFill>
                <a:latin typeface="Times New Roman"/>
                <a:ea typeface="DejaVu Sans"/>
              </a:rPr>
              <a:t>i</a:t>
            </a:r>
            <a:endParaRPr b="0" lang="fr-FR" sz="1800" spc="-1" strike="noStrike">
              <a:solidFill>
                <a:srgbClr val="ffffff"/>
              </a:solidFill>
              <a:latin typeface="Arial"/>
            </a:endParaRPr>
          </a:p>
        </p:txBody>
      </p:sp>
      <p:sp>
        <p:nvSpPr>
          <p:cNvPr id="630" name="Text Box 5"/>
          <p:cNvSpPr/>
          <p:nvPr/>
        </p:nvSpPr>
        <p:spPr>
          <a:xfrm>
            <a:off x="806400" y="6673680"/>
            <a:ext cx="9708480" cy="631080"/>
          </a:xfrm>
          <a:prstGeom prst="rect">
            <a:avLst/>
          </a:prstGeom>
          <a:noFill/>
          <a:ln w="0">
            <a:noFill/>
          </a:ln>
        </p:spPr>
        <p:style>
          <a:lnRef idx="0"/>
          <a:fillRef idx="0"/>
          <a:effectRef idx="0"/>
          <a:fontRef idx="minor"/>
        </p:style>
        <p:txBody>
          <a:bodyPr lIns="0" rIns="0" tIns="14040" bIns="0" anchor="t">
            <a:noAutofit/>
          </a:bodyPr>
          <a:p>
            <a:pPr>
              <a:lnSpc>
                <a:spcPct val="95000"/>
              </a:lnSpc>
              <a:tabLst>
                <a:tab algn="l" pos="723960"/>
                <a:tab algn="l" pos="1447920"/>
                <a:tab algn="l" pos="2171880"/>
                <a:tab algn="l" pos="2895480"/>
                <a:tab algn="l" pos="3619440"/>
                <a:tab algn="l" pos="4343400"/>
                <a:tab algn="l" pos="5067360"/>
                <a:tab algn="l" pos="5791320"/>
                <a:tab algn="l" pos="6515280"/>
                <a:tab algn="l" pos="7238880"/>
                <a:tab algn="l" pos="7962840"/>
                <a:tab algn="l" pos="8686800"/>
                <a:tab algn="l" pos="9410760"/>
              </a:tabLst>
            </a:pPr>
            <a:endParaRPr b="1" lang="fr-FR" sz="2200" spc="-1" strike="noStrike">
              <a:solidFill>
                <a:srgbClr val="ffffff"/>
              </a:solidFill>
              <a:latin typeface="Times New Roman"/>
              <a:ea typeface="DejaVu Sans"/>
            </a:endParaRPr>
          </a:p>
        </p:txBody>
      </p:sp>
      <p:sp>
        <p:nvSpPr>
          <p:cNvPr id="631" name="Text Box 14"/>
          <p:cNvSpPr/>
          <p:nvPr/>
        </p:nvSpPr>
        <p:spPr>
          <a:xfrm>
            <a:off x="6629400" y="6771240"/>
            <a:ext cx="3809160" cy="437040"/>
          </a:xfrm>
          <a:prstGeom prst="rect">
            <a:avLst/>
          </a:prstGeom>
          <a:noFill/>
          <a:ln w="0">
            <a:noFill/>
          </a:ln>
        </p:spPr>
        <p:style>
          <a:lnRef idx="0"/>
          <a:fillRef idx="0"/>
          <a:effectRef idx="0"/>
          <a:fontRef idx="minor"/>
        </p:style>
        <p:txBody>
          <a:bodyPr lIns="90000" rIns="90000" tIns="45000" bIns="45000" anchor="t">
            <a:spAutoFit/>
          </a:bodyPr>
          <a:p>
            <a:pPr>
              <a:lnSpc>
                <a:spcPct val="95000"/>
              </a:lnSpc>
              <a:spcBef>
                <a:spcPts val="1199"/>
              </a:spcBef>
            </a:pPr>
            <a:r>
              <a:rPr b="1" lang="fr-FR" sz="2400" spc="-1" strike="noStrike">
                <a:solidFill>
                  <a:schemeClr val="accent2"/>
                </a:solidFill>
                <a:latin typeface="Times New Roman"/>
                <a:ea typeface="DejaVu Sans"/>
              </a:rPr>
              <a:t>            </a:t>
            </a:r>
            <a:endParaRPr b="0" lang="fr-FR" sz="2400" spc="-1" strike="noStrike">
              <a:solidFill>
                <a:srgbClr val="000000"/>
              </a:solidFill>
              <a:latin typeface="Arial"/>
            </a:endParaRPr>
          </a:p>
        </p:txBody>
      </p:sp>
      <p:pic>
        <p:nvPicPr>
          <p:cNvPr id="632" name="Image 4" descr=""/>
          <p:cNvPicPr/>
          <p:nvPr/>
        </p:nvPicPr>
        <p:blipFill>
          <a:blip r:embed="rId1"/>
          <a:stretch/>
        </p:blipFill>
        <p:spPr>
          <a:xfrm>
            <a:off x="1083600" y="1530000"/>
            <a:ext cx="8932320" cy="4304520"/>
          </a:xfrm>
          <a:prstGeom prst="rect">
            <a:avLst/>
          </a:prstGeom>
          <a:ln w="0">
            <a:noFill/>
          </a:ln>
        </p:spPr>
      </p:pic>
      <p:sp>
        <p:nvSpPr>
          <p:cNvPr id="633" name="ZoneTexte 3"/>
          <p:cNvSpPr/>
          <p:nvPr/>
        </p:nvSpPr>
        <p:spPr>
          <a:xfrm>
            <a:off x="7775640" y="5756400"/>
            <a:ext cx="3095280" cy="3330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600" spc="-1" strike="noStrike">
                <a:solidFill>
                  <a:srgbClr val="cccccc"/>
                </a:solidFill>
                <a:latin typeface="Times New Roman"/>
                <a:ea typeface="DejaVu Sans"/>
              </a:rPr>
              <a:t>Constellation du Centaure</a:t>
            </a:r>
            <a:endParaRPr b="0" lang="fr-FR" sz="1600" spc="-1" strike="noStrike">
              <a:solidFill>
                <a:srgbClr val="000000"/>
              </a:solidFill>
              <a:latin typeface="Arial"/>
            </a:endParaRPr>
          </a:p>
        </p:txBody>
      </p:sp>
      <p:sp>
        <p:nvSpPr>
          <p:cNvPr id="634" name="Rectangle 1043"/>
          <p:cNvSpPr/>
          <p:nvPr/>
        </p:nvSpPr>
        <p:spPr>
          <a:xfrm>
            <a:off x="659520" y="6129360"/>
            <a:ext cx="9119520" cy="1169280"/>
          </a:xfrm>
          <a:prstGeom prst="rect">
            <a:avLst/>
          </a:prstGeom>
          <a:solidFill>
            <a:srgbClr val="d6cbe7"/>
          </a:solidFill>
          <a:ln w="28575">
            <a:solidFill>
              <a:srgbClr val="e3e066"/>
            </a:solidFill>
            <a:miter/>
          </a:ln>
        </p:spPr>
        <p:style>
          <a:lnRef idx="0"/>
          <a:fillRef idx="0"/>
          <a:effectRef idx="0"/>
          <a:fontRef idx="minor"/>
        </p:style>
        <p:txBody>
          <a:bodyPr wrap="none" lIns="90000" rIns="90000" tIns="154800" bIns="45000" anchor="ctr">
            <a:noAutofit/>
          </a:bodyPr>
          <a:p>
            <a:pPr>
              <a:lnSpc>
                <a:spcPct val="100000"/>
              </a:lnSpc>
              <a:spcBef>
                <a:spcPts val="1199"/>
              </a:spcBef>
            </a:pPr>
            <a:endParaRPr b="0" lang="fr-FR" sz="2400" spc="-1" strike="noStrike">
              <a:solidFill>
                <a:srgbClr val="22228b"/>
              </a:solidFill>
              <a:latin typeface="Times New Roman"/>
              <a:ea typeface="DejaVu Sans"/>
            </a:endParaRPr>
          </a:p>
        </p:txBody>
      </p:sp>
      <p:sp>
        <p:nvSpPr>
          <p:cNvPr id="635" name="Rectangle 4"/>
          <p:cNvSpPr/>
          <p:nvPr/>
        </p:nvSpPr>
        <p:spPr>
          <a:xfrm>
            <a:off x="891720" y="6218640"/>
            <a:ext cx="8431200" cy="936720"/>
          </a:xfrm>
          <a:prstGeom prst="rect">
            <a:avLst/>
          </a:prstGeom>
          <a:noFill/>
          <a:ln w="0">
            <a:noFill/>
          </a:ln>
        </p:spPr>
        <p:style>
          <a:lnRef idx="0"/>
          <a:fillRef idx="0"/>
          <a:effectRef idx="0"/>
          <a:fontRef idx="minor"/>
        </p:style>
        <p:txBody>
          <a:bodyPr lIns="90000" rIns="90000" tIns="45000" bIns="45000" anchor="t">
            <a:spAutoFit/>
          </a:bodyPr>
          <a:p>
            <a:pPr>
              <a:lnSpc>
                <a:spcPct val="95000"/>
              </a:lnSpc>
              <a:spcBef>
                <a:spcPts val="1199"/>
              </a:spcBef>
            </a:pPr>
            <a:r>
              <a:rPr b="1" lang="fr-FR" sz="2400" spc="-1" strike="noStrike">
                <a:solidFill>
                  <a:srgbClr val="555955"/>
                </a:solidFill>
                <a:latin typeface="Times New Roman"/>
                <a:ea typeface="DejaVu Sans"/>
              </a:rPr>
              <a:t>Si le soleil était réduit à la taille d’une balle de tennis, Proxima</a:t>
            </a:r>
            <a:endParaRPr b="0" lang="fr-FR" sz="2400" spc="-1" strike="noStrike">
              <a:solidFill>
                <a:srgbClr val="000000"/>
              </a:solidFill>
              <a:latin typeface="Arial"/>
            </a:endParaRPr>
          </a:p>
          <a:p>
            <a:pPr>
              <a:lnSpc>
                <a:spcPct val="95000"/>
              </a:lnSpc>
              <a:spcBef>
                <a:spcPts val="1199"/>
              </a:spcBef>
            </a:pPr>
            <a:r>
              <a:rPr b="1" lang="fr-FR" sz="2400" spc="-1" strike="noStrike">
                <a:solidFill>
                  <a:srgbClr val="555955"/>
                </a:solidFill>
                <a:latin typeface="Times New Roman"/>
                <a:ea typeface="DejaVu Sans"/>
              </a:rPr>
              <a:t>     </a:t>
            </a:r>
            <a:r>
              <a:rPr b="1" lang="fr-FR" sz="2400" spc="-1" strike="noStrike">
                <a:solidFill>
                  <a:srgbClr val="555955"/>
                </a:solidFill>
                <a:latin typeface="Times New Roman"/>
                <a:ea typeface="DejaVu Sans"/>
              </a:rPr>
              <a:t>du Centaure serait une balle de golf située à…</a:t>
            </a:r>
            <a:endParaRPr b="0" lang="fr-FR" sz="2400" spc="-1" strike="noStrike">
              <a:solidFill>
                <a:srgbClr val="000000"/>
              </a:solidFill>
              <a:latin typeface="Arial"/>
            </a:endParaRPr>
          </a:p>
        </p:txBody>
      </p:sp>
      <p:sp>
        <p:nvSpPr>
          <p:cNvPr id="636" name="Rectangle 5"/>
          <p:cNvSpPr/>
          <p:nvPr/>
        </p:nvSpPr>
        <p:spPr>
          <a:xfrm>
            <a:off x="7318800" y="6707160"/>
            <a:ext cx="1544760" cy="437040"/>
          </a:xfrm>
          <a:prstGeom prst="rect">
            <a:avLst/>
          </a:prstGeom>
          <a:noFill/>
          <a:ln w="0">
            <a:noFill/>
          </a:ln>
        </p:spPr>
        <p:style>
          <a:lnRef idx="0"/>
          <a:fillRef idx="0"/>
          <a:effectRef idx="0"/>
          <a:fontRef idx="minor"/>
        </p:style>
        <p:txBody>
          <a:bodyPr wrap="none" lIns="90000" rIns="90000" tIns="45000" bIns="45000" anchor="t">
            <a:spAutoFit/>
          </a:bodyPr>
          <a:p>
            <a:pPr>
              <a:lnSpc>
                <a:spcPct val="95000"/>
              </a:lnSpc>
              <a:spcBef>
                <a:spcPts val="1199"/>
              </a:spcBef>
            </a:pPr>
            <a:r>
              <a:rPr b="1" lang="fr-FR" sz="2400" spc="-1" strike="noStrike">
                <a:solidFill>
                  <a:srgbClr val="575658"/>
                </a:solidFill>
                <a:latin typeface="Times New Roman"/>
                <a:ea typeface="DejaVu Sans"/>
              </a:rPr>
              <a:t>2900 km ! </a:t>
            </a:r>
            <a:endParaRPr b="0" lang="fr-FR" sz="2400" spc="-1" strike="noStrike">
              <a:solidFill>
                <a:srgbClr val="000000"/>
              </a:solidFill>
              <a:latin typeface="Arial"/>
            </a:endParaRPr>
          </a:p>
        </p:txBody>
      </p:sp>
      <p:sp>
        <p:nvSpPr>
          <p:cNvPr id="637" name="Rectangle à coins arrondis 12"/>
          <p:cNvSpPr/>
          <p:nvPr/>
        </p:nvSpPr>
        <p:spPr>
          <a:xfrm>
            <a:off x="1083600" y="117720"/>
            <a:ext cx="8239320" cy="44532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r>
              <a:rPr b="0" lang="fr-FR" sz="2400" spc="-1" strike="noStrike">
                <a:solidFill>
                  <a:schemeClr val="accent6">
                    <a:lumMod val="75000"/>
                  </a:schemeClr>
                </a:solidFill>
                <a:latin typeface="Arial"/>
                <a:ea typeface="DejaVu Sans"/>
              </a:rPr>
              <a:t>Notre voie lactée est constituée essentiellement… de vide!</a:t>
            </a:r>
            <a:endParaRPr b="0" lang="fr-FR" sz="2400" spc="-1" strike="noStrike">
              <a:solidFill>
                <a:srgbClr val="000000"/>
              </a:solidFill>
              <a:latin typeface="Arial"/>
            </a:endParaRPr>
          </a:p>
        </p:txBody>
      </p:sp>
      <p:sp>
        <p:nvSpPr>
          <p:cNvPr id="638" name="Rectangle à coins arrondis 13"/>
          <p:cNvSpPr/>
          <p:nvPr/>
        </p:nvSpPr>
        <p:spPr>
          <a:xfrm>
            <a:off x="891720" y="675720"/>
            <a:ext cx="9124200" cy="716400"/>
          </a:xfrm>
          <a:prstGeom prst="roundRect">
            <a:avLst>
              <a:gd name="adj" fmla="val 16667"/>
            </a:avLst>
          </a:prstGeom>
          <a:solidFill>
            <a:srgbClr val="eec412"/>
          </a:solidFill>
          <a:ln w="19050">
            <a:solidFill>
              <a:srgbClr val="00b0f0"/>
            </a:solidFill>
            <a:round/>
          </a:ln>
        </p:spPr>
        <p:style>
          <a:lnRef idx="0"/>
          <a:fillRef idx="0"/>
          <a:effectRef idx="0"/>
          <a:fontRef idx="minor"/>
        </p:style>
        <p:txBody>
          <a:bodyPr lIns="90000" rIns="90000" tIns="45000" bIns="45000" anchor="t">
            <a:noAutofit/>
          </a:bodyPr>
          <a:p>
            <a:pPr algn="ctr">
              <a:lnSpc>
                <a:spcPct val="100000"/>
              </a:lnSpc>
            </a:pPr>
            <a:r>
              <a:rPr b="0" lang="fr-FR" sz="2000" spc="-1" strike="noStrike">
                <a:solidFill>
                  <a:schemeClr val="accent6">
                    <a:lumMod val="75000"/>
                  </a:schemeClr>
                </a:solidFill>
                <a:latin typeface="Arial"/>
                <a:ea typeface="DejaVu Sans"/>
              </a:rPr>
              <a:t> </a:t>
            </a:r>
            <a:endParaRPr b="0" lang="fr-FR" sz="2000" spc="-1" strike="noStrike">
              <a:solidFill>
                <a:srgbClr val="000000"/>
              </a:solidFill>
              <a:latin typeface="Arial"/>
            </a:endParaRPr>
          </a:p>
        </p:txBody>
      </p:sp>
      <p:sp>
        <p:nvSpPr>
          <p:cNvPr id="639" name="Rectangle 6"/>
          <p:cNvSpPr/>
          <p:nvPr/>
        </p:nvSpPr>
        <p:spPr>
          <a:xfrm>
            <a:off x="2520000" y="1032840"/>
            <a:ext cx="88322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800" spc="-1" strike="noStrike">
                <a:solidFill>
                  <a:schemeClr val="accent6">
                    <a:lumMod val="75000"/>
                  </a:schemeClr>
                </a:solidFill>
                <a:latin typeface="Arial"/>
                <a:ea typeface="DejaVu Sans"/>
              </a:rPr>
              <a:t>Essayons de prendre conscience de cette distance !</a:t>
            </a:r>
            <a:endParaRPr b="0" lang="fr-FR" sz="1800" spc="-1" strike="noStrike">
              <a:solidFill>
                <a:srgbClr val="000000"/>
              </a:solidFill>
              <a:latin typeface="Arial"/>
            </a:endParaRPr>
          </a:p>
        </p:txBody>
      </p:sp>
      <p:sp>
        <p:nvSpPr>
          <p:cNvPr id="640" name="Rectangle 2"/>
          <p:cNvSpPr/>
          <p:nvPr/>
        </p:nvSpPr>
        <p:spPr>
          <a:xfrm>
            <a:off x="806400" y="681120"/>
            <a:ext cx="9245880" cy="3945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fr-FR" sz="2000" spc="-1" strike="noStrike">
                <a:solidFill>
                  <a:schemeClr val="accent6">
                    <a:lumMod val="75000"/>
                  </a:schemeClr>
                </a:solidFill>
                <a:latin typeface="Arial"/>
                <a:ea typeface="DejaVu Sans"/>
              </a:rPr>
              <a:t> </a:t>
            </a:r>
            <a:r>
              <a:rPr b="0" lang="fr-FR" sz="1800" spc="-1" strike="noStrike">
                <a:solidFill>
                  <a:schemeClr val="accent2">
                    <a:lumMod val="75000"/>
                  </a:schemeClr>
                </a:solidFill>
                <a:latin typeface="Arial"/>
                <a:ea typeface="DejaVu Sans"/>
              </a:rPr>
              <a:t>Proxima du Centaure</a:t>
            </a:r>
            <a:r>
              <a:rPr b="0" lang="fr-FR" sz="2000" spc="-1" strike="noStrike">
                <a:solidFill>
                  <a:schemeClr val="accent2">
                    <a:lumMod val="75000"/>
                  </a:schemeClr>
                </a:solidFill>
                <a:latin typeface="Arial"/>
                <a:ea typeface="DejaVu Sans"/>
              </a:rPr>
              <a:t>, l</a:t>
            </a:r>
            <a:r>
              <a:rPr b="0" lang="fr-FR" sz="1800" spc="-1" strike="noStrike">
                <a:solidFill>
                  <a:schemeClr val="accent2">
                    <a:lumMod val="75000"/>
                  </a:schemeClr>
                </a:solidFill>
                <a:latin typeface="Arial"/>
                <a:ea typeface="DejaVu Sans"/>
              </a:rPr>
              <a:t>’étoile la plus proche du Soleil, est située à 4,22 Années Lumière.</a:t>
            </a:r>
            <a:endParaRPr b="0" lang="fr-FR" sz="18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262" dur="indefinite" restart="never" nodeType="tmRoot">
          <p:childTnLst>
            <p:seq>
              <p:cTn id="263" dur="indefinite" nodeType="mainSeq">
                <p:childTnLst>
                  <p:par>
                    <p:cTn id="264" fill="hold">
                      <p:stCondLst>
                        <p:cond delay="indefinite"/>
                      </p:stCondLst>
                      <p:childTnLst>
                        <p:par>
                          <p:cTn id="265" fill="hold">
                            <p:stCondLst>
                              <p:cond delay="0"/>
                            </p:stCondLst>
                            <p:childTnLst>
                              <p:par>
                                <p:cTn id="266" nodeType="clickEffect" fill="hold" presetClass="entr" presetID="1">
                                  <p:stCondLst>
                                    <p:cond delay="0"/>
                                  </p:stCondLst>
                                  <p:childTnLst>
                                    <p:set>
                                      <p:cBhvr>
                                        <p:cTn id="267" dur="1" fill="hold">
                                          <p:stCondLst>
                                            <p:cond delay="0"/>
                                          </p:stCondLst>
                                        </p:cTn>
                                        <p:tgtEl>
                                          <p:spTgt spid="634"/>
                                        </p:tgtEl>
                                        <p:attrNameLst>
                                          <p:attrName>style.visibility</p:attrName>
                                        </p:attrNameLst>
                                      </p:cBhvr>
                                      <p:to>
                                        <p:strVal val="visible"/>
                                      </p:to>
                                    </p:set>
                                  </p:childTnLst>
                                </p:cTn>
                              </p:par>
                              <p:par>
                                <p:cTn id="268" nodeType="withEffect" fill="hold" presetClass="entr" presetID="1">
                                  <p:stCondLst>
                                    <p:cond delay="0"/>
                                  </p:stCondLst>
                                  <p:childTnLst>
                                    <p:set>
                                      <p:cBhvr>
                                        <p:cTn id="269" dur="1" fill="hold">
                                          <p:stCondLst>
                                            <p:cond delay="0"/>
                                          </p:stCondLst>
                                        </p:cTn>
                                        <p:tgtEl>
                                          <p:spTgt spid="635"/>
                                        </p:tgtEl>
                                        <p:attrNameLst>
                                          <p:attrName>style.visibility</p:attrName>
                                        </p:attrNameLst>
                                      </p:cBhvr>
                                      <p:to>
                                        <p:strVal val="visible"/>
                                      </p:to>
                                    </p:set>
                                  </p:childTnLst>
                                </p:cTn>
                              </p:par>
                            </p:childTnLst>
                          </p:cTn>
                        </p:par>
                      </p:childTnLst>
                    </p:cTn>
                  </p:par>
                  <p:par>
                    <p:cTn id="270" fill="hold">
                      <p:stCondLst>
                        <p:cond delay="indefinite"/>
                      </p:stCondLst>
                      <p:childTnLst>
                        <p:par>
                          <p:cTn id="271" fill="hold">
                            <p:stCondLst>
                              <p:cond delay="0"/>
                            </p:stCondLst>
                            <p:childTnLst>
                              <p:par>
                                <p:cTn id="272" nodeType="clickEffect" fill="hold" presetClass="entr" presetID="1">
                                  <p:stCondLst>
                                    <p:cond delay="0"/>
                                  </p:stCondLst>
                                  <p:childTnLst>
                                    <p:set>
                                      <p:cBhvr>
                                        <p:cTn id="273" dur="1" fill="hold">
                                          <p:stCondLst>
                                            <p:cond delay="0"/>
                                          </p:stCondLst>
                                        </p:cTn>
                                        <p:tgtEl>
                                          <p:spTgt spid="6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641" name="Object 2"/>
          <p:cNvGraphicFramePr/>
          <p:nvPr/>
        </p:nvGraphicFramePr>
        <p:xfrm>
          <a:off x="-66600" y="-79200"/>
          <a:ext cx="10167120" cy="7717680"/>
        </p:xfrm>
        <a:graphic>
          <a:graphicData uri="http://schemas.openxmlformats.org/presentationml/2006/ole">
            <p:oleObj progId="CorelPhotoPaint.Image.7" r:id="rId1" spid="">
              <p:embed/>
              <p:pic>
                <p:nvPicPr>
                  <p:cNvPr id="642" name="Object 2" descr=""/>
                  <p:cNvPicPr/>
                  <p:nvPr/>
                </p:nvPicPr>
                <p:blipFill>
                  <a:blip r:embed="rId2"/>
                  <a:stretch/>
                </p:blipFill>
                <p:spPr>
                  <a:xfrm>
                    <a:off x="-66600" y="-79200"/>
                    <a:ext cx="10167120" cy="7717680"/>
                  </a:xfrm>
                  <a:prstGeom prst="rect">
                    <a:avLst/>
                  </a:prstGeom>
                  <a:ln w="0">
                    <a:noFill/>
                  </a:ln>
                </p:spPr>
              </p:pic>
            </p:oleObj>
          </a:graphicData>
        </a:graphic>
      </p:graphicFrame>
      <p:pic>
        <p:nvPicPr>
          <p:cNvPr id="643" name="Image 1" descr=""/>
          <p:cNvPicPr/>
          <p:nvPr/>
        </p:nvPicPr>
        <p:blipFill>
          <a:blip r:embed="rId3"/>
          <a:stretch/>
        </p:blipFill>
        <p:spPr>
          <a:xfrm>
            <a:off x="792000" y="1319040"/>
            <a:ext cx="8227440" cy="6360480"/>
          </a:xfrm>
          <a:prstGeom prst="rect">
            <a:avLst/>
          </a:prstGeom>
          <a:ln w="0">
            <a:noFill/>
          </a:ln>
        </p:spPr>
      </p:pic>
      <p:sp>
        <p:nvSpPr>
          <p:cNvPr id="644" name="Rectangle à coins arrondis 4"/>
          <p:cNvSpPr/>
          <p:nvPr/>
        </p:nvSpPr>
        <p:spPr>
          <a:xfrm>
            <a:off x="792000" y="681120"/>
            <a:ext cx="8508240" cy="929520"/>
          </a:xfrm>
          <a:prstGeom prst="roundRect">
            <a:avLst>
              <a:gd name="adj" fmla="val 16667"/>
            </a:avLst>
          </a:prstGeom>
          <a:solidFill>
            <a:srgbClr val="eec412"/>
          </a:solidFill>
          <a:ln w="19050">
            <a:solidFill>
              <a:srgbClr val="00b0f0"/>
            </a:solidFill>
            <a:round/>
          </a:ln>
        </p:spPr>
        <p:style>
          <a:lnRef idx="0"/>
          <a:fillRef idx="0"/>
          <a:effectRef idx="0"/>
          <a:fontRef idx="minor"/>
        </p:style>
        <p:txBody>
          <a:bodyPr lIns="90000" rIns="90000" tIns="45000" bIns="45000" anchor="t">
            <a:noAutofit/>
          </a:bodyPr>
          <a:p>
            <a:pPr>
              <a:lnSpc>
                <a:spcPct val="95000"/>
              </a:lnSpc>
            </a:pPr>
            <a:endParaRPr b="0" lang="fr-FR" sz="2400" spc="-1" strike="noStrike">
              <a:solidFill>
                <a:srgbClr val="ffffff"/>
              </a:solidFill>
              <a:latin typeface="Times New Roman"/>
              <a:ea typeface="DejaVu Sans"/>
            </a:endParaRPr>
          </a:p>
        </p:txBody>
      </p:sp>
      <p:sp>
        <p:nvSpPr>
          <p:cNvPr id="645" name="Rectangle 2"/>
          <p:cNvSpPr/>
          <p:nvPr/>
        </p:nvSpPr>
        <p:spPr>
          <a:xfrm>
            <a:off x="186480" y="637200"/>
            <a:ext cx="9719640" cy="13093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fr-FR" sz="2000" spc="-1" strike="noStrike">
                <a:solidFill>
                  <a:srgbClr val="262699"/>
                </a:solidFill>
                <a:latin typeface="Times New Roman"/>
                <a:ea typeface="DejaVu Sans"/>
              </a:rPr>
              <a:t>Les constellations sont des groupes d’étoiles visuellement proches sur la voûte</a:t>
            </a:r>
            <a:endParaRPr b="0" lang="fr-FR" sz="2000" spc="-1" strike="noStrike">
              <a:solidFill>
                <a:srgbClr val="000000"/>
              </a:solidFill>
              <a:latin typeface="Arial"/>
            </a:endParaRPr>
          </a:p>
          <a:p>
            <a:pPr algn="ctr">
              <a:lnSpc>
                <a:spcPct val="100000"/>
              </a:lnSpc>
            </a:pPr>
            <a:r>
              <a:rPr b="0" lang="fr-FR" sz="2000" spc="-1" strike="noStrike">
                <a:solidFill>
                  <a:srgbClr val="262699"/>
                </a:solidFill>
                <a:latin typeface="Times New Roman"/>
                <a:ea typeface="DejaVu Sans"/>
              </a:rPr>
              <a:t> </a:t>
            </a:r>
            <a:r>
              <a:rPr b="0" lang="fr-FR" sz="2000" spc="-1" strike="noStrike">
                <a:solidFill>
                  <a:srgbClr val="262699"/>
                </a:solidFill>
                <a:latin typeface="Times New Roman"/>
                <a:ea typeface="DejaVu Sans"/>
              </a:rPr>
              <a:t>céleste, qui donnent l’apparence de figures imaginées par diverses civilisations.</a:t>
            </a:r>
            <a:endParaRPr b="0" lang="fr-FR" sz="2000" spc="-1" strike="noStrike">
              <a:solidFill>
                <a:srgbClr val="000000"/>
              </a:solidFill>
              <a:latin typeface="Arial"/>
            </a:endParaRPr>
          </a:p>
          <a:p>
            <a:pPr algn="ctr">
              <a:lnSpc>
                <a:spcPct val="100000"/>
              </a:lnSpc>
            </a:pPr>
            <a:r>
              <a:rPr b="0" lang="fr-FR" sz="2000" spc="-1" strike="noStrike">
                <a:solidFill>
                  <a:srgbClr val="262699"/>
                </a:solidFill>
                <a:latin typeface="Times New Roman"/>
                <a:ea typeface="DejaVu Sans"/>
              </a:rPr>
              <a:t>88 constellations tapissent la voûte céleste.</a:t>
            </a:r>
            <a:endParaRPr b="0" lang="fr-FR" sz="2000" spc="-1" strike="noStrike">
              <a:solidFill>
                <a:srgbClr val="000000"/>
              </a:solidFill>
              <a:latin typeface="Arial"/>
            </a:endParaRPr>
          </a:p>
          <a:p>
            <a:pPr>
              <a:lnSpc>
                <a:spcPct val="100000"/>
              </a:lnSpc>
            </a:pPr>
            <a:endParaRPr b="0" lang="fr-FR" sz="2000" spc="-1" strike="noStrike">
              <a:solidFill>
                <a:srgbClr val="000000"/>
              </a:solidFill>
              <a:latin typeface="Arial"/>
            </a:endParaRPr>
          </a:p>
        </p:txBody>
      </p:sp>
      <p:sp>
        <p:nvSpPr>
          <p:cNvPr id="646" name="Rectangle à coins arrondis 5"/>
          <p:cNvSpPr/>
          <p:nvPr/>
        </p:nvSpPr>
        <p:spPr>
          <a:xfrm>
            <a:off x="3623400" y="74520"/>
            <a:ext cx="2496240" cy="44532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262699"/>
              </a:solidFill>
              <a:latin typeface="Times New Roman"/>
              <a:ea typeface="DejaVu Sans"/>
            </a:endParaRPr>
          </a:p>
        </p:txBody>
      </p:sp>
      <p:sp>
        <p:nvSpPr>
          <p:cNvPr id="647" name="Rectangle 3"/>
          <p:cNvSpPr/>
          <p:nvPr/>
        </p:nvSpPr>
        <p:spPr>
          <a:xfrm>
            <a:off x="3661200" y="66600"/>
            <a:ext cx="237816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400" spc="-1" strike="noStrike">
                <a:solidFill>
                  <a:schemeClr val="accent2">
                    <a:lumMod val="75000"/>
                  </a:schemeClr>
                </a:solidFill>
                <a:latin typeface="Times New Roman"/>
                <a:ea typeface="Lucida Sans Unicode"/>
              </a:rPr>
              <a:t>Les constellations</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274" dur="indefinite" restart="never" nodeType="tmRoot">
          <p:childTnLst>
            <p:seq>
              <p:cTn id="275" dur="indefinite" nodeType="mainSeq">
                <p:childTnLst>
                  <p:par>
                    <p:cTn id="276" nodeType="clickEffect" fill="hold">
                      <p:stCondLst>
                        <p:cond delay="0"/>
                      </p:stCondLst>
                      <p:childTnLst>
                        <p:par>
                          <p:cTn id="277" nodeType="withEffect" fill="hold">
                            <p:stCondLst>
                              <p:cond delay="0"/>
                            </p:stCondLst>
                            <p:childTnLst>
                              <p:par>
                                <p:cTn id="278" nodeType="withEffect" fill="hold" presetClass="entr" presetID="1">
                                  <p:stCondLst>
                                    <p:cond delay="0"/>
                                  </p:stCondLst>
                                  <p:childTnLst>
                                    <p:set>
                                      <p:cBhvr>
                                        <p:cTn id="279" dur="1" fill="hold">
                                          <p:stCondLst>
                                            <p:cond delay="0"/>
                                          </p:stCondLst>
                                        </p:cTn>
                                        <p:tgtEl>
                                          <p:spTgt spid="6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648" name="Object 2"/>
          <p:cNvGraphicFramePr/>
          <p:nvPr/>
        </p:nvGraphicFramePr>
        <p:xfrm>
          <a:off x="-87480" y="0"/>
          <a:ext cx="10167120" cy="7558920"/>
        </p:xfrm>
        <a:graphic>
          <a:graphicData uri="http://schemas.openxmlformats.org/presentationml/2006/ole">
            <p:oleObj progId="CorelPhotoPaint.Image.7" r:id="rId1" spid="">
              <p:embed/>
              <p:pic>
                <p:nvPicPr>
                  <p:cNvPr id="649" name="Object 2" descr=""/>
                  <p:cNvPicPr/>
                  <p:nvPr/>
                </p:nvPicPr>
                <p:blipFill>
                  <a:blip r:embed="rId2"/>
                  <a:stretch/>
                </p:blipFill>
                <p:spPr>
                  <a:xfrm>
                    <a:off x="-87480" y="0"/>
                    <a:ext cx="10167120" cy="7558920"/>
                  </a:xfrm>
                  <a:prstGeom prst="rect">
                    <a:avLst/>
                  </a:prstGeom>
                  <a:ln w="0">
                    <a:noFill/>
                  </a:ln>
                </p:spPr>
              </p:pic>
            </p:oleObj>
          </a:graphicData>
        </a:graphic>
      </p:graphicFrame>
      <p:pic>
        <p:nvPicPr>
          <p:cNvPr id="650" name="Image 1" descr=""/>
          <p:cNvPicPr/>
          <p:nvPr/>
        </p:nvPicPr>
        <p:blipFill>
          <a:blip r:embed="rId3"/>
          <a:stretch/>
        </p:blipFill>
        <p:spPr>
          <a:xfrm>
            <a:off x="1908000" y="1334520"/>
            <a:ext cx="6073200" cy="5989680"/>
          </a:xfrm>
          <a:prstGeom prst="rect">
            <a:avLst/>
          </a:prstGeom>
          <a:ln w="0">
            <a:noFill/>
          </a:ln>
        </p:spPr>
      </p:pic>
      <p:sp>
        <p:nvSpPr>
          <p:cNvPr id="651" name="Rectangle à coins arrondis 5"/>
          <p:cNvSpPr/>
          <p:nvPr/>
        </p:nvSpPr>
        <p:spPr>
          <a:xfrm>
            <a:off x="1800000" y="379800"/>
            <a:ext cx="6289200" cy="787680"/>
          </a:xfrm>
          <a:prstGeom prst="roundRect">
            <a:avLst>
              <a:gd name="adj" fmla="val 16667"/>
            </a:avLst>
          </a:prstGeom>
          <a:solidFill>
            <a:srgbClr val="eec412"/>
          </a:solidFill>
          <a:ln w="19050">
            <a:solidFill>
              <a:srgbClr val="00b0f0"/>
            </a:solidFill>
            <a:round/>
          </a:ln>
        </p:spPr>
        <p:style>
          <a:lnRef idx="0"/>
          <a:fillRef idx="0"/>
          <a:effectRef idx="0"/>
          <a:fontRef idx="minor"/>
        </p:style>
        <p:txBody>
          <a:bodyPr lIns="90000" rIns="90000" tIns="45000" bIns="45000" anchor="t">
            <a:noAutofit/>
          </a:bodyPr>
          <a:p>
            <a:pPr>
              <a:lnSpc>
                <a:spcPct val="95000"/>
              </a:lnSpc>
            </a:pPr>
            <a:endParaRPr b="0" lang="fr-FR" sz="2400" spc="-1" strike="noStrike">
              <a:solidFill>
                <a:srgbClr val="ffffff"/>
              </a:solidFill>
              <a:latin typeface="Times New Roman"/>
              <a:ea typeface="DejaVu Sans"/>
            </a:endParaRPr>
          </a:p>
        </p:txBody>
      </p:sp>
      <p:sp>
        <p:nvSpPr>
          <p:cNvPr id="652" name="Rectangle 6"/>
          <p:cNvSpPr/>
          <p:nvPr/>
        </p:nvSpPr>
        <p:spPr>
          <a:xfrm>
            <a:off x="720000" y="453600"/>
            <a:ext cx="8424360" cy="6382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fr-FR" sz="1800" spc="-1" strike="noStrike">
                <a:solidFill>
                  <a:schemeClr val="accent6">
                    <a:lumMod val="75000"/>
                  </a:schemeClr>
                </a:solidFill>
                <a:latin typeface="Arial"/>
                <a:ea typeface="DejaVu Sans"/>
              </a:rPr>
              <a:t>Les constellations circumpolaires sont visibles toute l’année</a:t>
            </a:r>
            <a:endParaRPr b="0" lang="fr-FR" sz="1800" spc="-1" strike="noStrike">
              <a:solidFill>
                <a:srgbClr val="000000"/>
              </a:solidFill>
              <a:latin typeface="Arial"/>
            </a:endParaRPr>
          </a:p>
          <a:p>
            <a:pPr algn="ctr">
              <a:lnSpc>
                <a:spcPct val="100000"/>
              </a:lnSpc>
            </a:pPr>
            <a:r>
              <a:rPr b="0" lang="fr-FR" sz="1800" spc="-1" strike="noStrike">
                <a:solidFill>
                  <a:schemeClr val="accent6">
                    <a:lumMod val="75000"/>
                  </a:schemeClr>
                </a:solidFill>
                <a:latin typeface="Arial"/>
                <a:ea typeface="DejaVu Sans"/>
              </a:rPr>
              <a:t> </a:t>
            </a:r>
            <a:r>
              <a:rPr b="0" lang="fr-FR" sz="1800" spc="-1" strike="noStrike">
                <a:solidFill>
                  <a:schemeClr val="accent6">
                    <a:lumMod val="75000"/>
                  </a:schemeClr>
                </a:solidFill>
                <a:latin typeface="Arial"/>
                <a:ea typeface="DejaVu Sans"/>
              </a:rPr>
              <a:t>ce qui est très pratique pour se repérer dans le ciel !</a:t>
            </a:r>
            <a:endParaRPr b="0" lang="fr-FR" sz="18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280" dur="indefinite" restart="never" nodeType="tmRoot">
          <p:childTnLst>
            <p:seq>
              <p:cTn id="281" dur="indefinite" nodeType="mainSeq">
                <p:childTnLst>
                  <p:par>
                    <p:cTn id="282" fill="hold">
                      <p:stCondLst>
                        <p:cond delay="0"/>
                      </p:stCondLst>
                      <p:childTnLst>
                        <p:par>
                          <p:cTn id="283" fill="hold">
                            <p:stCondLst>
                              <p:cond delay="0"/>
                            </p:stCondLst>
                            <p:childTnLst>
                              <p:par>
                                <p:cTn id="284" nodeType="withEffect" fill="hold" presetClass="entr" presetID="1">
                                  <p:stCondLst>
                                    <p:cond delay="0"/>
                                  </p:stCondLst>
                                  <p:childTnLst>
                                    <p:set>
                                      <p:cBhvr>
                                        <p:cTn id="285" dur="1" fill="hold">
                                          <p:stCondLst>
                                            <p:cond delay="0"/>
                                          </p:stCondLst>
                                        </p:cTn>
                                        <p:tgtEl>
                                          <p:spTgt spid="6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653" name="Object 2"/>
          <p:cNvGraphicFramePr/>
          <p:nvPr/>
        </p:nvGraphicFramePr>
        <p:xfrm>
          <a:off x="0" y="0"/>
          <a:ext cx="10080000" cy="7558920"/>
        </p:xfrm>
        <a:graphic>
          <a:graphicData uri="http://schemas.openxmlformats.org/presentationml/2006/ole">
            <p:oleObj progId="CorelPhotoPaint.Image.7" r:id="rId1" spid="">
              <p:embed/>
              <p:pic>
                <p:nvPicPr>
                  <p:cNvPr id="654" name="Object 2" descr=""/>
                  <p:cNvPicPr/>
                  <p:nvPr/>
                </p:nvPicPr>
                <p:blipFill>
                  <a:blip r:embed="rId2"/>
                  <a:stretch/>
                </p:blipFill>
                <p:spPr>
                  <a:xfrm>
                    <a:off x="0" y="0"/>
                    <a:ext cx="10080000" cy="7558920"/>
                  </a:xfrm>
                  <a:prstGeom prst="rect">
                    <a:avLst/>
                  </a:prstGeom>
                  <a:ln w="0">
                    <a:noFill/>
                  </a:ln>
                </p:spPr>
              </p:pic>
            </p:oleObj>
          </a:graphicData>
        </a:graphic>
      </p:graphicFrame>
      <p:pic>
        <p:nvPicPr>
          <p:cNvPr id="655" name="Picture 1027" descr="C:\Documents and Settings\user\Mes documents\110Ms.jpg"/>
          <p:cNvPicPr/>
          <p:nvPr/>
        </p:nvPicPr>
        <p:blipFill>
          <a:blip r:embed="rId3"/>
          <a:stretch/>
        </p:blipFill>
        <p:spPr>
          <a:xfrm>
            <a:off x="929880" y="1979280"/>
            <a:ext cx="7992720" cy="5557680"/>
          </a:xfrm>
          <a:prstGeom prst="rect">
            <a:avLst/>
          </a:prstGeom>
          <a:ln w="0">
            <a:noFill/>
          </a:ln>
        </p:spPr>
      </p:pic>
      <p:sp>
        <p:nvSpPr>
          <p:cNvPr id="656" name="Rectangle à coins arrondis 5"/>
          <p:cNvSpPr/>
          <p:nvPr/>
        </p:nvSpPr>
        <p:spPr>
          <a:xfrm>
            <a:off x="1925640" y="240120"/>
            <a:ext cx="5922360" cy="44532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657" name="Rectangle 1"/>
          <p:cNvSpPr/>
          <p:nvPr/>
        </p:nvSpPr>
        <p:spPr>
          <a:xfrm>
            <a:off x="2016000" y="221400"/>
            <a:ext cx="815436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spcBef>
                <a:spcPts val="1199"/>
              </a:spcBef>
            </a:pPr>
            <a:r>
              <a:rPr b="0" lang="fr-FR" sz="2400" spc="-1" strike="noStrike">
                <a:solidFill>
                  <a:schemeClr val="accent2">
                    <a:lumMod val="75000"/>
                  </a:schemeClr>
                </a:solidFill>
                <a:latin typeface="Times New Roman"/>
                <a:ea typeface="Lucida Sans Unicode"/>
              </a:rPr>
              <a:t>Le catalogue de Charles Messier (1730-1817)</a:t>
            </a:r>
            <a:endParaRPr b="0" lang="fr-FR" sz="2400" spc="-1" strike="noStrike">
              <a:solidFill>
                <a:srgbClr val="000000"/>
              </a:solidFill>
              <a:latin typeface="Arial"/>
            </a:endParaRPr>
          </a:p>
        </p:txBody>
      </p:sp>
      <p:sp>
        <p:nvSpPr>
          <p:cNvPr id="658" name="Rectangle à coins arrondis 7"/>
          <p:cNvSpPr/>
          <p:nvPr/>
        </p:nvSpPr>
        <p:spPr>
          <a:xfrm>
            <a:off x="360000" y="789120"/>
            <a:ext cx="9432360" cy="829800"/>
          </a:xfrm>
          <a:prstGeom prst="roundRect">
            <a:avLst>
              <a:gd name="adj" fmla="val 16667"/>
            </a:avLst>
          </a:prstGeom>
          <a:solidFill>
            <a:srgbClr val="eec412"/>
          </a:solidFill>
          <a:ln w="19050">
            <a:solidFill>
              <a:srgbClr val="00b0f0"/>
            </a:solidFill>
            <a:round/>
          </a:ln>
        </p:spPr>
        <p:style>
          <a:lnRef idx="0"/>
          <a:fillRef idx="0"/>
          <a:effectRef idx="0"/>
          <a:fontRef idx="minor"/>
        </p:style>
        <p:txBody>
          <a:bodyPr lIns="90000" rIns="90000" tIns="45000" bIns="45000" anchor="t">
            <a:noAutofit/>
          </a:bodyPr>
          <a:p>
            <a:pPr>
              <a:lnSpc>
                <a:spcPct val="95000"/>
              </a:lnSpc>
            </a:pPr>
            <a:endParaRPr b="0" lang="fr-FR" sz="2400" spc="-1" strike="noStrike">
              <a:solidFill>
                <a:srgbClr val="ffffff"/>
              </a:solidFill>
              <a:latin typeface="Times New Roman"/>
              <a:ea typeface="DejaVu Sans"/>
            </a:endParaRPr>
          </a:p>
        </p:txBody>
      </p:sp>
      <p:sp>
        <p:nvSpPr>
          <p:cNvPr id="659" name="ZoneTexte 2"/>
          <p:cNvSpPr/>
          <p:nvPr/>
        </p:nvSpPr>
        <p:spPr>
          <a:xfrm>
            <a:off x="359640" y="766800"/>
            <a:ext cx="96480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800" spc="-1" strike="noStrike">
                <a:solidFill>
                  <a:schemeClr val="accent2">
                    <a:lumMod val="75000"/>
                  </a:schemeClr>
                </a:solidFill>
                <a:latin typeface="Times New Roman"/>
                <a:ea typeface="Lucida Sans Unicode"/>
              </a:rPr>
              <a:t>Ce chasseur de comètes établit la liste de 110 objets du ciel dont se servent beaucoup les astronomes.</a:t>
            </a:r>
            <a:endParaRPr b="0" lang="fr-FR" sz="1800" spc="-1" strike="noStrike">
              <a:solidFill>
                <a:srgbClr val="000000"/>
              </a:solidFill>
              <a:latin typeface="Arial"/>
            </a:endParaRPr>
          </a:p>
        </p:txBody>
      </p:sp>
      <p:sp>
        <p:nvSpPr>
          <p:cNvPr id="660" name="Rectangle 3"/>
          <p:cNvSpPr/>
          <p:nvPr/>
        </p:nvSpPr>
        <p:spPr>
          <a:xfrm>
            <a:off x="264240" y="1017720"/>
            <a:ext cx="8928360" cy="6382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fr-FR" sz="1800" spc="-1" strike="noStrike">
                <a:solidFill>
                  <a:schemeClr val="accent2">
                    <a:lumMod val="75000"/>
                  </a:schemeClr>
                </a:solidFill>
                <a:latin typeface="Times New Roman"/>
                <a:ea typeface="DejaVu Sans"/>
              </a:rPr>
              <a:t>Pierre Méchain contemporain et ami de Messier a découvert 26 des ces 110 objets</a:t>
            </a:r>
            <a:endParaRPr b="0" lang="fr-FR" sz="1800" spc="-1" strike="noStrike">
              <a:solidFill>
                <a:srgbClr val="000000"/>
              </a:solidFill>
              <a:latin typeface="Arial"/>
            </a:endParaRPr>
          </a:p>
          <a:p>
            <a:pPr algn="ctr">
              <a:lnSpc>
                <a:spcPct val="100000"/>
              </a:lnSpc>
            </a:pPr>
            <a:r>
              <a:rPr b="0" lang="fr-FR" sz="1800" spc="-1" strike="noStrike">
                <a:solidFill>
                  <a:schemeClr val="accent2">
                    <a:lumMod val="75000"/>
                  </a:schemeClr>
                </a:solidFill>
                <a:latin typeface="Times New Roman"/>
                <a:ea typeface="DejaVu Sans"/>
              </a:rPr>
              <a:t>Les catalogues NGC (7840 objets) et IC (5386 objets) sont aussi très utilisés.</a:t>
            </a:r>
            <a:endParaRPr b="0" lang="fr-FR" sz="18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286" dur="indefinite" restart="never" nodeType="tmRoot">
          <p:childTnLst>
            <p:seq>
              <p:cTn id="287" dur="indefinite" nodeType="mainSeq">
                <p:childTnLst>
                  <p:par>
                    <p:cTn id="288" nodeType="clickEffect" fill="hold">
                      <p:stCondLst>
                        <p:cond delay="0"/>
                      </p:stCondLst>
                      <p:childTnLst>
                        <p:par>
                          <p:cTn id="289" nodeType="withEffect" fill="hold">
                            <p:stCondLst>
                              <p:cond delay="0"/>
                            </p:stCondLst>
                            <p:childTnLst>
                              <p:par>
                                <p:cTn id="290" nodeType="withEffect" fill="hold" presetClass="entr" presetID="1">
                                  <p:stCondLst>
                                    <p:cond delay="0"/>
                                  </p:stCondLst>
                                  <p:childTnLst>
                                    <p:set>
                                      <p:cBhvr>
                                        <p:cTn id="291" dur="1" fill="hold">
                                          <p:stCondLst>
                                            <p:cond delay="0"/>
                                          </p:stCondLst>
                                        </p:cTn>
                                        <p:tgtEl>
                                          <p:spTgt spid="6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4" name="Picture 1" descr=""/>
          <p:cNvPicPr/>
          <p:nvPr/>
        </p:nvPicPr>
        <p:blipFill>
          <a:blip r:embed="rId1"/>
          <a:stretch/>
        </p:blipFill>
        <p:spPr>
          <a:xfrm>
            <a:off x="0" y="-60480"/>
            <a:ext cx="10080000" cy="7619400"/>
          </a:xfrm>
          <a:prstGeom prst="rect">
            <a:avLst/>
          </a:prstGeom>
          <a:ln w="0">
            <a:noFill/>
          </a:ln>
        </p:spPr>
      </p:pic>
      <p:sp>
        <p:nvSpPr>
          <p:cNvPr id="135" name="Rectangle 1"/>
          <p:cNvSpPr/>
          <p:nvPr/>
        </p:nvSpPr>
        <p:spPr>
          <a:xfrm>
            <a:off x="8136000" y="1187280"/>
            <a:ext cx="1512000" cy="215280"/>
          </a:xfrm>
          <a:prstGeom prst="rect">
            <a:avLst/>
          </a:prstGeom>
          <a:solidFill>
            <a:schemeClr val="tx1"/>
          </a:solidFill>
          <a:ln w="9525">
            <a:solidFill>
              <a:srgbClr val="000000"/>
            </a:solidFill>
            <a:round/>
          </a:ln>
        </p:spPr>
        <p:style>
          <a:lnRef idx="0"/>
          <a:fillRef idx="0"/>
          <a:effectRef idx="0"/>
          <a:fontRef idx="minor"/>
        </p:style>
        <p:txBody>
          <a:bodyPr lIns="90000" rIns="90000" tIns="45000" bIns="45000" anchor="t">
            <a:noAutofit/>
          </a:bodyPr>
          <a:p>
            <a:pPr>
              <a:lnSpc>
                <a:spcPct val="95000"/>
              </a:lnSpc>
            </a:pPr>
            <a:endParaRPr b="0" lang="fr-FR" sz="2400" spc="-1" strike="noStrike">
              <a:solidFill>
                <a:srgbClr val="ffffff"/>
              </a:solidFill>
              <a:latin typeface="Times New Roman"/>
              <a:ea typeface="DejaVu Sans"/>
            </a:endParaRPr>
          </a:p>
        </p:txBody>
      </p:sp>
      <p:sp>
        <p:nvSpPr>
          <p:cNvPr id="136" name="ZoneTexte 3"/>
          <p:cNvSpPr/>
          <p:nvPr/>
        </p:nvSpPr>
        <p:spPr>
          <a:xfrm>
            <a:off x="792000" y="5386320"/>
            <a:ext cx="934200" cy="2721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1200" spc="-1" strike="noStrike">
                <a:solidFill>
                  <a:srgbClr val="ffcc00"/>
                </a:solidFill>
                <a:latin typeface="Times New Roman"/>
                <a:ea typeface="DejaVu Sans"/>
              </a:rPr>
              <a:t>0,4 UA</a:t>
            </a:r>
            <a:endParaRPr b="0" lang="fr-FR" sz="1200" spc="-1" strike="noStrike">
              <a:solidFill>
                <a:srgbClr val="000000"/>
              </a:solidFill>
              <a:latin typeface="Arial"/>
            </a:endParaRPr>
          </a:p>
        </p:txBody>
      </p:sp>
      <p:sp>
        <p:nvSpPr>
          <p:cNvPr id="137" name="ZoneTexte 4"/>
          <p:cNvSpPr/>
          <p:nvPr/>
        </p:nvSpPr>
        <p:spPr>
          <a:xfrm>
            <a:off x="1727280" y="5056200"/>
            <a:ext cx="936000" cy="2721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1200" spc="-1" strike="noStrike">
                <a:solidFill>
                  <a:srgbClr val="ffcc00"/>
                </a:solidFill>
                <a:latin typeface="Times New Roman"/>
                <a:ea typeface="DejaVu Sans"/>
              </a:rPr>
              <a:t>0,7 UA</a:t>
            </a:r>
            <a:endParaRPr b="0" lang="fr-FR" sz="1200" spc="-1" strike="noStrike">
              <a:solidFill>
                <a:srgbClr val="000000"/>
              </a:solidFill>
              <a:latin typeface="Arial"/>
            </a:endParaRPr>
          </a:p>
        </p:txBody>
      </p:sp>
      <p:sp>
        <p:nvSpPr>
          <p:cNvPr id="138" name="ZoneTexte 5"/>
          <p:cNvSpPr/>
          <p:nvPr/>
        </p:nvSpPr>
        <p:spPr>
          <a:xfrm>
            <a:off x="2592360" y="4417920"/>
            <a:ext cx="934200" cy="3330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1600" spc="-1" strike="noStrike">
                <a:solidFill>
                  <a:schemeClr val="accent6">
                    <a:lumMod val="40000"/>
                    <a:lumOff val="60000"/>
                  </a:schemeClr>
                </a:solidFill>
                <a:latin typeface="Times New Roman"/>
                <a:ea typeface="Lucida Sans Unicode"/>
              </a:rPr>
              <a:t>1 UA</a:t>
            </a:r>
            <a:endParaRPr b="0" lang="fr-FR" sz="1600" spc="-1" strike="noStrike">
              <a:solidFill>
                <a:srgbClr val="000000"/>
              </a:solidFill>
              <a:latin typeface="Arial"/>
            </a:endParaRPr>
          </a:p>
        </p:txBody>
      </p:sp>
      <p:sp>
        <p:nvSpPr>
          <p:cNvPr id="139" name="ZoneTexte 6"/>
          <p:cNvSpPr/>
          <p:nvPr/>
        </p:nvSpPr>
        <p:spPr>
          <a:xfrm>
            <a:off x="3060720" y="3441600"/>
            <a:ext cx="826200" cy="2721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1200" spc="-1" strike="noStrike">
                <a:solidFill>
                  <a:srgbClr val="ffcc00"/>
                </a:solidFill>
                <a:latin typeface="Times New Roman"/>
                <a:ea typeface="DejaVu Sans"/>
              </a:rPr>
              <a:t>1,5 UA</a:t>
            </a:r>
            <a:endParaRPr b="0" lang="fr-FR" sz="1200" spc="-1" strike="noStrike">
              <a:solidFill>
                <a:srgbClr val="000000"/>
              </a:solidFill>
              <a:latin typeface="Arial"/>
            </a:endParaRPr>
          </a:p>
        </p:txBody>
      </p:sp>
      <p:sp>
        <p:nvSpPr>
          <p:cNvPr id="140" name="ZoneTexte 8"/>
          <p:cNvSpPr/>
          <p:nvPr/>
        </p:nvSpPr>
        <p:spPr>
          <a:xfrm>
            <a:off x="5056200" y="6615000"/>
            <a:ext cx="1007280" cy="3027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1400" spc="-1" strike="noStrike">
                <a:solidFill>
                  <a:schemeClr val="accent2">
                    <a:lumMod val="75000"/>
                  </a:schemeClr>
                </a:solidFill>
                <a:latin typeface="Times New Roman"/>
                <a:ea typeface="Lucida Sans Unicode"/>
              </a:rPr>
              <a:t>5 UA</a:t>
            </a:r>
            <a:endParaRPr b="0" lang="fr-FR" sz="1400" spc="-1" strike="noStrike">
              <a:solidFill>
                <a:srgbClr val="000000"/>
              </a:solidFill>
              <a:latin typeface="Arial"/>
            </a:endParaRPr>
          </a:p>
        </p:txBody>
      </p:sp>
      <p:sp>
        <p:nvSpPr>
          <p:cNvPr id="141" name="ZoneTexte 9"/>
          <p:cNvSpPr/>
          <p:nvPr/>
        </p:nvSpPr>
        <p:spPr>
          <a:xfrm>
            <a:off x="6553080" y="4417920"/>
            <a:ext cx="862920" cy="3027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1400" spc="-1" strike="noStrike">
                <a:solidFill>
                  <a:schemeClr val="accent2">
                    <a:lumMod val="50000"/>
                  </a:schemeClr>
                </a:solidFill>
                <a:latin typeface="Times New Roman"/>
                <a:ea typeface="Lucida Sans Unicode"/>
              </a:rPr>
              <a:t>10 UA</a:t>
            </a:r>
            <a:endParaRPr b="0" lang="fr-FR" sz="1400" spc="-1" strike="noStrike">
              <a:solidFill>
                <a:srgbClr val="000000"/>
              </a:solidFill>
              <a:latin typeface="Arial"/>
            </a:endParaRPr>
          </a:p>
        </p:txBody>
      </p:sp>
      <p:sp>
        <p:nvSpPr>
          <p:cNvPr id="142" name="ZoneTexte 10"/>
          <p:cNvSpPr/>
          <p:nvPr/>
        </p:nvSpPr>
        <p:spPr>
          <a:xfrm>
            <a:off x="7489800" y="2203560"/>
            <a:ext cx="862920" cy="3027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1400" spc="-1" strike="noStrike">
                <a:solidFill>
                  <a:schemeClr val="accent2">
                    <a:lumMod val="50000"/>
                  </a:schemeClr>
                </a:solidFill>
                <a:latin typeface="Times New Roman"/>
                <a:ea typeface="Lucida Sans Unicode"/>
              </a:rPr>
              <a:t>19 UA</a:t>
            </a:r>
            <a:endParaRPr b="0" lang="fr-FR" sz="1400" spc="-1" strike="noStrike">
              <a:solidFill>
                <a:srgbClr val="000000"/>
              </a:solidFill>
              <a:latin typeface="Arial"/>
            </a:endParaRPr>
          </a:p>
        </p:txBody>
      </p:sp>
      <p:sp>
        <p:nvSpPr>
          <p:cNvPr id="143" name="ZoneTexte 11"/>
          <p:cNvSpPr/>
          <p:nvPr/>
        </p:nvSpPr>
        <p:spPr>
          <a:xfrm>
            <a:off x="7877160" y="647640"/>
            <a:ext cx="720000" cy="3027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1400" spc="-1" strike="noStrike">
                <a:solidFill>
                  <a:schemeClr val="accent2">
                    <a:lumMod val="50000"/>
                  </a:schemeClr>
                </a:solidFill>
                <a:latin typeface="Times New Roman"/>
                <a:ea typeface="Lucida Sans Unicode"/>
              </a:rPr>
              <a:t>30 UA</a:t>
            </a:r>
            <a:endParaRPr b="0" lang="fr-FR" sz="1400" spc="-1" strike="noStrike">
              <a:solidFill>
                <a:srgbClr val="000000"/>
              </a:solidFill>
              <a:latin typeface="Arial"/>
            </a:endParaRPr>
          </a:p>
        </p:txBody>
      </p:sp>
      <p:sp>
        <p:nvSpPr>
          <p:cNvPr id="144" name="Rectangle à coins arrondis 13"/>
          <p:cNvSpPr/>
          <p:nvPr/>
        </p:nvSpPr>
        <p:spPr>
          <a:xfrm>
            <a:off x="719280" y="289080"/>
            <a:ext cx="6192000" cy="523080"/>
          </a:xfrm>
          <a:prstGeom prst="roundRect">
            <a:avLst>
              <a:gd name="adj" fmla="val 16667"/>
            </a:avLst>
          </a:prstGeom>
          <a:solidFill>
            <a:srgbClr val="eec412"/>
          </a:solidFill>
          <a:ln w="28575">
            <a:solidFill>
              <a:srgbClr val="adadeb"/>
            </a:solidFill>
            <a:round/>
          </a:ln>
        </p:spPr>
        <p:style>
          <a:lnRef idx="0"/>
          <a:fillRef idx="0"/>
          <a:effectRef idx="0"/>
          <a:fontRef idx="minor"/>
        </p:style>
        <p:txBody>
          <a:bodyPr lIns="90000" rIns="90000" tIns="45000" bIns="45000" anchor="t">
            <a:noAutofit/>
          </a:bodyPr>
          <a:p>
            <a:pPr>
              <a:lnSpc>
                <a:spcPct val="95000"/>
              </a:lnSpc>
            </a:pPr>
            <a:endParaRPr b="0" lang="fr-FR" sz="2400" spc="-1" strike="noStrike">
              <a:solidFill>
                <a:srgbClr val="ffffff"/>
              </a:solidFill>
              <a:latin typeface="Times New Roman"/>
              <a:ea typeface="DejaVu Sans"/>
            </a:endParaRPr>
          </a:p>
        </p:txBody>
      </p:sp>
      <p:sp>
        <p:nvSpPr>
          <p:cNvPr id="145" name="Rectangle 2"/>
          <p:cNvSpPr/>
          <p:nvPr/>
        </p:nvSpPr>
        <p:spPr>
          <a:xfrm>
            <a:off x="501480" y="249120"/>
            <a:ext cx="6625440" cy="5763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fr-FR" sz="1600" spc="-1" strike="noStrike">
                <a:solidFill>
                  <a:schemeClr val="accent2">
                    <a:lumMod val="75000"/>
                  </a:schemeClr>
                </a:solidFill>
                <a:latin typeface="Times New Roman"/>
                <a:ea typeface="Lucida Sans Unicode"/>
              </a:rPr>
              <a:t>L’unité de mesure dans le système solaire est </a:t>
            </a:r>
            <a:r>
              <a:rPr b="1" lang="fr-FR" sz="1600" spc="-1" strike="noStrike">
                <a:solidFill>
                  <a:schemeClr val="accent2">
                    <a:lumMod val="75000"/>
                  </a:schemeClr>
                </a:solidFill>
                <a:latin typeface="Times New Roman"/>
                <a:ea typeface="Lucida Sans Unicode"/>
              </a:rPr>
              <a:t>l’Unité Astronomique </a:t>
            </a:r>
            <a:r>
              <a:rPr b="0" lang="fr-FR" sz="1600" spc="-1" strike="noStrike">
                <a:solidFill>
                  <a:schemeClr val="accent2">
                    <a:lumMod val="75000"/>
                  </a:schemeClr>
                </a:solidFill>
                <a:latin typeface="Times New Roman"/>
                <a:ea typeface="Lucida Sans Unicode"/>
              </a:rPr>
              <a:t>(UA)</a:t>
            </a:r>
            <a:endParaRPr b="0" lang="fr-FR" sz="1600" spc="-1" strike="noStrike">
              <a:solidFill>
                <a:srgbClr val="000000"/>
              </a:solidFill>
              <a:latin typeface="Arial"/>
            </a:endParaRPr>
          </a:p>
          <a:p>
            <a:pPr algn="ctr">
              <a:lnSpc>
                <a:spcPct val="100000"/>
              </a:lnSpc>
            </a:pPr>
            <a:r>
              <a:rPr b="0" lang="fr-FR" sz="1600" spc="-1" strike="noStrike">
                <a:solidFill>
                  <a:schemeClr val="accent2">
                    <a:lumMod val="75000"/>
                  </a:schemeClr>
                </a:solidFill>
                <a:latin typeface="Times New Roman"/>
                <a:ea typeface="Lucida Sans Unicode"/>
              </a:rPr>
              <a:t>C’est la distance moyenne de la Terre au Soleil soit 150 millions de km.</a:t>
            </a:r>
            <a:endParaRPr b="0" lang="fr-FR" sz="16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57" dur="indefinite" restart="never" nodeType="tmRoot">
          <p:childTnLst>
            <p:seq>
              <p:cTn id="58" dur="indefinite" nodeType="mainSeq">
                <p:childTnLst>
                  <p:par>
                    <p:cTn id="59" nodeType="clickEffect" fill="hold">
                      <p:stCondLst>
                        <p:cond delay="0"/>
                      </p:stCondLst>
                      <p:childTnLst>
                        <p:par>
                          <p:cTn id="60" nodeType="withEffect" fill="hold">
                            <p:stCondLst>
                              <p:cond delay="0"/>
                            </p:stCondLst>
                            <p:childTnLst>
                              <p:par>
                                <p:cTn id="61" nodeType="withEffect" fill="hold" presetClass="entr" presetID="10">
                                  <p:stCondLst>
                                    <p:cond delay="0"/>
                                  </p:stCondLst>
                                  <p:childTnLst>
                                    <p:set>
                                      <p:cBhvr>
                                        <p:cTn id="62" dur="1" fill="hold">
                                          <p:stCondLst>
                                            <p:cond delay="0"/>
                                          </p:stCondLst>
                                        </p:cTn>
                                        <p:tgtEl>
                                          <p:spTgt spid="139"/>
                                        </p:tgtEl>
                                        <p:attrNameLst>
                                          <p:attrName>style.visibility</p:attrName>
                                        </p:attrNameLst>
                                      </p:cBhvr>
                                      <p:to>
                                        <p:strVal val="visible"/>
                                      </p:to>
                                    </p:set>
                                    <p:animEffect filter="fade" transition="in">
                                      <p:cBhvr additive="repl">
                                        <p:cTn id="63" dur="500"/>
                                        <p:tgtEl>
                                          <p:spTgt spid="139"/>
                                        </p:tgtEl>
                                      </p:cBhvr>
                                    </p:animEffect>
                                  </p:childTnLst>
                                </p:cTn>
                              </p:par>
                              <p:par>
                                <p:cTn id="64" nodeType="withEffect" fill="hold" presetClass="entr" presetID="10">
                                  <p:stCondLst>
                                    <p:cond delay="0"/>
                                  </p:stCondLst>
                                  <p:childTnLst>
                                    <p:set>
                                      <p:cBhvr>
                                        <p:cTn id="65" dur="1" fill="hold">
                                          <p:stCondLst>
                                            <p:cond delay="0"/>
                                          </p:stCondLst>
                                        </p:cTn>
                                        <p:tgtEl>
                                          <p:spTgt spid="140"/>
                                        </p:tgtEl>
                                        <p:attrNameLst>
                                          <p:attrName>style.visibility</p:attrName>
                                        </p:attrNameLst>
                                      </p:cBhvr>
                                      <p:to>
                                        <p:strVal val="visible"/>
                                      </p:to>
                                    </p:set>
                                    <p:animEffect filter="fade" transition="in">
                                      <p:cBhvr additive="repl">
                                        <p:cTn id="66" dur="500"/>
                                        <p:tgtEl>
                                          <p:spTgt spid="140"/>
                                        </p:tgtEl>
                                      </p:cBhvr>
                                    </p:animEffect>
                                  </p:childTnLst>
                                </p:cTn>
                              </p:par>
                              <p:par>
                                <p:cTn id="67" nodeType="withEffect" fill="hold" presetClass="entr" presetID="10">
                                  <p:stCondLst>
                                    <p:cond delay="0"/>
                                  </p:stCondLst>
                                  <p:childTnLst>
                                    <p:set>
                                      <p:cBhvr>
                                        <p:cTn id="68" dur="1" fill="hold">
                                          <p:stCondLst>
                                            <p:cond delay="0"/>
                                          </p:stCondLst>
                                        </p:cTn>
                                        <p:tgtEl>
                                          <p:spTgt spid="141"/>
                                        </p:tgtEl>
                                        <p:attrNameLst>
                                          <p:attrName>style.visibility</p:attrName>
                                        </p:attrNameLst>
                                      </p:cBhvr>
                                      <p:to>
                                        <p:strVal val="visible"/>
                                      </p:to>
                                    </p:set>
                                    <p:animEffect filter="fade" transition="in">
                                      <p:cBhvr additive="repl">
                                        <p:cTn id="69" dur="500"/>
                                        <p:tgtEl>
                                          <p:spTgt spid="141"/>
                                        </p:tgtEl>
                                      </p:cBhvr>
                                    </p:animEffect>
                                  </p:childTnLst>
                                </p:cTn>
                              </p:par>
                              <p:par>
                                <p:cTn id="70" nodeType="withEffect" fill="hold" presetClass="entr" presetID="10">
                                  <p:stCondLst>
                                    <p:cond delay="0"/>
                                  </p:stCondLst>
                                  <p:childTnLst>
                                    <p:set>
                                      <p:cBhvr>
                                        <p:cTn id="71" dur="1" fill="hold">
                                          <p:stCondLst>
                                            <p:cond delay="0"/>
                                          </p:stCondLst>
                                        </p:cTn>
                                        <p:tgtEl>
                                          <p:spTgt spid="142"/>
                                        </p:tgtEl>
                                        <p:attrNameLst>
                                          <p:attrName>style.visibility</p:attrName>
                                        </p:attrNameLst>
                                      </p:cBhvr>
                                      <p:to>
                                        <p:strVal val="visible"/>
                                      </p:to>
                                    </p:set>
                                    <p:animEffect filter="fade" transition="in">
                                      <p:cBhvr additive="repl">
                                        <p:cTn id="72" dur="500"/>
                                        <p:tgtEl>
                                          <p:spTgt spid="142"/>
                                        </p:tgtEl>
                                      </p:cBhvr>
                                    </p:animEffect>
                                  </p:childTnLst>
                                </p:cTn>
                              </p:par>
                              <p:par>
                                <p:cTn id="73" nodeType="withEffect" fill="hold" presetClass="entr" presetID="10">
                                  <p:stCondLst>
                                    <p:cond delay="0"/>
                                  </p:stCondLst>
                                  <p:childTnLst>
                                    <p:set>
                                      <p:cBhvr>
                                        <p:cTn id="74" dur="1" fill="hold">
                                          <p:stCondLst>
                                            <p:cond delay="0"/>
                                          </p:stCondLst>
                                        </p:cTn>
                                        <p:tgtEl>
                                          <p:spTgt spid="143"/>
                                        </p:tgtEl>
                                        <p:attrNameLst>
                                          <p:attrName>style.visibility</p:attrName>
                                        </p:attrNameLst>
                                      </p:cBhvr>
                                      <p:to>
                                        <p:strVal val="visible"/>
                                      </p:to>
                                    </p:set>
                                    <p:animEffect filter="fade" transition="in">
                                      <p:cBhvr additive="repl">
                                        <p:cTn id="75" dur="500"/>
                                        <p:tgtEl>
                                          <p:spTgt spid="143"/>
                                        </p:tgtEl>
                                      </p:cBhvr>
                                    </p:animEffect>
                                  </p:childTnLst>
                                </p:cTn>
                              </p:par>
                            </p:childTnLst>
                          </p:cTn>
                        </p:par>
                        <p:par>
                          <p:cTn id="76" fill="hold">
                            <p:stCondLst>
                              <p:cond delay="500"/>
                            </p:stCondLst>
                            <p:childTnLst>
                              <p:par>
                                <p:cTn id="77" nodeType="afterEffect" fill="hold" presetClass="entr" presetID="10">
                                  <p:stCondLst>
                                    <p:cond delay="0"/>
                                  </p:stCondLst>
                                  <p:childTnLst>
                                    <p:set>
                                      <p:cBhvr>
                                        <p:cTn id="78" dur="1" fill="hold">
                                          <p:stCondLst>
                                            <p:cond delay="0"/>
                                          </p:stCondLst>
                                        </p:cTn>
                                        <p:tgtEl>
                                          <p:spTgt spid="136"/>
                                        </p:tgtEl>
                                        <p:attrNameLst>
                                          <p:attrName>style.visibility</p:attrName>
                                        </p:attrNameLst>
                                      </p:cBhvr>
                                      <p:to>
                                        <p:strVal val="visible"/>
                                      </p:to>
                                    </p:set>
                                    <p:animEffect filter="fade" transition="in">
                                      <p:cBhvr additive="repl">
                                        <p:cTn id="79" dur="500"/>
                                        <p:tgtEl>
                                          <p:spTgt spid="1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661" name="Object 2"/>
          <p:cNvGraphicFramePr/>
          <p:nvPr/>
        </p:nvGraphicFramePr>
        <p:xfrm>
          <a:off x="0" y="-30960"/>
          <a:ext cx="10151280" cy="7687440"/>
        </p:xfrm>
        <a:graphic>
          <a:graphicData uri="http://schemas.openxmlformats.org/presentationml/2006/ole">
            <p:oleObj progId="CorelPhotoPaint.Image.7" r:id="rId1" spid="">
              <p:embed/>
              <p:pic>
                <p:nvPicPr>
                  <p:cNvPr id="662" name="Object 2" descr=""/>
                  <p:cNvPicPr/>
                  <p:nvPr/>
                </p:nvPicPr>
                <p:blipFill>
                  <a:blip r:embed="rId2"/>
                  <a:stretch/>
                </p:blipFill>
                <p:spPr>
                  <a:xfrm>
                    <a:off x="0" y="-30960"/>
                    <a:ext cx="10151280" cy="7687440"/>
                  </a:xfrm>
                  <a:prstGeom prst="rect">
                    <a:avLst/>
                  </a:prstGeom>
                  <a:ln w="0">
                    <a:noFill/>
                  </a:ln>
                </p:spPr>
              </p:pic>
            </p:oleObj>
          </a:graphicData>
        </a:graphic>
      </p:graphicFrame>
      <p:pic>
        <p:nvPicPr>
          <p:cNvPr id="663" name="Picture 4" descr="http://www.cieletespace.fr/files/challenge/triangle_pic_060408_barz.jpg"/>
          <p:cNvPicPr/>
          <p:nvPr/>
        </p:nvPicPr>
        <p:blipFill>
          <a:blip r:embed="rId3"/>
          <a:stretch/>
        </p:blipFill>
        <p:spPr>
          <a:xfrm>
            <a:off x="193680" y="1027080"/>
            <a:ext cx="9670320" cy="6496920"/>
          </a:xfrm>
          <a:prstGeom prst="rect">
            <a:avLst/>
          </a:prstGeom>
          <a:ln w="0">
            <a:solidFill>
              <a:srgbClr val="f2f2f2"/>
            </a:solidFill>
          </a:ln>
        </p:spPr>
      </p:pic>
      <p:sp>
        <p:nvSpPr>
          <p:cNvPr id="664" name="ZoneTexte 2"/>
          <p:cNvSpPr/>
          <p:nvPr/>
        </p:nvSpPr>
        <p:spPr>
          <a:xfrm>
            <a:off x="3887640" y="1239840"/>
            <a:ext cx="1512000" cy="3330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1600" spc="-1" strike="noStrike">
                <a:solidFill>
                  <a:srgbClr val="f2f2f2"/>
                </a:solidFill>
                <a:latin typeface="Times New Roman"/>
                <a:ea typeface="Lucida Sans Unicode"/>
              </a:rPr>
              <a:t>Véga : 25 AL</a:t>
            </a:r>
            <a:endParaRPr b="0" lang="fr-FR" sz="1600" spc="-1" strike="noStrike">
              <a:solidFill>
                <a:srgbClr val="000000"/>
              </a:solidFill>
              <a:latin typeface="Arial"/>
            </a:endParaRPr>
          </a:p>
        </p:txBody>
      </p:sp>
      <p:cxnSp>
        <p:nvCxnSpPr>
          <p:cNvPr id="665" name="Connecteur droit avec flèche 4"/>
          <p:cNvCxnSpPr/>
          <p:nvPr/>
        </p:nvCxnSpPr>
        <p:spPr>
          <a:xfrm>
            <a:off x="4535280" y="1536480"/>
            <a:ext cx="577080" cy="299160"/>
          </a:xfrm>
          <a:prstGeom prst="straightConnector1">
            <a:avLst/>
          </a:prstGeom>
          <a:ln w="28575">
            <a:solidFill>
              <a:srgbClr val="f2f2f2"/>
            </a:solidFill>
            <a:round/>
            <a:tailEnd len="med" type="triangle" w="med"/>
          </a:ln>
        </p:spPr>
      </p:cxnSp>
      <p:sp>
        <p:nvSpPr>
          <p:cNvPr id="666" name="ZoneTexte 5"/>
          <p:cNvSpPr/>
          <p:nvPr/>
        </p:nvSpPr>
        <p:spPr>
          <a:xfrm>
            <a:off x="934920" y="3976560"/>
            <a:ext cx="1800360" cy="3330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1600" spc="-1" strike="noStrike">
                <a:solidFill>
                  <a:srgbClr val="f2f2f2"/>
                </a:solidFill>
                <a:latin typeface="Times New Roman"/>
                <a:ea typeface="Lucida Sans Unicode"/>
              </a:rPr>
              <a:t>Déneb : 1500 AL</a:t>
            </a:r>
            <a:endParaRPr b="0" lang="fr-FR" sz="1600" spc="-1" strike="noStrike">
              <a:solidFill>
                <a:srgbClr val="000000"/>
              </a:solidFill>
              <a:latin typeface="Arial"/>
            </a:endParaRPr>
          </a:p>
        </p:txBody>
      </p:sp>
      <p:cxnSp>
        <p:nvCxnSpPr>
          <p:cNvPr id="667" name="Connecteur droit avec flèche 7"/>
          <p:cNvCxnSpPr/>
          <p:nvPr/>
        </p:nvCxnSpPr>
        <p:spPr>
          <a:xfrm>
            <a:off x="1690560" y="4251240"/>
            <a:ext cx="470520" cy="465840"/>
          </a:xfrm>
          <a:prstGeom prst="straightConnector1">
            <a:avLst/>
          </a:prstGeom>
          <a:ln w="28575">
            <a:solidFill>
              <a:srgbClr val="f2f2f2"/>
            </a:solidFill>
            <a:round/>
            <a:tailEnd len="med" type="triangle" w="med"/>
          </a:ln>
        </p:spPr>
      </p:cxnSp>
      <p:sp>
        <p:nvSpPr>
          <p:cNvPr id="668" name="ZoneTexte 8"/>
          <p:cNvSpPr/>
          <p:nvPr/>
        </p:nvSpPr>
        <p:spPr>
          <a:xfrm>
            <a:off x="8064720" y="5992920"/>
            <a:ext cx="1654920" cy="3330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1600" spc="-1" strike="noStrike">
                <a:solidFill>
                  <a:srgbClr val="f2f2f2"/>
                </a:solidFill>
                <a:latin typeface="Times New Roman"/>
                <a:ea typeface="Lucida Sans Unicode"/>
              </a:rPr>
              <a:t>Altaïr : 15 AL</a:t>
            </a:r>
            <a:endParaRPr b="0" lang="fr-FR" sz="1600" spc="-1" strike="noStrike">
              <a:solidFill>
                <a:srgbClr val="000000"/>
              </a:solidFill>
              <a:latin typeface="Arial"/>
            </a:endParaRPr>
          </a:p>
        </p:txBody>
      </p:sp>
      <p:cxnSp>
        <p:nvCxnSpPr>
          <p:cNvPr id="669" name="Connecteur droit avec flèche 10"/>
          <p:cNvCxnSpPr/>
          <p:nvPr/>
        </p:nvCxnSpPr>
        <p:spPr>
          <a:xfrm flipH="1">
            <a:off x="8424360" y="6250320"/>
            <a:ext cx="428760" cy="541440"/>
          </a:xfrm>
          <a:prstGeom prst="straightConnector1">
            <a:avLst/>
          </a:prstGeom>
          <a:ln w="28575">
            <a:solidFill>
              <a:srgbClr val="f2f2f2"/>
            </a:solidFill>
            <a:round/>
            <a:tailEnd len="med" type="triangle" w="med"/>
          </a:ln>
        </p:spPr>
      </p:cxnSp>
      <p:sp>
        <p:nvSpPr>
          <p:cNvPr id="670" name="ZoneTexte 1"/>
          <p:cNvSpPr/>
          <p:nvPr/>
        </p:nvSpPr>
        <p:spPr>
          <a:xfrm>
            <a:off x="7339320" y="7006320"/>
            <a:ext cx="2740320" cy="3330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1600" spc="-1" strike="noStrike">
                <a:solidFill>
                  <a:srgbClr val="e6e6e6"/>
                </a:solidFill>
                <a:latin typeface="Times New Roman"/>
                <a:ea typeface="DejaVu Sans"/>
              </a:rPr>
              <a:t>Constellation de l’Aigle</a:t>
            </a:r>
            <a:endParaRPr b="0" lang="fr-FR" sz="1600" spc="-1" strike="noStrike">
              <a:solidFill>
                <a:srgbClr val="000000"/>
              </a:solidFill>
              <a:latin typeface="Arial"/>
            </a:endParaRPr>
          </a:p>
        </p:txBody>
      </p:sp>
      <p:sp>
        <p:nvSpPr>
          <p:cNvPr id="671" name="ZoneTexte 3"/>
          <p:cNvSpPr/>
          <p:nvPr/>
        </p:nvSpPr>
        <p:spPr>
          <a:xfrm>
            <a:off x="4392360" y="2131920"/>
            <a:ext cx="2592360" cy="3330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1600" spc="-1" strike="noStrike">
                <a:solidFill>
                  <a:srgbClr val="e6e6e6"/>
                </a:solidFill>
                <a:latin typeface="Times New Roman"/>
                <a:ea typeface="DejaVu Sans"/>
              </a:rPr>
              <a:t>Constellation de la Lyre</a:t>
            </a:r>
            <a:endParaRPr b="0" lang="fr-FR" sz="1600" spc="-1" strike="noStrike">
              <a:solidFill>
                <a:srgbClr val="000000"/>
              </a:solidFill>
              <a:latin typeface="Arial"/>
            </a:endParaRPr>
          </a:p>
        </p:txBody>
      </p:sp>
      <p:sp>
        <p:nvSpPr>
          <p:cNvPr id="672" name="ZoneTexte 6"/>
          <p:cNvSpPr/>
          <p:nvPr/>
        </p:nvSpPr>
        <p:spPr>
          <a:xfrm>
            <a:off x="1440000" y="4870440"/>
            <a:ext cx="2231280" cy="3330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1600" spc="-1" strike="noStrike">
                <a:solidFill>
                  <a:srgbClr val="e6e6e6"/>
                </a:solidFill>
                <a:latin typeface="Times New Roman"/>
                <a:ea typeface="DejaVu Sans"/>
              </a:rPr>
              <a:t>Constellation du Cygne</a:t>
            </a:r>
            <a:endParaRPr b="0" lang="fr-FR" sz="1600" spc="-1" strike="noStrike">
              <a:solidFill>
                <a:srgbClr val="000000"/>
              </a:solidFill>
              <a:latin typeface="Arial"/>
            </a:endParaRPr>
          </a:p>
        </p:txBody>
      </p:sp>
      <p:sp>
        <p:nvSpPr>
          <p:cNvPr id="673" name="Rectangle à coins arrondis 13"/>
          <p:cNvSpPr/>
          <p:nvPr/>
        </p:nvSpPr>
        <p:spPr>
          <a:xfrm>
            <a:off x="934920" y="173520"/>
            <a:ext cx="8218800" cy="73908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674" name="Rectangle 9"/>
          <p:cNvSpPr/>
          <p:nvPr/>
        </p:nvSpPr>
        <p:spPr>
          <a:xfrm>
            <a:off x="647640" y="149400"/>
            <a:ext cx="8789400" cy="4554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fr-FR" sz="2400" spc="-1" strike="noStrike">
                <a:solidFill>
                  <a:schemeClr val="accent6">
                    <a:lumMod val="75000"/>
                  </a:schemeClr>
                </a:solidFill>
                <a:latin typeface="Arial"/>
                <a:ea typeface="DejaVu Sans"/>
              </a:rPr>
              <a:t>Lorsqu’on observe le ciel on regarde toujours le passé.</a:t>
            </a:r>
            <a:endParaRPr b="0" lang="fr-FR" sz="2400" spc="-1" strike="noStrike">
              <a:solidFill>
                <a:srgbClr val="000000"/>
              </a:solidFill>
              <a:latin typeface="Arial"/>
            </a:endParaRPr>
          </a:p>
        </p:txBody>
      </p:sp>
      <p:sp>
        <p:nvSpPr>
          <p:cNvPr id="675" name="Rectangle 11"/>
          <p:cNvSpPr/>
          <p:nvPr/>
        </p:nvSpPr>
        <p:spPr>
          <a:xfrm>
            <a:off x="1352520" y="479160"/>
            <a:ext cx="7352640" cy="4554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fr-FR" sz="2400" spc="-1" strike="noStrike">
                <a:solidFill>
                  <a:schemeClr val="accent6">
                    <a:lumMod val="75000"/>
                  </a:schemeClr>
                </a:solidFill>
                <a:latin typeface="Arial"/>
                <a:ea typeface="DejaVu Sans"/>
              </a:rPr>
              <a:t>Plus on observe loin, plus on observe tôt.</a:t>
            </a:r>
            <a:endParaRPr b="0" lang="fr-FR" sz="2400" spc="-1" strike="noStrike">
              <a:solidFill>
                <a:srgbClr val="000000"/>
              </a:solidFill>
              <a:latin typeface="Arial"/>
            </a:endParaRPr>
          </a:p>
        </p:txBody>
      </p:sp>
      <p:sp>
        <p:nvSpPr>
          <p:cNvPr id="676" name="ZoneTexte 15"/>
          <p:cNvSpPr/>
          <p:nvPr/>
        </p:nvSpPr>
        <p:spPr>
          <a:xfrm>
            <a:off x="6840360" y="1204560"/>
            <a:ext cx="604764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2400" spc="-1" strike="noStrike">
                <a:solidFill>
                  <a:srgbClr val="ffcc00"/>
                </a:solidFill>
                <a:latin typeface="Times New Roman"/>
                <a:ea typeface="DejaVu Sans"/>
              </a:rPr>
              <a:t>Les 3 belles d’été</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677" name="Object 2"/>
          <p:cNvGraphicFramePr/>
          <p:nvPr/>
        </p:nvGraphicFramePr>
        <p:xfrm>
          <a:off x="0" y="0"/>
          <a:ext cx="10080000" cy="7558920"/>
        </p:xfrm>
        <a:graphic>
          <a:graphicData uri="http://schemas.openxmlformats.org/presentationml/2006/ole">
            <p:oleObj progId="CorelPhotoPaint.Image.7" r:id="rId1" spid="">
              <p:embed/>
              <p:pic>
                <p:nvPicPr>
                  <p:cNvPr id="678" name="Object 2" descr=""/>
                  <p:cNvPicPr/>
                  <p:nvPr/>
                </p:nvPicPr>
                <p:blipFill>
                  <a:blip r:embed="rId2"/>
                  <a:stretch/>
                </p:blipFill>
                <p:spPr>
                  <a:xfrm>
                    <a:off x="0" y="0"/>
                    <a:ext cx="10080000" cy="7558920"/>
                  </a:xfrm>
                  <a:prstGeom prst="rect">
                    <a:avLst/>
                  </a:prstGeom>
                  <a:ln w="0">
                    <a:noFill/>
                  </a:ln>
                </p:spPr>
              </p:pic>
            </p:oleObj>
          </a:graphicData>
        </a:graphic>
      </p:graphicFrame>
      <p:pic>
        <p:nvPicPr>
          <p:cNvPr id="679" name="Picture 3" descr=""/>
          <p:cNvPicPr/>
          <p:nvPr/>
        </p:nvPicPr>
        <p:blipFill>
          <a:blip r:embed="rId3"/>
          <a:stretch/>
        </p:blipFill>
        <p:spPr>
          <a:xfrm>
            <a:off x="2133720" y="216000"/>
            <a:ext cx="5758560" cy="7740000"/>
          </a:xfrm>
          <a:prstGeom prst="rect">
            <a:avLst/>
          </a:prstGeom>
          <a:ln w="0">
            <a:noFill/>
          </a:ln>
        </p:spPr>
      </p:pic>
      <p:sp>
        <p:nvSpPr>
          <p:cNvPr id="680" name="Oval 4"/>
          <p:cNvSpPr/>
          <p:nvPr/>
        </p:nvSpPr>
        <p:spPr>
          <a:xfrm>
            <a:off x="4724280" y="5051520"/>
            <a:ext cx="456480" cy="456480"/>
          </a:xfrm>
          <a:prstGeom prst="ellipse">
            <a:avLst/>
          </a:prstGeom>
          <a:noFill/>
          <a:ln w="12700">
            <a:solidFill>
              <a:srgbClr val="dddddd"/>
            </a:solidFill>
            <a:round/>
          </a:ln>
        </p:spPr>
        <p:style>
          <a:lnRef idx="0"/>
          <a:fillRef idx="0"/>
          <a:effectRef idx="0"/>
          <a:fontRef idx="minor"/>
        </p:style>
        <p:txBody>
          <a:bodyPr wrap="none" lIns="90000" rIns="90000" tIns="45000" bIns="45000" anchor="ctr">
            <a:noAutofit/>
          </a:bodyPr>
          <a:p>
            <a:pPr>
              <a:lnSpc>
                <a:spcPct val="100000"/>
              </a:lnSpc>
            </a:pPr>
            <a:endParaRPr b="0" lang="fr-FR" sz="2400" spc="-1" strike="noStrike">
              <a:solidFill>
                <a:srgbClr val="ffffff"/>
              </a:solidFill>
              <a:latin typeface="Times New Roman"/>
              <a:ea typeface="DejaVu Sans"/>
            </a:endParaRPr>
          </a:p>
        </p:txBody>
      </p:sp>
      <p:sp>
        <p:nvSpPr>
          <p:cNvPr id="681" name="Text Box 5"/>
          <p:cNvSpPr/>
          <p:nvPr/>
        </p:nvSpPr>
        <p:spPr>
          <a:xfrm>
            <a:off x="4032360" y="6975720"/>
            <a:ext cx="4494960" cy="344520"/>
          </a:xfrm>
          <a:prstGeom prst="rect">
            <a:avLst/>
          </a:prstGeom>
          <a:noFill/>
          <a:ln w="0">
            <a:noFill/>
          </a:ln>
        </p:spPr>
        <p:style>
          <a:lnRef idx="0"/>
          <a:fillRef idx="0"/>
          <a:effectRef idx="0"/>
          <a:fontRef idx="minor"/>
        </p:style>
        <p:txBody>
          <a:bodyPr lIns="90000" rIns="90000" tIns="45000" bIns="45000" anchor="t">
            <a:spAutoFit/>
          </a:bodyPr>
          <a:p>
            <a:pPr>
              <a:lnSpc>
                <a:spcPct val="93000"/>
              </a:lnSpc>
              <a:spcBef>
                <a:spcPts val="901"/>
              </a:spcBef>
            </a:pPr>
            <a:r>
              <a:rPr b="0" lang="fr-FR" sz="1800" spc="-1" strike="noStrike">
                <a:solidFill>
                  <a:srgbClr val="e6e6e6"/>
                </a:solidFill>
                <a:latin typeface="Arial"/>
                <a:ea typeface="DejaVu Sans"/>
              </a:rPr>
              <a:t>Constellation d’Orion      </a:t>
            </a:r>
            <a:endParaRPr b="0" lang="fr-FR" sz="1800" spc="-1" strike="noStrike">
              <a:solidFill>
                <a:srgbClr val="000000"/>
              </a:solidFill>
              <a:latin typeface="Arial"/>
            </a:endParaRPr>
          </a:p>
        </p:txBody>
      </p:sp>
      <p:sp>
        <p:nvSpPr>
          <p:cNvPr id="682" name="Rectangle à coins arrondis 5"/>
          <p:cNvSpPr/>
          <p:nvPr/>
        </p:nvSpPr>
        <p:spPr>
          <a:xfrm>
            <a:off x="2153520" y="438840"/>
            <a:ext cx="5982120" cy="48204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683" name="ZoneTexte 1"/>
          <p:cNvSpPr/>
          <p:nvPr/>
        </p:nvSpPr>
        <p:spPr>
          <a:xfrm>
            <a:off x="2205000" y="438840"/>
            <a:ext cx="621900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400" spc="-1" strike="noStrike">
                <a:solidFill>
                  <a:schemeClr val="accent2">
                    <a:lumMod val="75000"/>
                  </a:schemeClr>
                </a:solidFill>
                <a:latin typeface="Times New Roman"/>
                <a:ea typeface="Lucida Sans Unicode"/>
              </a:rPr>
              <a:t>Les nébuleuses diffuses: le berceau des étoiles.</a:t>
            </a:r>
            <a:endParaRPr b="0" lang="fr-FR" sz="2400" spc="-1" strike="noStrike">
              <a:solidFill>
                <a:srgbClr val="000000"/>
              </a:solidFill>
              <a:latin typeface="Arial"/>
            </a:endParaRPr>
          </a:p>
        </p:txBody>
      </p:sp>
      <p:sp>
        <p:nvSpPr>
          <p:cNvPr id="684" name="Rectangle 2"/>
          <p:cNvSpPr/>
          <p:nvPr/>
        </p:nvSpPr>
        <p:spPr>
          <a:xfrm>
            <a:off x="7263000" y="7017840"/>
            <a:ext cx="627120" cy="3027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1400" spc="-1" strike="noStrike">
                <a:solidFill>
                  <a:srgbClr val="e6e6e6"/>
                </a:solidFill>
                <a:latin typeface="Arial"/>
                <a:ea typeface="DejaVu Sans"/>
              </a:rPr>
              <a:t>M 42 </a:t>
            </a:r>
            <a:endParaRPr b="0" lang="fr-FR" sz="14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292" dur="indefinite" restart="never" nodeType="tmRoot">
          <p:childTnLst>
            <p:seq>
              <p:cTn id="293" dur="indefinite" nodeType="mainSeq">
                <p:childTnLst>
                  <p:par>
                    <p:cTn id="294" nodeType="clickEffect" fill="hold">
                      <p:stCondLst>
                        <p:cond delay="indefinite"/>
                      </p:stCondLst>
                      <p:childTnLst>
                        <p:par>
                          <p:cTn id="295" nodeType="withEffect" fill="hold">
                            <p:stCondLst>
                              <p:cond delay="0"/>
                            </p:stCondLst>
                            <p:childTnLst>
                              <p:par>
                                <p:cTn id="296" nodeType="clickEffect" fill="hold" presetClass="entr" presetID="16" presetSubtype="42">
                                  <p:stCondLst>
                                    <p:cond delay="0"/>
                                  </p:stCondLst>
                                  <p:childTnLst>
                                    <p:set>
                                      <p:cBhvr>
                                        <p:cTn id="297" dur="1" fill="hold">
                                          <p:stCondLst>
                                            <p:cond delay="0"/>
                                          </p:stCondLst>
                                        </p:cTn>
                                        <p:tgtEl>
                                          <p:spTgt spid="680"/>
                                        </p:tgtEl>
                                        <p:attrNameLst>
                                          <p:attrName>style.visibility</p:attrName>
                                        </p:attrNameLst>
                                      </p:cBhvr>
                                      <p:to>
                                        <p:strVal val="visible"/>
                                      </p:to>
                                    </p:set>
                                    <p:animEffect filter="barn(outHorizontal)" transition="in">
                                      <p:cBhvr additive="repl">
                                        <p:cTn id="298" dur="500"/>
                                        <p:tgtEl>
                                          <p:spTgt spid="6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685" name="Object 2"/>
          <p:cNvGraphicFramePr/>
          <p:nvPr/>
        </p:nvGraphicFramePr>
        <p:xfrm>
          <a:off x="0" y="0"/>
          <a:ext cx="10080000" cy="7558920"/>
        </p:xfrm>
        <a:graphic>
          <a:graphicData uri="http://schemas.openxmlformats.org/presentationml/2006/ole">
            <p:oleObj progId="CorelPhotoPaint.Image.7" r:id="rId1" spid="">
              <p:embed/>
              <p:pic>
                <p:nvPicPr>
                  <p:cNvPr id="686" name="Object 2" descr=""/>
                  <p:cNvPicPr/>
                  <p:nvPr/>
                </p:nvPicPr>
                <p:blipFill>
                  <a:blip r:embed="rId2"/>
                  <a:stretch/>
                </p:blipFill>
                <p:spPr>
                  <a:xfrm>
                    <a:off x="0" y="0"/>
                    <a:ext cx="10080000" cy="7558920"/>
                  </a:xfrm>
                  <a:prstGeom prst="rect">
                    <a:avLst/>
                  </a:prstGeom>
                  <a:ln w="0">
                    <a:noFill/>
                  </a:ln>
                </p:spPr>
              </p:pic>
            </p:oleObj>
          </a:graphicData>
        </a:graphic>
      </p:graphicFrame>
      <p:pic>
        <p:nvPicPr>
          <p:cNvPr id="687" name="Image 1" descr=""/>
          <p:cNvPicPr/>
          <p:nvPr/>
        </p:nvPicPr>
        <p:blipFill>
          <a:blip r:embed="rId3"/>
          <a:stretch/>
        </p:blipFill>
        <p:spPr>
          <a:xfrm>
            <a:off x="22320" y="826920"/>
            <a:ext cx="10057680" cy="6265080"/>
          </a:xfrm>
          <a:prstGeom prst="rect">
            <a:avLst/>
          </a:prstGeom>
          <a:ln w="0">
            <a:noFill/>
          </a:ln>
        </p:spPr>
      </p:pic>
      <p:sp>
        <p:nvSpPr>
          <p:cNvPr id="688" name="Rectangle à coins arrondis 3"/>
          <p:cNvSpPr/>
          <p:nvPr/>
        </p:nvSpPr>
        <p:spPr>
          <a:xfrm>
            <a:off x="331560" y="395280"/>
            <a:ext cx="9245160" cy="44532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689" name="ZoneTexte 1"/>
          <p:cNvSpPr/>
          <p:nvPr/>
        </p:nvSpPr>
        <p:spPr>
          <a:xfrm>
            <a:off x="555480" y="395280"/>
            <a:ext cx="950364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400" spc="-1" strike="noStrike">
                <a:solidFill>
                  <a:schemeClr val="accent2">
                    <a:lumMod val="75000"/>
                  </a:schemeClr>
                </a:solidFill>
                <a:latin typeface="Times New Roman"/>
                <a:ea typeface="DejaVu Sans"/>
              </a:rPr>
              <a:t>La nébuleuse d’Orion se situe à 1350 AL, sa taille est d’environ 33 AL.</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6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90" name="Picture 2" descr=""/>
          <p:cNvPicPr/>
          <p:nvPr/>
        </p:nvPicPr>
        <p:blipFill>
          <a:blip r:embed="rId1"/>
          <a:stretch/>
        </p:blipFill>
        <p:spPr>
          <a:xfrm>
            <a:off x="0" y="-468720"/>
            <a:ext cx="10103760" cy="8278920"/>
          </a:xfrm>
          <a:prstGeom prst="rect">
            <a:avLst/>
          </a:prstGeom>
          <a:ln w="0">
            <a:noFill/>
          </a:ln>
        </p:spPr>
      </p:pic>
      <p:sp>
        <p:nvSpPr>
          <p:cNvPr id="691" name="Rectangle 1"/>
          <p:cNvSpPr/>
          <p:nvPr/>
        </p:nvSpPr>
        <p:spPr>
          <a:xfrm>
            <a:off x="4752360" y="120240"/>
            <a:ext cx="5184000" cy="1292400"/>
          </a:xfrm>
          <a:prstGeom prst="rect">
            <a:avLst/>
          </a:prstGeom>
          <a:solidFill>
            <a:schemeClr val="bg1">
              <a:lumMod val="75000"/>
            </a:schemeClr>
          </a:solidFill>
          <a:ln w="9525">
            <a:solidFill>
              <a:srgbClr val="000000"/>
            </a:solidFill>
            <a:round/>
          </a:ln>
        </p:spPr>
        <p:style>
          <a:lnRef idx="0"/>
          <a:fillRef idx="0"/>
          <a:effectRef idx="0"/>
          <a:fontRef idx="minor"/>
        </p:style>
        <p:txBody>
          <a:bodyPr numCol="1" spcCol="0" lIns="90000" rIns="90000" tIns="45000" bIns="45000" anchor="t">
            <a:noAutofit/>
          </a:bodyPr>
          <a:p>
            <a:pPr>
              <a:lnSpc>
                <a:spcPct val="100000"/>
              </a:lnSpc>
              <a:tabLst>
                <a:tab algn="l" pos="0"/>
              </a:tabLst>
            </a:pPr>
            <a:endParaRPr b="0" lang="fr-FR" sz="2400" spc="-1" strike="noStrike">
              <a:solidFill>
                <a:srgbClr val="ffffff"/>
              </a:solidFill>
              <a:latin typeface="Times New Roman"/>
              <a:ea typeface="DejaVu Sans"/>
            </a:endParaRPr>
          </a:p>
        </p:txBody>
      </p:sp>
      <p:sp>
        <p:nvSpPr>
          <p:cNvPr id="692" name="ZoneTexte 3"/>
          <p:cNvSpPr/>
          <p:nvPr/>
        </p:nvSpPr>
        <p:spPr>
          <a:xfrm>
            <a:off x="4745160" y="166680"/>
            <a:ext cx="5190840" cy="11869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fr-FR" sz="1800" spc="-1" strike="noStrike">
                <a:solidFill>
                  <a:schemeClr val="accent2">
                    <a:lumMod val="75000"/>
                  </a:schemeClr>
                </a:solidFill>
                <a:latin typeface="Times New Roman"/>
                <a:ea typeface="DejaVu Sans"/>
              </a:rPr>
              <a:t>Au sein des nébuleuses, des perturbations locales vont former des « grumeaux » de densités importantes. </a:t>
            </a:r>
            <a:endParaRPr b="0" lang="fr-FR" sz="1800" spc="-1" strike="noStrike">
              <a:solidFill>
                <a:srgbClr val="000000"/>
              </a:solidFill>
              <a:latin typeface="Arial"/>
            </a:endParaRPr>
          </a:p>
          <a:p>
            <a:pPr algn="ctr">
              <a:lnSpc>
                <a:spcPct val="100000"/>
              </a:lnSpc>
            </a:pPr>
            <a:r>
              <a:rPr b="0" lang="fr-FR" sz="1800" spc="-1" strike="noStrike">
                <a:solidFill>
                  <a:schemeClr val="accent2">
                    <a:lumMod val="75000"/>
                  </a:schemeClr>
                </a:solidFill>
                <a:latin typeface="Times New Roman"/>
                <a:ea typeface="DejaVu Sans"/>
              </a:rPr>
              <a:t>Les pressions et les températures vont </a:t>
            </a:r>
            <a:endParaRPr b="0" lang="fr-FR" sz="1800" spc="-1" strike="noStrike">
              <a:solidFill>
                <a:srgbClr val="000000"/>
              </a:solidFill>
              <a:latin typeface="Arial"/>
            </a:endParaRPr>
          </a:p>
          <a:p>
            <a:pPr algn="ctr">
              <a:lnSpc>
                <a:spcPct val="100000"/>
              </a:lnSpc>
            </a:pPr>
            <a:r>
              <a:rPr b="0" lang="fr-FR" sz="1800" spc="-1" strike="noStrike">
                <a:solidFill>
                  <a:schemeClr val="accent2">
                    <a:lumMod val="75000"/>
                  </a:schemeClr>
                </a:solidFill>
                <a:latin typeface="Times New Roman"/>
                <a:ea typeface="DejaVu Sans"/>
              </a:rPr>
              <a:t>s’élever, et donner naissance aux étoiles.</a:t>
            </a:r>
            <a:endParaRPr b="0" lang="fr-FR"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6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693" name="Object 2"/>
          <p:cNvGraphicFramePr/>
          <p:nvPr/>
        </p:nvGraphicFramePr>
        <p:xfrm>
          <a:off x="0" y="0"/>
          <a:ext cx="10080000" cy="7558920"/>
        </p:xfrm>
        <a:graphic>
          <a:graphicData uri="http://schemas.openxmlformats.org/presentationml/2006/ole">
            <p:oleObj progId="CorelPhotoPaint.Image.7" r:id="rId1" spid="">
              <p:embed/>
              <p:pic>
                <p:nvPicPr>
                  <p:cNvPr id="694" name="Object 2" descr=""/>
                  <p:cNvPicPr/>
                  <p:nvPr/>
                </p:nvPicPr>
                <p:blipFill>
                  <a:blip r:embed="rId2"/>
                  <a:stretch/>
                </p:blipFill>
                <p:spPr>
                  <a:xfrm>
                    <a:off x="0" y="0"/>
                    <a:ext cx="10080000" cy="7558920"/>
                  </a:xfrm>
                  <a:prstGeom prst="rect">
                    <a:avLst/>
                  </a:prstGeom>
                  <a:ln w="0">
                    <a:noFill/>
                  </a:ln>
                </p:spPr>
              </p:pic>
            </p:oleObj>
          </a:graphicData>
        </a:graphic>
      </p:graphicFrame>
      <p:pic>
        <p:nvPicPr>
          <p:cNvPr id="695" name="Picture 1027" descr="C:\Documents and Settings\user\Mes documents\Astronomie\Photos Astro\lehenaff002.jpg"/>
          <p:cNvPicPr/>
          <p:nvPr/>
        </p:nvPicPr>
        <p:blipFill>
          <a:blip r:embed="rId3"/>
          <a:stretch/>
        </p:blipFill>
        <p:spPr>
          <a:xfrm>
            <a:off x="325440" y="1332000"/>
            <a:ext cx="9394200" cy="5979240"/>
          </a:xfrm>
          <a:prstGeom prst="rect">
            <a:avLst/>
          </a:prstGeom>
          <a:ln w="0">
            <a:noFill/>
          </a:ln>
        </p:spPr>
      </p:pic>
      <p:sp>
        <p:nvSpPr>
          <p:cNvPr id="696" name="Rectangle à coins arrondis 4"/>
          <p:cNvSpPr/>
          <p:nvPr/>
        </p:nvSpPr>
        <p:spPr>
          <a:xfrm>
            <a:off x="1944000" y="416160"/>
            <a:ext cx="6048000" cy="667440"/>
          </a:xfrm>
          <a:prstGeom prst="roundRect">
            <a:avLst>
              <a:gd name="adj" fmla="val 0"/>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697" name="ZoneTexte 1"/>
          <p:cNvSpPr/>
          <p:nvPr/>
        </p:nvSpPr>
        <p:spPr>
          <a:xfrm>
            <a:off x="2376000" y="457920"/>
            <a:ext cx="5688000" cy="5770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3200" spc="-1" strike="noStrike">
                <a:solidFill>
                  <a:schemeClr val="accent2">
                    <a:lumMod val="75000"/>
                  </a:schemeClr>
                </a:solidFill>
                <a:latin typeface="Times New Roman"/>
                <a:ea typeface="Lucida Sans Unicode"/>
              </a:rPr>
              <a:t>Comment meurent les étoiles ?</a:t>
            </a:r>
            <a:endParaRPr b="0" lang="fr-FR"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6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698" name="Object 2"/>
          <p:cNvGraphicFramePr/>
          <p:nvPr/>
        </p:nvGraphicFramePr>
        <p:xfrm>
          <a:off x="-15840" y="0"/>
          <a:ext cx="10080000" cy="7558920"/>
        </p:xfrm>
        <a:graphic>
          <a:graphicData uri="http://schemas.openxmlformats.org/presentationml/2006/ole">
            <p:oleObj progId="CorelPhotoPaint.Image.7" r:id="rId1" spid="">
              <p:embed/>
              <p:pic>
                <p:nvPicPr>
                  <p:cNvPr id="699" name="Object 2" descr=""/>
                  <p:cNvPicPr/>
                  <p:nvPr/>
                </p:nvPicPr>
                <p:blipFill>
                  <a:blip r:embed="rId2"/>
                  <a:stretch/>
                </p:blipFill>
                <p:spPr>
                  <a:xfrm>
                    <a:off x="-15840" y="0"/>
                    <a:ext cx="10080000" cy="7558920"/>
                  </a:xfrm>
                  <a:prstGeom prst="rect">
                    <a:avLst/>
                  </a:prstGeom>
                  <a:ln w="0">
                    <a:noFill/>
                  </a:ln>
                </p:spPr>
              </p:pic>
            </p:oleObj>
          </a:graphicData>
        </a:graphic>
      </p:graphicFrame>
      <p:sp>
        <p:nvSpPr>
          <p:cNvPr id="700" name="Rectangle à coins arrondis 5"/>
          <p:cNvSpPr/>
          <p:nvPr/>
        </p:nvSpPr>
        <p:spPr>
          <a:xfrm>
            <a:off x="1300320" y="455760"/>
            <a:ext cx="8000280" cy="88200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701" name="Rectangle 6"/>
          <p:cNvSpPr/>
          <p:nvPr/>
        </p:nvSpPr>
        <p:spPr>
          <a:xfrm>
            <a:off x="3689280" y="492120"/>
            <a:ext cx="304272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400" spc="-1" strike="noStrike">
                <a:solidFill>
                  <a:schemeClr val="accent6">
                    <a:lumMod val="75000"/>
                  </a:schemeClr>
                </a:solidFill>
                <a:latin typeface="Arial"/>
                <a:ea typeface="DejaVu Sans"/>
              </a:rPr>
              <a:t>Le destin des étoiles.</a:t>
            </a:r>
            <a:endParaRPr b="0" lang="fr-FR" sz="2400" spc="-1" strike="noStrike">
              <a:solidFill>
                <a:srgbClr val="000000"/>
              </a:solidFill>
              <a:latin typeface="Arial"/>
            </a:endParaRPr>
          </a:p>
        </p:txBody>
      </p:sp>
      <p:sp>
        <p:nvSpPr>
          <p:cNvPr id="702" name="ZoneTexte 10"/>
          <p:cNvSpPr/>
          <p:nvPr/>
        </p:nvSpPr>
        <p:spPr>
          <a:xfrm>
            <a:off x="1376280" y="863280"/>
            <a:ext cx="784800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400" spc="-1" strike="noStrike">
                <a:solidFill>
                  <a:schemeClr val="accent6">
                    <a:lumMod val="75000"/>
                  </a:schemeClr>
                </a:solidFill>
                <a:latin typeface="Arial"/>
                <a:ea typeface="DejaVu Sans"/>
              </a:rPr>
              <a:t>Leurs masses déterminent leur durée de vie et leur mort.</a:t>
            </a:r>
            <a:endParaRPr b="0" lang="fr-FR" sz="2400" spc="-1" strike="noStrike">
              <a:solidFill>
                <a:srgbClr val="000000"/>
              </a:solidFill>
              <a:latin typeface="Arial"/>
            </a:endParaRPr>
          </a:p>
        </p:txBody>
      </p:sp>
      <p:pic>
        <p:nvPicPr>
          <p:cNvPr id="703" name="Picture 9" descr="http://img.over-blog-kiwi.com/1/50/20/79/20150402/ob_7739c9_image.jpg"/>
          <p:cNvPicPr/>
          <p:nvPr/>
        </p:nvPicPr>
        <p:blipFill>
          <a:blip r:embed="rId3"/>
          <a:stretch/>
        </p:blipFill>
        <p:spPr>
          <a:xfrm>
            <a:off x="357120" y="1949760"/>
            <a:ext cx="9365400" cy="5285520"/>
          </a:xfrm>
          <a:prstGeom prst="rect">
            <a:avLst/>
          </a:prstGeom>
          <a:ln w="0">
            <a:noFill/>
          </a:ln>
        </p:spPr>
      </p:pic>
      <p:sp>
        <p:nvSpPr>
          <p:cNvPr id="704" name="ZoneTexte 1"/>
          <p:cNvSpPr/>
          <p:nvPr/>
        </p:nvSpPr>
        <p:spPr>
          <a:xfrm>
            <a:off x="8568720" y="4397760"/>
            <a:ext cx="1007280" cy="24192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000" spc="-1" strike="noStrike">
                <a:solidFill>
                  <a:srgbClr val="ffffff"/>
                </a:solidFill>
                <a:latin typeface="Times New Roman"/>
                <a:ea typeface="DejaVu Sans"/>
              </a:rPr>
              <a:t>Naine blanche</a:t>
            </a:r>
            <a:endParaRPr b="0" lang="fr-FR" sz="1000" spc="-1" strike="noStrike">
              <a:solidFill>
                <a:srgbClr val="000000"/>
              </a:solidFill>
              <a:latin typeface="Arial"/>
            </a:endParaRPr>
          </a:p>
        </p:txBody>
      </p:sp>
      <p:sp>
        <p:nvSpPr>
          <p:cNvPr id="705" name="ZoneTexte 2"/>
          <p:cNvSpPr/>
          <p:nvPr/>
        </p:nvSpPr>
        <p:spPr>
          <a:xfrm>
            <a:off x="8289000" y="4716000"/>
            <a:ext cx="935280" cy="5770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3200" spc="-1" strike="noStrike">
                <a:solidFill>
                  <a:srgbClr val="ffffff"/>
                </a:solidFill>
                <a:latin typeface="Times New Roman"/>
                <a:ea typeface="DejaVu Sans"/>
              </a:rPr>
              <a:t> </a:t>
            </a:r>
            <a:r>
              <a:rPr b="0" lang="fr-FR" sz="3200" spc="-1" strike="noStrike">
                <a:solidFill>
                  <a:srgbClr val="ffffff"/>
                </a:solidFill>
                <a:latin typeface="Times New Roman"/>
                <a:ea typeface="DejaVu Sans"/>
              </a:rPr>
              <a:t>.</a:t>
            </a:r>
            <a:endParaRPr b="0" lang="fr-FR" sz="3200" spc="-1" strike="noStrike">
              <a:solidFill>
                <a:srgbClr val="000000"/>
              </a:solidFill>
              <a:latin typeface="Arial"/>
            </a:endParaRPr>
          </a:p>
        </p:txBody>
      </p:sp>
      <p:sp>
        <p:nvSpPr>
          <p:cNvPr id="706" name="Rectangle 3"/>
          <p:cNvSpPr/>
          <p:nvPr/>
        </p:nvSpPr>
        <p:spPr>
          <a:xfrm>
            <a:off x="8422560" y="2813400"/>
            <a:ext cx="891000" cy="2419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1000" spc="-1" strike="noStrike">
                <a:solidFill>
                  <a:srgbClr val="ffffff"/>
                </a:solidFill>
                <a:latin typeface="Times New Roman"/>
                <a:ea typeface="DejaVu Sans"/>
              </a:rPr>
              <a:t>Naine sombre</a:t>
            </a:r>
            <a:endParaRPr b="0" lang="fr-FR" sz="1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6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707" name="Object 2"/>
          <p:cNvGraphicFramePr/>
          <p:nvPr/>
        </p:nvGraphicFramePr>
        <p:xfrm>
          <a:off x="0" y="-7920"/>
          <a:ext cx="10080000" cy="7558920"/>
        </p:xfrm>
        <a:graphic>
          <a:graphicData uri="http://schemas.openxmlformats.org/presentationml/2006/ole">
            <p:oleObj progId="CorelPhotoPaint.Image.7" r:id="rId1" spid="">
              <p:embed/>
              <p:pic>
                <p:nvPicPr>
                  <p:cNvPr id="708" name="Object 2" descr=""/>
                  <p:cNvPicPr/>
                  <p:nvPr/>
                </p:nvPicPr>
                <p:blipFill>
                  <a:blip r:embed="rId2"/>
                  <a:stretch/>
                </p:blipFill>
                <p:spPr>
                  <a:xfrm>
                    <a:off x="0" y="-7920"/>
                    <a:ext cx="10080000" cy="7558920"/>
                  </a:xfrm>
                  <a:prstGeom prst="rect">
                    <a:avLst/>
                  </a:prstGeom>
                  <a:ln w="0">
                    <a:noFill/>
                  </a:ln>
                </p:spPr>
              </p:pic>
            </p:oleObj>
          </a:graphicData>
        </a:graphic>
      </p:graphicFrame>
      <p:pic>
        <p:nvPicPr>
          <p:cNvPr id="709" name="Picture 3" descr="C:\Documents and Settings\user\Mes documents\Astronomie\morts des étoiles.jpg"/>
          <p:cNvPicPr/>
          <p:nvPr/>
        </p:nvPicPr>
        <p:blipFill>
          <a:blip r:embed="rId3"/>
          <a:stretch/>
        </p:blipFill>
        <p:spPr>
          <a:xfrm>
            <a:off x="0" y="1259640"/>
            <a:ext cx="10080000" cy="6219000"/>
          </a:xfrm>
          <a:prstGeom prst="rect">
            <a:avLst/>
          </a:prstGeom>
          <a:ln w="0">
            <a:noFill/>
          </a:ln>
        </p:spPr>
      </p:pic>
      <p:sp>
        <p:nvSpPr>
          <p:cNvPr id="710" name="Rectangle à coins arrondis 4"/>
          <p:cNvSpPr/>
          <p:nvPr/>
        </p:nvSpPr>
        <p:spPr>
          <a:xfrm>
            <a:off x="1031400" y="381600"/>
            <a:ext cx="7968600" cy="44532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711" name="ZoneTexte 1"/>
          <p:cNvSpPr/>
          <p:nvPr/>
        </p:nvSpPr>
        <p:spPr>
          <a:xfrm>
            <a:off x="1032120" y="365400"/>
            <a:ext cx="883224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400" spc="-1" strike="noStrike">
                <a:solidFill>
                  <a:schemeClr val="accent2">
                    <a:lumMod val="75000"/>
                  </a:schemeClr>
                </a:solidFill>
                <a:latin typeface="Times New Roman"/>
                <a:ea typeface="Lucida Sans Unicode"/>
              </a:rPr>
              <a:t>Les nébuleuses planétaires : cadavres des étoiles de type solaire. </a:t>
            </a:r>
            <a:endParaRPr b="0" lang="fr-FR" sz="2400" spc="-1" strike="noStrike">
              <a:solidFill>
                <a:srgbClr val="000000"/>
              </a:solidFill>
              <a:latin typeface="Arial"/>
            </a:endParaRPr>
          </a:p>
        </p:txBody>
      </p:sp>
      <p:sp>
        <p:nvSpPr>
          <p:cNvPr id="712" name="Rectangle 2"/>
          <p:cNvSpPr/>
          <p:nvPr/>
        </p:nvSpPr>
        <p:spPr>
          <a:xfrm>
            <a:off x="0" y="7236360"/>
            <a:ext cx="3455280" cy="215280"/>
          </a:xfrm>
          <a:prstGeom prst="rect">
            <a:avLst/>
          </a:prstGeom>
          <a:solidFill>
            <a:schemeClr val="tx1"/>
          </a:solidFill>
          <a:ln w="9525">
            <a:solidFill>
              <a:srgbClr val="000000"/>
            </a:solidFill>
            <a:round/>
          </a:ln>
        </p:spPr>
        <p:style>
          <a:lnRef idx="0"/>
          <a:fillRef idx="0"/>
          <a:effectRef idx="0"/>
          <a:fontRef idx="minor"/>
        </p:style>
        <p:txBody>
          <a:bodyPr numCol="1" spcCol="0" lIns="90000" rIns="90000" tIns="45000" bIns="45000" anchor="t">
            <a:noAutofit/>
          </a:bodyPr>
          <a:p>
            <a:pPr>
              <a:lnSpc>
                <a:spcPct val="100000"/>
              </a:lnSpc>
              <a:tabLst>
                <a:tab algn="l" pos="0"/>
              </a:tabLst>
            </a:pPr>
            <a:endParaRPr b="0" lang="fr-FR" sz="2400" spc="-1" strike="noStrike">
              <a:solidFill>
                <a:srgbClr val="ffffff"/>
              </a:solidFill>
              <a:latin typeface="Times New Roman"/>
              <a:ea typeface="DejaVu Sans"/>
            </a:endParaRPr>
          </a:p>
        </p:txBody>
      </p:sp>
      <p:sp>
        <p:nvSpPr>
          <p:cNvPr id="713" name="Rectangle 3"/>
          <p:cNvSpPr/>
          <p:nvPr/>
        </p:nvSpPr>
        <p:spPr>
          <a:xfrm>
            <a:off x="3456000" y="7352640"/>
            <a:ext cx="3599640" cy="206640"/>
          </a:xfrm>
          <a:prstGeom prst="rect">
            <a:avLst/>
          </a:prstGeom>
          <a:solidFill>
            <a:schemeClr val="tx1"/>
          </a:solidFill>
          <a:ln w="9525">
            <a:solidFill>
              <a:srgbClr val="000000"/>
            </a:solidFill>
            <a:round/>
          </a:ln>
        </p:spPr>
        <p:style>
          <a:lnRef idx="0"/>
          <a:fillRef idx="0"/>
          <a:effectRef idx="0"/>
          <a:fontRef idx="minor"/>
        </p:style>
        <p:txBody>
          <a:bodyPr numCol="1" spcCol="0" lIns="90000" rIns="90000" tIns="45000" bIns="45000" anchor="t">
            <a:noAutofit/>
          </a:bodyPr>
          <a:p>
            <a:pPr>
              <a:lnSpc>
                <a:spcPct val="100000"/>
              </a:lnSpc>
              <a:tabLst>
                <a:tab algn="l" pos="0"/>
              </a:tabLst>
            </a:pPr>
            <a:endParaRPr b="0" lang="fr-FR" sz="2400" spc="-1" strike="noStrike">
              <a:solidFill>
                <a:srgbClr val="ffffff"/>
              </a:solidFill>
              <a:latin typeface="Times New Roman"/>
              <a:ea typeface="DejaVu Sans"/>
            </a:endParaRPr>
          </a:p>
        </p:txBody>
      </p:sp>
    </p:spTree>
  </p:cSld>
  <mc:AlternateContent>
    <mc:Choice Requires="p14">
      <p:transition spd="slow" p14:dur="2000"/>
    </mc:Choice>
    <mc:Fallback>
      <p:transition spd="slow"/>
    </mc:Fallback>
  </mc:AlternateContent>
</p:sld>
</file>

<file path=ppt/slides/slide6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714" name="Object 2"/>
          <p:cNvGraphicFramePr/>
          <p:nvPr/>
        </p:nvGraphicFramePr>
        <p:xfrm>
          <a:off x="0" y="0"/>
          <a:ext cx="10103760" cy="7558920"/>
        </p:xfrm>
        <a:graphic>
          <a:graphicData uri="http://schemas.openxmlformats.org/presentationml/2006/ole">
            <p:oleObj progId="CorelPhotoPaint.Image.7" r:id="rId1" spid="">
              <p:embed/>
              <p:pic>
                <p:nvPicPr>
                  <p:cNvPr id="715" name="Object 2" descr=""/>
                  <p:cNvPicPr/>
                  <p:nvPr/>
                </p:nvPicPr>
                <p:blipFill>
                  <a:blip r:embed="rId2"/>
                  <a:stretch/>
                </p:blipFill>
                <p:spPr>
                  <a:xfrm>
                    <a:off x="0" y="0"/>
                    <a:ext cx="10103760" cy="7558920"/>
                  </a:xfrm>
                  <a:prstGeom prst="rect">
                    <a:avLst/>
                  </a:prstGeom>
                  <a:ln w="0">
                    <a:noFill/>
                  </a:ln>
                </p:spPr>
              </p:pic>
            </p:oleObj>
          </a:graphicData>
        </a:graphic>
      </p:graphicFrame>
      <p:pic>
        <p:nvPicPr>
          <p:cNvPr id="716" name="Picture 2" descr="http://www.jmmasuy.net/images/mort_etoiles/supernova_magellan_1987.jpg"/>
          <p:cNvPicPr/>
          <p:nvPr/>
        </p:nvPicPr>
        <p:blipFill>
          <a:blip r:embed="rId3"/>
          <a:stretch/>
        </p:blipFill>
        <p:spPr>
          <a:xfrm>
            <a:off x="1127160" y="1258920"/>
            <a:ext cx="7873200" cy="5895360"/>
          </a:xfrm>
          <a:prstGeom prst="rect">
            <a:avLst/>
          </a:prstGeom>
          <a:ln w="0">
            <a:noFill/>
          </a:ln>
        </p:spPr>
      </p:pic>
      <p:sp>
        <p:nvSpPr>
          <p:cNvPr id="717" name="Rectangle 1"/>
          <p:cNvSpPr/>
          <p:nvPr/>
        </p:nvSpPr>
        <p:spPr>
          <a:xfrm>
            <a:off x="1079640" y="1258920"/>
            <a:ext cx="7921080" cy="288360"/>
          </a:xfrm>
          <a:prstGeom prst="rect">
            <a:avLst/>
          </a:prstGeom>
          <a:solidFill>
            <a:schemeClr val="tx1"/>
          </a:solidFill>
          <a:ln w="9525">
            <a:solidFill>
              <a:srgbClr val="000000"/>
            </a:solidFill>
            <a:round/>
          </a:ln>
        </p:spPr>
        <p:style>
          <a:lnRef idx="0"/>
          <a:fillRef idx="0"/>
          <a:effectRef idx="0"/>
          <a:fontRef idx="minor"/>
        </p:style>
        <p:txBody>
          <a:bodyPr lIns="90000" rIns="90000" tIns="45000" bIns="45000" anchor="t">
            <a:noAutofit/>
          </a:bodyPr>
          <a:p>
            <a:pPr>
              <a:lnSpc>
                <a:spcPct val="95000"/>
              </a:lnSpc>
            </a:pPr>
            <a:endParaRPr b="0" lang="fr-FR" sz="2400" spc="-1" strike="noStrike">
              <a:solidFill>
                <a:srgbClr val="ffffff"/>
              </a:solidFill>
              <a:latin typeface="Times New Roman"/>
              <a:ea typeface="DejaVu Sans"/>
            </a:endParaRPr>
          </a:p>
        </p:txBody>
      </p:sp>
      <p:sp>
        <p:nvSpPr>
          <p:cNvPr id="718" name="Rectangle à coins arrondis 6"/>
          <p:cNvSpPr/>
          <p:nvPr/>
        </p:nvSpPr>
        <p:spPr>
          <a:xfrm>
            <a:off x="501480" y="344520"/>
            <a:ext cx="9144720" cy="45180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719" name="Rectangle 1"/>
          <p:cNvSpPr/>
          <p:nvPr/>
        </p:nvSpPr>
        <p:spPr>
          <a:xfrm>
            <a:off x="960480" y="760320"/>
            <a:ext cx="7763760" cy="4611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endParaRPr b="0" lang="fr-FR" sz="2400" spc="-1" strike="noStrike">
              <a:solidFill>
                <a:srgbClr val="262699"/>
              </a:solidFill>
              <a:latin typeface="Times New Roman"/>
              <a:ea typeface="DejaVu Sans"/>
            </a:endParaRPr>
          </a:p>
        </p:txBody>
      </p:sp>
      <p:sp>
        <p:nvSpPr>
          <p:cNvPr id="720" name="ZoneTexte 2"/>
          <p:cNvSpPr/>
          <p:nvPr/>
        </p:nvSpPr>
        <p:spPr>
          <a:xfrm>
            <a:off x="838080" y="334800"/>
            <a:ext cx="914472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400" spc="-1" strike="noStrike">
                <a:solidFill>
                  <a:schemeClr val="accent2">
                    <a:lumMod val="75000"/>
                  </a:schemeClr>
                </a:solidFill>
                <a:latin typeface="Times New Roman"/>
                <a:ea typeface="Lucida Sans Unicode"/>
              </a:rPr>
              <a:t>Les supernovae : la mort violente et instantanée des étoiles massives.</a:t>
            </a:r>
            <a:endParaRPr b="0" lang="fr-FR" sz="2400" spc="-1" strike="noStrike">
              <a:solidFill>
                <a:srgbClr val="000000"/>
              </a:solidFill>
              <a:latin typeface="Arial"/>
            </a:endParaRPr>
          </a:p>
        </p:txBody>
      </p:sp>
      <p:sp>
        <p:nvSpPr>
          <p:cNvPr id="721" name="Rectangle à coins arrondis 9"/>
          <p:cNvSpPr/>
          <p:nvPr/>
        </p:nvSpPr>
        <p:spPr>
          <a:xfrm>
            <a:off x="1296000" y="1016280"/>
            <a:ext cx="7622280" cy="332640"/>
          </a:xfrm>
          <a:prstGeom prst="roundRect">
            <a:avLst>
              <a:gd name="adj" fmla="val 16667"/>
            </a:avLst>
          </a:prstGeom>
          <a:solidFill>
            <a:srgbClr val="eec412"/>
          </a:solidFill>
          <a:ln w="19050">
            <a:solidFill>
              <a:srgbClr val="00b0f0"/>
            </a:solidFill>
            <a:round/>
          </a:ln>
        </p:spPr>
        <p:style>
          <a:lnRef idx="0"/>
          <a:fillRef idx="0"/>
          <a:effectRef idx="0"/>
          <a:fontRef idx="minor"/>
        </p:style>
        <p:txBody>
          <a:bodyPr lIns="90000" rIns="90000" tIns="45000" bIns="45000" anchor="t">
            <a:noAutofit/>
          </a:bodyPr>
          <a:p>
            <a:pPr>
              <a:lnSpc>
                <a:spcPct val="95000"/>
              </a:lnSpc>
            </a:pPr>
            <a:endParaRPr b="0" lang="fr-FR" sz="2400" spc="-1" strike="noStrike">
              <a:solidFill>
                <a:srgbClr val="ffffff"/>
              </a:solidFill>
              <a:latin typeface="Times New Roman"/>
              <a:ea typeface="DejaVu Sans"/>
            </a:endParaRPr>
          </a:p>
        </p:txBody>
      </p:sp>
      <p:sp>
        <p:nvSpPr>
          <p:cNvPr id="722" name="Rectangle 3"/>
          <p:cNvSpPr/>
          <p:nvPr/>
        </p:nvSpPr>
        <p:spPr>
          <a:xfrm>
            <a:off x="1296360" y="991440"/>
            <a:ext cx="7889040" cy="3945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000" spc="-1" strike="noStrike">
                <a:solidFill>
                  <a:srgbClr val="262699"/>
                </a:solidFill>
                <a:latin typeface="Times New Roman"/>
                <a:ea typeface="DejaVu Sans"/>
              </a:rPr>
              <a:t>Supernova observée le 27 février 1987 dans le grand nuage de Magellan.</a:t>
            </a:r>
            <a:endParaRPr b="0" lang="fr-FR" sz="2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6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3" name="Rectangle 8"/>
          <p:cNvSpPr/>
          <p:nvPr/>
        </p:nvSpPr>
        <p:spPr>
          <a:xfrm>
            <a:off x="0" y="0"/>
            <a:ext cx="10080000" cy="7842960"/>
          </a:xfrm>
          <a:prstGeom prst="rect">
            <a:avLst/>
          </a:prstGeom>
          <a:solidFill>
            <a:schemeClr val="tx1"/>
          </a:soli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pic>
        <p:nvPicPr>
          <p:cNvPr id="724" name="Picture 1" descr=""/>
          <p:cNvPicPr/>
          <p:nvPr/>
        </p:nvPicPr>
        <p:blipFill>
          <a:blip r:embed="rId1"/>
          <a:stretch/>
        </p:blipFill>
        <p:spPr>
          <a:xfrm>
            <a:off x="503640" y="143640"/>
            <a:ext cx="9135360" cy="7380000"/>
          </a:xfrm>
          <a:prstGeom prst="rect">
            <a:avLst/>
          </a:prstGeom>
          <a:ln w="0">
            <a:noFill/>
          </a:ln>
        </p:spPr>
      </p:pic>
      <p:sp>
        <p:nvSpPr>
          <p:cNvPr id="725" name="Rectangle à coins arrondis 11"/>
          <p:cNvSpPr/>
          <p:nvPr/>
        </p:nvSpPr>
        <p:spPr>
          <a:xfrm>
            <a:off x="287280" y="309600"/>
            <a:ext cx="3168000" cy="44532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726" name="Rectangle 2"/>
          <p:cNvSpPr/>
          <p:nvPr/>
        </p:nvSpPr>
        <p:spPr>
          <a:xfrm>
            <a:off x="412200" y="294120"/>
            <a:ext cx="291780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400" spc="-1" strike="noStrike">
                <a:solidFill>
                  <a:schemeClr val="accent2">
                    <a:lumMod val="75000"/>
                  </a:schemeClr>
                </a:solidFill>
                <a:latin typeface="Times New Roman"/>
                <a:ea typeface="Lucida Sans Unicode"/>
              </a:rPr>
              <a:t>La nébuleuse du crabe</a:t>
            </a:r>
            <a:endParaRPr b="0" lang="fr-FR" sz="2400" spc="-1" strike="noStrike">
              <a:solidFill>
                <a:srgbClr val="000000"/>
              </a:solidFill>
              <a:latin typeface="Arial"/>
            </a:endParaRPr>
          </a:p>
        </p:txBody>
      </p:sp>
      <p:sp>
        <p:nvSpPr>
          <p:cNvPr id="727" name="Rectangle à coins arrondis 13"/>
          <p:cNvSpPr/>
          <p:nvPr/>
        </p:nvSpPr>
        <p:spPr>
          <a:xfrm>
            <a:off x="68040" y="6689160"/>
            <a:ext cx="9849600" cy="834480"/>
          </a:xfrm>
          <a:prstGeom prst="roundRect">
            <a:avLst>
              <a:gd name="adj" fmla="val 16667"/>
            </a:avLst>
          </a:prstGeom>
          <a:solidFill>
            <a:srgbClr val="eec412"/>
          </a:solidFill>
          <a:ln w="19050">
            <a:solidFill>
              <a:srgbClr val="00b0f0"/>
            </a:solidFill>
            <a:round/>
          </a:ln>
        </p:spPr>
        <p:style>
          <a:lnRef idx="0"/>
          <a:fillRef idx="0"/>
          <a:effectRef idx="0"/>
          <a:fontRef idx="minor"/>
        </p:style>
        <p:txBody>
          <a:bodyPr lIns="90000" rIns="90000" tIns="45000" bIns="45000" anchor="t">
            <a:noAutofit/>
          </a:bodyPr>
          <a:p>
            <a:pPr>
              <a:lnSpc>
                <a:spcPct val="95000"/>
              </a:lnSpc>
            </a:pPr>
            <a:endParaRPr b="0" lang="fr-FR" sz="2400" spc="-1" strike="noStrike">
              <a:solidFill>
                <a:srgbClr val="ffffff"/>
              </a:solidFill>
              <a:latin typeface="Times New Roman"/>
              <a:ea typeface="DejaVu Sans"/>
            </a:endParaRPr>
          </a:p>
        </p:txBody>
      </p:sp>
      <p:sp>
        <p:nvSpPr>
          <p:cNvPr id="728" name="Rectangle 5"/>
          <p:cNvSpPr/>
          <p:nvPr/>
        </p:nvSpPr>
        <p:spPr>
          <a:xfrm>
            <a:off x="54000" y="6636240"/>
            <a:ext cx="9863280" cy="11869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fr-FR" sz="1800" spc="-1" strike="noStrike">
                <a:solidFill>
                  <a:schemeClr val="accent2">
                    <a:lumMod val="75000"/>
                  </a:schemeClr>
                </a:solidFill>
                <a:latin typeface="Times New Roman"/>
                <a:ea typeface="Lucida Sans Unicode"/>
              </a:rPr>
              <a:t>Le 4 juillet 1054 les Chinois découvrent une nouvelle étoile qui brillera plusieurs semaines en plein</a:t>
            </a:r>
            <a:endParaRPr b="0" lang="fr-FR" sz="1800" spc="-1" strike="noStrike">
              <a:solidFill>
                <a:srgbClr val="000000"/>
              </a:solidFill>
              <a:latin typeface="Arial"/>
            </a:endParaRPr>
          </a:p>
          <a:p>
            <a:pPr algn="ctr">
              <a:lnSpc>
                <a:spcPct val="100000"/>
              </a:lnSpc>
            </a:pPr>
            <a:r>
              <a:rPr b="0" lang="fr-FR" sz="1800" spc="-1" strike="noStrike">
                <a:solidFill>
                  <a:schemeClr val="accent2">
                    <a:lumMod val="75000"/>
                  </a:schemeClr>
                </a:solidFill>
                <a:latin typeface="Times New Roman"/>
                <a:ea typeface="Lucida Sans Unicode"/>
              </a:rPr>
              <a:t> </a:t>
            </a:r>
            <a:r>
              <a:rPr b="0" lang="fr-FR" sz="1800" spc="-1" strike="noStrike">
                <a:solidFill>
                  <a:schemeClr val="accent2">
                    <a:lumMod val="75000"/>
                  </a:schemeClr>
                </a:solidFill>
                <a:latin typeface="Times New Roman"/>
                <a:ea typeface="Lucida Sans Unicode"/>
              </a:rPr>
              <a:t>jour et près de 2 ans la nuit : c’est une supernova ! La nébuleuse du Crabe est le reste de cette supernova.</a:t>
            </a:r>
            <a:endParaRPr b="0" lang="fr-FR" sz="1800" spc="-1" strike="noStrike">
              <a:solidFill>
                <a:srgbClr val="000000"/>
              </a:solidFill>
              <a:latin typeface="Arial"/>
            </a:endParaRPr>
          </a:p>
          <a:p>
            <a:pPr algn="ctr">
              <a:lnSpc>
                <a:spcPct val="100000"/>
              </a:lnSpc>
            </a:pPr>
            <a:r>
              <a:rPr b="0" lang="fr-FR" sz="1800" spc="-1" strike="noStrike">
                <a:solidFill>
                  <a:schemeClr val="accent2">
                    <a:lumMod val="75000"/>
                  </a:schemeClr>
                </a:solidFill>
                <a:latin typeface="Times New Roman"/>
                <a:ea typeface="Lucida Sans Unicode"/>
              </a:rPr>
              <a:t>Au centre se trouve une étoile à neutrons qui tourne sur elle-même à 30 tours/s</a:t>
            </a:r>
            <a:endParaRPr b="0" lang="fr-FR" sz="1800" spc="-1" strike="noStrike">
              <a:solidFill>
                <a:srgbClr val="000000"/>
              </a:solidFill>
              <a:latin typeface="Arial"/>
            </a:endParaRPr>
          </a:p>
        </p:txBody>
      </p:sp>
      <p:sp>
        <p:nvSpPr>
          <p:cNvPr id="729" name="ZoneTexte 7"/>
          <p:cNvSpPr/>
          <p:nvPr/>
        </p:nvSpPr>
        <p:spPr>
          <a:xfrm>
            <a:off x="8837280" y="6039360"/>
            <a:ext cx="9352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800" spc="-1" strike="noStrike">
                <a:solidFill>
                  <a:srgbClr val="ffffff"/>
                </a:solidFill>
                <a:latin typeface="Times New Roman"/>
                <a:ea typeface="DejaVu Sans"/>
              </a:rPr>
              <a:t>M 1</a:t>
            </a:r>
            <a:endParaRPr b="0" lang="fr-FR" sz="18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299" dur="indefinite" restart="never" nodeType="tmRoot">
          <p:childTnLst>
            <p:seq>
              <p:cTn id="300" dur="indefinite" nodeType="mainSeq">
                <p:childTnLst>
                  <p:par>
                    <p:cTn id="301" fill="hold">
                      <p:stCondLst>
                        <p:cond delay="0"/>
                      </p:stCondLst>
                      <p:childTnLst>
                        <p:par>
                          <p:cTn id="302" fill="hold">
                            <p:stCondLst>
                              <p:cond delay="0"/>
                            </p:stCondLst>
                            <p:childTnLst>
                              <p:par>
                                <p:cTn id="303" nodeType="withEffect" fill="hold" presetClass="entr" presetID="1">
                                  <p:stCondLst>
                                    <p:cond delay="0"/>
                                  </p:stCondLst>
                                  <p:childTnLst>
                                    <p:set>
                                      <p:cBhvr>
                                        <p:cTn id="304" dur="1" fill="hold">
                                          <p:stCondLst>
                                            <p:cond delay="0"/>
                                          </p:stCondLst>
                                        </p:cTn>
                                        <p:tgtEl>
                                          <p:spTgt spid="7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730" name="Object 2"/>
          <p:cNvGraphicFramePr/>
          <p:nvPr/>
        </p:nvGraphicFramePr>
        <p:xfrm>
          <a:off x="-73080" y="0"/>
          <a:ext cx="10297440" cy="7558920"/>
        </p:xfrm>
        <a:graphic>
          <a:graphicData uri="http://schemas.openxmlformats.org/presentationml/2006/ole">
            <p:oleObj progId="CorelPhotoPaint.Image.7" r:id="rId1" spid="">
              <p:embed/>
              <p:pic>
                <p:nvPicPr>
                  <p:cNvPr id="731" name="Object 2" descr=""/>
                  <p:cNvPicPr/>
                  <p:nvPr/>
                </p:nvPicPr>
                <p:blipFill>
                  <a:blip r:embed="rId2"/>
                  <a:stretch/>
                </p:blipFill>
                <p:spPr>
                  <a:xfrm>
                    <a:off x="-73080" y="0"/>
                    <a:ext cx="10297440" cy="7558920"/>
                  </a:xfrm>
                  <a:prstGeom prst="rect">
                    <a:avLst/>
                  </a:prstGeom>
                  <a:ln w="0">
                    <a:noFill/>
                  </a:ln>
                </p:spPr>
              </p:pic>
            </p:oleObj>
          </a:graphicData>
        </a:graphic>
      </p:graphicFrame>
      <p:pic>
        <p:nvPicPr>
          <p:cNvPr id="732" name="Picture 4" descr="http://www.univers-astronomie.fr/images/m13-amas.jpg"/>
          <p:cNvPicPr/>
          <p:nvPr/>
        </p:nvPicPr>
        <p:blipFill>
          <a:blip r:embed="rId3"/>
          <a:stretch/>
        </p:blipFill>
        <p:spPr>
          <a:xfrm>
            <a:off x="724320" y="1736280"/>
            <a:ext cx="8554320" cy="5703120"/>
          </a:xfrm>
          <a:prstGeom prst="rect">
            <a:avLst/>
          </a:prstGeom>
          <a:ln w="0">
            <a:noFill/>
          </a:ln>
        </p:spPr>
      </p:pic>
      <p:sp>
        <p:nvSpPr>
          <p:cNvPr id="733" name="ZoneTexte 4"/>
          <p:cNvSpPr/>
          <p:nvPr/>
        </p:nvSpPr>
        <p:spPr>
          <a:xfrm>
            <a:off x="936720" y="5724360"/>
            <a:ext cx="9432360" cy="33732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endParaRPr b="0" lang="fr-FR" sz="1600" spc="-1" strike="noStrike">
              <a:solidFill>
                <a:srgbClr val="e6e6e6"/>
              </a:solidFill>
              <a:latin typeface="Times New Roman"/>
              <a:ea typeface="DejaVu Sans"/>
            </a:endParaRPr>
          </a:p>
        </p:txBody>
      </p:sp>
      <p:sp>
        <p:nvSpPr>
          <p:cNvPr id="734" name="Rectangle à coins arrondis 5"/>
          <p:cNvSpPr/>
          <p:nvPr/>
        </p:nvSpPr>
        <p:spPr>
          <a:xfrm>
            <a:off x="3168720" y="318960"/>
            <a:ext cx="3526560" cy="445320"/>
          </a:xfrm>
          <a:prstGeom prst="roundRect">
            <a:avLst>
              <a:gd name="adj" fmla="val 16667"/>
            </a:avLst>
          </a:prstGeom>
          <a:solidFill>
            <a:schemeClr val="accent3">
              <a:lumMod val="75000"/>
            </a:schemeClr>
          </a:solidFill>
          <a:ln w="9525">
            <a:solidFill>
              <a:srgbClr val="ffc0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735" name="Rectangle à coins arrondis 7"/>
          <p:cNvSpPr/>
          <p:nvPr/>
        </p:nvSpPr>
        <p:spPr>
          <a:xfrm>
            <a:off x="1535400" y="927360"/>
            <a:ext cx="6912000" cy="936000"/>
          </a:xfrm>
          <a:prstGeom prst="roundRect">
            <a:avLst>
              <a:gd name="adj" fmla="val 16667"/>
            </a:avLst>
          </a:prstGeom>
          <a:solidFill>
            <a:srgbClr val="eec412"/>
          </a:solidFill>
          <a:ln w="19050">
            <a:solidFill>
              <a:srgbClr val="c2fff0"/>
            </a:solidFill>
            <a:round/>
          </a:ln>
        </p:spPr>
        <p:style>
          <a:lnRef idx="0"/>
          <a:fillRef idx="0"/>
          <a:effectRef idx="0"/>
          <a:fontRef idx="minor"/>
        </p:style>
        <p:txBody>
          <a:bodyPr lIns="90000" rIns="90000" tIns="45000" bIns="45000" anchor="t">
            <a:noAutofit/>
          </a:bodyPr>
          <a:p>
            <a:pPr>
              <a:lnSpc>
                <a:spcPct val="95000"/>
              </a:lnSpc>
            </a:pPr>
            <a:endParaRPr b="0" lang="fr-FR" sz="2400" spc="-1" strike="noStrike">
              <a:solidFill>
                <a:srgbClr val="ffffff"/>
              </a:solidFill>
              <a:latin typeface="Times New Roman"/>
              <a:ea typeface="DejaVu Sans"/>
            </a:endParaRPr>
          </a:p>
        </p:txBody>
      </p:sp>
      <p:sp>
        <p:nvSpPr>
          <p:cNvPr id="736" name="Rectangle 2"/>
          <p:cNvSpPr/>
          <p:nvPr/>
        </p:nvSpPr>
        <p:spPr>
          <a:xfrm>
            <a:off x="690480" y="1204560"/>
            <a:ext cx="8483040" cy="6382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fr-FR" sz="1800" spc="-1" strike="noStrike">
                <a:solidFill>
                  <a:schemeClr val="accent2">
                    <a:lumMod val="75000"/>
                  </a:schemeClr>
                </a:solidFill>
                <a:latin typeface="Times New Roman"/>
                <a:ea typeface="Lucida Sans Unicode"/>
              </a:rPr>
              <a:t>Le grand amas d’Hercule est situé à 25 000 années lumière, il contient </a:t>
            </a:r>
            <a:endParaRPr b="0" lang="fr-FR" sz="1800" spc="-1" strike="noStrike">
              <a:solidFill>
                <a:srgbClr val="000000"/>
              </a:solidFill>
              <a:latin typeface="Arial"/>
            </a:endParaRPr>
          </a:p>
          <a:p>
            <a:pPr algn="ctr">
              <a:lnSpc>
                <a:spcPct val="100000"/>
              </a:lnSpc>
            </a:pPr>
            <a:r>
              <a:rPr b="0" lang="fr-FR" sz="1800" spc="-1" strike="noStrike">
                <a:solidFill>
                  <a:schemeClr val="accent2">
                    <a:lumMod val="75000"/>
                  </a:schemeClr>
                </a:solidFill>
                <a:latin typeface="Times New Roman"/>
                <a:ea typeface="Lucida Sans Unicode"/>
              </a:rPr>
              <a:t>environ 500 000 étoiles, son diamètre est de 150 années lumière.</a:t>
            </a:r>
            <a:endParaRPr b="0" lang="fr-FR" sz="1800" spc="-1" strike="noStrike">
              <a:solidFill>
                <a:srgbClr val="000000"/>
              </a:solidFill>
              <a:latin typeface="Arial"/>
            </a:endParaRPr>
          </a:p>
        </p:txBody>
      </p:sp>
      <p:sp>
        <p:nvSpPr>
          <p:cNvPr id="737" name="Rectangle 3"/>
          <p:cNvSpPr/>
          <p:nvPr/>
        </p:nvSpPr>
        <p:spPr>
          <a:xfrm>
            <a:off x="3611880" y="303480"/>
            <a:ext cx="275940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400" spc="-1" strike="noStrike">
                <a:solidFill>
                  <a:schemeClr val="accent2">
                    <a:lumMod val="75000"/>
                  </a:schemeClr>
                </a:solidFill>
                <a:latin typeface="Times New Roman"/>
                <a:ea typeface="Lucida Sans Unicode"/>
              </a:rPr>
              <a:t>Les amas globulaires</a:t>
            </a:r>
            <a:endParaRPr b="0" lang="fr-FR" sz="2400" spc="-1" strike="noStrike">
              <a:solidFill>
                <a:srgbClr val="000000"/>
              </a:solidFill>
              <a:latin typeface="Arial"/>
            </a:endParaRPr>
          </a:p>
        </p:txBody>
      </p:sp>
      <p:sp>
        <p:nvSpPr>
          <p:cNvPr id="738" name="Rectangle 4"/>
          <p:cNvSpPr/>
          <p:nvPr/>
        </p:nvSpPr>
        <p:spPr>
          <a:xfrm>
            <a:off x="692280" y="927360"/>
            <a:ext cx="8766720" cy="3639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fr-FR" sz="1800" spc="-1" strike="noStrike">
                <a:solidFill>
                  <a:schemeClr val="accent2">
                    <a:lumMod val="75000"/>
                  </a:schemeClr>
                </a:solidFill>
                <a:latin typeface="Times New Roman"/>
                <a:ea typeface="Lucida Sans Unicode"/>
              </a:rPr>
              <a:t>Situés en périphérie de notre galaxie, on en connaît environ 150.</a:t>
            </a:r>
            <a:endParaRPr b="0" lang="fr-FR" sz="1800" spc="-1" strike="noStrike">
              <a:solidFill>
                <a:srgbClr val="000000"/>
              </a:solidFill>
              <a:latin typeface="Arial"/>
            </a:endParaRPr>
          </a:p>
        </p:txBody>
      </p:sp>
      <p:sp>
        <p:nvSpPr>
          <p:cNvPr id="739" name="ZoneTexte 1"/>
          <p:cNvSpPr/>
          <p:nvPr/>
        </p:nvSpPr>
        <p:spPr>
          <a:xfrm>
            <a:off x="5862600" y="6945840"/>
            <a:ext cx="45356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800" spc="-1" strike="noStrike">
                <a:solidFill>
                  <a:srgbClr val="d9d9d9"/>
                </a:solidFill>
                <a:latin typeface="Times New Roman"/>
                <a:ea typeface="DejaVu Sans"/>
              </a:rPr>
              <a:t>M13 constellation d’Hercule</a:t>
            </a:r>
            <a:endParaRPr b="0" lang="fr-FR" sz="18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305" dur="indefinite" restart="never" nodeType="tmRoot">
          <p:childTnLst>
            <p:seq>
              <p:cTn id="306" dur="indefinite" nodeType="mainSeq">
                <p:childTnLst>
                  <p:par>
                    <p:cTn id="307" nodeType="clickEffect" fill="hold">
                      <p:stCondLst>
                        <p:cond delay="0"/>
                      </p:stCondLst>
                      <p:childTnLst>
                        <p:par>
                          <p:cTn id="308" nodeType="withEffect" fill="hold">
                            <p:stCondLst>
                              <p:cond delay="0"/>
                            </p:stCondLst>
                            <p:childTnLst>
                              <p:par>
                                <p:cTn id="309" nodeType="withEffect" fill="hold" presetClass="entr" presetID="1">
                                  <p:stCondLst>
                                    <p:cond delay="0"/>
                                  </p:stCondLst>
                                  <p:childTnLst>
                                    <p:set>
                                      <p:cBhvr>
                                        <p:cTn id="310" dur="1" fill="hold">
                                          <p:stCondLst>
                                            <p:cond delay="0"/>
                                          </p:stCondLst>
                                        </p:cTn>
                                        <p:tgtEl>
                                          <p:spTgt spid="7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146" name="Object 2"/>
          <p:cNvGraphicFramePr/>
          <p:nvPr/>
        </p:nvGraphicFramePr>
        <p:xfrm>
          <a:off x="-147600" y="-79200"/>
          <a:ext cx="10224360" cy="7666920"/>
        </p:xfrm>
        <a:graphic>
          <a:graphicData uri="http://schemas.openxmlformats.org/presentationml/2006/ole">
            <p:oleObj progId="CorelPhotoPaint.Image.7" r:id="rId1" spid="">
              <p:embed/>
              <p:pic>
                <p:nvPicPr>
                  <p:cNvPr id="147" name="Object 2" descr=""/>
                  <p:cNvPicPr/>
                  <p:nvPr/>
                </p:nvPicPr>
                <p:blipFill>
                  <a:blip r:embed="rId2"/>
                  <a:stretch/>
                </p:blipFill>
                <p:spPr>
                  <a:xfrm>
                    <a:off x="-147600" y="-79200"/>
                    <a:ext cx="10224360" cy="7666920"/>
                  </a:xfrm>
                  <a:prstGeom prst="rect">
                    <a:avLst/>
                  </a:prstGeom>
                  <a:ln w="0">
                    <a:noFill/>
                  </a:ln>
                </p:spPr>
              </p:pic>
            </p:oleObj>
          </a:graphicData>
        </a:graphic>
      </p:graphicFrame>
      <p:sp>
        <p:nvSpPr>
          <p:cNvPr id="148" name="Rectangle à coins arrondis 5"/>
          <p:cNvSpPr/>
          <p:nvPr/>
        </p:nvSpPr>
        <p:spPr>
          <a:xfrm>
            <a:off x="701640" y="426960"/>
            <a:ext cx="8514720" cy="426960"/>
          </a:xfrm>
          <a:prstGeom prst="roundRect">
            <a:avLst>
              <a:gd name="adj" fmla="val 16667"/>
            </a:avLst>
          </a:prstGeom>
          <a:solidFill>
            <a:schemeClr val="accent3">
              <a:lumMod val="75000"/>
            </a:schemeClr>
          </a:solidFill>
          <a:ln w="19050">
            <a:solidFill>
              <a:srgbClr val="ffff00"/>
            </a:solidFill>
            <a:round/>
          </a:ln>
        </p:spPr>
        <p:style>
          <a:lnRef idx="0"/>
          <a:fillRef idx="0"/>
          <a:effectRef idx="0"/>
          <a:fontRef idx="minor"/>
        </p:style>
        <p:txBody>
          <a:bodyPr lIns="90000" rIns="90000" tIns="45000" bIns="45000" anchor="t">
            <a:noAutofit/>
          </a:bodyPr>
          <a:p>
            <a:pPr>
              <a:lnSpc>
                <a:spcPct val="95000"/>
              </a:lnSpc>
            </a:pPr>
            <a:endParaRPr b="0" lang="fr-FR" sz="2400" spc="-1" strike="noStrike">
              <a:solidFill>
                <a:srgbClr val="ffffff"/>
              </a:solidFill>
              <a:latin typeface="Times New Roman"/>
              <a:ea typeface="DejaVu Sans"/>
            </a:endParaRPr>
          </a:p>
        </p:txBody>
      </p:sp>
      <p:sp>
        <p:nvSpPr>
          <p:cNvPr id="149" name="Rectangle 3"/>
          <p:cNvSpPr/>
          <p:nvPr/>
        </p:nvSpPr>
        <p:spPr>
          <a:xfrm>
            <a:off x="657360" y="426960"/>
            <a:ext cx="10646640" cy="3945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000" spc="-1" strike="noStrike">
                <a:solidFill>
                  <a:schemeClr val="accent6">
                    <a:lumMod val="75000"/>
                  </a:schemeClr>
                </a:solidFill>
                <a:latin typeface="Calibri"/>
                <a:ea typeface="Lucida Sans Unicode"/>
              </a:rPr>
              <a:t>Les lois de Newton décrivent le mouvement des planètes dans le système solaire</a:t>
            </a:r>
            <a:r>
              <a:rPr b="0" lang="fr-FR" sz="2000" spc="-1" strike="noStrike">
                <a:solidFill>
                  <a:schemeClr val="accent2">
                    <a:lumMod val="75000"/>
                  </a:schemeClr>
                </a:solidFill>
                <a:latin typeface="Calibri"/>
                <a:ea typeface="Lucida Sans Unicode"/>
              </a:rPr>
              <a:t>.</a:t>
            </a:r>
            <a:endParaRPr b="0" lang="fr-FR" sz="2000" spc="-1" strike="noStrike">
              <a:solidFill>
                <a:srgbClr val="000000"/>
              </a:solidFill>
              <a:latin typeface="Arial"/>
            </a:endParaRPr>
          </a:p>
        </p:txBody>
      </p:sp>
      <p:sp>
        <p:nvSpPr>
          <p:cNvPr id="150" name="Rectangle à coins arrondis 7"/>
          <p:cNvSpPr/>
          <p:nvPr/>
        </p:nvSpPr>
        <p:spPr>
          <a:xfrm>
            <a:off x="1020600" y="1042920"/>
            <a:ext cx="7848000" cy="658080"/>
          </a:xfrm>
          <a:prstGeom prst="roundRect">
            <a:avLst>
              <a:gd name="adj" fmla="val 16667"/>
            </a:avLst>
          </a:prstGeom>
          <a:solidFill>
            <a:srgbClr val="eec412"/>
          </a:solidFill>
          <a:ln w="19050">
            <a:solidFill>
              <a:srgbClr val="00b0f0"/>
            </a:solidFill>
            <a:round/>
          </a:ln>
        </p:spPr>
        <p:style>
          <a:lnRef idx="0"/>
          <a:fillRef idx="0"/>
          <a:effectRef idx="0"/>
          <a:fontRef idx="minor"/>
        </p:style>
        <p:txBody>
          <a:bodyPr lIns="90000" rIns="90000" tIns="45000" bIns="45000" anchor="t">
            <a:noAutofit/>
          </a:bodyPr>
          <a:p>
            <a:pPr>
              <a:lnSpc>
                <a:spcPct val="95000"/>
              </a:lnSpc>
            </a:pPr>
            <a:endParaRPr b="0" lang="fr-FR" sz="2400" spc="-1" strike="noStrike">
              <a:solidFill>
                <a:srgbClr val="ffffff"/>
              </a:solidFill>
              <a:latin typeface="Times New Roman"/>
              <a:ea typeface="DejaVu Sans"/>
            </a:endParaRPr>
          </a:p>
        </p:txBody>
      </p:sp>
      <p:sp>
        <p:nvSpPr>
          <p:cNvPr id="151" name="ZoneTexte 8"/>
          <p:cNvSpPr/>
          <p:nvPr/>
        </p:nvSpPr>
        <p:spPr>
          <a:xfrm>
            <a:off x="1581120" y="1079640"/>
            <a:ext cx="9649800" cy="5763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600" spc="-1" strike="noStrike">
                <a:solidFill>
                  <a:schemeClr val="accent2">
                    <a:lumMod val="75000"/>
                  </a:schemeClr>
                </a:solidFill>
                <a:latin typeface="Times New Roman"/>
                <a:ea typeface="DejaVu Sans"/>
              </a:rPr>
              <a:t>Mercure 48 km/s (88 jours);    Vénus : 35 km/s;   Terre : 30 km/s;    Mars : 24 km/s</a:t>
            </a:r>
            <a:endParaRPr b="0" lang="fr-FR" sz="1600" spc="-1" strike="noStrike">
              <a:solidFill>
                <a:srgbClr val="000000"/>
              </a:solidFill>
              <a:latin typeface="Arial"/>
            </a:endParaRPr>
          </a:p>
          <a:p>
            <a:pPr>
              <a:lnSpc>
                <a:spcPct val="100000"/>
              </a:lnSpc>
            </a:pPr>
            <a:r>
              <a:rPr b="0" lang="fr-FR" sz="1600" spc="-1" strike="noStrike">
                <a:solidFill>
                  <a:schemeClr val="accent2">
                    <a:lumMod val="75000"/>
                  </a:schemeClr>
                </a:solidFill>
                <a:latin typeface="Times New Roman"/>
                <a:ea typeface="DejaVu Sans"/>
              </a:rPr>
              <a:t>Jupiter : 13 km/s;    Saturne : 10 km/s;   Uranus : 7 km/s ;  Neptune : 5 km/s (165 ans)</a:t>
            </a:r>
            <a:endParaRPr b="0" lang="fr-FR" sz="1600" spc="-1" strike="noStrike">
              <a:solidFill>
                <a:srgbClr val="000000"/>
              </a:solidFill>
              <a:latin typeface="Arial"/>
            </a:endParaRPr>
          </a:p>
        </p:txBody>
      </p:sp>
      <p:pic>
        <p:nvPicPr>
          <p:cNvPr id="152" name="" descr="">
            <a:hlinkClick r:id="" action="ppaction://media"/>
          </p:cNvPr>
          <p:cNvPicPr/>
          <p:nvPr>
            <a:videoFile r:link="rId3"/>
            <p:extLst>
              <p:ext uri="{DAA4B4D4-6D71-4841-9C94-3DE7FCFB9230}">
                <p14:media r:link="rId4"/>
              </p:ext>
            </p:extLst>
          </p:nvPr>
        </p:nvPicPr>
        <p:blipFill>
          <a:blip r:embed="rId5"/>
          <a:stretch>
            <a:fillRect/>
          </a:stretch>
        </p:blipFill>
        <p:spPr>
          <a:xfrm>
            <a:off x="701640" y="2916360"/>
            <a:ext cx="8174880" cy="4087080"/>
          </a:xfrm>
          <a:prstGeom prst="rect">
            <a:avLst/>
          </a:prstGeom>
          <a:ln w="0">
            <a:noFill/>
          </a:ln>
        </p:spPr>
      </p:pic>
      <p:sp>
        <p:nvSpPr>
          <p:cNvPr id="153" name="ZoneTexte 1"/>
          <p:cNvSpPr/>
          <p:nvPr/>
        </p:nvSpPr>
        <p:spPr>
          <a:xfrm>
            <a:off x="4032360" y="7092360"/>
            <a:ext cx="3527640" cy="3027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400" spc="-1" strike="noStrike">
                <a:solidFill>
                  <a:srgbClr val="ffffff"/>
                </a:solidFill>
                <a:latin typeface="Times New Roman"/>
                <a:ea typeface="DejaVu Sans"/>
              </a:rPr>
              <a:t>Cliquer sur l’image</a:t>
            </a:r>
            <a:endParaRPr b="0" lang="fr-FR" sz="14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80" dur="indefinite" restart="never" nodeType="tmRoot">
          <p:childTnLst>
            <p:seq>
              <p:cTn id="81" dur="indefinite" nodeType="mainSeq">
                <p:childTnLst>
                  <p:par>
                    <p:cTn id="82" nodeType="clickEffect" fill="hold">
                      <p:stCondLst>
                        <p:cond delay="0"/>
                      </p:stCondLst>
                      <p:childTnLst>
                        <p:par>
                          <p:cTn id="83" nodeType="withEffect" fill="hold">
                            <p:stCondLst>
                              <p:cond delay="0"/>
                            </p:stCondLst>
                            <p:childTnLst>
                              <p:par>
                                <p:cTn id="84" nodeType="withEffect" fill="hold" presetClass="entr" presetID="1">
                                  <p:stCondLst>
                                    <p:cond delay="0"/>
                                  </p:stCondLst>
                                  <p:childTnLst>
                                    <p:set>
                                      <p:cBhvr>
                                        <p:cTn id="85" dur="1" fill="hold">
                                          <p:stCondLst>
                                            <p:cond delay="0"/>
                                          </p:stCondLst>
                                        </p:cTn>
                                        <p:tgtEl>
                                          <p:spTgt spid="1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seq>
              <p:cTn id="86" restart="whenNotActive" nodeType="interactiveSeq" fill="hold">
                <p:stCondLst>
                  <p:cond delay="0" evt="onClick">
                    <p:tgtEl>
                      <p:spTgt spid="152"/>
                    </p:tgtEl>
                  </p:cond>
                </p:stCondLst>
                <p:childTnLst>
                  <p:par>
                    <p:cTn id="87" nodeType="clickEffect" fill="hold">
                      <p:stCondLst>
                        <p:cond delay="0" evt="onClick">
                          <p:tgtEl>
                            <p:spTgt spid="152"/>
                          </p:tgtEl>
                        </p:cond>
                      </p:stCondLst>
                      <p:childTnLst>
                        <p:par>
                          <p:cTn id="88" nodeType="withEffect" fill="hold">
                            <p:stCondLst>
                              <p:cond delay="0"/>
                            </p:stCondLst>
                            <p:childTnLst>
                              <p:par>
                                <p:cTn id="89" nodeType="clickEffect" fill="hold" presetClass="mediacall">
                                  <p:stCondLst>
                                    <p:cond delay="0"/>
                                  </p:stCondLst>
                                  <p:childTnLst>
                                    <p:cmd type="call" cmd="togglePause">
                                      <p:cBhvr>
                                        <p:cTn id="90" dur="1" fill="hold"/>
                                        <p:tgtEl>
                                          <p:spTgt spid="152"/>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40" name="Picture 2" descr="E:\pleiade.jpg"/>
          <p:cNvPicPr/>
          <p:nvPr/>
        </p:nvPicPr>
        <p:blipFill>
          <a:blip r:embed="rId1"/>
          <a:stretch/>
        </p:blipFill>
        <p:spPr>
          <a:xfrm>
            <a:off x="-1008000" y="-812880"/>
            <a:ext cx="11429280" cy="10352880"/>
          </a:xfrm>
          <a:prstGeom prst="rect">
            <a:avLst/>
          </a:prstGeom>
          <a:ln w="0">
            <a:noFill/>
          </a:ln>
        </p:spPr>
      </p:pic>
      <p:sp>
        <p:nvSpPr>
          <p:cNvPr id="741" name="Text Box 4"/>
          <p:cNvSpPr/>
          <p:nvPr/>
        </p:nvSpPr>
        <p:spPr>
          <a:xfrm>
            <a:off x="2774160" y="7020360"/>
            <a:ext cx="7162200" cy="349920"/>
          </a:xfrm>
          <a:prstGeom prst="rect">
            <a:avLst/>
          </a:prstGeom>
          <a:noFill/>
          <a:ln w="0">
            <a:noFill/>
          </a:ln>
        </p:spPr>
        <p:style>
          <a:lnRef idx="0"/>
          <a:fillRef idx="0"/>
          <a:effectRef idx="0"/>
          <a:fontRef idx="minor"/>
        </p:style>
        <p:txBody>
          <a:bodyPr lIns="90000" rIns="90000" tIns="45000" bIns="45000" anchor="t">
            <a:spAutoFit/>
          </a:bodyPr>
          <a:p>
            <a:pPr>
              <a:lnSpc>
                <a:spcPct val="95000"/>
              </a:lnSpc>
              <a:spcBef>
                <a:spcPts val="901"/>
              </a:spcBef>
            </a:pPr>
            <a:r>
              <a:rPr b="0" lang="fr-FR" sz="1600" spc="-1" strike="noStrike">
                <a:solidFill>
                  <a:srgbClr val="e6e6e6"/>
                </a:solidFill>
                <a:latin typeface="Times New Roman"/>
                <a:ea typeface="DejaVu Sans"/>
              </a:rPr>
              <a:t>  </a:t>
            </a:r>
            <a:r>
              <a:rPr b="0" lang="fr-FR" sz="1800" spc="-1" strike="noStrike">
                <a:solidFill>
                  <a:srgbClr val="e6e6e6"/>
                </a:solidFill>
                <a:latin typeface="Times New Roman"/>
                <a:ea typeface="DejaVu Sans"/>
              </a:rPr>
              <a:t>Les pléiades dans constellation du Taureau</a:t>
            </a:r>
            <a:endParaRPr b="0" lang="fr-FR" sz="1800" spc="-1" strike="noStrike">
              <a:solidFill>
                <a:srgbClr val="000000"/>
              </a:solidFill>
              <a:latin typeface="Arial"/>
            </a:endParaRPr>
          </a:p>
        </p:txBody>
      </p:sp>
      <p:sp>
        <p:nvSpPr>
          <p:cNvPr id="742" name="Rectangle à coins arrondis 4"/>
          <p:cNvSpPr/>
          <p:nvPr/>
        </p:nvSpPr>
        <p:spPr>
          <a:xfrm>
            <a:off x="3745080" y="237240"/>
            <a:ext cx="2375640" cy="44532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743" name="ZoneTexte 1"/>
          <p:cNvSpPr/>
          <p:nvPr/>
        </p:nvSpPr>
        <p:spPr>
          <a:xfrm>
            <a:off x="3822840" y="223200"/>
            <a:ext cx="496800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400" spc="-1" strike="noStrike">
                <a:solidFill>
                  <a:schemeClr val="accent2">
                    <a:lumMod val="75000"/>
                  </a:schemeClr>
                </a:solidFill>
                <a:latin typeface="Times New Roman"/>
                <a:ea typeface="Lucida Sans Unicode"/>
              </a:rPr>
              <a:t>Les amas ouverts</a:t>
            </a:r>
            <a:endParaRPr b="0" lang="fr-FR" sz="2400" spc="-1" strike="noStrike">
              <a:solidFill>
                <a:srgbClr val="000000"/>
              </a:solidFill>
              <a:latin typeface="Arial"/>
            </a:endParaRPr>
          </a:p>
        </p:txBody>
      </p:sp>
      <p:sp>
        <p:nvSpPr>
          <p:cNvPr id="744" name="Rectangle à coins arrondis 6"/>
          <p:cNvSpPr/>
          <p:nvPr/>
        </p:nvSpPr>
        <p:spPr>
          <a:xfrm>
            <a:off x="359640" y="831240"/>
            <a:ext cx="9534240" cy="787680"/>
          </a:xfrm>
          <a:prstGeom prst="roundRect">
            <a:avLst>
              <a:gd name="adj" fmla="val 16667"/>
            </a:avLst>
          </a:prstGeom>
          <a:solidFill>
            <a:srgbClr val="eec412"/>
          </a:solidFill>
          <a:ln w="19050">
            <a:solidFill>
              <a:srgbClr val="00b0f0"/>
            </a:solidFill>
            <a:round/>
          </a:ln>
        </p:spPr>
        <p:style>
          <a:lnRef idx="0"/>
          <a:fillRef idx="0"/>
          <a:effectRef idx="0"/>
          <a:fontRef idx="minor"/>
        </p:style>
        <p:txBody>
          <a:bodyPr lIns="90000" rIns="90000" tIns="45000" bIns="45000" anchor="t">
            <a:noAutofit/>
          </a:bodyPr>
          <a:p>
            <a:pPr>
              <a:lnSpc>
                <a:spcPct val="95000"/>
              </a:lnSpc>
            </a:pPr>
            <a:endParaRPr b="0" lang="fr-FR" sz="2400" spc="-1" strike="noStrike">
              <a:solidFill>
                <a:srgbClr val="ffffff"/>
              </a:solidFill>
              <a:latin typeface="Times New Roman"/>
              <a:ea typeface="DejaVu Sans"/>
            </a:endParaRPr>
          </a:p>
        </p:txBody>
      </p:sp>
      <p:sp>
        <p:nvSpPr>
          <p:cNvPr id="745" name="ZoneTexte 2"/>
          <p:cNvSpPr/>
          <p:nvPr/>
        </p:nvSpPr>
        <p:spPr>
          <a:xfrm>
            <a:off x="-583200" y="880200"/>
            <a:ext cx="10579320" cy="1004400"/>
          </a:xfrm>
          <a:prstGeom prst="rect">
            <a:avLst/>
          </a:prstGeom>
          <a:noFill/>
          <a:ln w="0">
            <a:noFill/>
          </a:ln>
        </p:spPr>
        <p:style>
          <a:lnRef idx="0"/>
          <a:fillRef idx="0"/>
          <a:effectRef idx="0"/>
          <a:fontRef idx="minor"/>
        </p:style>
        <p:txBody>
          <a:bodyPr lIns="90000" rIns="90000" tIns="45000" bIns="45000" anchor="t">
            <a:spAutoFit/>
          </a:bodyPr>
          <a:p>
            <a:pPr marL="457200" algn="ctr">
              <a:lnSpc>
                <a:spcPct val="100000"/>
              </a:lnSpc>
            </a:pPr>
            <a:r>
              <a:rPr b="0" lang="fr-FR" sz="2000" spc="-1" strike="noStrike">
                <a:solidFill>
                  <a:schemeClr val="accent2">
                    <a:lumMod val="75000"/>
                  </a:schemeClr>
                </a:solidFill>
                <a:latin typeface="Times New Roman"/>
                <a:ea typeface="Lucida Sans Unicode"/>
              </a:rPr>
              <a:t>Ce sont des étoiles qui ont vu le jour au même endroit dans la même nébuleuse.</a:t>
            </a:r>
            <a:endParaRPr b="0" lang="fr-FR" sz="2000" spc="-1" strike="noStrike">
              <a:solidFill>
                <a:srgbClr val="000000"/>
              </a:solidFill>
              <a:latin typeface="Arial"/>
            </a:endParaRPr>
          </a:p>
          <a:p>
            <a:pPr marL="457200" algn="ctr">
              <a:lnSpc>
                <a:spcPct val="100000"/>
              </a:lnSpc>
            </a:pPr>
            <a:r>
              <a:rPr b="0" lang="fr-FR" sz="2000" spc="-1" strike="noStrike">
                <a:solidFill>
                  <a:schemeClr val="accent2">
                    <a:lumMod val="75000"/>
                  </a:schemeClr>
                </a:solidFill>
                <a:latin typeface="Times New Roman"/>
                <a:ea typeface="Lucida Sans Unicode"/>
              </a:rPr>
              <a:t>  </a:t>
            </a:r>
            <a:r>
              <a:rPr b="0" lang="fr-FR" sz="2000" spc="-1" strike="noStrike">
                <a:solidFill>
                  <a:schemeClr val="accent2">
                    <a:lumMod val="75000"/>
                  </a:schemeClr>
                </a:solidFill>
                <a:latin typeface="Times New Roman"/>
                <a:ea typeface="Lucida Sans Unicode"/>
              </a:rPr>
              <a:t>	</a:t>
            </a:r>
            <a:r>
              <a:rPr b="0" lang="fr-FR" sz="2000" spc="-1" strike="noStrike">
                <a:solidFill>
                  <a:schemeClr val="accent2">
                    <a:lumMod val="75000"/>
                  </a:schemeClr>
                </a:solidFill>
                <a:latin typeface="Times New Roman"/>
                <a:ea typeface="Lucida Sans Unicode"/>
              </a:rPr>
              <a:t>Elles s’éloignent les unes des autres sous l’influence gravitationnelle de leur environnement.</a:t>
            </a:r>
            <a:endParaRPr b="0" lang="fr-FR" sz="2000" spc="-1" strike="noStrike">
              <a:solidFill>
                <a:srgbClr val="000000"/>
              </a:solidFill>
              <a:latin typeface="Arial"/>
            </a:endParaRPr>
          </a:p>
        </p:txBody>
      </p:sp>
      <p:sp>
        <p:nvSpPr>
          <p:cNvPr id="746" name="Rectangle 3"/>
          <p:cNvSpPr/>
          <p:nvPr/>
        </p:nvSpPr>
        <p:spPr>
          <a:xfrm>
            <a:off x="7925400" y="6948360"/>
            <a:ext cx="74160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400" spc="-1" strike="noStrike">
                <a:solidFill>
                  <a:srgbClr val="e6e6e6"/>
                </a:solidFill>
                <a:latin typeface="Times New Roman"/>
                <a:ea typeface="DejaVu Sans"/>
              </a:rPr>
              <a:t> </a:t>
            </a:r>
            <a:r>
              <a:rPr b="0" lang="fr-FR" sz="1600" spc="-1" strike="noStrike">
                <a:solidFill>
                  <a:srgbClr val="e6e6e6"/>
                </a:solidFill>
                <a:latin typeface="Times New Roman"/>
                <a:ea typeface="DejaVu Sans"/>
              </a:rPr>
              <a:t>M 45 </a:t>
            </a:r>
            <a:endParaRPr b="0" lang="fr-FR" sz="16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311" dur="indefinite" restart="never" nodeType="tmRoot">
          <p:childTnLst>
            <p:seq>
              <p:cTn id="312" dur="indefinite" nodeType="mainSeq">
                <p:childTnLst>
                  <p:par>
                    <p:cTn id="313" nodeType="clickEffect" fill="hold">
                      <p:stCondLst>
                        <p:cond delay="0"/>
                      </p:stCondLst>
                      <p:childTnLst>
                        <p:par>
                          <p:cTn id="314" nodeType="withEffect" fill="hold">
                            <p:stCondLst>
                              <p:cond delay="0"/>
                            </p:stCondLst>
                            <p:childTnLst>
                              <p:par>
                                <p:cTn id="315" nodeType="withEffect" fill="hold" presetClass="entr" presetID="1">
                                  <p:stCondLst>
                                    <p:cond delay="0"/>
                                  </p:stCondLst>
                                  <p:childTnLst>
                                    <p:set>
                                      <p:cBhvr>
                                        <p:cTn id="316" dur="1" fill="hold">
                                          <p:stCondLst>
                                            <p:cond delay="0"/>
                                          </p:stCondLst>
                                        </p:cTn>
                                        <p:tgtEl>
                                          <p:spTgt spid="7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747" name="Object 2"/>
          <p:cNvGraphicFramePr/>
          <p:nvPr/>
        </p:nvGraphicFramePr>
        <p:xfrm>
          <a:off x="0" y="0"/>
          <a:ext cx="10080000" cy="7558920"/>
        </p:xfrm>
        <a:graphic>
          <a:graphicData uri="http://schemas.openxmlformats.org/presentationml/2006/ole">
            <p:oleObj progId="CorelPhotoPaint.Image.7" r:id="rId1" spid="">
              <p:embed/>
              <p:pic>
                <p:nvPicPr>
                  <p:cNvPr id="748" name="Object 2" descr=""/>
                  <p:cNvPicPr/>
                  <p:nvPr/>
                </p:nvPicPr>
                <p:blipFill>
                  <a:blip r:embed="rId2"/>
                  <a:stretch/>
                </p:blipFill>
                <p:spPr>
                  <a:xfrm>
                    <a:off x="0" y="0"/>
                    <a:ext cx="10080000" cy="7558920"/>
                  </a:xfrm>
                  <a:prstGeom prst="rect">
                    <a:avLst/>
                  </a:prstGeom>
                  <a:ln w="0">
                    <a:noFill/>
                  </a:ln>
                </p:spPr>
              </p:pic>
            </p:oleObj>
          </a:graphicData>
        </a:graphic>
      </p:graphicFrame>
      <p:sp>
        <p:nvSpPr>
          <p:cNvPr id="749" name="ZoneTexte 3"/>
          <p:cNvSpPr/>
          <p:nvPr/>
        </p:nvSpPr>
        <p:spPr>
          <a:xfrm>
            <a:off x="1763640" y="6985080"/>
            <a:ext cx="6552360" cy="6073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fr-FR" sz="1800" spc="-1" strike="noStrike">
                <a:solidFill>
                  <a:srgbClr val="e6e6e6"/>
                </a:solidFill>
                <a:latin typeface="comic"/>
                <a:ea typeface="Lucida Sans Unicode"/>
              </a:rPr>
              <a:t>LES GALAXIES</a:t>
            </a:r>
            <a:endParaRPr b="0" lang="fr-FR" sz="1800" spc="-1" strike="noStrike">
              <a:solidFill>
                <a:srgbClr val="000000"/>
              </a:solidFill>
              <a:latin typeface="Arial"/>
            </a:endParaRPr>
          </a:p>
          <a:p>
            <a:pPr algn="ctr">
              <a:lnSpc>
                <a:spcPct val="100000"/>
              </a:lnSpc>
            </a:pPr>
            <a:r>
              <a:rPr b="0" lang="fr-FR" sz="1600" spc="-1" strike="noStrike">
                <a:solidFill>
                  <a:srgbClr val="e6e6e6"/>
                </a:solidFill>
                <a:latin typeface="Times New Roman"/>
                <a:ea typeface="Lucida Sans Unicode"/>
              </a:rPr>
              <a:t>Elles sont constituées de 100 à 400 milliards d’étoiles</a:t>
            </a:r>
            <a:endParaRPr b="0" lang="fr-FR" sz="1600" spc="-1" strike="noStrike">
              <a:solidFill>
                <a:srgbClr val="000000"/>
              </a:solidFill>
              <a:latin typeface="Arial"/>
            </a:endParaRPr>
          </a:p>
        </p:txBody>
      </p:sp>
      <p:pic>
        <p:nvPicPr>
          <p:cNvPr id="750" name="Image 1" descr=""/>
          <p:cNvPicPr/>
          <p:nvPr/>
        </p:nvPicPr>
        <p:blipFill>
          <a:blip r:embed="rId3"/>
          <a:stretch/>
        </p:blipFill>
        <p:spPr>
          <a:xfrm>
            <a:off x="71280" y="4680"/>
            <a:ext cx="9937080" cy="7873200"/>
          </a:xfrm>
          <a:prstGeom prst="rect">
            <a:avLst/>
          </a:prstGeom>
          <a:ln w="0">
            <a:noFill/>
          </a:ln>
        </p:spPr>
      </p:pic>
      <p:sp>
        <p:nvSpPr>
          <p:cNvPr id="751" name="Rectangle à coins arrondis 2"/>
          <p:cNvSpPr/>
          <p:nvPr/>
        </p:nvSpPr>
        <p:spPr>
          <a:xfrm>
            <a:off x="1698120" y="128160"/>
            <a:ext cx="6753960" cy="862920"/>
          </a:xfrm>
          <a:prstGeom prst="roundRect">
            <a:avLst>
              <a:gd name="adj" fmla="val 16667"/>
            </a:avLst>
          </a:prstGeom>
          <a:solidFill>
            <a:srgbClr val="ffcc99"/>
          </a:solidFill>
          <a:ln w="28575">
            <a:solidFill>
              <a:srgbClr val="adadeb"/>
            </a:solidFill>
            <a:round/>
          </a:ln>
        </p:spPr>
        <p:style>
          <a:lnRef idx="0"/>
          <a:fillRef idx="0"/>
          <a:effectRef idx="0"/>
          <a:fontRef idx="minor"/>
        </p:style>
        <p:txBody>
          <a:bodyPr lIns="90000" rIns="90000" tIns="45000" bIns="45000" anchor="t">
            <a:noAutofit/>
          </a:bodyPr>
          <a:p>
            <a:pPr algn="ctr">
              <a:lnSpc>
                <a:spcPct val="100000"/>
              </a:lnSpc>
            </a:pPr>
            <a:r>
              <a:rPr b="0" lang="fr-FR" sz="2400" spc="-1" strike="noStrike">
                <a:solidFill>
                  <a:schemeClr val="accent6">
                    <a:lumMod val="75000"/>
                  </a:schemeClr>
                </a:solidFill>
                <a:latin typeface="Arial"/>
                <a:ea typeface="DejaVu Sans"/>
              </a:rPr>
              <a:t>QUITTONS NOTRE GALAXIE, EN ROUTE VERS LES CONFINS DE L’UNIVERS VISIBLE.</a:t>
            </a:r>
            <a:endParaRPr b="0" lang="fr-FR" sz="2400" spc="-1" strike="noStrike">
              <a:solidFill>
                <a:srgbClr val="000000"/>
              </a:solidFill>
              <a:latin typeface="Arial"/>
            </a:endParaRPr>
          </a:p>
        </p:txBody>
      </p:sp>
      <p:sp>
        <p:nvSpPr>
          <p:cNvPr id="752" name="Rectangle à coins arrondis 7"/>
          <p:cNvSpPr/>
          <p:nvPr/>
        </p:nvSpPr>
        <p:spPr>
          <a:xfrm>
            <a:off x="1763640" y="6764400"/>
            <a:ext cx="6444360" cy="615240"/>
          </a:xfrm>
          <a:prstGeom prst="roundRect">
            <a:avLst>
              <a:gd name="adj" fmla="val 16667"/>
            </a:avLst>
          </a:prstGeom>
          <a:solidFill>
            <a:srgbClr val="eec412"/>
          </a:solidFill>
          <a:ln w="19050">
            <a:solidFill>
              <a:srgbClr val="00b0f0"/>
            </a:solidFill>
            <a:round/>
          </a:ln>
        </p:spPr>
        <p:style>
          <a:lnRef idx="0"/>
          <a:fillRef idx="0"/>
          <a:effectRef idx="0"/>
          <a:fontRef idx="minor"/>
        </p:style>
        <p:txBody>
          <a:bodyPr lIns="90000" rIns="90000" tIns="45000" bIns="45000" anchor="t">
            <a:noAutofit/>
          </a:bodyPr>
          <a:p>
            <a:pPr>
              <a:lnSpc>
                <a:spcPct val="95000"/>
              </a:lnSpc>
            </a:pPr>
            <a:endParaRPr b="0" lang="fr-FR" sz="2400" spc="-1" strike="noStrike">
              <a:solidFill>
                <a:srgbClr val="ffffff"/>
              </a:solidFill>
              <a:latin typeface="Times New Roman"/>
              <a:ea typeface="DejaVu Sans"/>
            </a:endParaRPr>
          </a:p>
        </p:txBody>
      </p:sp>
      <p:sp>
        <p:nvSpPr>
          <p:cNvPr id="753" name="ZoneTexte 2"/>
          <p:cNvSpPr/>
          <p:nvPr/>
        </p:nvSpPr>
        <p:spPr>
          <a:xfrm>
            <a:off x="1097640" y="6749280"/>
            <a:ext cx="7776360" cy="6382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fr-FR" sz="1800" spc="-1" strike="noStrike">
                <a:solidFill>
                  <a:schemeClr val="accent2">
                    <a:lumMod val="75000"/>
                  </a:schemeClr>
                </a:solidFill>
                <a:latin typeface="Times New Roman"/>
                <a:ea typeface="Lucida Sans Unicode"/>
              </a:rPr>
              <a:t>Toutes ces galaxies sont composées de 100 à 400 milliards d’étoiles.</a:t>
            </a:r>
            <a:endParaRPr b="0" lang="fr-FR" sz="1800" spc="-1" strike="noStrike">
              <a:solidFill>
                <a:srgbClr val="000000"/>
              </a:solidFill>
              <a:latin typeface="Arial"/>
            </a:endParaRPr>
          </a:p>
          <a:p>
            <a:pPr algn="ctr">
              <a:lnSpc>
                <a:spcPct val="100000"/>
              </a:lnSpc>
            </a:pPr>
            <a:r>
              <a:rPr b="0" lang="fr-FR" sz="1800" spc="-1" strike="noStrike">
                <a:solidFill>
                  <a:schemeClr val="accent2">
                    <a:lumMod val="75000"/>
                  </a:schemeClr>
                </a:solidFill>
                <a:latin typeface="Times New Roman"/>
                <a:ea typeface="Lucida Sans Unicode"/>
              </a:rPr>
              <a:t>Leurs formes sont très diverses. </a:t>
            </a:r>
            <a:endParaRPr b="0" lang="fr-FR" sz="1800" spc="-1" strike="noStrike">
              <a:solidFill>
                <a:srgbClr val="000000"/>
              </a:solidFill>
              <a:latin typeface="Arial"/>
            </a:endParaRPr>
          </a:p>
        </p:txBody>
      </p:sp>
      <p:sp>
        <p:nvSpPr>
          <p:cNvPr id="754" name="ZoneTexte 1"/>
          <p:cNvSpPr/>
          <p:nvPr/>
        </p:nvSpPr>
        <p:spPr>
          <a:xfrm>
            <a:off x="1429560" y="3204000"/>
            <a:ext cx="8530920" cy="6382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3600" spc="-1" strike="noStrike">
                <a:solidFill>
                  <a:srgbClr val="ffffff"/>
                </a:solidFill>
                <a:latin typeface="Times New Roman"/>
                <a:ea typeface="DejaVu Sans"/>
              </a:rPr>
              <a:t>Il existe 4 grandes familles de galaxies</a:t>
            </a:r>
            <a:endParaRPr b="0" lang="fr-FR" sz="36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317" dur="indefinite" restart="never" nodeType="tmRoot">
          <p:childTnLst>
            <p:seq>
              <p:cTn id="318" dur="indefinite" nodeType="mainSeq">
                <p:childTnLst>
                  <p:par>
                    <p:cTn id="319" nodeType="clickEffect" fill="hold">
                      <p:stCondLst>
                        <p:cond delay="0"/>
                      </p:stCondLst>
                      <p:childTnLst>
                        <p:par>
                          <p:cTn id="320" nodeType="withEffect" fill="hold">
                            <p:stCondLst>
                              <p:cond delay="0"/>
                            </p:stCondLst>
                            <p:childTnLst>
                              <p:par>
                                <p:cTn id="321" nodeType="withEffect" fill="hold" presetClass="entr" presetID="1">
                                  <p:stCondLst>
                                    <p:cond delay="0"/>
                                  </p:stCondLst>
                                  <p:childTnLst>
                                    <p:set>
                                      <p:cBhvr>
                                        <p:cTn id="322" dur="1" fill="hold">
                                          <p:stCondLst>
                                            <p:cond delay="0"/>
                                          </p:stCondLst>
                                        </p:cTn>
                                        <p:tgtEl>
                                          <p:spTgt spid="752"/>
                                        </p:tgtEl>
                                        <p:attrNameLst>
                                          <p:attrName>style.visibility</p:attrName>
                                        </p:attrNameLst>
                                      </p:cBhvr>
                                      <p:to>
                                        <p:strVal val="visible"/>
                                      </p:to>
                                    </p:set>
                                  </p:childTnLst>
                                </p:cTn>
                              </p:par>
                            </p:childTnLst>
                          </p:cTn>
                        </p:par>
                      </p:childTnLst>
                    </p:cTn>
                  </p:par>
                  <p:par>
                    <p:cTn id="323" fill="hold">
                      <p:stCondLst>
                        <p:cond delay="indefinite"/>
                      </p:stCondLst>
                      <p:childTnLst>
                        <p:par>
                          <p:cTn id="324" fill="hold">
                            <p:stCondLst>
                              <p:cond delay="0"/>
                            </p:stCondLst>
                            <p:childTnLst>
                              <p:par>
                                <p:cTn id="325" nodeType="clickEffect" fill="hold" presetClass="entr" presetID="1">
                                  <p:stCondLst>
                                    <p:cond delay="0"/>
                                  </p:stCondLst>
                                  <p:childTnLst>
                                    <p:set>
                                      <p:cBhvr>
                                        <p:cTn id="326" dur="1" fill="hold">
                                          <p:stCondLst>
                                            <p:cond delay="0"/>
                                          </p:stCondLst>
                                        </p:cTn>
                                        <p:tgtEl>
                                          <p:spTgt spid="7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755" name="Object 2"/>
          <p:cNvGraphicFramePr/>
          <p:nvPr/>
        </p:nvGraphicFramePr>
        <p:xfrm>
          <a:off x="0" y="-108000"/>
          <a:ext cx="10080000" cy="7774920"/>
        </p:xfrm>
        <a:graphic>
          <a:graphicData uri="http://schemas.openxmlformats.org/presentationml/2006/ole">
            <p:oleObj progId="CorelPhotoPaint.Image.7" r:id="rId1" spid="">
              <p:embed/>
              <p:pic>
                <p:nvPicPr>
                  <p:cNvPr id="756" name="Object 2" descr=""/>
                  <p:cNvPicPr/>
                  <p:nvPr/>
                </p:nvPicPr>
                <p:blipFill>
                  <a:blip r:embed="rId2"/>
                  <a:stretch/>
                </p:blipFill>
                <p:spPr>
                  <a:xfrm>
                    <a:off x="0" y="-108000"/>
                    <a:ext cx="10080000" cy="7774920"/>
                  </a:xfrm>
                  <a:prstGeom prst="rect">
                    <a:avLst/>
                  </a:prstGeom>
                  <a:ln w="0">
                    <a:noFill/>
                  </a:ln>
                </p:spPr>
              </p:pic>
            </p:oleObj>
          </a:graphicData>
        </a:graphic>
      </p:graphicFrame>
      <p:pic>
        <p:nvPicPr>
          <p:cNvPr id="757" name="Picture 11" descr="http://www.outters.fr/images%20site%20astro/m31-lrgb7.jpg"/>
          <p:cNvPicPr/>
          <p:nvPr/>
        </p:nvPicPr>
        <p:blipFill>
          <a:blip r:embed="rId3"/>
          <a:stretch/>
        </p:blipFill>
        <p:spPr>
          <a:xfrm>
            <a:off x="864000" y="885600"/>
            <a:ext cx="8072640" cy="5485680"/>
          </a:xfrm>
          <a:prstGeom prst="rect">
            <a:avLst/>
          </a:prstGeom>
          <a:ln w="0">
            <a:noFill/>
          </a:ln>
        </p:spPr>
      </p:pic>
      <p:sp>
        <p:nvSpPr>
          <p:cNvPr id="758" name="ZoneTexte 1"/>
          <p:cNvSpPr/>
          <p:nvPr/>
        </p:nvSpPr>
        <p:spPr>
          <a:xfrm>
            <a:off x="1149480" y="5238720"/>
            <a:ext cx="8784360" cy="33732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endParaRPr b="0" lang="fr-FR" sz="1600" spc="-1" strike="noStrike">
              <a:solidFill>
                <a:srgbClr val="ffc000"/>
              </a:solidFill>
              <a:latin typeface="Times New Roman"/>
              <a:ea typeface="DejaVu Sans"/>
            </a:endParaRPr>
          </a:p>
        </p:txBody>
      </p:sp>
      <p:sp>
        <p:nvSpPr>
          <p:cNvPr id="759" name="Rectangle à coins arrondis 5"/>
          <p:cNvSpPr/>
          <p:nvPr/>
        </p:nvSpPr>
        <p:spPr>
          <a:xfrm>
            <a:off x="1882800" y="144360"/>
            <a:ext cx="6527160" cy="44532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760" name="ZoneTexte 2"/>
          <p:cNvSpPr/>
          <p:nvPr/>
        </p:nvSpPr>
        <p:spPr>
          <a:xfrm>
            <a:off x="2319480" y="100080"/>
            <a:ext cx="633672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400" spc="-1" strike="noStrike">
                <a:solidFill>
                  <a:schemeClr val="accent2">
                    <a:lumMod val="75000"/>
                  </a:schemeClr>
                </a:solidFill>
                <a:latin typeface="Times New Roman"/>
                <a:ea typeface="Lucida Sans Unicode"/>
              </a:rPr>
              <a:t>Les galaxies spirales : la galaxie d’Andromède</a:t>
            </a:r>
            <a:endParaRPr b="0" lang="fr-FR" sz="2400" spc="-1" strike="noStrike">
              <a:solidFill>
                <a:srgbClr val="000000"/>
              </a:solidFill>
              <a:latin typeface="Arial"/>
            </a:endParaRPr>
          </a:p>
        </p:txBody>
      </p:sp>
      <p:sp>
        <p:nvSpPr>
          <p:cNvPr id="761" name="Rectangle à coins arrondis 7"/>
          <p:cNvSpPr/>
          <p:nvPr/>
        </p:nvSpPr>
        <p:spPr>
          <a:xfrm>
            <a:off x="201240" y="6579000"/>
            <a:ext cx="9791640" cy="660600"/>
          </a:xfrm>
          <a:prstGeom prst="roundRect">
            <a:avLst>
              <a:gd name="adj" fmla="val 16667"/>
            </a:avLst>
          </a:prstGeom>
          <a:solidFill>
            <a:srgbClr val="eec412"/>
          </a:solidFill>
          <a:ln w="19050">
            <a:solidFill>
              <a:srgbClr val="00b0f0"/>
            </a:solidFill>
            <a:round/>
          </a:ln>
        </p:spPr>
        <p:style>
          <a:lnRef idx="0"/>
          <a:fillRef idx="0"/>
          <a:effectRef idx="0"/>
          <a:fontRef idx="minor"/>
        </p:style>
        <p:txBody>
          <a:bodyPr lIns="90000" rIns="90000" tIns="45000" bIns="45000" anchor="t">
            <a:noAutofit/>
          </a:bodyPr>
          <a:p>
            <a:pPr>
              <a:lnSpc>
                <a:spcPct val="95000"/>
              </a:lnSpc>
            </a:pPr>
            <a:endParaRPr b="0" lang="fr-FR" sz="2400" spc="-1" strike="noStrike">
              <a:solidFill>
                <a:srgbClr val="ffffff"/>
              </a:solidFill>
              <a:latin typeface="Times New Roman"/>
              <a:ea typeface="DejaVu Sans"/>
            </a:endParaRPr>
          </a:p>
        </p:txBody>
      </p:sp>
      <p:sp>
        <p:nvSpPr>
          <p:cNvPr id="762" name="Rectangle 1"/>
          <p:cNvSpPr/>
          <p:nvPr/>
        </p:nvSpPr>
        <p:spPr>
          <a:xfrm>
            <a:off x="359640" y="6579000"/>
            <a:ext cx="108050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800" spc="-1" strike="noStrike">
                <a:solidFill>
                  <a:schemeClr val="accent2">
                    <a:lumMod val="75000"/>
                  </a:schemeClr>
                </a:solidFill>
                <a:latin typeface="Times New Roman"/>
                <a:ea typeface="Lucida Sans Unicode"/>
              </a:rPr>
              <a:t>Située à 2,5 millions d’années lumière, la galaxie spirale d’Andromède est notre plus proche voisine.</a:t>
            </a:r>
            <a:endParaRPr b="0" lang="fr-FR" sz="1800" spc="-1" strike="noStrike">
              <a:solidFill>
                <a:srgbClr val="000000"/>
              </a:solidFill>
              <a:latin typeface="Arial"/>
            </a:endParaRPr>
          </a:p>
        </p:txBody>
      </p:sp>
      <p:sp>
        <p:nvSpPr>
          <p:cNvPr id="763" name="Rectangle 3"/>
          <p:cNvSpPr/>
          <p:nvPr/>
        </p:nvSpPr>
        <p:spPr>
          <a:xfrm>
            <a:off x="201240" y="6870960"/>
            <a:ext cx="97938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800" spc="-1" strike="noStrike">
                <a:solidFill>
                  <a:schemeClr val="accent2">
                    <a:lumMod val="75000"/>
                  </a:schemeClr>
                </a:solidFill>
                <a:latin typeface="Times New Roman"/>
                <a:ea typeface="Lucida Sans Unicode"/>
              </a:rPr>
              <a:t>Elle se rapproche de nous à une vitesse de 110 km/s et nous « percutera » dans…4,6 milliards d’années !</a:t>
            </a:r>
            <a:endParaRPr b="0" lang="fr-FR" sz="1800" spc="-1" strike="noStrike">
              <a:solidFill>
                <a:srgbClr val="000000"/>
              </a:solidFill>
              <a:latin typeface="Arial"/>
            </a:endParaRPr>
          </a:p>
        </p:txBody>
      </p:sp>
      <p:sp>
        <p:nvSpPr>
          <p:cNvPr id="764" name="ZoneTexte 4"/>
          <p:cNvSpPr/>
          <p:nvPr/>
        </p:nvSpPr>
        <p:spPr>
          <a:xfrm>
            <a:off x="8931240" y="6147000"/>
            <a:ext cx="991440" cy="3027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400" spc="-1" strike="noStrike">
                <a:solidFill>
                  <a:srgbClr val="ffffff"/>
                </a:solidFill>
                <a:latin typeface="Times New Roman"/>
                <a:ea typeface="DejaVu Sans"/>
              </a:rPr>
              <a:t>M 31</a:t>
            </a:r>
            <a:endParaRPr b="0" lang="fr-FR" sz="14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327" dur="indefinite" restart="never" nodeType="tmRoot">
          <p:childTnLst>
            <p:seq>
              <p:cTn id="328" dur="indefinite" nodeType="mainSeq">
                <p:childTnLst>
                  <p:par>
                    <p:cTn id="329" nodeType="clickEffect" fill="hold">
                      <p:stCondLst>
                        <p:cond delay="0"/>
                      </p:stCondLst>
                      <p:childTnLst>
                        <p:par>
                          <p:cTn id="330" nodeType="withEffect" fill="hold">
                            <p:stCondLst>
                              <p:cond delay="0"/>
                            </p:stCondLst>
                            <p:childTnLst>
                              <p:par>
                                <p:cTn id="331" nodeType="withEffect" fill="hold" presetClass="entr" presetID="1">
                                  <p:stCondLst>
                                    <p:cond delay="0"/>
                                  </p:stCondLst>
                                  <p:childTnLst>
                                    <p:set>
                                      <p:cBhvr>
                                        <p:cTn id="332" dur="1" fill="hold">
                                          <p:stCondLst>
                                            <p:cond delay="0"/>
                                          </p:stCondLst>
                                        </p:cTn>
                                        <p:tgtEl>
                                          <p:spTgt spid="7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765" name="Object 2"/>
          <p:cNvGraphicFramePr/>
          <p:nvPr/>
        </p:nvGraphicFramePr>
        <p:xfrm>
          <a:off x="0" y="0"/>
          <a:ext cx="10080000" cy="7558920"/>
        </p:xfrm>
        <a:graphic>
          <a:graphicData uri="http://schemas.openxmlformats.org/presentationml/2006/ole">
            <p:oleObj progId="CorelPhotoPaint.Image.7" r:id="rId1" spid="">
              <p:embed/>
              <p:pic>
                <p:nvPicPr>
                  <p:cNvPr id="766" name="Object 2" descr=""/>
                  <p:cNvPicPr/>
                  <p:nvPr/>
                </p:nvPicPr>
                <p:blipFill>
                  <a:blip r:embed="rId2"/>
                  <a:stretch/>
                </p:blipFill>
                <p:spPr>
                  <a:xfrm>
                    <a:off x="0" y="0"/>
                    <a:ext cx="10080000" cy="7558920"/>
                  </a:xfrm>
                  <a:prstGeom prst="rect">
                    <a:avLst/>
                  </a:prstGeom>
                  <a:ln w="0">
                    <a:noFill/>
                  </a:ln>
                </p:spPr>
              </p:pic>
            </p:oleObj>
          </a:graphicData>
        </a:graphic>
      </p:graphicFrame>
      <p:pic>
        <p:nvPicPr>
          <p:cNvPr id="767" name="Picture 3" descr="http://thycore.com/wp-content/uploads/2015/03/m104colombari_q100_watermark.jpg"/>
          <p:cNvPicPr/>
          <p:nvPr/>
        </p:nvPicPr>
        <p:blipFill>
          <a:blip r:embed="rId3"/>
          <a:stretch/>
        </p:blipFill>
        <p:spPr>
          <a:xfrm>
            <a:off x="-2160720" y="755640"/>
            <a:ext cx="15121800" cy="7363800"/>
          </a:xfrm>
          <a:prstGeom prst="rect">
            <a:avLst/>
          </a:prstGeom>
          <a:ln w="0">
            <a:noFill/>
          </a:ln>
        </p:spPr>
      </p:pic>
      <p:sp>
        <p:nvSpPr>
          <p:cNvPr id="768" name="ZoneTexte 1"/>
          <p:cNvSpPr/>
          <p:nvPr/>
        </p:nvSpPr>
        <p:spPr>
          <a:xfrm>
            <a:off x="2879640" y="293760"/>
            <a:ext cx="8640000" cy="4611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endParaRPr b="0" lang="fr-FR" sz="2400" spc="-1" strike="noStrike">
              <a:solidFill>
                <a:srgbClr val="ffcc00"/>
              </a:solidFill>
              <a:latin typeface="Times New Roman"/>
              <a:ea typeface="DejaVu Sans"/>
            </a:endParaRPr>
          </a:p>
        </p:txBody>
      </p:sp>
      <p:sp>
        <p:nvSpPr>
          <p:cNvPr id="769" name="ZoneTexte 1"/>
          <p:cNvSpPr/>
          <p:nvPr/>
        </p:nvSpPr>
        <p:spPr>
          <a:xfrm>
            <a:off x="1962000" y="6761880"/>
            <a:ext cx="6552000" cy="3330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600" spc="-1" strike="noStrike">
                <a:solidFill>
                  <a:srgbClr val="d9d9d9"/>
                </a:solidFill>
                <a:latin typeface="Times New Roman"/>
                <a:ea typeface="Lucida Sans Unicode"/>
              </a:rPr>
              <a:t>Distance 29 millions d’années lumière constellation de la vierge</a:t>
            </a:r>
            <a:endParaRPr b="0" lang="fr-FR" sz="1600" spc="-1" strike="noStrike">
              <a:solidFill>
                <a:srgbClr val="000000"/>
              </a:solidFill>
              <a:latin typeface="Arial"/>
            </a:endParaRPr>
          </a:p>
        </p:txBody>
      </p:sp>
      <p:sp>
        <p:nvSpPr>
          <p:cNvPr id="770" name="Rectangle à coins arrondis 5"/>
          <p:cNvSpPr/>
          <p:nvPr/>
        </p:nvSpPr>
        <p:spPr>
          <a:xfrm>
            <a:off x="2016000" y="426960"/>
            <a:ext cx="6768360" cy="44532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771" name="Rectangle 2"/>
          <p:cNvSpPr/>
          <p:nvPr/>
        </p:nvSpPr>
        <p:spPr>
          <a:xfrm>
            <a:off x="2422800" y="403200"/>
            <a:ext cx="615312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400" spc="-1" strike="noStrike">
                <a:solidFill>
                  <a:schemeClr val="accent2">
                    <a:lumMod val="75000"/>
                  </a:schemeClr>
                </a:solidFill>
                <a:latin typeface="Times New Roman"/>
                <a:ea typeface="Lucida Sans Unicode"/>
              </a:rPr>
              <a:t>Les galaxies elliptiques : la galaxie du sombréro.</a:t>
            </a:r>
            <a:endParaRPr b="0" lang="fr-FR" sz="2400" spc="-1" strike="noStrike">
              <a:solidFill>
                <a:srgbClr val="000000"/>
              </a:solidFill>
              <a:latin typeface="Arial"/>
            </a:endParaRPr>
          </a:p>
        </p:txBody>
      </p:sp>
      <p:sp>
        <p:nvSpPr>
          <p:cNvPr id="772" name="Rectangle à coins arrondis 7"/>
          <p:cNvSpPr/>
          <p:nvPr/>
        </p:nvSpPr>
        <p:spPr>
          <a:xfrm>
            <a:off x="1962000" y="962280"/>
            <a:ext cx="6876360" cy="707040"/>
          </a:xfrm>
          <a:prstGeom prst="roundRect">
            <a:avLst>
              <a:gd name="adj" fmla="val 16667"/>
            </a:avLst>
          </a:prstGeom>
          <a:solidFill>
            <a:srgbClr val="eec412"/>
          </a:solidFill>
          <a:ln w="19050">
            <a:solidFill>
              <a:srgbClr val="00b0f0"/>
            </a:solidFill>
            <a:round/>
          </a:ln>
        </p:spPr>
        <p:style>
          <a:lnRef idx="0"/>
          <a:fillRef idx="0"/>
          <a:effectRef idx="0"/>
          <a:fontRef idx="minor"/>
        </p:style>
        <p:txBody>
          <a:bodyPr lIns="90000" rIns="90000" tIns="45000" bIns="45000" anchor="t">
            <a:noAutofit/>
          </a:bodyPr>
          <a:p>
            <a:pPr>
              <a:lnSpc>
                <a:spcPct val="95000"/>
              </a:lnSpc>
            </a:pPr>
            <a:endParaRPr b="0" lang="fr-FR" sz="2400" spc="-1" strike="noStrike">
              <a:solidFill>
                <a:schemeClr val="accent2">
                  <a:lumMod val="75000"/>
                </a:schemeClr>
              </a:solidFill>
              <a:latin typeface="Times New Roman"/>
              <a:ea typeface="DejaVu Sans"/>
            </a:endParaRPr>
          </a:p>
        </p:txBody>
      </p:sp>
      <p:sp>
        <p:nvSpPr>
          <p:cNvPr id="773" name="ZoneTexte 3"/>
          <p:cNvSpPr/>
          <p:nvPr/>
        </p:nvSpPr>
        <p:spPr>
          <a:xfrm>
            <a:off x="1962000" y="971640"/>
            <a:ext cx="7921080" cy="6994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000" spc="-1" strike="noStrike">
                <a:solidFill>
                  <a:schemeClr val="accent2">
                    <a:lumMod val="75000"/>
                  </a:schemeClr>
                </a:solidFill>
                <a:latin typeface="Times New Roman"/>
                <a:ea typeface="DejaVu Sans"/>
              </a:rPr>
              <a:t>Elles se sont constituées suite aux collisions d’autres galaxies. </a:t>
            </a:r>
            <a:endParaRPr b="0" lang="fr-FR" sz="2000" spc="-1" strike="noStrike">
              <a:solidFill>
                <a:srgbClr val="000000"/>
              </a:solidFill>
              <a:latin typeface="Arial"/>
            </a:endParaRPr>
          </a:p>
          <a:p>
            <a:pPr>
              <a:lnSpc>
                <a:spcPct val="100000"/>
              </a:lnSpc>
            </a:pPr>
            <a:r>
              <a:rPr b="0" lang="fr-FR" sz="2000" spc="-1" strike="noStrike">
                <a:solidFill>
                  <a:schemeClr val="accent2">
                    <a:lumMod val="75000"/>
                  </a:schemeClr>
                </a:solidFill>
                <a:latin typeface="Times New Roman"/>
                <a:ea typeface="DejaVu Sans"/>
              </a:rPr>
              <a:t>Se sont les plus massives, elles ne possèdent pas de bras spiraux.</a:t>
            </a:r>
            <a:endParaRPr b="0" lang="fr-FR" sz="2000" spc="-1" strike="noStrike">
              <a:solidFill>
                <a:srgbClr val="000000"/>
              </a:solidFill>
              <a:latin typeface="Arial"/>
            </a:endParaRPr>
          </a:p>
        </p:txBody>
      </p:sp>
      <p:sp>
        <p:nvSpPr>
          <p:cNvPr id="774" name="ZoneTexte 4"/>
          <p:cNvSpPr/>
          <p:nvPr/>
        </p:nvSpPr>
        <p:spPr>
          <a:xfrm>
            <a:off x="9036000" y="6669360"/>
            <a:ext cx="1043640" cy="3027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400" spc="-1" strike="noStrike">
                <a:solidFill>
                  <a:srgbClr val="ffffff"/>
                </a:solidFill>
                <a:latin typeface="Times New Roman"/>
                <a:ea typeface="DejaVu Sans"/>
              </a:rPr>
              <a:t>M 104</a:t>
            </a:r>
            <a:endParaRPr b="0" lang="fr-FR" sz="14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333" dur="indefinite" restart="never" nodeType="tmRoot">
          <p:childTnLst>
            <p:seq>
              <p:cTn id="334" dur="indefinite" nodeType="mainSeq">
                <p:childTnLst>
                  <p:par>
                    <p:cTn id="335" nodeType="clickEffect" fill="hold">
                      <p:stCondLst>
                        <p:cond delay="0"/>
                      </p:stCondLst>
                      <p:childTnLst>
                        <p:par>
                          <p:cTn id="336" nodeType="withEffect" fill="hold">
                            <p:stCondLst>
                              <p:cond delay="0"/>
                            </p:stCondLst>
                            <p:childTnLst>
                              <p:par>
                                <p:cTn id="337" nodeType="withEffect" fill="hold" presetClass="entr" presetID="1">
                                  <p:stCondLst>
                                    <p:cond delay="0"/>
                                  </p:stCondLst>
                                  <p:childTnLst>
                                    <p:set>
                                      <p:cBhvr>
                                        <p:cTn id="338" dur="1" fill="hold">
                                          <p:stCondLst>
                                            <p:cond delay="0"/>
                                          </p:stCondLst>
                                        </p:cTn>
                                        <p:tgtEl>
                                          <p:spTgt spid="7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775" name="Object 2"/>
          <p:cNvGraphicFramePr/>
          <p:nvPr/>
        </p:nvGraphicFramePr>
        <p:xfrm>
          <a:off x="0" y="-14400"/>
          <a:ext cx="10080000" cy="7680960"/>
        </p:xfrm>
        <a:graphic>
          <a:graphicData uri="http://schemas.openxmlformats.org/presentationml/2006/ole">
            <p:oleObj progId="CorelPhotoPaint.Image.7" r:id="rId1" spid="">
              <p:embed/>
              <p:pic>
                <p:nvPicPr>
                  <p:cNvPr id="776" name="Object 2" descr=""/>
                  <p:cNvPicPr/>
                  <p:nvPr/>
                </p:nvPicPr>
                <p:blipFill>
                  <a:blip r:embed="rId2"/>
                  <a:stretch/>
                </p:blipFill>
                <p:spPr>
                  <a:xfrm>
                    <a:off x="0" y="-14400"/>
                    <a:ext cx="10080000" cy="7680960"/>
                  </a:xfrm>
                  <a:prstGeom prst="rect">
                    <a:avLst/>
                  </a:prstGeom>
                  <a:ln w="0">
                    <a:noFill/>
                  </a:ln>
                </p:spPr>
              </p:pic>
            </p:oleObj>
          </a:graphicData>
        </a:graphic>
      </p:graphicFrame>
      <p:sp>
        <p:nvSpPr>
          <p:cNvPr id="777" name="Rectangle à coins arrondis 5"/>
          <p:cNvSpPr/>
          <p:nvPr/>
        </p:nvSpPr>
        <p:spPr>
          <a:xfrm>
            <a:off x="1728000" y="175680"/>
            <a:ext cx="6355800" cy="44532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778" name="Rectangle 1"/>
          <p:cNvSpPr/>
          <p:nvPr/>
        </p:nvSpPr>
        <p:spPr>
          <a:xfrm>
            <a:off x="1928880" y="144720"/>
            <a:ext cx="605412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400" spc="-1" strike="noStrike">
                <a:solidFill>
                  <a:schemeClr val="accent2">
                    <a:lumMod val="75000"/>
                  </a:schemeClr>
                </a:solidFill>
                <a:latin typeface="Times New Roman"/>
                <a:ea typeface="Lucida Sans Unicode"/>
              </a:rPr>
              <a:t>Les galaxies lenticulaires (en forme de lentilles)</a:t>
            </a:r>
            <a:endParaRPr b="0" lang="fr-FR" sz="2400" spc="-1" strike="noStrike">
              <a:solidFill>
                <a:srgbClr val="000000"/>
              </a:solidFill>
              <a:latin typeface="Arial"/>
            </a:endParaRPr>
          </a:p>
        </p:txBody>
      </p:sp>
      <p:pic>
        <p:nvPicPr>
          <p:cNvPr id="779" name="Image 7" descr=""/>
          <p:cNvPicPr/>
          <p:nvPr/>
        </p:nvPicPr>
        <p:blipFill>
          <a:blip r:embed="rId3"/>
          <a:stretch/>
        </p:blipFill>
        <p:spPr>
          <a:xfrm>
            <a:off x="1581120" y="642240"/>
            <a:ext cx="6918120" cy="6918120"/>
          </a:xfrm>
          <a:prstGeom prst="rect">
            <a:avLst/>
          </a:prstGeom>
          <a:ln w="0">
            <a:noFill/>
          </a:ln>
        </p:spPr>
      </p:pic>
      <p:sp>
        <p:nvSpPr>
          <p:cNvPr id="780" name="Rectangle 8"/>
          <p:cNvSpPr/>
          <p:nvPr/>
        </p:nvSpPr>
        <p:spPr>
          <a:xfrm>
            <a:off x="2986560" y="7072920"/>
            <a:ext cx="3393360" cy="3027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1400" spc="-1" strike="noStrike">
                <a:solidFill>
                  <a:srgbClr val="ffffff"/>
                </a:solidFill>
                <a:latin typeface="Times New Roman"/>
                <a:ea typeface="DejaVu Sans"/>
              </a:rPr>
              <a:t>Constellation de la vierge 140 millions d’AL</a:t>
            </a:r>
            <a:endParaRPr b="0" lang="fr-FR" sz="1400" spc="-1" strike="noStrike">
              <a:solidFill>
                <a:srgbClr val="000000"/>
              </a:solidFill>
              <a:latin typeface="Arial"/>
            </a:endParaRPr>
          </a:p>
        </p:txBody>
      </p:sp>
      <p:sp>
        <p:nvSpPr>
          <p:cNvPr id="781" name="Rectangle à coins arrondis 13"/>
          <p:cNvSpPr/>
          <p:nvPr/>
        </p:nvSpPr>
        <p:spPr>
          <a:xfrm>
            <a:off x="361440" y="862560"/>
            <a:ext cx="9432360" cy="573840"/>
          </a:xfrm>
          <a:prstGeom prst="roundRect">
            <a:avLst>
              <a:gd name="adj" fmla="val 16667"/>
            </a:avLst>
          </a:prstGeom>
          <a:solidFill>
            <a:srgbClr val="eec412"/>
          </a:solidFill>
          <a:ln w="19050">
            <a:solidFill>
              <a:srgbClr val="00b0f0"/>
            </a:solidFill>
            <a:round/>
          </a:ln>
        </p:spPr>
        <p:style>
          <a:lnRef idx="0"/>
          <a:fillRef idx="0"/>
          <a:effectRef idx="0"/>
          <a:fontRef idx="minor"/>
        </p:style>
        <p:txBody>
          <a:bodyPr lIns="90000" rIns="90000" tIns="45000" bIns="45000" anchor="t">
            <a:noAutofit/>
          </a:bodyPr>
          <a:p>
            <a:pPr>
              <a:lnSpc>
                <a:spcPct val="95000"/>
              </a:lnSpc>
            </a:pPr>
            <a:endParaRPr b="0" lang="fr-FR" sz="2400" spc="-1" strike="noStrike">
              <a:solidFill>
                <a:srgbClr val="ffffff"/>
              </a:solidFill>
              <a:latin typeface="Times New Roman"/>
              <a:ea typeface="DejaVu Sans"/>
            </a:endParaRPr>
          </a:p>
        </p:txBody>
      </p:sp>
      <p:sp>
        <p:nvSpPr>
          <p:cNvPr id="782" name="Rectangle 9"/>
          <p:cNvSpPr/>
          <p:nvPr/>
        </p:nvSpPr>
        <p:spPr>
          <a:xfrm>
            <a:off x="253440" y="826560"/>
            <a:ext cx="9648360" cy="6382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fr-FR" sz="1800" spc="-1" strike="noStrike">
                <a:solidFill>
                  <a:schemeClr val="accent2">
                    <a:lumMod val="75000"/>
                  </a:schemeClr>
                </a:solidFill>
                <a:latin typeface="Times New Roman"/>
                <a:ea typeface="DejaVu Sans"/>
              </a:rPr>
              <a:t>Ses bras spiraux ne sont pas bien définis. Elles sont intermédiaires entre les spirales et les elliptiques.</a:t>
            </a:r>
            <a:endParaRPr b="0" lang="fr-FR" sz="1800" spc="-1" strike="noStrike">
              <a:solidFill>
                <a:srgbClr val="000000"/>
              </a:solidFill>
              <a:latin typeface="Arial"/>
            </a:endParaRPr>
          </a:p>
          <a:p>
            <a:pPr algn="ctr">
              <a:lnSpc>
                <a:spcPct val="100000"/>
              </a:lnSpc>
            </a:pPr>
            <a:r>
              <a:rPr b="0" lang="fr-FR" sz="1800" spc="-1" strike="noStrike">
                <a:solidFill>
                  <a:schemeClr val="accent2">
                    <a:lumMod val="75000"/>
                  </a:schemeClr>
                </a:solidFill>
                <a:latin typeface="Times New Roman"/>
                <a:ea typeface="DejaVu Sans"/>
              </a:rPr>
              <a:t>Elles sont riches en gaz et poussières mais leur nombre d’étoiles est limité.</a:t>
            </a:r>
            <a:endParaRPr b="0" lang="fr-FR" sz="1800" spc="-1" strike="noStrike">
              <a:solidFill>
                <a:srgbClr val="000000"/>
              </a:solidFill>
              <a:latin typeface="Arial"/>
            </a:endParaRPr>
          </a:p>
        </p:txBody>
      </p:sp>
      <p:sp>
        <p:nvSpPr>
          <p:cNvPr id="783" name="Rectangle 2"/>
          <p:cNvSpPr/>
          <p:nvPr/>
        </p:nvSpPr>
        <p:spPr>
          <a:xfrm>
            <a:off x="8004240" y="7042320"/>
            <a:ext cx="1003680" cy="3027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1400" spc="-1" strike="noStrike">
                <a:solidFill>
                  <a:srgbClr val="ffffff"/>
                </a:solidFill>
                <a:latin typeface="Times New Roman"/>
                <a:ea typeface="DejaVu Sans"/>
              </a:rPr>
              <a:t>NGC 5010 </a:t>
            </a:r>
            <a:endParaRPr b="0" lang="fr-FR" sz="14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339" dur="indefinite" restart="never" nodeType="tmRoot">
          <p:childTnLst>
            <p:seq>
              <p:cTn id="340" dur="indefinite" nodeType="mainSeq">
                <p:childTnLst>
                  <p:par>
                    <p:cTn id="341" nodeType="clickEffect" fill="hold">
                      <p:stCondLst>
                        <p:cond delay="0"/>
                      </p:stCondLst>
                      <p:childTnLst>
                        <p:par>
                          <p:cTn id="342" nodeType="withEffect" fill="hold">
                            <p:stCondLst>
                              <p:cond delay="0"/>
                            </p:stCondLst>
                            <p:childTnLst>
                              <p:par>
                                <p:cTn id="343" nodeType="withEffect" fill="hold" presetClass="entr" presetID="1">
                                  <p:stCondLst>
                                    <p:cond delay="0"/>
                                  </p:stCondLst>
                                  <p:childTnLst>
                                    <p:set>
                                      <p:cBhvr>
                                        <p:cTn id="344" dur="1" fill="hold">
                                          <p:stCondLst>
                                            <p:cond delay="0"/>
                                          </p:stCondLst>
                                        </p:cTn>
                                        <p:tgtEl>
                                          <p:spTgt spid="7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784" name="Object 2"/>
          <p:cNvGraphicFramePr/>
          <p:nvPr/>
        </p:nvGraphicFramePr>
        <p:xfrm>
          <a:off x="-82440" y="0"/>
          <a:ext cx="10162440" cy="7612200"/>
        </p:xfrm>
        <a:graphic>
          <a:graphicData uri="http://schemas.openxmlformats.org/presentationml/2006/ole">
            <p:oleObj progId="CorelPhotoPaint.Image.7" r:id="rId1" spid="">
              <p:embed/>
              <p:pic>
                <p:nvPicPr>
                  <p:cNvPr id="785" name="Object 2" descr=""/>
                  <p:cNvPicPr/>
                  <p:nvPr/>
                </p:nvPicPr>
                <p:blipFill>
                  <a:blip r:embed="rId2"/>
                  <a:stretch/>
                </p:blipFill>
                <p:spPr>
                  <a:xfrm>
                    <a:off x="-82440" y="0"/>
                    <a:ext cx="10162440" cy="7612200"/>
                  </a:xfrm>
                  <a:prstGeom prst="rect">
                    <a:avLst/>
                  </a:prstGeom>
                  <a:ln w="0">
                    <a:noFill/>
                  </a:ln>
                </p:spPr>
              </p:pic>
            </p:oleObj>
          </a:graphicData>
        </a:graphic>
      </p:graphicFrame>
      <p:sp>
        <p:nvSpPr>
          <p:cNvPr id="786" name="Rectangle à coins arrondis 10"/>
          <p:cNvSpPr/>
          <p:nvPr/>
        </p:nvSpPr>
        <p:spPr>
          <a:xfrm>
            <a:off x="1670400" y="225360"/>
            <a:ext cx="6899400" cy="465840"/>
          </a:xfrm>
          <a:prstGeom prst="roundRect">
            <a:avLst>
              <a:gd name="adj" fmla="val 7059"/>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787" name="Rectangle 8"/>
          <p:cNvSpPr/>
          <p:nvPr/>
        </p:nvSpPr>
        <p:spPr>
          <a:xfrm>
            <a:off x="1874520" y="231840"/>
            <a:ext cx="7019640" cy="8211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400" spc="-1" strike="noStrike">
                <a:solidFill>
                  <a:schemeClr val="accent2">
                    <a:lumMod val="75000"/>
                  </a:schemeClr>
                </a:solidFill>
                <a:latin typeface="Times New Roman"/>
                <a:ea typeface="Lucida Sans Unicode"/>
              </a:rPr>
              <a:t>Les galaxies irrégulières : les 2 nuages de Magellan. galaxie de l’Eridan</a:t>
            </a:r>
            <a:endParaRPr b="0" lang="fr-FR" sz="2400" spc="-1" strike="noStrike">
              <a:solidFill>
                <a:srgbClr val="000000"/>
              </a:solidFill>
              <a:latin typeface="Arial"/>
            </a:endParaRPr>
          </a:p>
        </p:txBody>
      </p:sp>
      <p:sp>
        <p:nvSpPr>
          <p:cNvPr id="788" name="Rectangle à coins arrondis 12"/>
          <p:cNvSpPr/>
          <p:nvPr/>
        </p:nvSpPr>
        <p:spPr>
          <a:xfrm>
            <a:off x="827640" y="814320"/>
            <a:ext cx="8280360" cy="926640"/>
          </a:xfrm>
          <a:prstGeom prst="roundRect">
            <a:avLst>
              <a:gd name="adj" fmla="val 16667"/>
            </a:avLst>
          </a:prstGeom>
          <a:solidFill>
            <a:srgbClr val="eec412"/>
          </a:solidFill>
          <a:ln w="19050">
            <a:solidFill>
              <a:srgbClr val="00b0f0"/>
            </a:solidFill>
            <a:round/>
          </a:ln>
        </p:spPr>
        <p:style>
          <a:lnRef idx="0"/>
          <a:fillRef idx="0"/>
          <a:effectRef idx="0"/>
          <a:fontRef idx="minor"/>
        </p:style>
        <p:txBody>
          <a:bodyPr lIns="90000" rIns="90000" tIns="45000" bIns="45000" anchor="t">
            <a:noAutofit/>
          </a:bodyPr>
          <a:p>
            <a:pPr>
              <a:lnSpc>
                <a:spcPct val="95000"/>
              </a:lnSpc>
            </a:pPr>
            <a:endParaRPr b="0" lang="fr-FR" sz="2400" spc="-1" strike="noStrike">
              <a:solidFill>
                <a:srgbClr val="ffffff"/>
              </a:solidFill>
              <a:latin typeface="Times New Roman"/>
              <a:ea typeface="DejaVu Sans"/>
            </a:endParaRPr>
          </a:p>
        </p:txBody>
      </p:sp>
      <p:sp>
        <p:nvSpPr>
          <p:cNvPr id="789" name="Rectangle 9"/>
          <p:cNvSpPr/>
          <p:nvPr/>
        </p:nvSpPr>
        <p:spPr>
          <a:xfrm>
            <a:off x="215280" y="817920"/>
            <a:ext cx="9505080" cy="9126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fr-FR" sz="1800" spc="-1" strike="noStrike">
                <a:solidFill>
                  <a:schemeClr val="accent2">
                    <a:lumMod val="75000"/>
                  </a:schemeClr>
                </a:solidFill>
                <a:latin typeface="Times New Roman"/>
                <a:ea typeface="DejaVu Sans"/>
              </a:rPr>
              <a:t>Les galaxies irrégulières n’ont pas de structures propres, leurs masses sont faibles.</a:t>
            </a:r>
            <a:endParaRPr b="0" lang="fr-FR" sz="1800" spc="-1" strike="noStrike">
              <a:solidFill>
                <a:srgbClr val="000000"/>
              </a:solidFill>
              <a:latin typeface="Arial"/>
            </a:endParaRPr>
          </a:p>
          <a:p>
            <a:pPr algn="ctr">
              <a:lnSpc>
                <a:spcPct val="100000"/>
              </a:lnSpc>
            </a:pPr>
            <a:r>
              <a:rPr b="0" lang="fr-FR" sz="1800" spc="-1" strike="noStrike">
                <a:solidFill>
                  <a:schemeClr val="accent2">
                    <a:lumMod val="75000"/>
                  </a:schemeClr>
                </a:solidFill>
                <a:latin typeface="Times New Roman"/>
                <a:ea typeface="DejaVu Sans"/>
              </a:rPr>
              <a:t>Ces 2 nuages sont visibles à l’œil nu depuis l’hémisphère sud.</a:t>
            </a:r>
            <a:endParaRPr b="0" lang="fr-FR" sz="1800" spc="-1" strike="noStrike">
              <a:solidFill>
                <a:srgbClr val="000000"/>
              </a:solidFill>
              <a:latin typeface="Arial"/>
            </a:endParaRPr>
          </a:p>
          <a:p>
            <a:pPr algn="ctr">
              <a:lnSpc>
                <a:spcPct val="100000"/>
              </a:lnSpc>
            </a:pPr>
            <a:r>
              <a:rPr b="0" lang="fr-FR" sz="1800" spc="-1" strike="noStrike">
                <a:solidFill>
                  <a:schemeClr val="accent2">
                    <a:lumMod val="75000"/>
                  </a:schemeClr>
                </a:solidFill>
                <a:latin typeface="Times New Roman"/>
                <a:ea typeface="DejaVu Sans"/>
              </a:rPr>
              <a:t>Ils sont en orbite autour de la voie lactée. </a:t>
            </a:r>
            <a:endParaRPr b="0" lang="fr-FR" sz="1800" spc="-1" strike="noStrike">
              <a:solidFill>
                <a:srgbClr val="000000"/>
              </a:solidFill>
              <a:latin typeface="Arial"/>
            </a:endParaRPr>
          </a:p>
        </p:txBody>
      </p:sp>
      <p:pic>
        <p:nvPicPr>
          <p:cNvPr id="790" name="Image 1" descr=""/>
          <p:cNvPicPr/>
          <p:nvPr/>
        </p:nvPicPr>
        <p:blipFill>
          <a:blip r:embed="rId3"/>
          <a:stretch/>
        </p:blipFill>
        <p:spPr>
          <a:xfrm>
            <a:off x="996480" y="1823760"/>
            <a:ext cx="7967880" cy="5513760"/>
          </a:xfrm>
          <a:prstGeom prst="rect">
            <a:avLst/>
          </a:prstGeom>
          <a:ln w="0">
            <a:noFill/>
          </a:ln>
        </p:spPr>
      </p:pic>
      <p:sp>
        <p:nvSpPr>
          <p:cNvPr id="791" name="Rectangle 2"/>
          <p:cNvSpPr/>
          <p:nvPr/>
        </p:nvSpPr>
        <p:spPr>
          <a:xfrm>
            <a:off x="5139000" y="6890760"/>
            <a:ext cx="3474360" cy="51588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pPr>
            <a:r>
              <a:rPr b="0" lang="fr-FR" sz="1400" spc="-1" strike="noStrike">
                <a:solidFill>
                  <a:srgbClr val="d9d9d9"/>
                </a:solidFill>
                <a:latin typeface="Times New Roman"/>
                <a:ea typeface="DejaVu Sans"/>
              </a:rPr>
              <a:t>Distances 170 000  et 197 000 années lumière</a:t>
            </a:r>
            <a:endParaRPr b="0" lang="fr-FR" sz="1400" spc="-1" strike="noStrike">
              <a:solidFill>
                <a:srgbClr val="000000"/>
              </a:solidFill>
              <a:latin typeface="Arial"/>
            </a:endParaRPr>
          </a:p>
          <a:p>
            <a:pPr algn="ctr">
              <a:lnSpc>
                <a:spcPct val="100000"/>
              </a:lnSpc>
            </a:pPr>
            <a:r>
              <a:rPr b="0" lang="fr-FR" sz="1400" spc="-1" strike="noStrike">
                <a:solidFill>
                  <a:srgbClr val="d9d9d9"/>
                </a:solidFill>
                <a:latin typeface="Times New Roman"/>
                <a:ea typeface="DejaVu Sans"/>
              </a:rPr>
              <a:t>Constellation du Toucan</a:t>
            </a:r>
            <a:endParaRPr b="0" lang="fr-FR" sz="14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345" dur="indefinite" restart="never" nodeType="tmRoot">
          <p:childTnLst>
            <p:seq>
              <p:cTn id="346" dur="indefinite" nodeType="mainSeq">
                <p:childTnLst>
                  <p:par>
                    <p:cTn id="347" nodeType="clickEffect" fill="hold">
                      <p:stCondLst>
                        <p:cond delay="0"/>
                      </p:stCondLst>
                      <p:childTnLst>
                        <p:par>
                          <p:cTn id="348" nodeType="withEffect" fill="hold">
                            <p:stCondLst>
                              <p:cond delay="0"/>
                            </p:stCondLst>
                            <p:childTnLst>
                              <p:par>
                                <p:cTn id="349" nodeType="withEffect" fill="hold" presetClass="entr" presetID="1">
                                  <p:stCondLst>
                                    <p:cond delay="0"/>
                                  </p:stCondLst>
                                  <p:childTnLst>
                                    <p:set>
                                      <p:cBhvr>
                                        <p:cTn id="350" dur="1" fill="hold">
                                          <p:stCondLst>
                                            <p:cond delay="0"/>
                                          </p:stCondLst>
                                        </p:cTn>
                                        <p:tgtEl>
                                          <p:spTgt spid="7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92" name="Picture 1" descr=""/>
          <p:cNvPicPr/>
          <p:nvPr/>
        </p:nvPicPr>
        <p:blipFill>
          <a:blip r:embed="rId1"/>
          <a:stretch/>
        </p:blipFill>
        <p:spPr>
          <a:xfrm>
            <a:off x="-504720" y="214200"/>
            <a:ext cx="11246760" cy="9624240"/>
          </a:xfrm>
          <a:prstGeom prst="rect">
            <a:avLst/>
          </a:prstGeom>
          <a:ln w="0">
            <a:noFill/>
          </a:ln>
        </p:spPr>
      </p:pic>
      <p:sp>
        <p:nvSpPr>
          <p:cNvPr id="793" name="Text Box 2"/>
          <p:cNvSpPr/>
          <p:nvPr/>
        </p:nvSpPr>
        <p:spPr>
          <a:xfrm>
            <a:off x="1951200" y="5624640"/>
            <a:ext cx="8776440" cy="686520"/>
          </a:xfrm>
          <a:prstGeom prst="rect">
            <a:avLst/>
          </a:prstGeom>
          <a:noFill/>
          <a:ln w="0">
            <a:noFill/>
          </a:ln>
        </p:spPr>
        <p:style>
          <a:lnRef idx="0"/>
          <a:fillRef idx="0"/>
          <a:effectRef idx="0"/>
          <a:fontRef idx="minor"/>
        </p:style>
        <p:txBody>
          <a:bodyPr lIns="0" rIns="0" tIns="0" bIns="0" anchor="t">
            <a:spAutoFit/>
          </a:bodyPr>
          <a:p>
            <a:pPr>
              <a:lnSpc>
                <a:spcPct val="95000"/>
              </a:lnSpc>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pPr>
            <a:endParaRPr b="0" lang="fr-FR" sz="2400" spc="-1" strike="noStrike">
              <a:solidFill>
                <a:srgbClr val="000000"/>
              </a:solidFill>
              <a:latin typeface="Arial"/>
            </a:endParaRPr>
          </a:p>
          <a:p>
            <a:pPr>
              <a:lnSpc>
                <a:spcPct val="95000"/>
              </a:lnSpc>
              <a:tabLst>
                <a:tab algn="l" pos="0"/>
                <a:tab algn="l" pos="447840"/>
                <a:tab algn="l" pos="896760"/>
                <a:tab algn="l" pos="1346040"/>
                <a:tab algn="l" pos="1795320"/>
                <a:tab algn="l" pos="2244600"/>
                <a:tab algn="l" pos="2693880"/>
                <a:tab algn="l" pos="3143160"/>
                <a:tab algn="l" pos="3592440"/>
                <a:tab algn="l" pos="4041720"/>
                <a:tab algn="l" pos="4491000"/>
                <a:tab algn="l" pos="4940280"/>
                <a:tab algn="l" pos="5389560"/>
                <a:tab algn="l" pos="5838840"/>
                <a:tab algn="l" pos="6288120"/>
                <a:tab algn="l" pos="6737400"/>
                <a:tab algn="l" pos="7186680"/>
                <a:tab algn="l" pos="7635960"/>
                <a:tab algn="l" pos="8085240"/>
                <a:tab algn="l" pos="8534520"/>
                <a:tab algn="l" pos="8983800"/>
              </a:tabLst>
            </a:pPr>
            <a:endParaRPr b="0" lang="fr-FR" sz="2400" spc="-1" strike="noStrike">
              <a:solidFill>
                <a:srgbClr val="000000"/>
              </a:solidFill>
              <a:latin typeface="Arial"/>
            </a:endParaRPr>
          </a:p>
        </p:txBody>
      </p:sp>
      <p:sp>
        <p:nvSpPr>
          <p:cNvPr id="794" name="Text Box 3"/>
          <p:cNvSpPr/>
          <p:nvPr/>
        </p:nvSpPr>
        <p:spPr>
          <a:xfrm>
            <a:off x="13107960" y="-522360"/>
            <a:ext cx="89640" cy="343800"/>
          </a:xfrm>
          <a:prstGeom prst="rect">
            <a:avLst/>
          </a:prstGeom>
          <a:noFill/>
          <a:ln w="0">
            <a:noFill/>
          </a:ln>
        </p:spPr>
        <p:style>
          <a:lnRef idx="0"/>
          <a:fillRef idx="0"/>
          <a:effectRef idx="0"/>
          <a:fontRef idx="minor"/>
        </p:style>
        <p:txBody>
          <a:bodyPr wrap="none" lIns="90000" rIns="90000" tIns="45000" bIns="45000" anchor="ctr">
            <a:noAutofit/>
          </a:bodyPr>
          <a:p>
            <a:pPr>
              <a:lnSpc>
                <a:spcPct val="100000"/>
              </a:lnSpc>
            </a:pPr>
            <a:endParaRPr b="0" lang="fr-FR" sz="2400" spc="-1" strike="noStrike">
              <a:solidFill>
                <a:srgbClr val="ffffff"/>
              </a:solidFill>
              <a:latin typeface="Times New Roman"/>
              <a:ea typeface="DejaVu Sans"/>
            </a:endParaRPr>
          </a:p>
        </p:txBody>
      </p:sp>
      <p:sp>
        <p:nvSpPr>
          <p:cNvPr id="795" name="Rectangle 1"/>
          <p:cNvSpPr/>
          <p:nvPr/>
        </p:nvSpPr>
        <p:spPr>
          <a:xfrm>
            <a:off x="6860160" y="7164360"/>
            <a:ext cx="2887200" cy="2721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1200" spc="-1" strike="noStrike">
                <a:solidFill>
                  <a:srgbClr val="ffffff"/>
                </a:solidFill>
                <a:latin typeface="Times New Roman"/>
                <a:ea typeface="DejaVu Sans"/>
              </a:rPr>
              <a:t>M 51 Distance 31 millions d’années lumière</a:t>
            </a:r>
            <a:endParaRPr b="0" lang="fr-FR" sz="1200" spc="-1" strike="noStrike">
              <a:solidFill>
                <a:srgbClr val="000000"/>
              </a:solidFill>
              <a:latin typeface="Arial"/>
            </a:endParaRPr>
          </a:p>
        </p:txBody>
      </p:sp>
      <p:sp>
        <p:nvSpPr>
          <p:cNvPr id="796" name="Rectangle 2"/>
          <p:cNvSpPr/>
          <p:nvPr/>
        </p:nvSpPr>
        <p:spPr>
          <a:xfrm>
            <a:off x="-360360" y="81000"/>
            <a:ext cx="10656000" cy="216720"/>
          </a:xfrm>
          <a:prstGeom prst="rect">
            <a:avLst/>
          </a:prstGeom>
          <a:solidFill>
            <a:schemeClr val="tx1"/>
          </a:soli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797" name="Rectangle à coins arrondis 9"/>
          <p:cNvSpPr/>
          <p:nvPr/>
        </p:nvSpPr>
        <p:spPr>
          <a:xfrm>
            <a:off x="1368360" y="293760"/>
            <a:ext cx="7558920" cy="46584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798" name="Rectangle 3"/>
          <p:cNvSpPr/>
          <p:nvPr/>
        </p:nvSpPr>
        <p:spPr>
          <a:xfrm>
            <a:off x="1430280" y="305640"/>
            <a:ext cx="8679600" cy="784440"/>
          </a:xfrm>
          <a:prstGeom prst="rect">
            <a:avLst/>
          </a:prstGeom>
          <a:noFill/>
          <a:ln w="0">
            <a:noFill/>
          </a:ln>
        </p:spPr>
        <p:style>
          <a:lnRef idx="0"/>
          <a:fillRef idx="0"/>
          <a:effectRef idx="0"/>
          <a:fontRef idx="minor"/>
        </p:style>
        <p:txBody>
          <a:bodyPr lIns="90000" rIns="90000" tIns="45000" bIns="45000" anchor="t">
            <a:spAutoFit/>
          </a:bodyPr>
          <a:p>
            <a:pPr>
              <a:lnSpc>
                <a:spcPct val="95000"/>
              </a:lnSpc>
            </a:pPr>
            <a:r>
              <a:rPr b="0" lang="en-GB" sz="2400" spc="-1" strike="noStrike">
                <a:solidFill>
                  <a:schemeClr val="accent2">
                    <a:lumMod val="75000"/>
                  </a:schemeClr>
                </a:solidFill>
                <a:latin typeface="Times New Roman"/>
                <a:ea typeface="Lucida Sans Unicode"/>
              </a:rPr>
              <a:t>Les collisions de galaxies : la galaxie des Chiens de Chasse.</a:t>
            </a:r>
            <a:endParaRPr b="0" lang="fr-FR" sz="2400" spc="-1" strike="noStrike">
              <a:solidFill>
                <a:srgbClr val="000000"/>
              </a:solidFill>
              <a:latin typeface="Arial"/>
            </a:endParaRPr>
          </a:p>
          <a:p>
            <a:pPr>
              <a:lnSpc>
                <a:spcPct val="95000"/>
              </a:lnSpc>
            </a:pPr>
            <a:r>
              <a:rPr b="0" lang="en-GB" sz="2400" spc="-1" strike="noStrike">
                <a:solidFill>
                  <a:schemeClr val="accent2">
                    <a:lumMod val="75000"/>
                  </a:schemeClr>
                </a:solidFill>
                <a:latin typeface="Times New Roman"/>
                <a:ea typeface="Lucida Sans Unicode"/>
              </a:rPr>
              <a:t>                            </a:t>
            </a:r>
            <a:endParaRPr b="0" lang="fr-FR" sz="2400" spc="-1" strike="noStrike">
              <a:solidFill>
                <a:srgbClr val="000000"/>
              </a:solidFill>
              <a:latin typeface="Arial"/>
            </a:endParaRPr>
          </a:p>
        </p:txBody>
      </p:sp>
      <p:sp>
        <p:nvSpPr>
          <p:cNvPr id="799" name="Rectangle à coins arrondis 10"/>
          <p:cNvSpPr/>
          <p:nvPr/>
        </p:nvSpPr>
        <p:spPr>
          <a:xfrm>
            <a:off x="1697760" y="849960"/>
            <a:ext cx="6667200" cy="403920"/>
          </a:xfrm>
          <a:prstGeom prst="roundRect">
            <a:avLst>
              <a:gd name="adj" fmla="val 16667"/>
            </a:avLst>
          </a:prstGeom>
          <a:solidFill>
            <a:srgbClr val="eec412"/>
          </a:solidFill>
          <a:ln w="19050">
            <a:solidFill>
              <a:srgbClr val="00b0f0"/>
            </a:solidFill>
            <a:round/>
          </a:ln>
        </p:spPr>
        <p:style>
          <a:lnRef idx="0"/>
          <a:fillRef idx="0"/>
          <a:effectRef idx="0"/>
          <a:fontRef idx="minor"/>
        </p:style>
        <p:txBody>
          <a:bodyPr lIns="90000" rIns="90000" tIns="45000" bIns="45000" anchor="t">
            <a:noAutofit/>
          </a:bodyPr>
          <a:p>
            <a:pPr>
              <a:lnSpc>
                <a:spcPct val="95000"/>
              </a:lnSpc>
            </a:pPr>
            <a:endParaRPr b="0" lang="fr-FR" sz="2400" spc="-1" strike="noStrike">
              <a:solidFill>
                <a:srgbClr val="ffffff"/>
              </a:solidFill>
              <a:latin typeface="Times New Roman"/>
              <a:ea typeface="DejaVu Sans"/>
            </a:endParaRPr>
          </a:p>
        </p:txBody>
      </p:sp>
      <p:sp>
        <p:nvSpPr>
          <p:cNvPr id="800" name="ZoneTexte 4"/>
          <p:cNvSpPr/>
          <p:nvPr/>
        </p:nvSpPr>
        <p:spPr>
          <a:xfrm>
            <a:off x="1951200" y="854640"/>
            <a:ext cx="6516000" cy="3945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000" spc="-1" strike="noStrike">
                <a:solidFill>
                  <a:schemeClr val="accent2">
                    <a:lumMod val="75000"/>
                  </a:schemeClr>
                </a:solidFill>
                <a:latin typeface="Times New Roman"/>
                <a:ea typeface="DejaVu Sans"/>
              </a:rPr>
              <a:t>Ces collisions donnent naissance à des galaxies elliptiques.</a:t>
            </a:r>
            <a:endParaRPr b="0" lang="fr-FR" sz="2000" spc="-1" strike="noStrike">
              <a:solidFill>
                <a:srgbClr val="000000"/>
              </a:solidFill>
              <a:latin typeface="Arial"/>
            </a:endParaRPr>
          </a:p>
        </p:txBody>
      </p:sp>
      <p:sp>
        <p:nvSpPr>
          <p:cNvPr id="801" name="Rectangle 5"/>
          <p:cNvSpPr/>
          <p:nvPr/>
        </p:nvSpPr>
        <p:spPr>
          <a:xfrm>
            <a:off x="-865080" y="-41400"/>
            <a:ext cx="11161080" cy="177120"/>
          </a:xfrm>
          <a:prstGeom prst="rect">
            <a:avLst/>
          </a:prstGeom>
          <a:solidFill>
            <a:schemeClr val="tx1"/>
          </a:soli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802" name="Rectangle 6"/>
          <p:cNvSpPr/>
          <p:nvPr/>
        </p:nvSpPr>
        <p:spPr>
          <a:xfrm>
            <a:off x="-504720" y="874080"/>
            <a:ext cx="2202120" cy="83520"/>
          </a:xfrm>
          <a:prstGeom prst="rect">
            <a:avLst/>
          </a:prstGeom>
          <a:solidFill>
            <a:schemeClr val="tx1"/>
          </a:solidFill>
          <a:ln w="9525">
            <a:solidFill>
              <a:srgbClr val="000000"/>
            </a:solidFill>
            <a:round/>
          </a:ln>
        </p:spPr>
        <p:style>
          <a:lnRef idx="0"/>
          <a:fillRef idx="0"/>
          <a:effectRef idx="0"/>
          <a:fontRef idx="minor"/>
        </p:style>
        <p:txBody>
          <a:bodyPr lIns="90000" rIns="90000" tIns="39240" bIns="39240" anchor="t">
            <a:noAutofit/>
          </a:bodyPr>
          <a:p>
            <a:pPr>
              <a:lnSpc>
                <a:spcPct val="100000"/>
              </a:lnSpc>
            </a:pPr>
            <a:endParaRPr b="0" lang="fr-FR" sz="2400" spc="-1" strike="noStrike">
              <a:solidFill>
                <a:srgbClr val="ffffff"/>
              </a:solidFill>
              <a:latin typeface="Times New Roman"/>
              <a:ea typeface="DejaVu Sans"/>
            </a:endParaRPr>
          </a:p>
        </p:txBody>
      </p:sp>
      <p:sp>
        <p:nvSpPr>
          <p:cNvPr id="803" name="Rectangle 7"/>
          <p:cNvSpPr/>
          <p:nvPr/>
        </p:nvSpPr>
        <p:spPr>
          <a:xfrm>
            <a:off x="-316080" y="467640"/>
            <a:ext cx="1654920" cy="327960"/>
          </a:xfrm>
          <a:prstGeom prst="rect">
            <a:avLst/>
          </a:prstGeom>
          <a:solidFill>
            <a:schemeClr val="tx1"/>
          </a:soli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804" name="Rectangle 8"/>
          <p:cNvSpPr/>
          <p:nvPr/>
        </p:nvSpPr>
        <p:spPr>
          <a:xfrm>
            <a:off x="8385120" y="869040"/>
            <a:ext cx="2356920" cy="45000"/>
          </a:xfrm>
          <a:prstGeom prst="rect">
            <a:avLst/>
          </a:prstGeom>
          <a:solidFill>
            <a:schemeClr val="tx1"/>
          </a:solidFill>
          <a:ln w="9525">
            <a:solidFill>
              <a:srgbClr val="000000"/>
            </a:solidFill>
            <a:round/>
          </a:ln>
        </p:spPr>
        <p:style>
          <a:lnRef idx="0"/>
          <a:fillRef idx="0"/>
          <a:effectRef idx="0"/>
          <a:fontRef idx="minor"/>
        </p:style>
        <p:txBody>
          <a:bodyPr lIns="90000" rIns="90000" tIns="720" bIns="720" anchor="t">
            <a:noAutofit/>
          </a:bodyPr>
          <a:p>
            <a:pPr>
              <a:lnSpc>
                <a:spcPct val="100000"/>
              </a:lnSpc>
            </a:pPr>
            <a:endParaRPr b="0" lang="fr-FR" sz="2400" spc="-1" strike="noStrike">
              <a:solidFill>
                <a:srgbClr val="ffffff"/>
              </a:solidFill>
              <a:latin typeface="Times New Roman"/>
              <a:ea typeface="DejaVu Sans"/>
            </a:endParaRPr>
          </a:p>
        </p:txBody>
      </p:sp>
    </p:spTree>
  </p:cSld>
  <mc:AlternateContent>
    <mc:Choice Requires="p14">
      <p:transition spd="slow" p14:dur="2000"/>
    </mc:Choice>
    <mc:Fallback>
      <p:transition spd="slow"/>
    </mc:Fallback>
  </mc:AlternateContent>
  <p:timing>
    <p:tnLst>
      <p:par>
        <p:cTn id="351" dur="indefinite" restart="never" nodeType="tmRoot">
          <p:childTnLst>
            <p:seq>
              <p:cTn id="352" dur="indefinite" nodeType="mainSeq">
                <p:childTnLst>
                  <p:par>
                    <p:cTn id="353" nodeType="clickEffect" fill="hold">
                      <p:stCondLst>
                        <p:cond delay="0"/>
                      </p:stCondLst>
                      <p:childTnLst>
                        <p:par>
                          <p:cTn id="354" nodeType="withEffect" fill="hold">
                            <p:stCondLst>
                              <p:cond delay="0"/>
                            </p:stCondLst>
                            <p:childTnLst>
                              <p:par>
                                <p:cTn id="355" nodeType="withEffect" fill="hold" presetClass="entr" presetID="1">
                                  <p:stCondLst>
                                    <p:cond delay="0"/>
                                  </p:stCondLst>
                                  <p:childTnLst>
                                    <p:set>
                                      <p:cBhvr>
                                        <p:cTn id="356" dur="1" fill="hold">
                                          <p:stCondLst>
                                            <p:cond delay="0"/>
                                          </p:stCondLst>
                                        </p:cTn>
                                        <p:tgtEl>
                                          <p:spTgt spid="7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805" name="Object 2"/>
          <p:cNvGraphicFramePr/>
          <p:nvPr/>
        </p:nvGraphicFramePr>
        <p:xfrm>
          <a:off x="0" y="0"/>
          <a:ext cx="10080000" cy="7558920"/>
        </p:xfrm>
        <a:graphic>
          <a:graphicData uri="http://schemas.openxmlformats.org/presentationml/2006/ole">
            <p:oleObj progId="CorelPhotoPaint.Image.7" r:id="rId1" spid="">
              <p:embed/>
              <p:pic>
                <p:nvPicPr>
                  <p:cNvPr id="806" name="Object 2" descr=""/>
                  <p:cNvPicPr/>
                  <p:nvPr/>
                </p:nvPicPr>
                <p:blipFill>
                  <a:blip r:embed="rId2"/>
                  <a:stretch/>
                </p:blipFill>
                <p:spPr>
                  <a:xfrm>
                    <a:off x="0" y="0"/>
                    <a:ext cx="10080000" cy="7558920"/>
                  </a:xfrm>
                  <a:prstGeom prst="rect">
                    <a:avLst/>
                  </a:prstGeom>
                  <a:ln w="0">
                    <a:noFill/>
                  </a:ln>
                </p:spPr>
              </p:pic>
            </p:oleObj>
          </a:graphicData>
        </a:graphic>
      </p:graphicFrame>
      <p:pic>
        <p:nvPicPr>
          <p:cNvPr id="807" name="Image 1" descr=""/>
          <p:cNvPicPr/>
          <p:nvPr/>
        </p:nvPicPr>
        <p:blipFill>
          <a:blip r:embed="rId3"/>
          <a:stretch/>
        </p:blipFill>
        <p:spPr>
          <a:xfrm>
            <a:off x="1312920" y="755640"/>
            <a:ext cx="7454160" cy="6911280"/>
          </a:xfrm>
          <a:prstGeom prst="rect">
            <a:avLst/>
          </a:prstGeom>
          <a:ln w="0">
            <a:noFill/>
          </a:ln>
        </p:spPr>
      </p:pic>
      <p:sp>
        <p:nvSpPr>
          <p:cNvPr id="808" name="ZoneTexte 2"/>
          <p:cNvSpPr/>
          <p:nvPr/>
        </p:nvSpPr>
        <p:spPr>
          <a:xfrm>
            <a:off x="4824360" y="7000200"/>
            <a:ext cx="7200360" cy="3027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400" spc="-1" strike="noStrike">
                <a:solidFill>
                  <a:srgbClr val="ffc000"/>
                </a:solidFill>
                <a:latin typeface="Times New Roman"/>
                <a:ea typeface="Lucida Sans Unicode"/>
              </a:rPr>
              <a:t> </a:t>
            </a:r>
            <a:r>
              <a:rPr b="0" lang="fr-FR" sz="1200" spc="-1" strike="noStrike">
                <a:solidFill>
                  <a:srgbClr val="e6e6e6"/>
                </a:solidFill>
                <a:latin typeface="Times New Roman"/>
                <a:ea typeface="Lucida Sans Unicode"/>
              </a:rPr>
              <a:t>Distance 300 millions d’années lumière constellation de la vierge</a:t>
            </a:r>
            <a:endParaRPr b="0" lang="fr-FR" sz="1200" spc="-1" strike="noStrike">
              <a:solidFill>
                <a:srgbClr val="000000"/>
              </a:solidFill>
              <a:latin typeface="Arial"/>
            </a:endParaRPr>
          </a:p>
        </p:txBody>
      </p:sp>
      <p:sp>
        <p:nvSpPr>
          <p:cNvPr id="809" name="Rectangle à coins arrondis 5"/>
          <p:cNvSpPr/>
          <p:nvPr/>
        </p:nvSpPr>
        <p:spPr>
          <a:xfrm>
            <a:off x="3456000" y="380880"/>
            <a:ext cx="3239280" cy="44532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810" name="Rectangle 1"/>
          <p:cNvSpPr/>
          <p:nvPr/>
        </p:nvSpPr>
        <p:spPr>
          <a:xfrm>
            <a:off x="3762360" y="366840"/>
            <a:ext cx="270756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400" spc="-1" strike="noStrike">
                <a:solidFill>
                  <a:schemeClr val="accent2">
                    <a:lumMod val="75000"/>
                  </a:schemeClr>
                </a:solidFill>
                <a:latin typeface="Times New Roman"/>
                <a:ea typeface="Lucida Sans Unicode"/>
              </a:rPr>
              <a:t>La galaxie de la rose</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811" name="Object 2"/>
          <p:cNvGraphicFramePr/>
          <p:nvPr/>
        </p:nvGraphicFramePr>
        <p:xfrm>
          <a:off x="0" y="0"/>
          <a:ext cx="10080000" cy="7558920"/>
        </p:xfrm>
        <a:graphic>
          <a:graphicData uri="http://schemas.openxmlformats.org/presentationml/2006/ole">
            <p:oleObj progId="CorelPhotoPaint.Image.7" r:id="rId1" spid="">
              <p:embed/>
              <p:pic>
                <p:nvPicPr>
                  <p:cNvPr id="812" name="Object 2" descr=""/>
                  <p:cNvPicPr/>
                  <p:nvPr/>
                </p:nvPicPr>
                <p:blipFill>
                  <a:blip r:embed="rId2"/>
                  <a:stretch/>
                </p:blipFill>
                <p:spPr>
                  <a:xfrm>
                    <a:off x="0" y="0"/>
                    <a:ext cx="10080000" cy="7558920"/>
                  </a:xfrm>
                  <a:prstGeom prst="rect">
                    <a:avLst/>
                  </a:prstGeom>
                  <a:ln w="0">
                    <a:noFill/>
                  </a:ln>
                </p:spPr>
              </p:pic>
            </p:oleObj>
          </a:graphicData>
        </a:graphic>
      </p:graphicFrame>
      <p:pic>
        <p:nvPicPr>
          <p:cNvPr id="813" name="Image 1" descr=""/>
          <p:cNvPicPr/>
          <p:nvPr/>
        </p:nvPicPr>
        <p:blipFill>
          <a:blip r:embed="rId3"/>
          <a:stretch/>
        </p:blipFill>
        <p:spPr>
          <a:xfrm>
            <a:off x="756360" y="1239840"/>
            <a:ext cx="8566920" cy="6341760"/>
          </a:xfrm>
          <a:prstGeom prst="rect">
            <a:avLst/>
          </a:prstGeom>
          <a:ln w="0">
            <a:noFill/>
          </a:ln>
        </p:spPr>
      </p:pic>
      <p:sp>
        <p:nvSpPr>
          <p:cNvPr id="814" name="Rectangle à coins arrondis 6"/>
          <p:cNvSpPr/>
          <p:nvPr/>
        </p:nvSpPr>
        <p:spPr>
          <a:xfrm>
            <a:off x="1055880" y="287280"/>
            <a:ext cx="7968240" cy="44532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815" name="Rectangle à coins arrondis 10"/>
          <p:cNvSpPr/>
          <p:nvPr/>
        </p:nvSpPr>
        <p:spPr>
          <a:xfrm>
            <a:off x="756360" y="870480"/>
            <a:ext cx="8566920" cy="604440"/>
          </a:xfrm>
          <a:prstGeom prst="roundRect">
            <a:avLst>
              <a:gd name="adj" fmla="val 16667"/>
            </a:avLst>
          </a:prstGeom>
          <a:solidFill>
            <a:srgbClr val="eec412"/>
          </a:solidFill>
          <a:ln w="19050">
            <a:solidFill>
              <a:srgbClr val="c2fff0"/>
            </a:solidFill>
            <a:round/>
          </a:ln>
        </p:spPr>
        <p:style>
          <a:lnRef idx="0"/>
          <a:fillRef idx="0"/>
          <a:effectRef idx="0"/>
          <a:fontRef idx="minor"/>
        </p:style>
        <p:txBody>
          <a:bodyPr lIns="90000" rIns="90000" tIns="45000" bIns="45000" anchor="t">
            <a:noAutofit/>
          </a:bodyPr>
          <a:p>
            <a:pPr>
              <a:lnSpc>
                <a:spcPct val="95000"/>
              </a:lnSpc>
            </a:pPr>
            <a:endParaRPr b="0" lang="fr-FR" sz="2400" spc="-1" strike="noStrike">
              <a:solidFill>
                <a:srgbClr val="ffffff"/>
              </a:solidFill>
              <a:latin typeface="Times New Roman"/>
              <a:ea typeface="DejaVu Sans"/>
            </a:endParaRPr>
          </a:p>
        </p:txBody>
      </p:sp>
      <p:sp>
        <p:nvSpPr>
          <p:cNvPr id="816" name="Rectangle 7"/>
          <p:cNvSpPr/>
          <p:nvPr/>
        </p:nvSpPr>
        <p:spPr>
          <a:xfrm>
            <a:off x="648000" y="850320"/>
            <a:ext cx="8784360" cy="6382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fr-FR" sz="1800" spc="-1" strike="noStrike">
                <a:solidFill>
                  <a:schemeClr val="accent2">
                    <a:lumMod val="75000"/>
                  </a:schemeClr>
                </a:solidFill>
                <a:latin typeface="Times New Roman"/>
                <a:ea typeface="DejaVu Sans"/>
              </a:rPr>
              <a:t>Compilation de 300 heures de pose soit plus de 12 jours; </a:t>
            </a:r>
            <a:r>
              <a:rPr b="1" lang="fr-FR" sz="1800" spc="-1" strike="noStrike">
                <a:solidFill>
                  <a:schemeClr val="accent2">
                    <a:lumMod val="75000"/>
                  </a:schemeClr>
                </a:solidFill>
                <a:latin typeface="Times New Roman"/>
                <a:ea typeface="DejaVu Sans"/>
              </a:rPr>
              <a:t>10 000 galaxies sont identifiées. </a:t>
            </a:r>
            <a:endParaRPr b="0" lang="fr-FR" sz="1800" spc="-1" strike="noStrike">
              <a:solidFill>
                <a:srgbClr val="000000"/>
              </a:solidFill>
              <a:latin typeface="Arial"/>
            </a:endParaRPr>
          </a:p>
          <a:p>
            <a:pPr algn="ctr">
              <a:lnSpc>
                <a:spcPct val="100000"/>
              </a:lnSpc>
            </a:pPr>
            <a:r>
              <a:rPr b="0" lang="fr-FR" sz="1800" spc="-1" strike="noStrike">
                <a:solidFill>
                  <a:schemeClr val="accent2">
                    <a:lumMod val="75000"/>
                  </a:schemeClr>
                </a:solidFill>
                <a:latin typeface="Times New Roman"/>
                <a:ea typeface="DejaVu Sans"/>
              </a:rPr>
              <a:t>La surface du cliché correspond à la taille d’une tête d’épingle tenue à bout de bras !</a:t>
            </a:r>
            <a:endParaRPr b="0" lang="fr-FR" sz="1800" spc="-1" strike="noStrike">
              <a:solidFill>
                <a:srgbClr val="000000"/>
              </a:solidFill>
              <a:latin typeface="Arial"/>
            </a:endParaRPr>
          </a:p>
        </p:txBody>
      </p:sp>
      <p:sp>
        <p:nvSpPr>
          <p:cNvPr id="817" name="Rectangle 3"/>
          <p:cNvSpPr/>
          <p:nvPr/>
        </p:nvSpPr>
        <p:spPr>
          <a:xfrm>
            <a:off x="1067760" y="291960"/>
            <a:ext cx="901224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400" spc="-1" strike="noStrike">
                <a:solidFill>
                  <a:schemeClr val="accent2">
                    <a:lumMod val="75000"/>
                  </a:schemeClr>
                </a:solidFill>
                <a:latin typeface="Arial Unicode MS"/>
                <a:ea typeface="Lucida Sans Unicode"/>
              </a:rPr>
              <a:t>Le télescope Hubble scrute les confins de l’univers visible.</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818" name="Object 2"/>
          <p:cNvGraphicFramePr/>
          <p:nvPr/>
        </p:nvGraphicFramePr>
        <p:xfrm>
          <a:off x="0" y="0"/>
          <a:ext cx="10080000" cy="7558920"/>
        </p:xfrm>
        <a:graphic>
          <a:graphicData uri="http://schemas.openxmlformats.org/presentationml/2006/ole">
            <p:oleObj progId="CorelPhotoPaint.Image.7" r:id="rId1" spid="">
              <p:embed/>
              <p:pic>
                <p:nvPicPr>
                  <p:cNvPr id="819" name="Object 2" descr=""/>
                  <p:cNvPicPr/>
                  <p:nvPr/>
                </p:nvPicPr>
                <p:blipFill>
                  <a:blip r:embed="rId2"/>
                  <a:stretch/>
                </p:blipFill>
                <p:spPr>
                  <a:xfrm>
                    <a:off x="0" y="0"/>
                    <a:ext cx="10080000" cy="7558920"/>
                  </a:xfrm>
                  <a:prstGeom prst="rect">
                    <a:avLst/>
                  </a:prstGeom>
                  <a:ln w="0">
                    <a:noFill/>
                  </a:ln>
                </p:spPr>
              </p:pic>
            </p:oleObj>
          </a:graphicData>
        </a:graphic>
      </p:graphicFrame>
      <p:pic>
        <p:nvPicPr>
          <p:cNvPr id="820" name="Image 1" descr=""/>
          <p:cNvPicPr/>
          <p:nvPr/>
        </p:nvPicPr>
        <p:blipFill>
          <a:blip r:embed="rId3"/>
          <a:stretch/>
        </p:blipFill>
        <p:spPr>
          <a:xfrm>
            <a:off x="792000" y="841320"/>
            <a:ext cx="8566920" cy="6341760"/>
          </a:xfrm>
          <a:prstGeom prst="rect">
            <a:avLst/>
          </a:prstGeom>
          <a:ln w="0">
            <a:noFill/>
          </a:ln>
        </p:spPr>
      </p:pic>
      <p:sp>
        <p:nvSpPr>
          <p:cNvPr id="821" name="Rectangle à coins arrondis 6"/>
          <p:cNvSpPr/>
          <p:nvPr/>
        </p:nvSpPr>
        <p:spPr>
          <a:xfrm>
            <a:off x="2567160" y="212400"/>
            <a:ext cx="5184000" cy="44532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822" name="Rectangle 1"/>
          <p:cNvSpPr/>
          <p:nvPr/>
        </p:nvSpPr>
        <p:spPr>
          <a:xfrm>
            <a:off x="5112360" y="1403640"/>
            <a:ext cx="2448000" cy="2388600"/>
          </a:xfrm>
          <a:prstGeom prst="rect">
            <a:avLst/>
          </a:prstGeom>
          <a:noFill/>
          <a:ln w="28575">
            <a:solidFill>
              <a:srgbClr val="8585e0"/>
            </a:solidFill>
            <a:round/>
          </a:ln>
        </p:spPr>
        <p:style>
          <a:lnRef idx="0"/>
          <a:fillRef idx="0"/>
          <a:effectRef idx="0"/>
          <a:fontRef idx="minor"/>
        </p:style>
        <p:txBody>
          <a:bodyPr lIns="90000" rIns="90000" tIns="45000" bIns="45000" anchor="t">
            <a:noAutofit/>
          </a:bodyPr>
          <a:p>
            <a:pPr>
              <a:lnSpc>
                <a:spcPct val="95000"/>
              </a:lnSpc>
            </a:pPr>
            <a:endParaRPr b="0" lang="fr-FR" sz="2400" spc="-1" strike="noStrike">
              <a:solidFill>
                <a:srgbClr val="ffffff"/>
              </a:solidFill>
              <a:latin typeface="Times New Roman"/>
              <a:ea typeface="DejaVu Sans"/>
            </a:endParaRPr>
          </a:p>
        </p:txBody>
      </p:sp>
      <p:sp>
        <p:nvSpPr>
          <p:cNvPr id="823" name="Rectangle 3"/>
          <p:cNvSpPr/>
          <p:nvPr/>
        </p:nvSpPr>
        <p:spPr>
          <a:xfrm>
            <a:off x="2559240" y="248040"/>
            <a:ext cx="9012240" cy="3945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000" spc="-1" strike="noStrike">
                <a:solidFill>
                  <a:schemeClr val="accent2">
                    <a:lumMod val="75000"/>
                  </a:schemeClr>
                </a:solidFill>
                <a:latin typeface="Arial Unicode MS"/>
                <a:ea typeface="Lucida Sans Unicode"/>
              </a:rPr>
              <a:t>Effectuons un zoom sur une partie du cliché.</a:t>
            </a:r>
            <a:endParaRPr b="0" lang="fr-FR" sz="2000" spc="-1" strike="noStrike">
              <a:solidFill>
                <a:srgbClr val="000000"/>
              </a:solidFill>
              <a:latin typeface="Arial"/>
            </a:endParaRPr>
          </a:p>
        </p:txBody>
      </p:sp>
      <p:sp>
        <p:nvSpPr>
          <p:cNvPr id="824" name="ZoneTexte 5"/>
          <p:cNvSpPr/>
          <p:nvPr/>
        </p:nvSpPr>
        <p:spPr>
          <a:xfrm>
            <a:off x="7992000" y="1140480"/>
            <a:ext cx="11512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800" spc="-1" strike="noStrike">
                <a:solidFill>
                  <a:srgbClr val="ffffff"/>
                </a:solidFill>
                <a:latin typeface="Times New Roman"/>
                <a:ea typeface="DejaVu Sans"/>
              </a:rPr>
              <a:t>Zoom</a:t>
            </a:r>
            <a:endParaRPr b="0" lang="fr-FR" sz="1800" spc="-1" strike="noStrike">
              <a:solidFill>
                <a:srgbClr val="000000"/>
              </a:solidFill>
              <a:latin typeface="Arial"/>
            </a:endParaRPr>
          </a:p>
        </p:txBody>
      </p:sp>
      <p:cxnSp>
        <p:nvCxnSpPr>
          <p:cNvPr id="825" name="Connecteur droit avec flèche 9"/>
          <p:cNvCxnSpPr/>
          <p:nvPr/>
        </p:nvCxnSpPr>
        <p:spPr>
          <a:xfrm flipH="1">
            <a:off x="7776360" y="1505160"/>
            <a:ext cx="345960" cy="271080"/>
          </a:xfrm>
          <a:prstGeom prst="straightConnector1">
            <a:avLst/>
          </a:prstGeom>
          <a:ln w="9525">
            <a:solidFill>
              <a:srgbClr val="ffffff"/>
            </a:solidFill>
            <a:round/>
            <a:tailEnd len="med" type="triangle" w="med"/>
          </a:ln>
        </p:spPr>
      </p:cxn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154" name="Object 2"/>
          <p:cNvGraphicFramePr/>
          <p:nvPr/>
        </p:nvGraphicFramePr>
        <p:xfrm>
          <a:off x="-15840" y="-131760"/>
          <a:ext cx="10080000" cy="7690680"/>
        </p:xfrm>
        <a:graphic>
          <a:graphicData uri="http://schemas.openxmlformats.org/presentationml/2006/ole">
            <p:oleObj progId="CorelPhotoPaint.Image.7" r:id="rId1" spid="">
              <p:embed/>
              <p:pic>
                <p:nvPicPr>
                  <p:cNvPr id="155" name="Object 2" descr=""/>
                  <p:cNvPicPr/>
                  <p:nvPr/>
                </p:nvPicPr>
                <p:blipFill>
                  <a:blip r:embed="rId2"/>
                  <a:stretch/>
                </p:blipFill>
                <p:spPr>
                  <a:xfrm>
                    <a:off x="-15840" y="-131760"/>
                    <a:ext cx="10080000" cy="7690680"/>
                  </a:xfrm>
                  <a:prstGeom prst="rect">
                    <a:avLst/>
                  </a:prstGeom>
                  <a:ln w="0">
                    <a:noFill/>
                  </a:ln>
                </p:spPr>
              </p:pic>
            </p:oleObj>
          </a:graphicData>
        </a:graphic>
      </p:graphicFrame>
      <p:pic>
        <p:nvPicPr>
          <p:cNvPr id="156" name="Image 1" descr=""/>
          <p:cNvPicPr/>
          <p:nvPr/>
        </p:nvPicPr>
        <p:blipFill>
          <a:blip r:embed="rId3"/>
          <a:stretch/>
        </p:blipFill>
        <p:spPr>
          <a:xfrm>
            <a:off x="71280" y="1441440"/>
            <a:ext cx="9951480" cy="5595120"/>
          </a:xfrm>
          <a:prstGeom prst="rect">
            <a:avLst/>
          </a:prstGeom>
          <a:ln w="0">
            <a:noFill/>
          </a:ln>
        </p:spPr>
      </p:pic>
      <p:sp>
        <p:nvSpPr>
          <p:cNvPr id="157" name="Rectangle à coins arrondis 1"/>
          <p:cNvSpPr/>
          <p:nvPr/>
        </p:nvSpPr>
        <p:spPr>
          <a:xfrm>
            <a:off x="2373480" y="568440"/>
            <a:ext cx="5301360" cy="445320"/>
          </a:xfrm>
          <a:prstGeom prst="roundRect">
            <a:avLst>
              <a:gd name="adj" fmla="val 16667"/>
            </a:avLst>
          </a:prstGeom>
          <a:solidFill>
            <a:schemeClr val="accent3">
              <a:lumMod val="75000"/>
            </a:schemeClr>
          </a:solidFill>
          <a:ln w="1905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158" name="Rectangle 2"/>
          <p:cNvSpPr/>
          <p:nvPr/>
        </p:nvSpPr>
        <p:spPr>
          <a:xfrm>
            <a:off x="2484360" y="539640"/>
            <a:ext cx="498888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400" spc="-1" strike="noStrike">
                <a:solidFill>
                  <a:schemeClr val="accent2">
                    <a:lumMod val="75000"/>
                  </a:schemeClr>
                </a:solidFill>
                <a:latin typeface="Times New Roman"/>
                <a:ea typeface="DejaVu Sans"/>
              </a:rPr>
              <a:t>Tailles relatives dans le système solaire</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8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26" name="Picture 1025" descr=""/>
          <p:cNvPicPr/>
          <p:nvPr/>
        </p:nvPicPr>
        <p:blipFill>
          <a:blip r:embed="rId1"/>
          <a:stretch/>
        </p:blipFill>
        <p:spPr>
          <a:xfrm>
            <a:off x="-72360" y="539640"/>
            <a:ext cx="10152000" cy="8200440"/>
          </a:xfrm>
          <a:prstGeom prst="rect">
            <a:avLst/>
          </a:prstGeom>
          <a:ln w="0">
            <a:noFill/>
          </a:ln>
        </p:spPr>
      </p:pic>
      <p:sp>
        <p:nvSpPr>
          <p:cNvPr id="827" name="AutoShape 1026"/>
          <p:cNvSpPr/>
          <p:nvPr/>
        </p:nvSpPr>
        <p:spPr>
          <a:xfrm>
            <a:off x="112680" y="7340760"/>
            <a:ext cx="9967320" cy="1512000"/>
          </a:xfrm>
          <a:prstGeom prst="roundRect">
            <a:avLst>
              <a:gd name="adj" fmla="val 102"/>
            </a:avLst>
          </a:prstGeom>
          <a:solidFill>
            <a:srgbClr val="000000"/>
          </a:solidFill>
          <a:ln w="9525">
            <a:solidFill>
              <a:srgbClr val="000000"/>
            </a:solidFill>
            <a:round/>
          </a:ln>
        </p:spPr>
        <p:style>
          <a:lnRef idx="0"/>
          <a:fillRef idx="0"/>
          <a:effectRef idx="0"/>
          <a:fontRef idx="minor"/>
        </p:style>
        <p:txBody>
          <a:bodyPr wrap="none" lIns="90000" rIns="90000" tIns="45000" bIns="45000" anchor="ctr">
            <a:noAutofit/>
          </a:bodyPr>
          <a:p>
            <a:pPr>
              <a:lnSpc>
                <a:spcPct val="95000"/>
              </a:lnSpc>
            </a:pPr>
            <a:endParaRPr b="0" lang="fr-FR" sz="2400" spc="-1" strike="noStrike">
              <a:solidFill>
                <a:srgbClr val="ffffff"/>
              </a:solidFill>
              <a:latin typeface="Times New Roman"/>
              <a:ea typeface="DejaVu Sans"/>
            </a:endParaRPr>
          </a:p>
        </p:txBody>
      </p:sp>
      <p:sp>
        <p:nvSpPr>
          <p:cNvPr id="828" name="Text Box 1030"/>
          <p:cNvSpPr/>
          <p:nvPr/>
        </p:nvSpPr>
        <p:spPr>
          <a:xfrm>
            <a:off x="1152360" y="5940360"/>
            <a:ext cx="8076600" cy="442080"/>
          </a:xfrm>
          <a:prstGeom prst="rect">
            <a:avLst/>
          </a:prstGeom>
          <a:noFill/>
          <a:ln w="0">
            <a:noFill/>
          </a:ln>
        </p:spPr>
        <p:style>
          <a:lnRef idx="0"/>
          <a:fillRef idx="0"/>
          <a:effectRef idx="0"/>
          <a:fontRef idx="minor"/>
        </p:style>
        <p:txBody>
          <a:bodyPr lIns="90000" rIns="90000" tIns="45000" bIns="45000" anchor="t">
            <a:spAutoFit/>
          </a:bodyPr>
          <a:p>
            <a:pPr>
              <a:lnSpc>
                <a:spcPct val="95000"/>
              </a:lnSpc>
              <a:spcBef>
                <a:spcPts val="1199"/>
              </a:spcBef>
            </a:pPr>
            <a:endParaRPr b="0" lang="fr-FR" sz="2400" spc="-1" strike="noStrike">
              <a:solidFill>
                <a:srgbClr val="ffcc00"/>
              </a:solidFill>
              <a:latin typeface="Times New Roman"/>
              <a:ea typeface="DejaVu Sans"/>
            </a:endParaRPr>
          </a:p>
        </p:txBody>
      </p:sp>
      <p:sp>
        <p:nvSpPr>
          <p:cNvPr id="829" name="Rectangle 1"/>
          <p:cNvSpPr/>
          <p:nvPr/>
        </p:nvSpPr>
        <p:spPr>
          <a:xfrm>
            <a:off x="-72360" y="0"/>
            <a:ext cx="10152000" cy="610920"/>
          </a:xfrm>
          <a:prstGeom prst="rect">
            <a:avLst/>
          </a:prstGeom>
          <a:solidFill>
            <a:schemeClr val="tx1"/>
          </a:solidFill>
          <a:ln w="9525">
            <a:noFill/>
          </a:ln>
        </p:spPr>
        <p:style>
          <a:lnRef idx="0"/>
          <a:fillRef idx="0"/>
          <a:effectRef idx="0"/>
          <a:fontRef idx="minor"/>
        </p:style>
        <p:txBody>
          <a:bodyPr numCol="1" spcCol="0" lIns="90000" rIns="90000" tIns="45000" bIns="45000" anchor="t">
            <a:noAutofit/>
          </a:bodyPr>
          <a:p>
            <a:pPr>
              <a:lnSpc>
                <a:spcPct val="100000"/>
              </a:lnSpc>
              <a:tabLst>
                <a:tab algn="l" pos="0"/>
              </a:tabLst>
            </a:pPr>
            <a:endParaRPr b="0" lang="fr-FR" sz="2400" spc="-1" strike="noStrike">
              <a:solidFill>
                <a:srgbClr val="ffffff"/>
              </a:solidFill>
              <a:latin typeface="Times New Roman"/>
              <a:ea typeface="DejaVu Sans"/>
            </a:endParaRPr>
          </a:p>
        </p:txBody>
      </p:sp>
      <p:sp>
        <p:nvSpPr>
          <p:cNvPr id="830" name="Rectangle à coins arrondis 5"/>
          <p:cNvSpPr/>
          <p:nvPr/>
        </p:nvSpPr>
        <p:spPr>
          <a:xfrm>
            <a:off x="2566080" y="252360"/>
            <a:ext cx="5249160" cy="414720"/>
          </a:xfrm>
          <a:prstGeom prst="roundRect">
            <a:avLst>
              <a:gd name="adj" fmla="val 16667"/>
            </a:avLst>
          </a:prstGeom>
          <a:solidFill>
            <a:srgbClr val="eec412"/>
          </a:solidFill>
          <a:ln w="19050">
            <a:solidFill>
              <a:srgbClr val="c2fff0"/>
            </a:solidFill>
            <a:round/>
          </a:ln>
        </p:spPr>
        <p:style>
          <a:lnRef idx="0"/>
          <a:fillRef idx="0"/>
          <a:effectRef idx="0"/>
          <a:fontRef idx="minor"/>
        </p:style>
        <p:txBody>
          <a:bodyPr lIns="90000" rIns="90000" tIns="45000" bIns="45000" anchor="t">
            <a:noAutofit/>
          </a:bodyPr>
          <a:p>
            <a:pPr>
              <a:lnSpc>
                <a:spcPct val="95000"/>
              </a:lnSpc>
            </a:pPr>
            <a:endParaRPr b="0" lang="fr-FR" sz="2400" spc="-1" strike="noStrike">
              <a:solidFill>
                <a:srgbClr val="ffffff"/>
              </a:solidFill>
              <a:latin typeface="Times New Roman"/>
              <a:ea typeface="DejaVu Sans"/>
            </a:endParaRPr>
          </a:p>
        </p:txBody>
      </p:sp>
      <p:sp>
        <p:nvSpPr>
          <p:cNvPr id="831" name="ZoneTexte 2"/>
          <p:cNvSpPr/>
          <p:nvPr/>
        </p:nvSpPr>
        <p:spPr>
          <a:xfrm>
            <a:off x="2679840" y="270360"/>
            <a:ext cx="56880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800" spc="-1" strike="noStrike">
                <a:solidFill>
                  <a:schemeClr val="accent2">
                    <a:lumMod val="75000"/>
                  </a:schemeClr>
                </a:solidFill>
                <a:latin typeface="Times New Roman"/>
                <a:ea typeface="DejaVu Sans"/>
              </a:rPr>
              <a:t>Les galaxies de couleur rouge sont les plus éloignées.</a:t>
            </a:r>
            <a:endParaRPr b="0" lang="fr-FR" sz="18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357" dur="indefinite" restart="never" nodeType="tmRoot">
          <p:childTnLst>
            <p:seq>
              <p:cTn id="358" dur="indefinite" nodeType="mainSeq">
                <p:childTnLst>
                  <p:par>
                    <p:cTn id="359" nodeType="clickEffect" fill="hold">
                      <p:stCondLst>
                        <p:cond delay="0"/>
                      </p:stCondLst>
                      <p:childTnLst>
                        <p:par>
                          <p:cTn id="360" nodeType="withEffect" fill="hold">
                            <p:stCondLst>
                              <p:cond delay="0"/>
                            </p:stCondLst>
                            <p:childTnLst>
                              <p:par>
                                <p:cTn id="361" nodeType="withEffect" fill="hold" presetClass="entr" presetID="1">
                                  <p:stCondLst>
                                    <p:cond delay="0"/>
                                  </p:stCondLst>
                                  <p:childTnLst>
                                    <p:set>
                                      <p:cBhvr>
                                        <p:cTn id="362" dur="1" fill="hold">
                                          <p:stCondLst>
                                            <p:cond delay="0"/>
                                          </p:stCondLst>
                                        </p:cTn>
                                        <p:tgtEl>
                                          <p:spTgt spid="8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832" name="Object 2"/>
          <p:cNvGraphicFramePr/>
          <p:nvPr/>
        </p:nvGraphicFramePr>
        <p:xfrm>
          <a:off x="0" y="0"/>
          <a:ext cx="10080000" cy="7558920"/>
        </p:xfrm>
        <a:graphic>
          <a:graphicData uri="http://schemas.openxmlformats.org/presentationml/2006/ole">
            <p:oleObj progId="CorelPhotoPaint.Image.7" r:id="rId1" spid="">
              <p:embed/>
              <p:pic>
                <p:nvPicPr>
                  <p:cNvPr id="833" name="Object 2" descr=""/>
                  <p:cNvPicPr/>
                  <p:nvPr/>
                </p:nvPicPr>
                <p:blipFill>
                  <a:blip r:embed="rId2"/>
                  <a:stretch/>
                </p:blipFill>
                <p:spPr>
                  <a:xfrm>
                    <a:off x="0" y="0"/>
                    <a:ext cx="10080000" cy="7558920"/>
                  </a:xfrm>
                  <a:prstGeom prst="rect">
                    <a:avLst/>
                  </a:prstGeom>
                  <a:ln w="0">
                    <a:noFill/>
                  </a:ln>
                </p:spPr>
              </p:pic>
            </p:oleObj>
          </a:graphicData>
        </a:graphic>
      </p:graphicFrame>
      <p:pic>
        <p:nvPicPr>
          <p:cNvPr id="834" name="Image 1" descr=""/>
          <p:cNvPicPr/>
          <p:nvPr/>
        </p:nvPicPr>
        <p:blipFill>
          <a:blip r:embed="rId3"/>
          <a:stretch/>
        </p:blipFill>
        <p:spPr>
          <a:xfrm>
            <a:off x="792000" y="841320"/>
            <a:ext cx="8566920" cy="6423840"/>
          </a:xfrm>
          <a:prstGeom prst="rect">
            <a:avLst/>
          </a:prstGeom>
          <a:ln w="0">
            <a:noFill/>
          </a:ln>
        </p:spPr>
      </p:pic>
      <p:sp>
        <p:nvSpPr>
          <p:cNvPr id="835" name="Rectangle à coins arrondis 6"/>
          <p:cNvSpPr/>
          <p:nvPr/>
        </p:nvSpPr>
        <p:spPr>
          <a:xfrm>
            <a:off x="1316880" y="295200"/>
            <a:ext cx="7611480" cy="75348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836" name="Rectangle à coins arrondis 10"/>
          <p:cNvSpPr/>
          <p:nvPr/>
        </p:nvSpPr>
        <p:spPr>
          <a:xfrm>
            <a:off x="864000" y="1190880"/>
            <a:ext cx="8495280" cy="1364040"/>
          </a:xfrm>
          <a:prstGeom prst="roundRect">
            <a:avLst>
              <a:gd name="adj" fmla="val 16667"/>
            </a:avLst>
          </a:prstGeom>
          <a:solidFill>
            <a:srgbClr val="eec412"/>
          </a:solidFill>
          <a:ln w="19050">
            <a:solidFill>
              <a:srgbClr val="c2fff0"/>
            </a:solidFill>
            <a:round/>
          </a:ln>
        </p:spPr>
        <p:style>
          <a:lnRef idx="0"/>
          <a:fillRef idx="0"/>
          <a:effectRef idx="0"/>
          <a:fontRef idx="minor"/>
        </p:style>
        <p:txBody>
          <a:bodyPr lIns="90000" rIns="90000" tIns="45000" bIns="45000" anchor="t">
            <a:noAutofit/>
          </a:bodyPr>
          <a:p>
            <a:pPr>
              <a:lnSpc>
                <a:spcPct val="95000"/>
              </a:lnSpc>
            </a:pPr>
            <a:endParaRPr b="0" lang="fr-FR" sz="2400" spc="-1" strike="noStrike">
              <a:solidFill>
                <a:srgbClr val="ffffff"/>
              </a:solidFill>
              <a:latin typeface="Times New Roman"/>
              <a:ea typeface="DejaVu Sans"/>
            </a:endParaRPr>
          </a:p>
        </p:txBody>
      </p:sp>
      <p:sp>
        <p:nvSpPr>
          <p:cNvPr id="837" name="Rectangle 3"/>
          <p:cNvSpPr/>
          <p:nvPr/>
        </p:nvSpPr>
        <p:spPr>
          <a:xfrm>
            <a:off x="605520" y="258120"/>
            <a:ext cx="9012240" cy="8211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fr-FR" sz="2400" spc="-1" strike="noStrike">
                <a:solidFill>
                  <a:schemeClr val="accent2">
                    <a:lumMod val="75000"/>
                  </a:schemeClr>
                </a:solidFill>
                <a:latin typeface="Arial Unicode MS"/>
                <a:ea typeface="Lucida Sans Unicode"/>
              </a:rPr>
              <a:t>Le nombre de galaxies dans notre l’univers visible</a:t>
            </a:r>
            <a:endParaRPr b="0" lang="fr-FR" sz="2400" spc="-1" strike="noStrike">
              <a:solidFill>
                <a:srgbClr val="000000"/>
              </a:solidFill>
              <a:latin typeface="Arial"/>
            </a:endParaRPr>
          </a:p>
          <a:p>
            <a:pPr algn="ctr">
              <a:lnSpc>
                <a:spcPct val="100000"/>
              </a:lnSpc>
            </a:pPr>
            <a:r>
              <a:rPr b="0" lang="fr-FR" sz="2400" spc="-1" strike="noStrike">
                <a:solidFill>
                  <a:schemeClr val="accent2">
                    <a:lumMod val="75000"/>
                  </a:schemeClr>
                </a:solidFill>
                <a:latin typeface="Arial Unicode MS"/>
                <a:ea typeface="Lucida Sans Unicode"/>
              </a:rPr>
              <a:t> </a:t>
            </a:r>
            <a:r>
              <a:rPr b="0" lang="fr-FR" sz="2400" spc="-1" strike="noStrike">
                <a:solidFill>
                  <a:schemeClr val="accent2">
                    <a:lumMod val="75000"/>
                  </a:schemeClr>
                </a:solidFill>
                <a:latin typeface="Arial Unicode MS"/>
                <a:ea typeface="Lucida Sans Unicode"/>
              </a:rPr>
              <a:t>est approximativement estimé à 230 milliards !</a:t>
            </a:r>
            <a:endParaRPr b="0" lang="fr-FR" sz="2400" spc="-1" strike="noStrike">
              <a:solidFill>
                <a:srgbClr val="000000"/>
              </a:solidFill>
              <a:latin typeface="Arial"/>
            </a:endParaRPr>
          </a:p>
        </p:txBody>
      </p:sp>
      <p:sp>
        <p:nvSpPr>
          <p:cNvPr id="838" name="ZoneTexte 1"/>
          <p:cNvSpPr/>
          <p:nvPr/>
        </p:nvSpPr>
        <p:spPr>
          <a:xfrm>
            <a:off x="932760" y="1232280"/>
            <a:ext cx="8214120" cy="13093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fr-FR" sz="2000" spc="-1" strike="noStrike">
                <a:solidFill>
                  <a:schemeClr val="accent2">
                    <a:lumMod val="75000"/>
                  </a:schemeClr>
                </a:solidFill>
                <a:latin typeface="Times New Roman"/>
                <a:ea typeface="DejaVu Sans"/>
              </a:rPr>
              <a:t>En effet 23 millions de ce cliché sont nécessaires pour couvrir la voûte céleste.  23 millions x 10 000 = 230 milliards</a:t>
            </a:r>
            <a:endParaRPr b="0" lang="fr-FR" sz="2000" spc="-1" strike="noStrike">
              <a:solidFill>
                <a:srgbClr val="000000"/>
              </a:solidFill>
              <a:latin typeface="Arial"/>
            </a:endParaRPr>
          </a:p>
          <a:p>
            <a:pPr algn="ctr">
              <a:lnSpc>
                <a:spcPct val="100000"/>
              </a:lnSpc>
            </a:pPr>
            <a:r>
              <a:rPr b="0" lang="fr-FR" sz="2000" spc="-1" strike="noStrike">
                <a:solidFill>
                  <a:schemeClr val="accent2">
                    <a:lumMod val="75000"/>
                  </a:schemeClr>
                </a:solidFill>
                <a:latin typeface="Times New Roman"/>
                <a:ea typeface="DejaVu Sans"/>
              </a:rPr>
              <a:t>Mais ce chiffre sera très certainement nettement revu à la hausse grâce à la </a:t>
            </a:r>
            <a:endParaRPr b="0" lang="fr-FR" sz="2000" spc="-1" strike="noStrike">
              <a:solidFill>
                <a:srgbClr val="000000"/>
              </a:solidFill>
              <a:latin typeface="Arial"/>
            </a:endParaRPr>
          </a:p>
          <a:p>
            <a:pPr algn="ctr">
              <a:lnSpc>
                <a:spcPct val="100000"/>
              </a:lnSpc>
            </a:pPr>
            <a:r>
              <a:rPr b="0" lang="fr-FR" sz="2000" spc="-1" strike="noStrike">
                <a:solidFill>
                  <a:schemeClr val="accent2">
                    <a:lumMod val="75000"/>
                  </a:schemeClr>
                </a:solidFill>
                <a:latin typeface="Times New Roman"/>
                <a:ea typeface="DejaVu Sans"/>
              </a:rPr>
              <a:t>contribution du télescope James Webb et du futur ELT.</a:t>
            </a:r>
            <a:endParaRPr b="0" lang="fr-FR" sz="20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363" dur="indefinite" restart="never" nodeType="tmRoot">
          <p:childTnLst>
            <p:seq>
              <p:cTn id="364" dur="indefinite" nodeType="mainSeq">
                <p:childTnLst>
                  <p:par>
                    <p:cTn id="365" nodeType="clickEffect" fill="hold">
                      <p:stCondLst>
                        <p:cond delay="0"/>
                      </p:stCondLst>
                      <p:childTnLst>
                        <p:par>
                          <p:cTn id="366" nodeType="withEffect" fill="hold">
                            <p:stCondLst>
                              <p:cond delay="0"/>
                            </p:stCondLst>
                            <p:childTnLst>
                              <p:par>
                                <p:cTn id="367" nodeType="withEffect" fill="hold" presetClass="entr" presetID="1">
                                  <p:stCondLst>
                                    <p:cond delay="0"/>
                                  </p:stCondLst>
                                  <p:childTnLst>
                                    <p:set>
                                      <p:cBhvr>
                                        <p:cTn id="368" dur="1" fill="hold">
                                          <p:stCondLst>
                                            <p:cond delay="0"/>
                                          </p:stCondLst>
                                        </p:cTn>
                                        <p:tgtEl>
                                          <p:spTgt spid="8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9" name="Rectangle 2"/>
          <p:cNvSpPr/>
          <p:nvPr/>
        </p:nvSpPr>
        <p:spPr>
          <a:xfrm>
            <a:off x="0" y="-180720"/>
            <a:ext cx="11016360" cy="8591400"/>
          </a:xfrm>
          <a:prstGeom prst="rect">
            <a:avLst/>
          </a:prstGeom>
          <a:solidFill>
            <a:schemeClr val="tx1"/>
          </a:soli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840" name="Rectangle 4"/>
          <p:cNvSpPr/>
          <p:nvPr/>
        </p:nvSpPr>
        <p:spPr>
          <a:xfrm>
            <a:off x="8204040" y="7016760"/>
            <a:ext cx="1870920" cy="204120"/>
          </a:xfrm>
          <a:prstGeom prst="rect">
            <a:avLst/>
          </a:prstGeom>
          <a:solidFill>
            <a:schemeClr val="tx1"/>
          </a:solidFill>
          <a:ln w="9525">
            <a:solidFill>
              <a:srgbClr val="000000"/>
            </a:solidFill>
            <a:round/>
          </a:ln>
        </p:spPr>
        <p:style>
          <a:lnRef idx="0"/>
          <a:fillRef idx="0"/>
          <a:effectRef idx="0"/>
          <a:fontRef idx="minor"/>
        </p:style>
        <p:txBody>
          <a:bodyPr lIns="90000" rIns="90000" tIns="45000" bIns="45000" anchor="t">
            <a:noAutofit/>
          </a:bodyPr>
          <a:p>
            <a:pPr>
              <a:lnSpc>
                <a:spcPct val="95000"/>
              </a:lnSpc>
            </a:pPr>
            <a:endParaRPr b="0" lang="fr-FR" sz="2400" spc="-1" strike="noStrike">
              <a:solidFill>
                <a:srgbClr val="ffffff"/>
              </a:solidFill>
              <a:latin typeface="Times New Roman"/>
              <a:ea typeface="DejaVu Sans"/>
            </a:endParaRPr>
          </a:p>
        </p:txBody>
      </p:sp>
      <p:sp>
        <p:nvSpPr>
          <p:cNvPr id="841" name="Rectangle 2"/>
          <p:cNvSpPr/>
          <p:nvPr/>
        </p:nvSpPr>
        <p:spPr>
          <a:xfrm rot="16200000">
            <a:off x="8907120" y="6331320"/>
            <a:ext cx="239040" cy="1924920"/>
          </a:xfrm>
          <a:prstGeom prst="rect">
            <a:avLst/>
          </a:prstGeom>
          <a:solidFill>
            <a:schemeClr val="tx1"/>
          </a:solidFill>
          <a:ln w="9525">
            <a:solidFill>
              <a:srgbClr val="000000"/>
            </a:solidFill>
            <a:round/>
          </a:ln>
        </p:spPr>
        <p:style>
          <a:lnRef idx="0"/>
          <a:fillRef idx="0"/>
          <a:effectRef idx="0"/>
          <a:fontRef idx="minor"/>
        </p:style>
        <p:txBody>
          <a:bodyPr lIns="90000" rIns="90000" tIns="45000" bIns="45000" anchor="t">
            <a:noAutofit/>
          </a:bodyPr>
          <a:p>
            <a:pPr>
              <a:lnSpc>
                <a:spcPct val="95000"/>
              </a:lnSpc>
            </a:pPr>
            <a:endParaRPr b="0" lang="fr-FR" sz="2400" spc="-1" strike="noStrike">
              <a:solidFill>
                <a:srgbClr val="ffffff"/>
              </a:solidFill>
              <a:latin typeface="Times New Roman"/>
              <a:ea typeface="DejaVu Sans"/>
            </a:endParaRPr>
          </a:p>
        </p:txBody>
      </p:sp>
      <p:sp>
        <p:nvSpPr>
          <p:cNvPr id="842" name="Rectangle 1"/>
          <p:cNvSpPr/>
          <p:nvPr/>
        </p:nvSpPr>
        <p:spPr>
          <a:xfrm>
            <a:off x="8204040" y="6876360"/>
            <a:ext cx="1870920" cy="204120"/>
          </a:xfrm>
          <a:prstGeom prst="rect">
            <a:avLst/>
          </a:prstGeom>
          <a:solidFill>
            <a:schemeClr val="tx1"/>
          </a:solidFill>
          <a:ln w="9525">
            <a:solidFill>
              <a:srgbClr val="000000"/>
            </a:solidFill>
            <a:round/>
          </a:ln>
        </p:spPr>
        <p:style>
          <a:lnRef idx="0"/>
          <a:fillRef idx="0"/>
          <a:effectRef idx="0"/>
          <a:fontRef idx="minor"/>
        </p:style>
        <p:txBody>
          <a:bodyPr numCol="1" spcCol="0" lIns="90000" rIns="90000" tIns="45000" bIns="45000" anchor="t">
            <a:noAutofit/>
          </a:bodyPr>
          <a:p>
            <a:pPr>
              <a:lnSpc>
                <a:spcPct val="95000"/>
              </a:lnSpc>
              <a:tabLst>
                <a:tab algn="l" pos="0"/>
              </a:tabLst>
            </a:pPr>
            <a:endParaRPr b="0" lang="fr-FR" sz="2400" spc="-1" strike="noStrike">
              <a:solidFill>
                <a:srgbClr val="ffffff"/>
              </a:solidFill>
              <a:latin typeface="Times New Roman"/>
              <a:ea typeface="DejaVu Sans"/>
            </a:endParaRPr>
          </a:p>
        </p:txBody>
      </p:sp>
      <p:pic>
        <p:nvPicPr>
          <p:cNvPr id="843" name="Image 6" descr=""/>
          <p:cNvPicPr/>
          <p:nvPr/>
        </p:nvPicPr>
        <p:blipFill>
          <a:blip r:embed="rId1"/>
          <a:stretch/>
        </p:blipFill>
        <p:spPr>
          <a:xfrm>
            <a:off x="5773680" y="1713600"/>
            <a:ext cx="4091040" cy="2406960"/>
          </a:xfrm>
          <a:prstGeom prst="rect">
            <a:avLst/>
          </a:prstGeom>
          <a:ln w="0">
            <a:noFill/>
          </a:ln>
        </p:spPr>
      </p:pic>
      <p:pic>
        <p:nvPicPr>
          <p:cNvPr id="844" name="Image 7" descr=""/>
          <p:cNvPicPr/>
          <p:nvPr/>
        </p:nvPicPr>
        <p:blipFill>
          <a:blip r:embed="rId2"/>
          <a:stretch/>
        </p:blipFill>
        <p:spPr>
          <a:xfrm>
            <a:off x="1018800" y="1761120"/>
            <a:ext cx="4682160" cy="2340720"/>
          </a:xfrm>
          <a:prstGeom prst="rect">
            <a:avLst/>
          </a:prstGeom>
          <a:ln w="0">
            <a:noFill/>
          </a:ln>
        </p:spPr>
      </p:pic>
      <p:pic>
        <p:nvPicPr>
          <p:cNvPr id="845" name="Image 11" descr=""/>
          <p:cNvPicPr/>
          <p:nvPr/>
        </p:nvPicPr>
        <p:blipFill>
          <a:blip r:embed="rId3"/>
          <a:stretch/>
        </p:blipFill>
        <p:spPr>
          <a:xfrm>
            <a:off x="1101960" y="4351320"/>
            <a:ext cx="9216000" cy="3136320"/>
          </a:xfrm>
          <a:prstGeom prst="rect">
            <a:avLst/>
          </a:prstGeom>
          <a:ln w="0">
            <a:noFill/>
          </a:ln>
        </p:spPr>
      </p:pic>
      <p:sp>
        <p:nvSpPr>
          <p:cNvPr id="846" name="Rectangle à coins arrondis 16"/>
          <p:cNvSpPr/>
          <p:nvPr/>
        </p:nvSpPr>
        <p:spPr>
          <a:xfrm>
            <a:off x="3672000" y="233640"/>
            <a:ext cx="3311640" cy="45972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847" name="ZoneTexte 12"/>
          <p:cNvSpPr/>
          <p:nvPr/>
        </p:nvSpPr>
        <p:spPr>
          <a:xfrm>
            <a:off x="3938760" y="218880"/>
            <a:ext cx="1040184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400" spc="-1" strike="noStrike">
                <a:solidFill>
                  <a:schemeClr val="accent2">
                    <a:lumMod val="75000"/>
                  </a:schemeClr>
                </a:solidFill>
                <a:latin typeface="Times New Roman"/>
                <a:ea typeface="DejaVu Sans"/>
              </a:rPr>
              <a:t>Perspectives d’avenir</a:t>
            </a:r>
            <a:endParaRPr b="0" lang="fr-FR" sz="2400" spc="-1" strike="noStrike">
              <a:solidFill>
                <a:srgbClr val="000000"/>
              </a:solidFill>
              <a:latin typeface="Arial"/>
            </a:endParaRPr>
          </a:p>
        </p:txBody>
      </p:sp>
      <p:sp>
        <p:nvSpPr>
          <p:cNvPr id="848" name="Rectangle à coins arrondis 13"/>
          <p:cNvSpPr/>
          <p:nvPr/>
        </p:nvSpPr>
        <p:spPr>
          <a:xfrm>
            <a:off x="1053360" y="1018080"/>
            <a:ext cx="8679960" cy="694440"/>
          </a:xfrm>
          <a:prstGeom prst="roundRect">
            <a:avLst>
              <a:gd name="adj" fmla="val 16667"/>
            </a:avLst>
          </a:prstGeom>
          <a:solidFill>
            <a:srgbClr val="eec412"/>
          </a:solidFill>
          <a:ln w="19050">
            <a:solidFill>
              <a:srgbClr val="c2fff0"/>
            </a:solidFill>
            <a:round/>
          </a:ln>
        </p:spPr>
        <p:style>
          <a:lnRef idx="0"/>
          <a:fillRef idx="0"/>
          <a:effectRef idx="0"/>
          <a:fontRef idx="minor"/>
        </p:style>
        <p:txBody>
          <a:bodyPr lIns="90000" rIns="90000" tIns="45000" bIns="45000" anchor="t">
            <a:noAutofit/>
          </a:bodyPr>
          <a:p>
            <a:pPr>
              <a:lnSpc>
                <a:spcPct val="95000"/>
              </a:lnSpc>
            </a:pPr>
            <a:endParaRPr b="0" lang="fr-FR" sz="2400" spc="-1" strike="noStrike">
              <a:solidFill>
                <a:srgbClr val="ffffff"/>
              </a:solidFill>
              <a:latin typeface="Times New Roman"/>
              <a:ea typeface="DejaVu Sans"/>
            </a:endParaRPr>
          </a:p>
        </p:txBody>
      </p:sp>
      <p:sp>
        <p:nvSpPr>
          <p:cNvPr id="849" name="Rectangle 3"/>
          <p:cNvSpPr/>
          <p:nvPr/>
        </p:nvSpPr>
        <p:spPr>
          <a:xfrm>
            <a:off x="1433880" y="1018080"/>
            <a:ext cx="10636200" cy="17967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000" spc="-1" strike="noStrike">
                <a:solidFill>
                  <a:schemeClr val="accent2">
                    <a:lumMod val="75000"/>
                  </a:schemeClr>
                </a:solidFill>
                <a:latin typeface="Times New Roman"/>
                <a:ea typeface="DejaVu Sans"/>
              </a:rPr>
              <a:t>Le télescope James Webb (diamètre 6,5 m) lancé en décembre 2021 a des</a:t>
            </a:r>
            <a:endParaRPr b="0" lang="fr-FR" sz="2000" spc="-1" strike="noStrike">
              <a:solidFill>
                <a:srgbClr val="000000"/>
              </a:solidFill>
              <a:latin typeface="Arial"/>
            </a:endParaRPr>
          </a:p>
          <a:p>
            <a:pPr>
              <a:lnSpc>
                <a:spcPct val="100000"/>
              </a:lnSpc>
            </a:pPr>
            <a:r>
              <a:rPr b="0" lang="fr-FR" sz="2000" spc="-1" strike="noStrike">
                <a:solidFill>
                  <a:schemeClr val="accent2">
                    <a:lumMod val="75000"/>
                  </a:schemeClr>
                </a:solidFill>
                <a:latin typeface="Times New Roman"/>
                <a:ea typeface="DejaVu Sans"/>
              </a:rPr>
              <a:t> </a:t>
            </a:r>
            <a:r>
              <a:rPr b="0" lang="fr-FR" sz="2000" spc="-1" strike="noStrike">
                <a:solidFill>
                  <a:schemeClr val="accent2">
                    <a:lumMod val="75000"/>
                  </a:schemeClr>
                </a:solidFill>
                <a:latin typeface="Times New Roman"/>
                <a:ea typeface="DejaVu Sans"/>
              </a:rPr>
              <a:t>capacités optiques bien supérieures au télescope Hubble (diamètre 2,40 m).</a:t>
            </a:r>
            <a:endParaRPr b="0" lang="fr-FR" sz="2000" spc="-1" strike="noStrike">
              <a:solidFill>
                <a:srgbClr val="000000"/>
              </a:solidFill>
              <a:latin typeface="Arial"/>
            </a:endParaRPr>
          </a:p>
          <a:p>
            <a:pPr>
              <a:lnSpc>
                <a:spcPct val="100000"/>
              </a:lnSpc>
            </a:pPr>
            <a:endParaRPr b="0" lang="fr-FR" sz="2400" spc="-1" strike="noStrike">
              <a:solidFill>
                <a:srgbClr val="000000"/>
              </a:solidFill>
              <a:latin typeface="Arial"/>
            </a:endParaRPr>
          </a:p>
          <a:p>
            <a:pPr>
              <a:lnSpc>
                <a:spcPct val="100000"/>
              </a:lnSpc>
            </a:pPr>
            <a:endParaRPr b="0" lang="fr-FR" sz="2400" spc="-1" strike="noStrike">
              <a:solidFill>
                <a:srgbClr val="000000"/>
              </a:solidFill>
              <a:latin typeface="Arial"/>
            </a:endParaRPr>
          </a:p>
          <a:p>
            <a:pPr>
              <a:lnSpc>
                <a:spcPct val="100000"/>
              </a:lnSpc>
            </a:pPr>
            <a:endParaRPr b="0" lang="fr-FR" sz="2400" spc="-1" strike="noStrike">
              <a:solidFill>
                <a:srgbClr val="000000"/>
              </a:solidFill>
              <a:latin typeface="Arial"/>
            </a:endParaRPr>
          </a:p>
        </p:txBody>
      </p:sp>
      <p:sp>
        <p:nvSpPr>
          <p:cNvPr id="850" name="ZoneTexte 4"/>
          <p:cNvSpPr/>
          <p:nvPr/>
        </p:nvSpPr>
        <p:spPr>
          <a:xfrm>
            <a:off x="1728000" y="4013280"/>
            <a:ext cx="34189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800" spc="-1" strike="noStrike">
                <a:solidFill>
                  <a:srgbClr val="f2f2f2"/>
                </a:solidFill>
                <a:latin typeface="Times New Roman"/>
                <a:ea typeface="DejaVu Sans"/>
              </a:rPr>
              <a:t>Hubble altitude 570 km</a:t>
            </a:r>
            <a:endParaRPr b="0" lang="fr-FR" sz="1800" spc="-1" strike="noStrike">
              <a:solidFill>
                <a:srgbClr val="000000"/>
              </a:solidFill>
              <a:latin typeface="Arial"/>
            </a:endParaRPr>
          </a:p>
        </p:txBody>
      </p:sp>
      <p:sp>
        <p:nvSpPr>
          <p:cNvPr id="851" name="ZoneTexte 5"/>
          <p:cNvSpPr/>
          <p:nvPr/>
        </p:nvSpPr>
        <p:spPr>
          <a:xfrm>
            <a:off x="5508720" y="4029120"/>
            <a:ext cx="50400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800" spc="-1" strike="noStrike">
                <a:solidFill>
                  <a:srgbClr val="f2f2f2"/>
                </a:solidFill>
                <a:latin typeface="Times New Roman"/>
                <a:ea typeface="DejaVu Sans"/>
              </a:rPr>
              <a:t>Jammes-Webb à 1,5 million de km de la Terre.</a:t>
            </a:r>
            <a:endParaRPr b="0" lang="fr-FR" sz="18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369" dur="indefinite" restart="never" nodeType="tmRoot">
          <p:childTnLst>
            <p:seq>
              <p:cTn id="370" dur="indefinite" nodeType="mainSeq">
                <p:childTnLst>
                  <p:par>
                    <p:cTn id="371" fill="hold">
                      <p:stCondLst>
                        <p:cond delay="0"/>
                      </p:stCondLst>
                      <p:childTnLst>
                        <p:par>
                          <p:cTn id="372" fill="hold">
                            <p:stCondLst>
                              <p:cond delay="0"/>
                            </p:stCondLst>
                            <p:childTnLst>
                              <p:par>
                                <p:cTn id="373" nodeType="withEffect" fill="hold" presetClass="entr" presetID="1">
                                  <p:stCondLst>
                                    <p:cond delay="0"/>
                                  </p:stCondLst>
                                  <p:childTnLst>
                                    <p:set>
                                      <p:cBhvr>
                                        <p:cTn id="374" dur="1" fill="hold">
                                          <p:stCondLst>
                                            <p:cond delay="0"/>
                                          </p:stCondLst>
                                        </p:cTn>
                                        <p:tgtEl>
                                          <p:spTgt spid="8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852" name="Object 2"/>
          <p:cNvGraphicFramePr/>
          <p:nvPr/>
        </p:nvGraphicFramePr>
        <p:xfrm>
          <a:off x="-144360" y="0"/>
          <a:ext cx="10260000" cy="7558920"/>
        </p:xfrm>
        <a:graphic>
          <a:graphicData uri="http://schemas.openxmlformats.org/presentationml/2006/ole">
            <p:oleObj progId="CorelPhotoPaint.Image.7" r:id="rId1" spid="">
              <p:embed/>
              <p:pic>
                <p:nvPicPr>
                  <p:cNvPr id="853" name="Object 2" descr=""/>
                  <p:cNvPicPr/>
                  <p:nvPr/>
                </p:nvPicPr>
                <p:blipFill>
                  <a:blip r:embed="rId2"/>
                  <a:stretch/>
                </p:blipFill>
                <p:spPr>
                  <a:xfrm>
                    <a:off x="-144360" y="0"/>
                    <a:ext cx="10260000" cy="7558920"/>
                  </a:xfrm>
                  <a:prstGeom prst="rect">
                    <a:avLst/>
                  </a:prstGeom>
                  <a:ln w="0">
                    <a:noFill/>
                  </a:ln>
                </p:spPr>
              </p:pic>
            </p:oleObj>
          </a:graphicData>
        </a:graphic>
      </p:graphicFrame>
      <p:sp>
        <p:nvSpPr>
          <p:cNvPr id="854" name="Rectangle à coins arrondis 4"/>
          <p:cNvSpPr/>
          <p:nvPr/>
        </p:nvSpPr>
        <p:spPr>
          <a:xfrm>
            <a:off x="1800000" y="317160"/>
            <a:ext cx="6408000" cy="41436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855" name="Rectangle 1"/>
          <p:cNvSpPr/>
          <p:nvPr/>
        </p:nvSpPr>
        <p:spPr>
          <a:xfrm>
            <a:off x="1728000" y="261720"/>
            <a:ext cx="811044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400" spc="-1" strike="noStrike">
                <a:solidFill>
                  <a:schemeClr val="accent6">
                    <a:lumMod val="75000"/>
                  </a:schemeClr>
                </a:solidFill>
                <a:latin typeface="Times New Roman"/>
                <a:ea typeface="DejaVu Sans"/>
              </a:rPr>
              <a:t>  </a:t>
            </a:r>
            <a:r>
              <a:rPr b="0" lang="fr-FR" sz="2000" spc="-1" strike="noStrike">
                <a:solidFill>
                  <a:schemeClr val="accent6">
                    <a:lumMod val="75000"/>
                  </a:schemeClr>
                </a:solidFill>
                <a:latin typeface="Times New Roman"/>
                <a:ea typeface="DejaVu Sans"/>
              </a:rPr>
              <a:t>Le télescope géant européen ELT sera opérationnel en 2027  </a:t>
            </a:r>
            <a:endParaRPr b="0" lang="fr-FR" sz="2000" spc="-1" strike="noStrike">
              <a:solidFill>
                <a:srgbClr val="000000"/>
              </a:solidFill>
              <a:latin typeface="Arial"/>
            </a:endParaRPr>
          </a:p>
        </p:txBody>
      </p:sp>
      <p:pic>
        <p:nvPicPr>
          <p:cNvPr id="856" name="Image 3" descr=""/>
          <p:cNvPicPr/>
          <p:nvPr/>
        </p:nvPicPr>
        <p:blipFill>
          <a:blip r:embed="rId3"/>
          <a:stretch/>
        </p:blipFill>
        <p:spPr>
          <a:xfrm>
            <a:off x="143640" y="1835640"/>
            <a:ext cx="9765360" cy="5483880"/>
          </a:xfrm>
          <a:prstGeom prst="rect">
            <a:avLst/>
          </a:prstGeom>
          <a:ln w="0">
            <a:noFill/>
          </a:ln>
        </p:spPr>
      </p:pic>
      <p:sp>
        <p:nvSpPr>
          <p:cNvPr id="857" name="Rectangle à coins arrondis 6"/>
          <p:cNvSpPr/>
          <p:nvPr/>
        </p:nvSpPr>
        <p:spPr>
          <a:xfrm>
            <a:off x="143640" y="971640"/>
            <a:ext cx="9694440" cy="575280"/>
          </a:xfrm>
          <a:prstGeom prst="roundRect">
            <a:avLst>
              <a:gd name="adj" fmla="val 16667"/>
            </a:avLst>
          </a:prstGeom>
          <a:solidFill>
            <a:srgbClr val="eec412"/>
          </a:solidFill>
          <a:ln w="19050">
            <a:solidFill>
              <a:srgbClr val="c2fff0"/>
            </a:solidFill>
            <a:round/>
          </a:ln>
        </p:spPr>
        <p:style>
          <a:lnRef idx="0"/>
          <a:fillRef idx="0"/>
          <a:effectRef idx="0"/>
          <a:fontRef idx="minor"/>
        </p:style>
        <p:txBody>
          <a:bodyPr lIns="90000" rIns="90000" tIns="45000" bIns="45000" anchor="t">
            <a:noAutofit/>
          </a:bodyPr>
          <a:p>
            <a:pPr>
              <a:lnSpc>
                <a:spcPct val="95000"/>
              </a:lnSpc>
            </a:pPr>
            <a:endParaRPr b="0" lang="fr-FR" sz="2400" spc="-1" strike="noStrike">
              <a:solidFill>
                <a:srgbClr val="ffffff"/>
              </a:solidFill>
              <a:latin typeface="Times New Roman"/>
              <a:ea typeface="DejaVu Sans"/>
            </a:endParaRPr>
          </a:p>
        </p:txBody>
      </p:sp>
      <p:sp>
        <p:nvSpPr>
          <p:cNvPr id="858" name="ZoneTexte 7"/>
          <p:cNvSpPr/>
          <p:nvPr/>
        </p:nvSpPr>
        <p:spPr>
          <a:xfrm>
            <a:off x="-72360" y="956520"/>
            <a:ext cx="10152000" cy="6382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fr-FR" sz="1800" spc="-1" strike="noStrike">
                <a:solidFill>
                  <a:schemeClr val="accent2">
                    <a:lumMod val="75000"/>
                  </a:schemeClr>
                </a:solidFill>
                <a:latin typeface="Times New Roman"/>
                <a:ea typeface="DejaVu Sans"/>
              </a:rPr>
              <a:t>Ce futur télescope situé au Chili à 3000 mètres d’altitude sera doté d’un miroir de 39 mètres de diamètre.</a:t>
            </a:r>
            <a:endParaRPr b="0" lang="fr-FR" sz="1800" spc="-1" strike="noStrike">
              <a:solidFill>
                <a:srgbClr val="000000"/>
              </a:solidFill>
              <a:latin typeface="Arial"/>
            </a:endParaRPr>
          </a:p>
          <a:p>
            <a:pPr algn="ctr">
              <a:lnSpc>
                <a:spcPct val="100000"/>
              </a:lnSpc>
            </a:pPr>
            <a:r>
              <a:rPr b="0" lang="fr-FR" sz="1800" spc="-1" strike="noStrike">
                <a:solidFill>
                  <a:schemeClr val="accent2">
                    <a:lumMod val="75000"/>
                  </a:schemeClr>
                </a:solidFill>
                <a:latin typeface="Times New Roman"/>
                <a:ea typeface="DejaVu Sans"/>
              </a:rPr>
              <a:t>Il collectera 15 fois plus de lumière que les plus grands télescopes existants.</a:t>
            </a:r>
            <a:endParaRPr b="0" lang="fr-FR" sz="18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375" dur="indefinite" restart="never" nodeType="tmRoot">
          <p:childTnLst>
            <p:seq>
              <p:cTn id="376" dur="indefinite" nodeType="mainSeq">
                <p:childTnLst>
                  <p:par>
                    <p:cTn id="377" fill="hold">
                      <p:stCondLst>
                        <p:cond delay="0"/>
                      </p:stCondLst>
                      <p:childTnLst>
                        <p:par>
                          <p:cTn id="378" fill="hold">
                            <p:stCondLst>
                              <p:cond delay="0"/>
                            </p:stCondLst>
                            <p:childTnLst>
                              <p:par>
                                <p:cTn id="379" nodeType="withEffect" fill="hold" presetClass="entr" presetID="1">
                                  <p:stCondLst>
                                    <p:cond delay="0"/>
                                  </p:stCondLst>
                                  <p:childTnLst>
                                    <p:set>
                                      <p:cBhvr>
                                        <p:cTn id="380" dur="1" fill="hold">
                                          <p:stCondLst>
                                            <p:cond delay="0"/>
                                          </p:stCondLst>
                                        </p:cTn>
                                        <p:tgtEl>
                                          <p:spTgt spid="8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59" name="Image 2" descr=""/>
          <p:cNvPicPr/>
          <p:nvPr/>
        </p:nvPicPr>
        <p:blipFill>
          <a:blip r:embed="rId1"/>
          <a:stretch/>
        </p:blipFill>
        <p:spPr>
          <a:xfrm>
            <a:off x="-10153440" y="-108720"/>
            <a:ext cx="22753080" cy="9581760"/>
          </a:xfrm>
          <a:prstGeom prst="rect">
            <a:avLst/>
          </a:prstGeom>
          <a:ln w="0">
            <a:noFill/>
          </a:ln>
        </p:spPr>
      </p:pic>
      <p:sp>
        <p:nvSpPr>
          <p:cNvPr id="860" name="Rectangle à coins arrondis 3"/>
          <p:cNvSpPr/>
          <p:nvPr/>
        </p:nvSpPr>
        <p:spPr>
          <a:xfrm>
            <a:off x="287640" y="4743720"/>
            <a:ext cx="4605480" cy="1699560"/>
          </a:xfrm>
          <a:prstGeom prst="roundRect">
            <a:avLst>
              <a:gd name="adj" fmla="val 16667"/>
            </a:avLst>
          </a:prstGeom>
          <a:solidFill>
            <a:schemeClr val="accent3">
              <a:lumMod val="75000"/>
            </a:schemeClr>
          </a:solidFill>
          <a:ln w="127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2400" spc="-1" strike="noStrike">
              <a:solidFill>
                <a:srgbClr val="ffffff"/>
              </a:solidFill>
              <a:latin typeface="Times New Roman"/>
              <a:ea typeface="DejaVu Sans"/>
            </a:endParaRPr>
          </a:p>
        </p:txBody>
      </p:sp>
      <p:sp>
        <p:nvSpPr>
          <p:cNvPr id="861" name="Rectangle 1"/>
          <p:cNvSpPr/>
          <p:nvPr/>
        </p:nvSpPr>
        <p:spPr>
          <a:xfrm>
            <a:off x="-2593800" y="4845240"/>
            <a:ext cx="10368720" cy="11869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fr-FR" sz="1800" spc="-1" strike="noStrike">
                <a:solidFill>
                  <a:schemeClr val="accent2">
                    <a:lumMod val="75000"/>
                  </a:schemeClr>
                </a:solidFill>
                <a:latin typeface="Times New Roman"/>
                <a:ea typeface="DejaVu Sans"/>
              </a:rPr>
              <a:t>Juillet 2022 : le télescope James Webb découvre</a:t>
            </a:r>
            <a:endParaRPr b="0" lang="fr-FR" sz="1800" spc="-1" strike="noStrike">
              <a:solidFill>
                <a:srgbClr val="000000"/>
              </a:solidFill>
              <a:latin typeface="Arial"/>
            </a:endParaRPr>
          </a:p>
          <a:p>
            <a:pPr algn="ctr">
              <a:lnSpc>
                <a:spcPct val="100000"/>
              </a:lnSpc>
            </a:pPr>
            <a:r>
              <a:rPr b="0" lang="fr-FR" sz="1800" spc="-1" strike="noStrike">
                <a:solidFill>
                  <a:schemeClr val="accent2">
                    <a:lumMod val="75000"/>
                  </a:schemeClr>
                </a:solidFill>
                <a:latin typeface="Times New Roman"/>
                <a:ea typeface="DejaVu Sans"/>
              </a:rPr>
              <a:t> </a:t>
            </a:r>
            <a:r>
              <a:rPr b="0" lang="fr-FR" sz="1800" spc="-1" strike="noStrike">
                <a:solidFill>
                  <a:schemeClr val="accent2">
                    <a:lumMod val="75000"/>
                  </a:schemeClr>
                </a:solidFill>
                <a:latin typeface="Times New Roman"/>
                <a:ea typeface="DejaVu Sans"/>
              </a:rPr>
              <a:t>à 13,5 milliards d’années lumière la galaxie</a:t>
            </a:r>
            <a:endParaRPr b="0" lang="fr-FR" sz="1800" spc="-1" strike="noStrike">
              <a:solidFill>
                <a:srgbClr val="000000"/>
              </a:solidFill>
              <a:latin typeface="Arial"/>
            </a:endParaRPr>
          </a:p>
          <a:p>
            <a:pPr algn="ctr">
              <a:lnSpc>
                <a:spcPct val="100000"/>
              </a:lnSpc>
            </a:pPr>
            <a:r>
              <a:rPr b="0" lang="fr-FR" sz="1800" spc="-1" strike="noStrike">
                <a:solidFill>
                  <a:schemeClr val="accent2">
                    <a:lumMod val="75000"/>
                  </a:schemeClr>
                </a:solidFill>
                <a:latin typeface="Times New Roman"/>
                <a:ea typeface="DejaVu Sans"/>
              </a:rPr>
              <a:t> </a:t>
            </a:r>
            <a:r>
              <a:rPr b="0" lang="fr-FR" sz="1800" spc="-1" strike="noStrike">
                <a:solidFill>
                  <a:schemeClr val="accent2">
                    <a:lumMod val="75000"/>
                  </a:schemeClr>
                </a:solidFill>
                <a:latin typeface="Times New Roman"/>
                <a:ea typeface="DejaVu Sans"/>
              </a:rPr>
              <a:t>la plus lointaine observée à ce jour.</a:t>
            </a:r>
            <a:endParaRPr b="0" lang="fr-FR" sz="1800" spc="-1" strike="noStrike">
              <a:solidFill>
                <a:srgbClr val="000000"/>
              </a:solidFill>
              <a:latin typeface="Arial"/>
            </a:endParaRPr>
          </a:p>
          <a:p>
            <a:pPr>
              <a:lnSpc>
                <a:spcPct val="100000"/>
              </a:lnSpc>
            </a:pPr>
            <a:endParaRPr b="0" lang="fr-FR" sz="1800" spc="-1" strike="noStrike">
              <a:solidFill>
                <a:srgbClr val="000000"/>
              </a:solidFill>
              <a:latin typeface="Arial"/>
            </a:endParaRPr>
          </a:p>
        </p:txBody>
      </p:sp>
      <p:sp>
        <p:nvSpPr>
          <p:cNvPr id="862" name="Rectangle 2"/>
          <p:cNvSpPr/>
          <p:nvPr/>
        </p:nvSpPr>
        <p:spPr>
          <a:xfrm>
            <a:off x="9936720" y="-252720"/>
            <a:ext cx="142920" cy="8928360"/>
          </a:xfrm>
          <a:prstGeom prst="rect">
            <a:avLst/>
          </a:prstGeom>
          <a:solidFill>
            <a:schemeClr val="tx1"/>
          </a:solidFill>
          <a:ln w="9525">
            <a:solidFill>
              <a:srgbClr val="000000"/>
            </a:solidFill>
            <a:round/>
          </a:ln>
        </p:spPr>
        <p:style>
          <a:lnRef idx="0"/>
          <a:fillRef idx="0"/>
          <a:effectRef idx="0"/>
          <a:fontRef idx="minor"/>
        </p:style>
        <p:txBody>
          <a:bodyPr numCol="1" spcCol="0" lIns="90000" rIns="90000" tIns="45000" bIns="45000" anchor="t">
            <a:noAutofit/>
          </a:bodyPr>
          <a:p>
            <a:pPr>
              <a:lnSpc>
                <a:spcPct val="95000"/>
              </a:lnSpc>
              <a:tabLst>
                <a:tab algn="l" pos="0"/>
              </a:tabLst>
            </a:pPr>
            <a:endParaRPr b="0" lang="fr-FR" sz="2400" spc="-1" strike="noStrike">
              <a:solidFill>
                <a:srgbClr val="ffffff"/>
              </a:solidFill>
              <a:latin typeface="Times New Roman"/>
              <a:ea typeface="DejaVu Sans"/>
            </a:endParaRPr>
          </a:p>
        </p:txBody>
      </p:sp>
      <p:sp>
        <p:nvSpPr>
          <p:cNvPr id="863" name="ZoneTexte 4"/>
          <p:cNvSpPr/>
          <p:nvPr/>
        </p:nvSpPr>
        <p:spPr>
          <a:xfrm>
            <a:off x="-3168720" y="6876360"/>
            <a:ext cx="4968000" cy="4608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endParaRPr b="0" lang="fr-FR" sz="2400" spc="-1" strike="noStrike">
              <a:solidFill>
                <a:srgbClr val="b3b3b3"/>
              </a:solidFill>
              <a:latin typeface="Times New Roman"/>
              <a:ea typeface="DejaVu Sans"/>
            </a:endParaRPr>
          </a:p>
        </p:txBody>
      </p:sp>
      <p:pic>
        <p:nvPicPr>
          <p:cNvPr id="864" name="Image 8" descr=""/>
          <p:cNvPicPr/>
          <p:nvPr/>
        </p:nvPicPr>
        <p:blipFill>
          <a:blip r:embed="rId2"/>
          <a:stretch/>
        </p:blipFill>
        <p:spPr>
          <a:xfrm rot="5400000">
            <a:off x="5195160" y="3801240"/>
            <a:ext cx="4509360" cy="3006000"/>
          </a:xfrm>
          <a:prstGeom prst="rect">
            <a:avLst/>
          </a:prstGeom>
          <a:ln w="0">
            <a:noFill/>
          </a:ln>
        </p:spPr>
      </p:pic>
      <p:sp>
        <p:nvSpPr>
          <p:cNvPr id="865" name="Rectangle 11"/>
          <p:cNvSpPr/>
          <p:nvPr/>
        </p:nvSpPr>
        <p:spPr>
          <a:xfrm>
            <a:off x="71640" y="5680800"/>
            <a:ext cx="5037840" cy="6382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fr-FR" sz="1800" spc="-1" strike="noStrike">
                <a:solidFill>
                  <a:schemeClr val="accent2">
                    <a:lumMod val="75000"/>
                  </a:schemeClr>
                </a:solidFill>
                <a:latin typeface="Times New Roman"/>
                <a:ea typeface="DejaVu Sans"/>
              </a:rPr>
              <a:t>Elle nous apparaît telle qu’elle était seulement </a:t>
            </a:r>
            <a:endParaRPr b="0" lang="fr-FR" sz="1800" spc="-1" strike="noStrike">
              <a:solidFill>
                <a:srgbClr val="000000"/>
              </a:solidFill>
              <a:latin typeface="Arial"/>
            </a:endParaRPr>
          </a:p>
          <a:p>
            <a:pPr algn="ctr">
              <a:lnSpc>
                <a:spcPct val="100000"/>
              </a:lnSpc>
            </a:pPr>
            <a:r>
              <a:rPr b="0" lang="fr-FR" sz="1800" spc="-1" strike="noStrike">
                <a:solidFill>
                  <a:schemeClr val="accent2">
                    <a:lumMod val="75000"/>
                  </a:schemeClr>
                </a:solidFill>
                <a:latin typeface="Times New Roman"/>
                <a:ea typeface="DejaVu Sans"/>
              </a:rPr>
              <a:t>320 millions d’années après le big bang.</a:t>
            </a:r>
            <a:endParaRPr b="0" lang="fr-FR" sz="1800" spc="-1" strike="noStrike">
              <a:solidFill>
                <a:srgbClr val="000000"/>
              </a:solidFill>
              <a:latin typeface="Arial"/>
            </a:endParaRPr>
          </a:p>
        </p:txBody>
      </p:sp>
      <p:cxnSp>
        <p:nvCxnSpPr>
          <p:cNvPr id="866" name="Connecteur droit 13"/>
          <p:cNvCxnSpPr/>
          <p:nvPr/>
        </p:nvCxnSpPr>
        <p:spPr>
          <a:xfrm>
            <a:off x="5328000" y="7380000"/>
            <a:ext cx="4249440" cy="720"/>
          </a:xfrm>
          <a:prstGeom prst="straightConnector1">
            <a:avLst/>
          </a:prstGeom>
          <a:ln w="28575">
            <a:solidFill>
              <a:srgbClr val="bfbfbf"/>
            </a:solidFill>
            <a:round/>
          </a:ln>
        </p:spPr>
      </p:cxnSp>
      <p:sp>
        <p:nvSpPr>
          <p:cNvPr id="867" name="Rectangle 14"/>
          <p:cNvSpPr/>
          <p:nvPr/>
        </p:nvSpPr>
        <p:spPr>
          <a:xfrm>
            <a:off x="5253840" y="7398000"/>
            <a:ext cx="4391640" cy="287280"/>
          </a:xfrm>
          <a:prstGeom prst="rect">
            <a:avLst/>
          </a:prstGeom>
          <a:solidFill>
            <a:schemeClr val="tx1"/>
          </a:solidFill>
          <a:ln w="9525">
            <a:noFill/>
          </a:ln>
        </p:spPr>
        <p:style>
          <a:lnRef idx="0"/>
          <a:fillRef idx="0"/>
          <a:effectRef idx="0"/>
          <a:fontRef idx="minor"/>
        </p:style>
        <p:txBody>
          <a:bodyPr numCol="1" spcCol="0" lIns="90000" rIns="90000" tIns="45000" bIns="45000" anchor="t">
            <a:noAutofit/>
          </a:bodyPr>
          <a:p>
            <a:pPr>
              <a:lnSpc>
                <a:spcPct val="95000"/>
              </a:lnSpc>
              <a:tabLst>
                <a:tab algn="l" pos="0"/>
              </a:tabLst>
            </a:pPr>
            <a:endParaRPr b="0" lang="fr-FR" sz="2400" spc="-1" strike="noStrike">
              <a:solidFill>
                <a:srgbClr val="ffffff"/>
              </a:solidFill>
              <a:latin typeface="Times New Roman"/>
              <a:ea typeface="DejaVu Sans"/>
            </a:endParaRPr>
          </a:p>
        </p:txBody>
      </p:sp>
    </p:spTree>
  </p:cSld>
  <mc:AlternateContent>
    <mc:Choice Requires="p14">
      <p:transition spd="slow" p14:dur="2000"/>
    </mc:Choice>
    <mc:Fallback>
      <p:transition spd="slow"/>
    </mc:Fallback>
  </mc:AlternateContent>
</p:sld>
</file>

<file path=ppt/slides/slide8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8" name="PlaceHolder 1"/>
          <p:cNvSpPr>
            <a:spLocks noGrp="1"/>
          </p:cNvSpPr>
          <p:nvPr>
            <p:ph type="title"/>
          </p:nvPr>
        </p:nvSpPr>
        <p:spPr>
          <a:xfrm>
            <a:off x="1260360" y="1236600"/>
            <a:ext cx="7558920" cy="2631240"/>
          </a:xfrm>
          <a:prstGeom prst="rect">
            <a:avLst/>
          </a:prstGeom>
          <a:noFill/>
          <a:ln w="0">
            <a:noFill/>
          </a:ln>
        </p:spPr>
        <p:txBody>
          <a:bodyPr numCol="1" spcCol="0" lIns="0" rIns="0" tIns="0" bIns="0" anchor="b">
            <a:noAutofit/>
          </a:bodyPr>
          <a:p>
            <a:pPr indent="0">
              <a:buNone/>
            </a:pPr>
            <a:endParaRPr b="0" lang="fr-FR" sz="4400" spc="-1" strike="noStrike">
              <a:solidFill>
                <a:srgbClr val="000000"/>
              </a:solidFill>
              <a:latin typeface="Arial"/>
              <a:ea typeface="DejaVu Sans"/>
            </a:endParaRPr>
          </a:p>
        </p:txBody>
      </p:sp>
      <p:sp>
        <p:nvSpPr>
          <p:cNvPr id="869" name="PlaceHolder 2"/>
          <p:cNvSpPr>
            <a:spLocks noGrp="1"/>
          </p:cNvSpPr>
          <p:nvPr>
            <p:ph type="subTitle"/>
          </p:nvPr>
        </p:nvSpPr>
        <p:spPr>
          <a:xfrm>
            <a:off x="1260360" y="3970440"/>
            <a:ext cx="7558920" cy="1824840"/>
          </a:xfrm>
          <a:prstGeom prst="rect">
            <a:avLst/>
          </a:prstGeom>
          <a:noFill/>
          <a:ln w="0">
            <a:noFill/>
          </a:ln>
        </p:spPr>
        <p:txBody>
          <a:bodyPr numCol="1" spcCol="0" lIns="0" rIns="0" tIns="0" bIns="0" anchor="t">
            <a:noAutofit/>
          </a:bodyPr>
          <a:p>
            <a:pPr indent="0" algn="ctr">
              <a:buNone/>
            </a:pPr>
            <a:endParaRPr b="0" lang="fr-FR" sz="2800" spc="-1" strike="noStrike">
              <a:solidFill>
                <a:srgbClr val="000000"/>
              </a:solidFill>
              <a:latin typeface="Arial"/>
              <a:ea typeface="DejaVu Sans"/>
            </a:endParaRPr>
          </a:p>
        </p:txBody>
      </p:sp>
      <p:pic>
        <p:nvPicPr>
          <p:cNvPr id="870" name="Image 4" descr="ciel-etoile-a-maupiti-3.jpg"/>
          <p:cNvPicPr/>
          <p:nvPr/>
        </p:nvPicPr>
        <p:blipFill>
          <a:blip r:embed="rId1"/>
          <a:stretch/>
        </p:blipFill>
        <p:spPr>
          <a:xfrm>
            <a:off x="123840" y="92160"/>
            <a:ext cx="9956160" cy="7466760"/>
          </a:xfrm>
          <a:prstGeom prst="rect">
            <a:avLst/>
          </a:prstGeom>
          <a:ln w="228600">
            <a:solidFill>
              <a:srgbClr val="000000"/>
            </a:solidFill>
            <a:miter/>
          </a:ln>
        </p:spPr>
      </p:pic>
      <p:pic>
        <p:nvPicPr>
          <p:cNvPr id="871" name="Image 4" descr=""/>
          <p:cNvPicPr/>
          <p:nvPr/>
        </p:nvPicPr>
        <p:blipFill>
          <a:blip r:embed="rId2"/>
          <a:stretch/>
        </p:blipFill>
        <p:spPr>
          <a:xfrm>
            <a:off x="-122400" y="625320"/>
            <a:ext cx="10459440" cy="7058880"/>
          </a:xfrm>
          <a:prstGeom prst="rect">
            <a:avLst/>
          </a:prstGeom>
          <a:ln w="0">
            <a:noFill/>
          </a:ln>
        </p:spPr>
      </p:pic>
      <p:sp>
        <p:nvSpPr>
          <p:cNvPr id="872" name="ZoneTexte 5"/>
          <p:cNvSpPr/>
          <p:nvPr/>
        </p:nvSpPr>
        <p:spPr>
          <a:xfrm>
            <a:off x="876240" y="-247680"/>
            <a:ext cx="8314560" cy="3056760"/>
          </a:xfrm>
          <a:prstGeom prst="rect">
            <a:avLst/>
          </a:prstGeom>
          <a:noFill/>
          <a:ln w="0">
            <a:noFill/>
          </a:ln>
        </p:spPr>
        <p:style>
          <a:lnRef idx="0"/>
          <a:fillRef idx="0"/>
          <a:effectRef idx="0"/>
          <a:fontRef idx="minor"/>
        </p:style>
        <p:txBody>
          <a:bodyPr lIns="100800" rIns="100800" tIns="50400" bIns="50400" anchor="t">
            <a:spAutoFit/>
          </a:bodyPr>
          <a:p>
            <a:pPr>
              <a:lnSpc>
                <a:spcPct val="100000"/>
              </a:lnSpc>
            </a:pPr>
            <a:r>
              <a:rPr b="1" lang="fr-FR" sz="9700" spc="-1" strike="noStrike">
                <a:solidFill>
                  <a:srgbClr val="f8d6f8"/>
                </a:solidFill>
                <a:latin typeface="Palace Script MT"/>
                <a:ea typeface="MingLiU_HKSCS-ExtB"/>
              </a:rPr>
              <a:t>Merci pour votre attention</a:t>
            </a:r>
            <a:endParaRPr b="0" lang="fr-FR" sz="97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159" name="Object 2"/>
          <p:cNvGraphicFramePr/>
          <p:nvPr/>
        </p:nvGraphicFramePr>
        <p:xfrm>
          <a:off x="0" y="-95400"/>
          <a:ext cx="10080000" cy="7690680"/>
        </p:xfrm>
        <a:graphic>
          <a:graphicData uri="http://schemas.openxmlformats.org/presentationml/2006/ole">
            <p:oleObj progId="CorelPhotoPaint.Image.7" r:id="rId1" spid="">
              <p:embed/>
              <p:pic>
                <p:nvPicPr>
                  <p:cNvPr id="160" name="Object 2" descr=""/>
                  <p:cNvPicPr/>
                  <p:nvPr/>
                </p:nvPicPr>
                <p:blipFill>
                  <a:blip r:embed="rId2"/>
                  <a:stretch/>
                </p:blipFill>
                <p:spPr>
                  <a:xfrm>
                    <a:off x="0" y="-95400"/>
                    <a:ext cx="10080000" cy="7690680"/>
                  </a:xfrm>
                  <a:prstGeom prst="rect">
                    <a:avLst/>
                  </a:prstGeom>
                  <a:ln w="0">
                    <a:noFill/>
                  </a:ln>
                </p:spPr>
              </p:pic>
            </p:oleObj>
          </a:graphicData>
        </a:graphic>
      </p:graphicFrame>
      <p:sp>
        <p:nvSpPr>
          <p:cNvPr id="161" name="ZoneTexte 4"/>
          <p:cNvSpPr/>
          <p:nvPr/>
        </p:nvSpPr>
        <p:spPr>
          <a:xfrm>
            <a:off x="2592360" y="168120"/>
            <a:ext cx="8424000" cy="4611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endParaRPr b="0" lang="fr-FR" sz="2400" spc="-1" strike="noStrike">
              <a:solidFill>
                <a:srgbClr val="ffcc00"/>
              </a:solidFill>
              <a:latin typeface="Times New Roman"/>
              <a:ea typeface="DejaVu Sans"/>
            </a:endParaRPr>
          </a:p>
        </p:txBody>
      </p:sp>
      <p:sp>
        <p:nvSpPr>
          <p:cNvPr id="162" name="ZoneTexte 1"/>
          <p:cNvSpPr/>
          <p:nvPr/>
        </p:nvSpPr>
        <p:spPr>
          <a:xfrm>
            <a:off x="2303640" y="7020000"/>
            <a:ext cx="3384000" cy="2721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1200" spc="-1" strike="noStrike">
                <a:solidFill>
                  <a:srgbClr val="ffffff"/>
                </a:solidFill>
                <a:latin typeface="Times New Roman"/>
                <a:ea typeface="DejaVu Sans"/>
              </a:rPr>
              <a:t>Distance Soleil / Terre en modèle réduit</a:t>
            </a:r>
            <a:endParaRPr b="0" lang="fr-FR" sz="1200" spc="-1" strike="noStrike">
              <a:solidFill>
                <a:srgbClr val="000000"/>
              </a:solidFill>
              <a:latin typeface="Arial"/>
            </a:endParaRPr>
          </a:p>
        </p:txBody>
      </p:sp>
      <p:pic>
        <p:nvPicPr>
          <p:cNvPr id="163" name="Picture 2" descr="le Soleil et ses Planètes"/>
          <p:cNvPicPr/>
          <p:nvPr/>
        </p:nvPicPr>
        <p:blipFill>
          <a:blip r:embed="rId3"/>
          <a:stretch/>
        </p:blipFill>
        <p:spPr>
          <a:xfrm>
            <a:off x="1440000" y="534240"/>
            <a:ext cx="7416720" cy="7200360"/>
          </a:xfrm>
          <a:prstGeom prst="rect">
            <a:avLst/>
          </a:prstGeom>
          <a:ln w="0">
            <a:noFill/>
          </a:ln>
        </p:spPr>
      </p:pic>
      <p:sp>
        <p:nvSpPr>
          <p:cNvPr id="164" name="ZoneTexte 1"/>
          <p:cNvSpPr/>
          <p:nvPr/>
        </p:nvSpPr>
        <p:spPr>
          <a:xfrm>
            <a:off x="7416720" y="6012000"/>
            <a:ext cx="1655640" cy="3330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600" spc="-1" strike="noStrike">
                <a:solidFill>
                  <a:srgbClr val="ffffff"/>
                </a:solidFill>
                <a:latin typeface="Times New Roman"/>
                <a:ea typeface="DejaVu Sans"/>
              </a:rPr>
              <a:t>Taches noires</a:t>
            </a:r>
            <a:endParaRPr b="0" lang="fr-FR" sz="1600" spc="-1" strike="noStrike">
              <a:solidFill>
                <a:srgbClr val="000000"/>
              </a:solidFill>
              <a:latin typeface="Arial"/>
            </a:endParaRPr>
          </a:p>
        </p:txBody>
      </p:sp>
      <p:cxnSp>
        <p:nvCxnSpPr>
          <p:cNvPr id="165" name="Connecteur droit avec flèche 3"/>
          <p:cNvCxnSpPr/>
          <p:nvPr/>
        </p:nvCxnSpPr>
        <p:spPr>
          <a:xfrm flipH="1" flipV="1">
            <a:off x="7560360" y="5523480"/>
            <a:ext cx="432720" cy="570600"/>
          </a:xfrm>
          <a:prstGeom prst="straightConnector1">
            <a:avLst/>
          </a:prstGeom>
          <a:ln w="12700">
            <a:solidFill>
              <a:srgbClr val="ffffff"/>
            </a:solidFill>
            <a:round/>
            <a:tailEnd len="med" type="triangle" w="med"/>
          </a:ln>
        </p:spPr>
      </p:cxnSp>
      <p:sp>
        <p:nvSpPr>
          <p:cNvPr id="166" name="ZoneTexte 5"/>
          <p:cNvSpPr/>
          <p:nvPr/>
        </p:nvSpPr>
        <p:spPr>
          <a:xfrm>
            <a:off x="730080" y="2143800"/>
            <a:ext cx="1583280" cy="3330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600" spc="-1" strike="noStrike">
                <a:solidFill>
                  <a:srgbClr val="ffffff"/>
                </a:solidFill>
                <a:latin typeface="Times New Roman"/>
                <a:ea typeface="DejaVu Sans"/>
              </a:rPr>
              <a:t>Protubérance</a:t>
            </a:r>
            <a:endParaRPr b="0" lang="fr-FR" sz="1600" spc="-1" strike="noStrike">
              <a:solidFill>
                <a:srgbClr val="000000"/>
              </a:solidFill>
              <a:latin typeface="Arial"/>
            </a:endParaRPr>
          </a:p>
        </p:txBody>
      </p:sp>
      <p:cxnSp>
        <p:nvCxnSpPr>
          <p:cNvPr id="167" name="Connecteur droit avec flèche 7"/>
          <p:cNvCxnSpPr/>
          <p:nvPr/>
        </p:nvCxnSpPr>
        <p:spPr>
          <a:xfrm>
            <a:off x="1329120" y="2462400"/>
            <a:ext cx="386640" cy="417600"/>
          </a:xfrm>
          <a:prstGeom prst="straightConnector1">
            <a:avLst/>
          </a:prstGeom>
          <a:ln w="12700">
            <a:solidFill>
              <a:srgbClr val="ffffff"/>
            </a:solidFill>
            <a:round/>
            <a:tailEnd len="med" type="triangle" w="med"/>
          </a:ln>
        </p:spPr>
      </p:cxn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Initiation nouveaux adhérents Un regard sur l'univers octobre 2009">
  <a:themeElements>
    <a:clrScheme name="Initiation nouveaux adhérents Un regard sur l'univers octobre 2009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Initiation nouveaux adhérents Un regard sur l'univers octobre 2009">
  <a:themeElements>
    <a:clrScheme name="Initiation nouveaux adhérents Un regard sur l'univers octobre 2009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C:\Documents and Settings\user\Mes documents\Astronomie\Diaporamas astro\Initiation nouveaux adhérents Un regard sur l'univers octobre 2009.pot</Template>
  <TotalTime>14856</TotalTime>
  <Application>LibreOffice/7.5.2.2$Windows_X86_64 LibreOffice_project/53bb9681a964705cf672590721dbc85eb4d0c3a2</Application>
  <AppVersion>15.0000</AppVersion>
  <Words>7248</Words>
  <Paragraphs>753</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2010-09-28T09:20:00Z</dcterms:created>
  <dc:creator>bordes</dc:creator>
  <dc:description/>
  <dc:language>fr-FR</dc:language>
  <cp:lastModifiedBy/>
  <dcterms:modified xsi:type="dcterms:W3CDTF">2025-02-26T16:32:08Z</dcterms:modified>
  <cp:revision>653</cp:revision>
  <dc:subject/>
  <dc:title>Présentation PowerPoint</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MClips">
    <vt:i4>5</vt:i4>
  </property>
  <property fmtid="{D5CDD505-2E9C-101B-9397-08002B2CF9AE}" pid="3" name="Notes">
    <vt:i4>60</vt:i4>
  </property>
  <property fmtid="{D5CDD505-2E9C-101B-9397-08002B2CF9AE}" pid="4" name="PresentationFormat">
    <vt:lpwstr>Personnalisé</vt:lpwstr>
  </property>
  <property fmtid="{D5CDD505-2E9C-101B-9397-08002B2CF9AE}" pid="5" name="Slides">
    <vt:i4>85</vt:i4>
  </property>
</Properties>
</file>